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9" r:id="rId1"/>
    <p:sldMasterId id="2147483753" r:id="rId2"/>
    <p:sldMasterId id="2147483758" r:id="rId3"/>
    <p:sldMasterId id="2147483770" r:id="rId4"/>
    <p:sldMasterId id="2147483782" r:id="rId5"/>
    <p:sldMasterId id="2147483855" r:id="rId6"/>
  </p:sldMasterIdLst>
  <p:notesMasterIdLst>
    <p:notesMasterId r:id="rId23"/>
  </p:notesMasterIdLst>
  <p:handoutMasterIdLst>
    <p:handoutMasterId r:id="rId24"/>
  </p:handoutMasterIdLst>
  <p:sldIdLst>
    <p:sldId id="272" r:id="rId7"/>
    <p:sldId id="441" r:id="rId8"/>
    <p:sldId id="442" r:id="rId9"/>
    <p:sldId id="443" r:id="rId10"/>
    <p:sldId id="417" r:id="rId11"/>
    <p:sldId id="387" r:id="rId12"/>
    <p:sldId id="392" r:id="rId13"/>
    <p:sldId id="418" r:id="rId14"/>
    <p:sldId id="389" r:id="rId15"/>
    <p:sldId id="391" r:id="rId16"/>
    <p:sldId id="393" r:id="rId17"/>
    <p:sldId id="390" r:id="rId18"/>
    <p:sldId id="386" r:id="rId19"/>
    <p:sldId id="419" r:id="rId20"/>
    <p:sldId id="420" r:id="rId21"/>
    <p:sldId id="416" r:id="rId22"/>
  </p:sldIdLst>
  <p:sldSz cx="9144000" cy="6858000" type="screen4x3"/>
  <p:notesSz cx="7077075" cy="9363075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 Teeple" initials="BT" lastIdx="1" clrIdx="0">
    <p:extLst>
      <p:ext uri="{19B8F6BF-5375-455C-9EA6-DF929625EA0E}">
        <p15:presenceInfo xmlns:p15="http://schemas.microsoft.com/office/powerpoint/2012/main" userId="2fd4d0e1b625b94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109" autoAdjust="0"/>
  </p:normalViewPr>
  <p:slideViewPr>
    <p:cSldViewPr snapToGrid="0" snapToObjects="1">
      <p:cViewPr varScale="1">
        <p:scale>
          <a:sx n="116" d="100"/>
          <a:sy n="116" d="100"/>
        </p:scale>
        <p:origin x="146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-1902" y="-4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0E841332-348A-6C49-829D-397A2F31E2F3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552ED3ED-985D-534F-94A9-B7D352EFA0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32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6B760D0-0509-1345-87FB-4E5C4FFD68E5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07F57B2-DDD8-2A4B-9ECA-52A462799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602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F57B2-DDD8-2A4B-9ECA-52A4627997E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166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D2AA3-3B86-4422-99CF-7BAF625FF9B3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2266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D2AA3-3B86-4422-99CF-7BAF625FF9B3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2818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483C2C-4350-42D9-AA99-0962AE647DCB}" type="slidenum">
              <a:rPr lang="en-US" altLang="en-US" sz="1200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sz="12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64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D2AA3-3B86-4422-99CF-7BAF625FF9B3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7330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F57B2-DDD8-2A4B-9ECA-52A4627997E7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174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1" y="1314450"/>
            <a:ext cx="8658224" cy="5314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333374" y="-115887"/>
            <a:ext cx="6353175" cy="1173162"/>
          </a:xfrm>
          <a:prstGeom prst="rect">
            <a:avLst/>
          </a:prstGeom>
        </p:spPr>
        <p:txBody>
          <a:bodyPr/>
          <a:lstStyle/>
          <a:p>
            <a:pPr algn="l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83080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2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4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64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F6C88-DF7A-42C4-960E-E540B9C6F0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90073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LTW_MT_L_3Crgb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1000"/>
            <a:ext cx="6246813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386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156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85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287187-F107-4CD8-9534-F5D0BC6D3595}" type="datetimeFigureOut">
              <a:rPr lang="en-US" smtClean="0">
                <a:solidFill>
                  <a:prstClr val="black"/>
                </a:solidFill>
              </a:rPr>
              <a:pPr/>
              <a:t>9/5/2016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3EDD2D-B004-45A0-8FF1-F3C2E57571A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189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6CDB34B-94A8-46F8-81E8-1E5B1D13F86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136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297BA53-3748-4BA6-81F7-0221BEAD82B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563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0F9DA3B8-9DCC-4BF1-A965-5019AF31A59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96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pe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2219" y="-16276"/>
            <a:ext cx="6629400" cy="1107996"/>
          </a:xfrm>
          <a:prstGeom prst="rect">
            <a:avLst/>
          </a:prstGeom>
        </p:spPr>
        <p:txBody>
          <a:bodyPr wrap="square" anchor="ctr" anchorCtr="1">
            <a:spAutoFit/>
          </a:bodyPr>
          <a:lstStyle>
            <a:lvl1pPr>
              <a:defRPr lang="en-US" sz="3300" b="0"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425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2672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2672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29536294-250A-48BD-AD70-8C3FCFE845F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81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589EAC6-334F-4AAB-BB7C-7596E4B8055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4424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355904DF-73E5-4B4A-9416-17EE89D46788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8599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3FFA017-CE86-443D-A9FA-D699ED704B0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8749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A8946EA-A502-4819-83CC-2330B111647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4084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E48E76F1-2E26-42EB-A249-01ECA37A462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9746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58EC5AE-B623-4B90-9714-C43E2FE07BD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546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334000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334000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EEE67A32-FC1B-4357-B6EF-53DD1C45F15D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8575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6CDB34B-94A8-46F8-81E8-1E5B1D13F86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9229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297BA53-3748-4BA6-81F7-0221BEAD82B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96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42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0F9DA3B8-9DCC-4BF1-A965-5019AF31A59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2956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2672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2672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29536294-250A-48BD-AD70-8C3FCFE845F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241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589EAC6-334F-4AAB-BB7C-7596E4B8055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6457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355904DF-73E5-4B4A-9416-17EE89D46788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7517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3FFA017-CE86-443D-A9FA-D699ED704B0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3206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A8946EA-A502-4819-83CC-2330B111647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1206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E48E76F1-2E26-42EB-A249-01ECA37A462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331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58EC5AE-B623-4B90-9714-C43E2FE07BD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189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334000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334000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EEE67A32-FC1B-4357-B6EF-53DD1C45F15D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0289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1" y="1314450"/>
            <a:ext cx="8658224" cy="5314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333374" y="-115887"/>
            <a:ext cx="6353175" cy="1173162"/>
          </a:xfrm>
          <a:prstGeom prst="rect">
            <a:avLst/>
          </a:prstGeom>
        </p:spPr>
        <p:txBody>
          <a:bodyPr/>
          <a:lstStyle/>
          <a:p>
            <a:pPr algn="l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73367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85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pe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2219" y="-16276"/>
            <a:ext cx="6629400" cy="1107996"/>
          </a:xfrm>
          <a:prstGeom prst="rect">
            <a:avLst/>
          </a:prstGeom>
        </p:spPr>
        <p:txBody>
          <a:bodyPr wrap="square" anchor="ctr" anchorCtr="1">
            <a:spAutoFit/>
          </a:bodyPr>
          <a:lstStyle>
            <a:lvl1pPr>
              <a:defRPr lang="en-US" sz="3300" b="0"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3722"/>
            <a:ext cx="8229600" cy="486244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143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226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51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619875" cy="11430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05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662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0253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65020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0635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3287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15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619875" cy="11430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6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60192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4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9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4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79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69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14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58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35846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2794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43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487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898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346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794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243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69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141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58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0866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73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73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7050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4871" indent="0">
              <a:buNone/>
              <a:defRPr sz="2000" b="1"/>
            </a:lvl2pPr>
            <a:lvl3pPr marL="889812" indent="0">
              <a:buNone/>
              <a:defRPr sz="1800" b="1"/>
            </a:lvl3pPr>
            <a:lvl4pPr marL="1334623" indent="0">
              <a:buNone/>
              <a:defRPr sz="1600" b="1"/>
            </a:lvl4pPr>
            <a:lvl5pPr marL="1779497" indent="0">
              <a:buNone/>
              <a:defRPr sz="1600" b="1"/>
            </a:lvl5pPr>
            <a:lvl6pPr marL="2224373" indent="0">
              <a:buNone/>
              <a:defRPr sz="1600" b="1"/>
            </a:lvl6pPr>
            <a:lvl7pPr marL="2669243" indent="0">
              <a:buNone/>
              <a:defRPr sz="1600" b="1"/>
            </a:lvl7pPr>
            <a:lvl8pPr marL="3114116" indent="0">
              <a:buNone/>
              <a:defRPr sz="1600" b="1"/>
            </a:lvl8pPr>
            <a:lvl9pPr marL="35589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4871" indent="0">
              <a:buNone/>
              <a:defRPr sz="2000" b="1"/>
            </a:lvl2pPr>
            <a:lvl3pPr marL="889812" indent="0">
              <a:buNone/>
              <a:defRPr sz="1800" b="1"/>
            </a:lvl3pPr>
            <a:lvl4pPr marL="1334623" indent="0">
              <a:buNone/>
              <a:defRPr sz="1600" b="1"/>
            </a:lvl4pPr>
            <a:lvl5pPr marL="1779497" indent="0">
              <a:buNone/>
              <a:defRPr sz="1600" b="1"/>
            </a:lvl5pPr>
            <a:lvl6pPr marL="2224373" indent="0">
              <a:buNone/>
              <a:defRPr sz="1600" b="1"/>
            </a:lvl6pPr>
            <a:lvl7pPr marL="2669243" indent="0">
              <a:buNone/>
              <a:defRPr sz="1600" b="1"/>
            </a:lvl7pPr>
            <a:lvl8pPr marL="3114116" indent="0">
              <a:buNone/>
              <a:defRPr sz="1600" b="1"/>
            </a:lvl8pPr>
            <a:lvl9pPr marL="35589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1905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57902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9823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58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4871" indent="0">
              <a:buNone/>
              <a:defRPr sz="1200"/>
            </a:lvl2pPr>
            <a:lvl3pPr marL="889812" indent="0">
              <a:buNone/>
              <a:defRPr sz="1000"/>
            </a:lvl3pPr>
            <a:lvl4pPr marL="1334623" indent="0">
              <a:buNone/>
              <a:defRPr sz="900"/>
            </a:lvl4pPr>
            <a:lvl5pPr marL="1779497" indent="0">
              <a:buNone/>
              <a:defRPr sz="900"/>
            </a:lvl5pPr>
            <a:lvl6pPr marL="2224373" indent="0">
              <a:buNone/>
              <a:defRPr sz="900"/>
            </a:lvl6pPr>
            <a:lvl7pPr marL="2669243" indent="0">
              <a:buNone/>
              <a:defRPr sz="900"/>
            </a:lvl7pPr>
            <a:lvl8pPr marL="3114116" indent="0">
              <a:buNone/>
              <a:defRPr sz="900"/>
            </a:lvl8pPr>
            <a:lvl9pPr marL="35589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52301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4871" indent="0">
              <a:buNone/>
              <a:defRPr sz="2800"/>
            </a:lvl2pPr>
            <a:lvl3pPr marL="889812" indent="0">
              <a:buNone/>
              <a:defRPr sz="2400"/>
            </a:lvl3pPr>
            <a:lvl4pPr marL="1334623" indent="0">
              <a:buNone/>
              <a:defRPr sz="2000"/>
            </a:lvl4pPr>
            <a:lvl5pPr marL="1779497" indent="0">
              <a:buNone/>
              <a:defRPr sz="2000"/>
            </a:lvl5pPr>
            <a:lvl6pPr marL="2224373" indent="0">
              <a:buNone/>
              <a:defRPr sz="2000"/>
            </a:lvl6pPr>
            <a:lvl7pPr marL="2669243" indent="0">
              <a:buNone/>
              <a:defRPr sz="2000"/>
            </a:lvl7pPr>
            <a:lvl8pPr marL="3114116" indent="0">
              <a:buNone/>
              <a:defRPr sz="2000"/>
            </a:lvl8pPr>
            <a:lvl9pPr marL="355897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4871" indent="0">
              <a:buNone/>
              <a:defRPr sz="1200"/>
            </a:lvl2pPr>
            <a:lvl3pPr marL="889812" indent="0">
              <a:buNone/>
              <a:defRPr sz="1000"/>
            </a:lvl3pPr>
            <a:lvl4pPr marL="1334623" indent="0">
              <a:buNone/>
              <a:defRPr sz="900"/>
            </a:lvl4pPr>
            <a:lvl5pPr marL="1779497" indent="0">
              <a:buNone/>
              <a:defRPr sz="900"/>
            </a:lvl5pPr>
            <a:lvl6pPr marL="2224373" indent="0">
              <a:buNone/>
              <a:defRPr sz="900"/>
            </a:lvl6pPr>
            <a:lvl7pPr marL="2669243" indent="0">
              <a:buNone/>
              <a:defRPr sz="900"/>
            </a:lvl7pPr>
            <a:lvl8pPr marL="3114116" indent="0">
              <a:buNone/>
              <a:defRPr sz="900"/>
            </a:lvl8pPr>
            <a:lvl9pPr marL="35589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88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10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6501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7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7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19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3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58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7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image" Target="../media/image1.tif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4"/>
          <p:cNvPicPr>
            <a:picLocks noChangeArrowheads="1"/>
          </p:cNvPicPr>
          <p:nvPr userDrawn="1"/>
        </p:nvPicPr>
        <p:blipFill>
          <a:blip r:embed="rId14" cstate="print"/>
          <a:stretch>
            <a:fillRect/>
          </a:stretch>
        </p:blipFill>
        <p:spPr bwMode="auto">
          <a:xfrm>
            <a:off x="6705600" y="304800"/>
            <a:ext cx="2032000" cy="4534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Line 3"/>
          <p:cNvSpPr>
            <a:spLocks noChangeShapeType="1"/>
          </p:cNvSpPr>
          <p:nvPr userDrawn="1"/>
        </p:nvSpPr>
        <p:spPr bwMode="auto">
          <a:xfrm rot="10800000" flipH="1">
            <a:off x="381000" y="1066800"/>
            <a:ext cx="8458200" cy="1588"/>
          </a:xfrm>
          <a:prstGeom prst="line">
            <a:avLst/>
          </a:prstGeom>
          <a:noFill/>
          <a:ln w="63500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0" y="76201"/>
            <a:ext cx="67056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6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52" r:id="rId2"/>
    <p:sldLayoutId id="2147483740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940E21-42B8-4226-8C60-9DE6FF1CCD57}" type="slidenum">
              <a:rPr lang="en-US">
                <a:solidFill>
                  <a:srgbClr val="000000"/>
                </a:solidFill>
                <a:ea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72044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CLINK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-1" y="6553200"/>
            <a:ext cx="277473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Engineering Design And Development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latin typeface="Times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9AD4160-40F7-4C67-9BB5-5D52FB100129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5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60E2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60E20"/>
        </a:buClr>
        <a:buChar char="–"/>
        <a:defRPr sz="25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60E20"/>
        </a:buClr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60E20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60E20"/>
        </a:buClr>
        <a:buChar char="»"/>
        <a:defRPr sz="17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B60E20"/>
        </a:buClr>
        <a:buChar char="»"/>
        <a:defRPr sz="17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B60E20"/>
        </a:buClr>
        <a:buChar char="»"/>
        <a:defRPr sz="17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B60E20"/>
        </a:buClr>
        <a:buChar char="»"/>
        <a:defRPr sz="17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B60E20"/>
        </a:buClr>
        <a:buChar char="»"/>
        <a:defRPr sz="1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CLINK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-1" y="6553200"/>
            <a:ext cx="277473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Engineering Design And Development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latin typeface="Times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9AD4160-40F7-4C67-9BB5-5D52FB100129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11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60E2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60E20"/>
        </a:buClr>
        <a:buChar char="–"/>
        <a:defRPr sz="25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60E20"/>
        </a:buClr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60E20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60E20"/>
        </a:buClr>
        <a:buChar char="»"/>
        <a:defRPr sz="17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B60E20"/>
        </a:buClr>
        <a:buChar char="»"/>
        <a:defRPr sz="17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B60E20"/>
        </a:buClr>
        <a:buChar char="»"/>
        <a:defRPr sz="17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B60E20"/>
        </a:buClr>
        <a:buChar char="»"/>
        <a:defRPr sz="17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B60E20"/>
        </a:buClr>
        <a:buChar char="»"/>
        <a:defRPr sz="1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4"/>
          <p:cNvPicPr>
            <a:picLocks noChangeArrowheads="1"/>
          </p:cNvPicPr>
          <p:nvPr userDrawn="1"/>
        </p:nvPicPr>
        <p:blipFill>
          <a:blip r:embed="rId14" cstate="print"/>
          <a:stretch>
            <a:fillRect/>
          </a:stretch>
        </p:blipFill>
        <p:spPr bwMode="auto">
          <a:xfrm>
            <a:off x="6705600" y="304800"/>
            <a:ext cx="2032000" cy="4534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Line 3"/>
          <p:cNvSpPr>
            <a:spLocks noChangeShapeType="1"/>
          </p:cNvSpPr>
          <p:nvPr userDrawn="1"/>
        </p:nvSpPr>
        <p:spPr bwMode="auto">
          <a:xfrm rot="10800000" flipH="1">
            <a:off x="381000" y="1066800"/>
            <a:ext cx="8458200" cy="1588"/>
          </a:xfrm>
          <a:prstGeom prst="line">
            <a:avLst/>
          </a:prstGeom>
          <a:noFill/>
          <a:ln w="63500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0" y="76201"/>
            <a:ext cx="67056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12AA694-00EB-4F4B-AABB-6F50FB17891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34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88911" tIns="44456" rIns="88911" bIns="44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734"/>
            <a:ext cx="8229600" cy="4525963"/>
          </a:xfrm>
          <a:prstGeom prst="rect">
            <a:avLst/>
          </a:prstGeom>
        </p:spPr>
        <p:txBody>
          <a:bodyPr vert="horz" lIns="88911" tIns="44456" rIns="88911" bIns="44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884"/>
            <a:ext cx="2133600" cy="365125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89812"/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89812"/>
              <a:t>9/5/2016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884"/>
            <a:ext cx="2895600" cy="365125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89812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884"/>
            <a:ext cx="2133600" cy="365125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89812"/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89812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584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ctr" defTabSz="88981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3709" indent="-333709" algn="l" defTabSz="88981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2842" indent="-278158" algn="l" defTabSz="88981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12208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57055" indent="-222286" algn="l" defTabSz="88981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1935" indent="-222286" algn="l" defTabSz="88981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46800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91681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36551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81407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871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89812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4623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79497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4373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9243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4116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58978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33449" y="1722438"/>
            <a:ext cx="7105651" cy="17827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latin typeface="+mj-lt"/>
              </a:rPr>
              <a:t>MGMT 203</a:t>
            </a:r>
            <a:br>
              <a:rPr lang="en-US" sz="3600" b="1" dirty="0" smtClean="0">
                <a:latin typeface="+mj-lt"/>
              </a:rPr>
            </a:br>
            <a:r>
              <a:rPr lang="en-US" sz="3600" dirty="0"/>
              <a:t>Aerodynamics from a Management Standpoint</a:t>
            </a:r>
            <a:endParaRPr lang="en-US" sz="36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824248"/>
            <a:ext cx="51943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Module 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43500"/>
            <a:ext cx="9144000" cy="1733550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 descr="eagl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656" y="3824248"/>
            <a:ext cx="1585319" cy="175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460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2" y="150338"/>
            <a:ext cx="9074728" cy="609600"/>
          </a:xfrm>
        </p:spPr>
        <p:txBody>
          <a:bodyPr/>
          <a:lstStyle/>
          <a:p>
            <a:pPr algn="ctr"/>
            <a:r>
              <a:rPr lang="en-US" sz="3200" b="1" dirty="0"/>
              <a:t>Discussion: </a:t>
            </a:r>
            <a:r>
              <a:rPr lang="en-US" sz="3200" b="1" dirty="0" smtClean="0"/>
              <a:t>Aerodynamics for Managers: </a:t>
            </a:r>
            <a:r>
              <a:rPr lang="en-US" sz="3200" b="1" dirty="0" smtClean="0">
                <a:solidFill>
                  <a:srgbClr val="FF0000"/>
                </a:solidFill>
              </a:rPr>
              <a:t>Wed Sep 7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575" y="915429"/>
            <a:ext cx="756285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94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977"/>
            <a:ext cx="6629400" cy="103105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Module 2 Review Questions </a:t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(Due Fri Sep 9)</a:t>
            </a:r>
            <a:endParaRPr sz="3600" b="1" dirty="0">
              <a:solidFill>
                <a:srgbClr val="FF0000"/>
              </a:solidFill>
            </a:endParaRP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457200" y="1017091"/>
            <a:ext cx="8229600" cy="5523046"/>
          </a:xfrm>
        </p:spPr>
        <p:txBody>
          <a:bodyPr>
            <a:normAutofit fontScale="62500" lnSpcReduction="20000"/>
          </a:bodyPr>
          <a:lstStyle/>
          <a:p>
            <a:r>
              <a:rPr lang="en-US" altLang="en-US" b="1" dirty="0"/>
              <a:t>Spend quality time responding to the following questions in your own words.</a:t>
            </a:r>
          </a:p>
          <a:p>
            <a:r>
              <a:rPr lang="en-US" altLang="en-US" dirty="0"/>
              <a:t>1.	In managing your flying business, a key requirement is to develop an aircraft use policy. Describe what an aircraft use policy is and what should be included. </a:t>
            </a:r>
          </a:p>
          <a:p>
            <a:r>
              <a:rPr lang="en-US" altLang="en-US" dirty="0"/>
              <a:t>2.	You are tasked by your CEO to perform an analysis for purchasing a used aircraft. What FAA document will provide the specifications or data on the aircraft and was a result of the aircraft airworthiness certificate? What specifically would this data sheet provide?</a:t>
            </a:r>
          </a:p>
          <a:p>
            <a:r>
              <a:rPr lang="en-US" altLang="en-US" dirty="0"/>
              <a:t>3.	Describe the </a:t>
            </a:r>
            <a:r>
              <a:rPr lang="en-US" altLang="en-US" dirty="0" err="1"/>
              <a:t>substructural</a:t>
            </a:r>
            <a:r>
              <a:rPr lang="en-US" altLang="en-US" dirty="0"/>
              <a:t> members of the semi-monologue fuselage.</a:t>
            </a:r>
          </a:p>
          <a:p>
            <a:r>
              <a:rPr lang="en-US" altLang="en-US" dirty="0"/>
              <a:t>4.	Describe the four aerodynamic forces acting on an aircraft in flight. What is equilibrium?</a:t>
            </a:r>
          </a:p>
          <a:p>
            <a:r>
              <a:rPr lang="en-US" altLang="en-US" dirty="0"/>
              <a:t>5.	Describe what a Minimum Equipment List (MEL) is, when can an aircraft not depart a station, and name the four columns associated with the MEL document.</a:t>
            </a:r>
          </a:p>
          <a:p>
            <a:r>
              <a:rPr lang="en-US" altLang="en-US" dirty="0"/>
              <a:t>6.	The CEO stated she wants a review of the 14 CFR parts for Airworthiness Standards for fixed wing aircraft, engines, and propellers. Please provide a list of those standards as a starting outline for a maintenance policy and procedures book.</a:t>
            </a:r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DF82206-C07E-4162-9C15-C93FC083D722}" type="slidenum">
              <a:rPr lang="en-US" altLang="en-US" sz="1800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11</a:t>
            </a:fld>
            <a:endParaRPr lang="en-US" altLang="en-US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89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6484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sz="3200" b="1" u="sng" dirty="0" smtClean="0"/>
              <a:t>Assignments Due – Module 2 </a:t>
            </a:r>
            <a:br>
              <a:rPr lang="en-US" sz="3200" b="1" u="sng" dirty="0" smtClean="0"/>
            </a:br>
            <a:r>
              <a:rPr lang="en-US" sz="3200" b="1" dirty="0" smtClean="0"/>
              <a:t>(8/29/16 – 9/11/16)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endParaRPr lang="en-US" sz="2400" b="1" i="1" u="sng" dirty="0" smtClean="0">
              <a:solidFill>
                <a:srgbClr val="00386B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21588"/>
            <a:ext cx="8382000" cy="3399593"/>
          </a:xfrm>
        </p:spPr>
        <p:txBody>
          <a:bodyPr/>
          <a:lstStyle/>
          <a:p>
            <a:r>
              <a:rPr lang="en-US" sz="2000" b="1" u="sng" dirty="0" smtClean="0"/>
              <a:t>Review Module 2 Instructions for the following assignments: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Discussion Board Due (Aerodynamics for Managers) </a:t>
            </a:r>
            <a:endParaRPr lang="en-US" sz="2400" b="1" dirty="0" smtClean="0">
              <a:hlinkClick r:id="" action="ppaction://hlinkfile"/>
            </a:endParaRP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(Due - Wed Sep 7) </a:t>
            </a:r>
            <a:r>
              <a:rPr lang="en-US" sz="2400" b="1" dirty="0" smtClean="0"/>
              <a:t>– 2 part (</a:t>
            </a:r>
            <a:r>
              <a:rPr lang="en-US" sz="2400" b="1" dirty="0" smtClean="0">
                <a:solidFill>
                  <a:srgbClr val="FF0000"/>
                </a:solidFill>
              </a:rPr>
              <a:t>Post and Respond</a:t>
            </a:r>
            <a:r>
              <a:rPr lang="en-US" sz="2400" b="1" dirty="0" smtClean="0"/>
              <a:t>)</a:t>
            </a:r>
          </a:p>
          <a:p>
            <a:pPr marL="0" lvl="0" indent="0">
              <a:buNone/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000000"/>
                </a:solidFill>
              </a:rPr>
              <a:t>Review Questions </a:t>
            </a:r>
            <a:r>
              <a:rPr lang="en-US" sz="2400" b="1" dirty="0">
                <a:solidFill>
                  <a:srgbClr val="000000"/>
                </a:solidFill>
              </a:rPr>
              <a:t>– Aerodynamics from a Management </a:t>
            </a:r>
            <a:r>
              <a:rPr lang="en-US" sz="2400" b="1" dirty="0" smtClean="0">
                <a:solidFill>
                  <a:srgbClr val="000000"/>
                </a:solidFill>
              </a:rPr>
              <a:t>Standpoint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(Due - Fri Sep 9) </a:t>
            </a:r>
            <a:r>
              <a:rPr lang="en-US" sz="2400" b="1" dirty="0">
                <a:solidFill>
                  <a:srgbClr val="000000"/>
                </a:solidFill>
              </a:rPr>
              <a:t>– </a:t>
            </a:r>
            <a:r>
              <a:rPr lang="en-US" sz="2400" b="1" dirty="0" smtClean="0">
                <a:solidFill>
                  <a:srgbClr val="000000"/>
                </a:solidFill>
              </a:rPr>
              <a:t>6 Questions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3470785" y="226142"/>
            <a:ext cx="5361039" cy="45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Aeronautical Science</a:t>
            </a:r>
          </a:p>
        </p:txBody>
      </p:sp>
    </p:spTree>
    <p:extLst>
      <p:ext uri="{BB962C8B-B14F-4D97-AF65-F5344CB8AC3E}">
        <p14:creationId xmlns:p14="http://schemas.microsoft.com/office/powerpoint/2010/main" val="248881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493923"/>
              </p:ext>
            </p:extLst>
          </p:nvPr>
        </p:nvGraphicFramePr>
        <p:xfrm>
          <a:off x="498634" y="722531"/>
          <a:ext cx="8146732" cy="6106894"/>
        </p:xfrm>
        <a:graphic>
          <a:graphicData uri="http://schemas.openxmlformats.org/drawingml/2006/table">
            <a:tbl>
              <a:tblPr firstRow="1" firstCol="1" bandRow="1"/>
              <a:tblGrid>
                <a:gridCol w="1004702"/>
                <a:gridCol w="1100379"/>
                <a:gridCol w="1286360"/>
                <a:gridCol w="1261891"/>
                <a:gridCol w="1403817"/>
                <a:gridCol w="1162373"/>
                <a:gridCol w="927210"/>
              </a:tblGrid>
              <a:tr h="270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 dirty="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Sunday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Monday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Tuesday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Wednesday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Thursday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Friday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Saturday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3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9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28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2 Intro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Aircraft Components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Aircraft Design and Certification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31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MEL and DMI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Progress Reports Due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86B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Beaufort County Airport (ILT)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Flightline</a:t>
                      </a: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 Friday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Progress Reports Sent Home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3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927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9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4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HOLIDAY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Labor Day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Aircraft Components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Aircraft Components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Discussion Due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86B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Beaufort County Airport (ILT)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Review Questions Due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Flightline</a:t>
                      </a: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 Friday</a:t>
                      </a:r>
                      <a:endParaRPr lang="en-US" sz="1200" b="1" dirty="0" smtClean="0">
                        <a:solidFill>
                          <a:srgbClr val="FF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10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515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9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11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Propulsion and Aircraft Performance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3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3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86B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Beaufort County Airport (ILT)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500" dirty="0" smtClean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Flightline</a:t>
                      </a:r>
                      <a:endParaRPr kumimoji="0" lang="en-US" sz="1200" b="1" i="0" u="none" strike="noStrike" kern="8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ndara"/>
                        <a:ea typeface="Candara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Friday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17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9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18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3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3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1" i="0" u="none" strike="noStrike" kern="8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ndara"/>
                        <a:ea typeface="Candara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Discussion Due</a:t>
                      </a:r>
                      <a:endParaRPr lang="en-US" sz="1200" b="1" dirty="0" smtClean="0">
                        <a:solidFill>
                          <a:srgbClr val="0070C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Progress Reports Due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86B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Beaufort County Airport (ILT)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Review Questions Due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Progress Reports Sent Home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24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81588" y="-3720"/>
            <a:ext cx="418082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solidFill>
                  <a:srgbClr val="0D0D0D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September 2016</a:t>
            </a:r>
            <a:endParaRPr lang="en-US" dirty="0" smtClean="0">
              <a:solidFill>
                <a:prstClr val="black"/>
              </a:solidFill>
              <a:ea typeface="ＭＳ Ｐゴシック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774929" y="2260696"/>
            <a:ext cx="1394845" cy="169943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6020607" y="613321"/>
            <a:ext cx="2057400" cy="2209800"/>
          </a:xfrm>
          <a:prstGeom prst="star5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74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1752602"/>
            <a:ext cx="18526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Questions / Comments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31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33449" y="1722438"/>
            <a:ext cx="7105651" cy="17827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latin typeface="+mj-lt"/>
              </a:rPr>
              <a:t>MGMT 203</a:t>
            </a:r>
            <a:br>
              <a:rPr lang="en-US" sz="3600" b="1" dirty="0" smtClean="0">
                <a:latin typeface="+mj-lt"/>
              </a:rPr>
            </a:br>
            <a:r>
              <a:rPr lang="en-US" sz="3600" dirty="0"/>
              <a:t>Aerodynamics from a Management Standpoint</a:t>
            </a:r>
            <a:endParaRPr lang="en-US" sz="36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824248"/>
            <a:ext cx="51943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Module 2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43500"/>
            <a:ext cx="9144000" cy="1733550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 descr="eagl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656" y="3824248"/>
            <a:ext cx="1585319" cy="175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929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1752602"/>
            <a:ext cx="18526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Questions / Comments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7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78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1241"/>
            <a:ext cx="4339828" cy="5182493"/>
          </a:xfrm>
        </p:spPr>
        <p:txBody>
          <a:bodyPr lIns="86367" tIns="49533" rIns="86367" bIns="49533" anchor="t">
            <a:normAutofit lnSpcReduction="10000"/>
          </a:bodyPr>
          <a:lstStyle/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September 7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None/>
            </a:pPr>
            <a:endParaRPr lang="en-US" sz="2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dirty="0"/>
              <a:t> 1904 — The Wright Brothers first use their weight-and-derrick-assisted take-off device in order to make themselves independent of the wind and weather. 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endParaRPr lang="en-US" sz="2800" dirty="0"/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dirty="0"/>
              <a:t>When the heavy weight is released, the rope pulls the aircraft, which sits on a flatbed truck, over the launching track, thus assisting its take-off. </a:t>
            </a:r>
            <a:endParaRPr lang="en-US" sz="28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065" y="274588"/>
            <a:ext cx="8229823" cy="1143000"/>
          </a:xfrm>
        </p:spPr>
        <p:txBody>
          <a:bodyPr lIns="86367" tIns="49533" rIns="86367" bIns="49533"/>
          <a:lstStyle/>
          <a:p>
            <a:pPr defTabSz="889561"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dirty="0" smtClean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333" y="4121349"/>
            <a:ext cx="3751521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199" y="1143000"/>
            <a:ext cx="3454976" cy="2742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17120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78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9"/>
            <a:ext cx="4339828" cy="4731619"/>
          </a:xfrm>
        </p:spPr>
        <p:txBody>
          <a:bodyPr lIns="86367" tIns="49533" rIns="86367" bIns="49533" anchor="t">
            <a:normAutofit/>
          </a:bodyPr>
          <a:lstStyle/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September 7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None/>
            </a:pPr>
            <a:endParaRPr lang="en-US" sz="2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dirty="0"/>
              <a:t> 1909 — The United States Army's first “Aerodrome,” an airfield or airport, is established in College Park, Maryland. </a:t>
            </a:r>
            <a:endParaRPr lang="en-US" sz="28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065" y="274588"/>
            <a:ext cx="8229823" cy="1143000"/>
          </a:xfrm>
        </p:spPr>
        <p:txBody>
          <a:bodyPr lIns="86367" tIns="49533" rIns="86367" bIns="49533"/>
          <a:lstStyle/>
          <a:p>
            <a:pPr defTabSz="889561"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dirty="0" smtClean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934" y="3504458"/>
            <a:ext cx="3922251" cy="290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831" y="1600200"/>
            <a:ext cx="28670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5451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78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9"/>
            <a:ext cx="4339828" cy="4731619"/>
          </a:xfrm>
        </p:spPr>
        <p:txBody>
          <a:bodyPr lIns="86367" tIns="49533" rIns="86367" bIns="49533" anchor="t">
            <a:normAutofit/>
          </a:bodyPr>
          <a:lstStyle/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September 7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None/>
            </a:pPr>
            <a:endParaRPr lang="en-US" sz="2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dirty="0"/>
              <a:t> 1956 — New manned flight altitude record of 125,200 feet set by Capt. I.C. </a:t>
            </a:r>
            <a:r>
              <a:rPr lang="en-US" sz="2800" dirty="0" err="1"/>
              <a:t>Kincheloe</a:t>
            </a:r>
            <a:r>
              <a:rPr lang="en-US" sz="2800" dirty="0"/>
              <a:t>. (Bell X-2)</a:t>
            </a:r>
            <a:endParaRPr lang="en-US" sz="28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065" y="274588"/>
            <a:ext cx="8229823" cy="1143000"/>
          </a:xfrm>
        </p:spPr>
        <p:txBody>
          <a:bodyPr lIns="86367" tIns="49533" rIns="86367" bIns="49533"/>
          <a:lstStyle/>
          <a:p>
            <a:pPr defTabSz="889561"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dirty="0" smtClean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316182"/>
            <a:ext cx="16764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33882"/>
            <a:ext cx="191452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3765769"/>
            <a:ext cx="3505200" cy="263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5180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1752602"/>
            <a:ext cx="18526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Questions / Comments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58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u="sng" dirty="0" smtClean="0"/>
              <a:t>Learning Objectives – Module 2 </a:t>
            </a:r>
            <a:r>
              <a:rPr lang="en-US" sz="3200" b="1" dirty="0" smtClean="0"/>
              <a:t>(8/29/16 – 9/11/16)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2400" b="1" i="1" dirty="0" smtClean="0">
                <a:solidFill>
                  <a:srgbClr val="00386B"/>
                </a:solidFill>
              </a:rPr>
              <a:t>Aerodynamics </a:t>
            </a:r>
            <a:r>
              <a:rPr lang="en-US" sz="2400" b="1" i="1" dirty="0">
                <a:solidFill>
                  <a:srgbClr val="00386B"/>
                </a:solidFill>
              </a:rPr>
              <a:t>from a Management </a:t>
            </a:r>
            <a:r>
              <a:rPr lang="en-US" sz="2400" b="1" i="1" dirty="0" smtClean="0">
                <a:solidFill>
                  <a:srgbClr val="00386B"/>
                </a:solidFill>
              </a:rPr>
              <a:t>Standpoint</a:t>
            </a:r>
            <a:endParaRPr lang="en-US" sz="2400" b="1" i="1" u="sng" dirty="0" smtClean="0">
              <a:solidFill>
                <a:srgbClr val="00386B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06600"/>
            <a:ext cx="8382000" cy="5105400"/>
          </a:xfrm>
        </p:spPr>
        <p:txBody>
          <a:bodyPr/>
          <a:lstStyle/>
          <a:p>
            <a:r>
              <a:rPr lang="en-US" sz="2000" b="1" u="sng" dirty="0"/>
              <a:t>Upon successful completion of this module, you will be able to:</a:t>
            </a:r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Locate </a:t>
            </a:r>
            <a:r>
              <a:rPr lang="en-US" sz="2000" dirty="0"/>
              <a:t>the major components of an aircraft.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Demonstrate the two physics principles that affect flight – Newton’s Laws of Motion and Force and Bernoulli’s Principle of Pressure.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Describe </a:t>
            </a:r>
            <a:r>
              <a:rPr lang="en-US" sz="2000" dirty="0">
                <a:solidFill>
                  <a:srgbClr val="000000"/>
                </a:solidFill>
              </a:rPr>
              <a:t>how the four forces influence aircraft stability and flight maneuvers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3470785" y="226142"/>
            <a:ext cx="5361039" cy="45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Aeronautical Science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0933" y="3210943"/>
            <a:ext cx="1099341" cy="1876926"/>
            <a:chOff x="20933" y="2518611"/>
            <a:chExt cx="1099341" cy="1876926"/>
          </a:xfrm>
        </p:grpSpPr>
        <p:sp>
          <p:nvSpPr>
            <p:cNvPr id="2" name="Left Brace 1"/>
            <p:cNvSpPr/>
            <p:nvPr/>
          </p:nvSpPr>
          <p:spPr bwMode="auto">
            <a:xfrm>
              <a:off x="494632" y="2518611"/>
              <a:ext cx="625642" cy="1876926"/>
            </a:xfrm>
            <a:prstGeom prst="leftBr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 rot="16200000">
              <a:off x="-388794" y="3226241"/>
              <a:ext cx="12811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solidFill>
                    <a:srgbClr val="000000"/>
                  </a:solidFill>
                  <a:latin typeface="Arial" charset="0"/>
                </a:rPr>
                <a:t>Monday</a:t>
              </a:r>
              <a:endParaRPr lang="en-US" sz="24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5" name="Multiply 4"/>
          <p:cNvSpPr/>
          <p:nvPr/>
        </p:nvSpPr>
        <p:spPr bwMode="auto">
          <a:xfrm>
            <a:off x="-428367" y="2844800"/>
            <a:ext cx="10107827" cy="2377989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026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u="sng" dirty="0" smtClean="0"/>
              <a:t>Learning Objectives – Module 2 </a:t>
            </a:r>
            <a:r>
              <a:rPr lang="en-US" sz="3200" b="1" dirty="0" smtClean="0"/>
              <a:t>(8/29/16 – 9/11/16)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2400" b="1" i="1" dirty="0" smtClean="0">
                <a:solidFill>
                  <a:srgbClr val="00386B"/>
                </a:solidFill>
              </a:rPr>
              <a:t>Aerodynamics </a:t>
            </a:r>
            <a:r>
              <a:rPr lang="en-US" sz="2400" b="1" i="1" dirty="0">
                <a:solidFill>
                  <a:srgbClr val="00386B"/>
                </a:solidFill>
              </a:rPr>
              <a:t>from a Management </a:t>
            </a:r>
            <a:r>
              <a:rPr lang="en-US" sz="2400" b="1" i="1" dirty="0" smtClean="0">
                <a:solidFill>
                  <a:srgbClr val="00386B"/>
                </a:solidFill>
              </a:rPr>
              <a:t>Standpoint</a:t>
            </a:r>
            <a:endParaRPr lang="en-US" sz="2400" b="1" i="1" u="sng" dirty="0" smtClean="0">
              <a:solidFill>
                <a:srgbClr val="00386B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06600"/>
            <a:ext cx="8382000" cy="5105400"/>
          </a:xfrm>
        </p:spPr>
        <p:txBody>
          <a:bodyPr/>
          <a:lstStyle/>
          <a:p>
            <a:r>
              <a:rPr lang="en-US" sz="2000" b="1" u="sng" dirty="0"/>
              <a:t>Upon successful completion of this module, you will be able to: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Develop </a:t>
            </a:r>
            <a:r>
              <a:rPr lang="en-US" sz="2000" dirty="0"/>
              <a:t>a working knowledge of aerodynamic terms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Describe </a:t>
            </a:r>
            <a:r>
              <a:rPr lang="en-US" sz="2000" dirty="0"/>
              <a:t>the aircraft design and certification requirements</a:t>
            </a:r>
            <a:r>
              <a:rPr lang="en-US" sz="2000" dirty="0" smtClean="0"/>
              <a:t>.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Examine </a:t>
            </a:r>
            <a:r>
              <a:rPr lang="en-US" sz="2000" dirty="0"/>
              <a:t>Airworthiness Requirements (14 CFR), Type Certification Data Sheets, Airworthiness Directives, and Advisory </a:t>
            </a:r>
            <a:r>
              <a:rPr lang="en-US" sz="2000" dirty="0" smtClean="0"/>
              <a:t>Circulars</a:t>
            </a:r>
          </a:p>
          <a:p>
            <a:pPr lvl="1"/>
            <a:r>
              <a:rPr lang="en-US" sz="2000" dirty="0" smtClean="0"/>
              <a:t>Explore </a:t>
            </a:r>
            <a:r>
              <a:rPr lang="en-US" sz="2000" dirty="0"/>
              <a:t>management considerations such as the Minimum Equipment List (MEL), Deferred Maintenance Items (DMIs), and other management considerations.</a:t>
            </a:r>
          </a:p>
          <a:p>
            <a:pPr lvl="1"/>
            <a:r>
              <a:rPr lang="en-US" sz="2000" dirty="0" smtClean="0"/>
              <a:t>Explore the </a:t>
            </a:r>
            <a:r>
              <a:rPr lang="en-US" sz="2000" dirty="0"/>
              <a:t>methods used by management to improve fuel efficiency of aircraft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3470785" y="226142"/>
            <a:ext cx="5361039" cy="45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Aeronautical Science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0933" y="2518611"/>
            <a:ext cx="1099341" cy="1221367"/>
            <a:chOff x="20933" y="2518611"/>
            <a:chExt cx="1099341" cy="1876926"/>
          </a:xfrm>
        </p:grpSpPr>
        <p:sp>
          <p:nvSpPr>
            <p:cNvPr id="2" name="Left Brace 1"/>
            <p:cNvSpPr/>
            <p:nvPr/>
          </p:nvSpPr>
          <p:spPr bwMode="auto">
            <a:xfrm>
              <a:off x="494632" y="2518611"/>
              <a:ext cx="625642" cy="1876926"/>
            </a:xfrm>
            <a:prstGeom prst="leftBr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 rot="16200000">
              <a:off x="-425567" y="3226241"/>
              <a:ext cx="13546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solidFill>
                    <a:srgbClr val="000000"/>
                  </a:solidFill>
                  <a:latin typeface="Arial" charset="0"/>
                </a:rPr>
                <a:t>Tuesday</a:t>
              </a:r>
              <a:endParaRPr lang="en-US" sz="24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-67070" y="3873223"/>
            <a:ext cx="1099339" cy="2030142"/>
            <a:chOff x="-67070" y="4466389"/>
            <a:chExt cx="1099339" cy="1428179"/>
          </a:xfrm>
        </p:grpSpPr>
        <p:sp>
          <p:nvSpPr>
            <p:cNvPr id="9" name="Left Brace 8"/>
            <p:cNvSpPr/>
            <p:nvPr/>
          </p:nvSpPr>
          <p:spPr bwMode="auto">
            <a:xfrm>
              <a:off x="406627" y="4466389"/>
              <a:ext cx="625642" cy="1428179"/>
            </a:xfrm>
            <a:prstGeom prst="leftBr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-520861" y="4969925"/>
              <a:ext cx="1369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solidFill>
                    <a:srgbClr val="000000"/>
                  </a:solidFill>
                  <a:latin typeface="Arial" charset="0"/>
                </a:rPr>
                <a:t>Wednesday</a:t>
              </a:r>
              <a:endParaRPr lang="en-US" sz="24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1" name="Multiply 10"/>
          <p:cNvSpPr/>
          <p:nvPr/>
        </p:nvSpPr>
        <p:spPr bwMode="auto">
          <a:xfrm>
            <a:off x="-626075" y="1827169"/>
            <a:ext cx="10107827" cy="2377989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Multiply 11"/>
          <p:cNvSpPr/>
          <p:nvPr/>
        </p:nvSpPr>
        <p:spPr bwMode="auto">
          <a:xfrm>
            <a:off x="-481914" y="4043147"/>
            <a:ext cx="10107827" cy="2377989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143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1752602"/>
            <a:ext cx="18526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Questions / Comments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07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40583"/>
            <a:ext cx="7486650" cy="535305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 bwMode="auto">
          <a:xfrm>
            <a:off x="1392225" y="1597990"/>
            <a:ext cx="4363453" cy="457200"/>
          </a:xfrm>
          <a:prstGeom prst="ellipse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71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Interstate-Regular"/>
        <a:ea typeface="ＭＳ Ｐゴシック"/>
        <a:cs typeface="ＭＳ Ｐゴシック"/>
      </a:majorFont>
      <a:minorFont>
        <a:latin typeface="Time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Interstate-Regular"/>
        <a:ea typeface="ＭＳ Ｐゴシック"/>
        <a:cs typeface="ＭＳ Ｐゴシック"/>
      </a:majorFont>
      <a:minorFont>
        <a:latin typeface="Time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5759</TotalTime>
  <Words>535</Words>
  <Application>Microsoft Office PowerPoint</Application>
  <PresentationFormat>On-screen Show (4:3)</PresentationFormat>
  <Paragraphs>167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16</vt:i4>
      </vt:variant>
    </vt:vector>
  </HeadingPairs>
  <TitlesOfParts>
    <vt:vector size="32" baseType="lpstr">
      <vt:lpstr>ＭＳ Ｐゴシック</vt:lpstr>
      <vt:lpstr>Arial</vt:lpstr>
      <vt:lpstr>Calibri</vt:lpstr>
      <vt:lpstr>Cambria</vt:lpstr>
      <vt:lpstr>Candara</vt:lpstr>
      <vt:lpstr>Helvetica</vt:lpstr>
      <vt:lpstr>Interstate-Regular</vt:lpstr>
      <vt:lpstr>Times</vt:lpstr>
      <vt:lpstr>Times New Roman</vt:lpstr>
      <vt:lpstr>Wingdings 3</vt:lpstr>
      <vt:lpstr>Office Theme</vt:lpstr>
      <vt:lpstr>3_Custom Design</vt:lpstr>
      <vt:lpstr>Blank Presentation</vt:lpstr>
      <vt:lpstr>1_Blank Presentation</vt:lpstr>
      <vt:lpstr>1_Office Theme</vt:lpstr>
      <vt:lpstr>2_Office Theme</vt:lpstr>
      <vt:lpstr>MGMT 203 Aerodynamics from a Management Standpoint</vt:lpstr>
      <vt:lpstr>THIS DAY IN AVIATION</vt:lpstr>
      <vt:lpstr>THIS DAY IN AVIATION</vt:lpstr>
      <vt:lpstr>THIS DAY IN AVIATION</vt:lpstr>
      <vt:lpstr>Questions / Comments</vt:lpstr>
      <vt:lpstr>Learning Objectives – Module 2 (8/29/16 – 9/11/16) Aerodynamics from a Management Standpoint</vt:lpstr>
      <vt:lpstr>Learning Objectives – Module 2 (8/29/16 – 9/11/16) Aerodynamics from a Management Standpoint</vt:lpstr>
      <vt:lpstr>Questions / Comments</vt:lpstr>
      <vt:lpstr>PowerPoint Presentation</vt:lpstr>
      <vt:lpstr>Discussion: Aerodynamics for Managers: Wed Sep 7</vt:lpstr>
      <vt:lpstr>Module 2 Review Questions  (Due Fri Sep 9)</vt:lpstr>
      <vt:lpstr>Assignments Due – Module 2  (8/29/16 – 9/11/16) </vt:lpstr>
      <vt:lpstr>PowerPoint Presentation</vt:lpstr>
      <vt:lpstr>Questions / Comments</vt:lpstr>
      <vt:lpstr>MGMT 203 Aerodynamics from a Management Standpoint</vt:lpstr>
      <vt:lpstr>Questions / Comments</vt:lpstr>
    </vt:vector>
  </TitlesOfParts>
  <Company>Embry-Riddle Aeronautical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SYSE 560 Introduction to Systems Engineering Management</dc:title>
  <dc:creator>Bruce Conway User</dc:creator>
  <cp:lastModifiedBy>Petrucci, Anthony P</cp:lastModifiedBy>
  <cp:revision>223</cp:revision>
  <cp:lastPrinted>2016-01-06T14:35:29Z</cp:lastPrinted>
  <dcterms:created xsi:type="dcterms:W3CDTF">2011-08-23T19:56:56Z</dcterms:created>
  <dcterms:modified xsi:type="dcterms:W3CDTF">2016-09-05T15:14:30Z</dcterms:modified>
</cp:coreProperties>
</file>