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3" r:id="rId2"/>
    <p:sldMasterId id="2147483758" r:id="rId3"/>
    <p:sldMasterId id="2147483770" r:id="rId4"/>
    <p:sldMasterId id="2147483782" r:id="rId5"/>
    <p:sldMasterId id="2147483807" r:id="rId6"/>
    <p:sldMasterId id="2147483819" r:id="rId7"/>
  </p:sldMasterIdLst>
  <p:notesMasterIdLst>
    <p:notesMasterId r:id="rId41"/>
  </p:notesMasterIdLst>
  <p:handoutMasterIdLst>
    <p:handoutMasterId r:id="rId42"/>
  </p:handoutMasterIdLst>
  <p:sldIdLst>
    <p:sldId id="272" r:id="rId8"/>
    <p:sldId id="425" r:id="rId9"/>
    <p:sldId id="426" r:id="rId10"/>
    <p:sldId id="417" r:id="rId11"/>
    <p:sldId id="386" r:id="rId12"/>
    <p:sldId id="387" r:id="rId13"/>
    <p:sldId id="392" r:id="rId14"/>
    <p:sldId id="418" r:id="rId15"/>
    <p:sldId id="421" r:id="rId16"/>
    <p:sldId id="422" r:id="rId17"/>
    <p:sldId id="423" r:id="rId18"/>
    <p:sldId id="393" r:id="rId19"/>
    <p:sldId id="424" r:id="rId20"/>
    <p:sldId id="390" r:id="rId21"/>
    <p:sldId id="419" r:id="rId22"/>
    <p:sldId id="420" r:id="rId23"/>
    <p:sldId id="362" r:id="rId24"/>
    <p:sldId id="326" r:id="rId25"/>
    <p:sldId id="340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9" r:id="rId37"/>
    <p:sldId id="408" r:id="rId38"/>
    <p:sldId id="415" r:id="rId39"/>
    <p:sldId id="416" r:id="rId40"/>
  </p:sldIdLst>
  <p:sldSz cx="9144000" cy="6858000" type="screen4x3"/>
  <p:notesSz cx="7077075" cy="9363075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Teeple" initials="BT" lastIdx="1" clrIdx="0">
    <p:extLst>
      <p:ext uri="{19B8F6BF-5375-455C-9EA6-DF929625EA0E}">
        <p15:presenceInfo xmlns:p15="http://schemas.microsoft.com/office/powerpoint/2012/main" userId="2fd4d0e1b625b9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109" autoAdjust="0"/>
  </p:normalViewPr>
  <p:slideViewPr>
    <p:cSldViewPr snapToGrid="0" snapToObjects="1"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1902" y="-4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E841332-348A-6C49-829D-397A2F31E2F3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52ED3ED-985D-534F-94A9-B7D352EFA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6B760D0-0509-1345-87FB-4E5C4FFD68E5}" type="datetimeFigureOut">
              <a:rPr lang="en-US" smtClean="0"/>
              <a:t>9/4/2017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07F57B2-DDD8-2A4B-9ECA-52A4627997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0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6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26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281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483C2C-4350-42D9-AA99-0962AE647DCB}" type="slidenum">
              <a:rPr lang="en-US" altLang="en-US" sz="12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4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D2AA3-3B86-4422-99CF-7BAF625FF9B3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33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F57B2-DDD8-2A4B-9ECA-52A4627997E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7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308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07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5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9/4/2017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89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CDB34B-94A8-46F8-81E8-1E5B1D13F8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3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297BA53-3748-4BA6-81F7-0221BEAD82B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F9DA3B8-9DCC-4BF1-A965-5019AF31A5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536294-250A-48BD-AD70-8C3FCFE845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1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89EAC6-334F-4AAB-BB7C-7596E4B805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4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55904DF-73E5-4B4A-9416-17EE89D467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59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3FFA017-CE86-443D-A9FA-D699ED704B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4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8946EA-A502-4819-83CC-2330B11164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0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48E76F1-2E26-42EB-A249-01ECA37A4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58EC5AE-B623-4B90-9714-C43E2FE07B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EE67A32-FC1B-4357-B6EF-53DD1C45F1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57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6CDB34B-94A8-46F8-81E8-1E5B1D13F86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22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297BA53-3748-4BA6-81F7-0221BEAD82B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6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4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F9DA3B8-9DCC-4BF1-A965-5019AF31A5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95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2672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536294-250A-48BD-AD70-8C3FCFE845F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24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589EAC6-334F-4AAB-BB7C-7596E4B805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45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55904DF-73E5-4B4A-9416-17EE89D467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51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3FFA017-CE86-443D-A9FA-D699ED704B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2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A8946EA-A502-4819-83CC-2330B111647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20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48E76F1-2E26-42EB-A249-01ECA37A462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58EC5AE-B623-4B90-9714-C43E2FE07BD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18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33400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EE67A32-FC1B-4357-B6EF-53DD1C45F15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28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14450"/>
            <a:ext cx="8658224" cy="5314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333374" y="-115887"/>
            <a:ext cx="6353175" cy="1173162"/>
          </a:xfrm>
          <a:prstGeom prst="rect">
            <a:avLst/>
          </a:prstGeom>
        </p:spPr>
        <p:txBody>
          <a:bodyPr/>
          <a:lstStyle/>
          <a:p>
            <a:pPr algn="l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7336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8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p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2219" y="-16276"/>
            <a:ext cx="6629400" cy="11079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>
              <a:defRPr lang="en-US" sz="3300" b="0"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722"/>
            <a:ext cx="8229600" cy="486244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4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2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0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6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25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0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63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28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619875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1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1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3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4881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52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1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32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665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93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10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040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47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61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86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495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37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946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036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82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2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357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91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017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9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8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tif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2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044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CLINK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553200"/>
            <a:ext cx="277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Engineering Design And Development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AD4160-40F7-4C67-9BB5-5D52FB10012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CLINK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" y="6553200"/>
            <a:ext cx="277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Engineering Design And Development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9AD4160-40F7-4C67-9BB5-5D52FB10012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1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rgbClr val="1D2F86"/>
          </a:solidFill>
          <a:latin typeface="Interstate-Regular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60E20"/>
        </a:buClr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6705600" y="304800"/>
            <a:ext cx="2032000" cy="453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Line 3"/>
          <p:cNvSpPr>
            <a:spLocks noChangeShapeType="1"/>
          </p:cNvSpPr>
          <p:nvPr userDrawn="1"/>
        </p:nvSpPr>
        <p:spPr bwMode="auto">
          <a:xfrm rot="10800000" flipH="1">
            <a:off x="381000" y="1066800"/>
            <a:ext cx="8458200" cy="1588"/>
          </a:xfrm>
          <a:prstGeom prst="line">
            <a:avLst/>
          </a:prstGeom>
          <a:noFill/>
          <a:ln w="63500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76201"/>
            <a:ext cx="6705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D12AA694-00EB-4F4B-AABB-6F50FB17891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4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1" y="194667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09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70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42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49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74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97" algn="ctr" defTabSz="41070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53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707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3561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1414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9268" indent="-267853" algn="l" defTabSz="41070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693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118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541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965" indent="-267853" algn="l" defTabSz="41070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64284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9/4/2017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jx_1ePTZcE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yerauedu.sharepoint.com/teams/LMS/_layouts/15/guestaccess.aspx?guestaccesstoken=eyHRpJqOCTidDe/ndgqkK38TJ1DS1nC%2bg7r/fZ8H2w0%3d&amp;docid=002615f3daf7f416898a88a1edcc9dcb2&amp;rev=1" TargetMode="External"/><Relationship Id="rId2" Type="http://schemas.openxmlformats.org/officeDocument/2006/relationships/hyperlink" Target="PHAK_FAA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fr.gov/cgi-bin/text-idx?tpl=/ecfrbrowse/Title14/14tab_02.t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MGMT 203</a:t>
            </a:r>
            <a:br>
              <a:rPr lang="en-US" sz="3600" b="1" dirty="0" smtClean="0">
                <a:latin typeface="+mj-lt"/>
              </a:rPr>
            </a:br>
            <a:r>
              <a:rPr lang="en-US" sz="3600" dirty="0"/>
              <a:t>Aerodynamics from a Management Standpoint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Module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60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textbook will provide you with an excellent knowledge base for managing an aerospace company. </a:t>
            </a:r>
          </a:p>
          <a:p>
            <a:r>
              <a:rPr lang="en-US" dirty="0" smtClean="0"/>
              <a:t>Please </a:t>
            </a:r>
            <a:r>
              <a:rPr lang="en-US" dirty="0"/>
              <a:t>pay attention to the management areas because you will have a term paper assignment on managing a company or agency that will be due for module 8.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Chapter </a:t>
            </a:r>
            <a:r>
              <a:rPr lang="en-US" b="1" dirty="0" smtClean="0">
                <a:solidFill>
                  <a:srgbClr val="FF0000"/>
                </a:solidFill>
              </a:rPr>
              <a:t>3: Getting Started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109397"/>
            <a:ext cx="6353175" cy="71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Business aviation plays a vital role to companies, customers, economy, creating jobs, and provide another transportation opportunity for areas not supported by the airlines. </a:t>
            </a:r>
            <a:endParaRPr lang="en-US" dirty="0" smtClean="0"/>
          </a:p>
          <a:p>
            <a:r>
              <a:rPr lang="en-US" dirty="0" smtClean="0"/>
              <a:t>View </a:t>
            </a:r>
            <a:r>
              <a:rPr lang="en-US" dirty="0"/>
              <a:t>the </a:t>
            </a:r>
            <a:r>
              <a:rPr lang="en-US" dirty="0" smtClean="0"/>
              <a:t>video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Post </a:t>
            </a:r>
            <a:r>
              <a:rPr lang="en-US" dirty="0"/>
              <a:t>a brief synopsis of the video and how it pertains to our MGMT 203 course.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some main points that you found interesting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Describe </a:t>
            </a:r>
            <a:r>
              <a:rPr lang="en-US" dirty="0"/>
              <a:t>key points could you use if you were a manager of a business or corporate flight department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www.youtube.com/watch?v=sjx_1ePTZcE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post should be a minimum of 300 words with at least, two sources cited. </a:t>
            </a:r>
            <a:endParaRPr lang="en-US" dirty="0" smtClean="0"/>
          </a:p>
          <a:p>
            <a:r>
              <a:rPr lang="en-US" dirty="0" smtClean="0"/>
              <a:t>Respond </a:t>
            </a:r>
            <a:r>
              <a:rPr lang="en-US" dirty="0"/>
              <a:t>to at least one of your classmates.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responses to classmates should be at least 100 words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2405"/>
            <a:ext cx="6686549" cy="698983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Discussion: NBAA Business Aviation Works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905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77"/>
            <a:ext cx="6629400" cy="10310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Module 2 Review Questions </a:t>
            </a:r>
            <a:br>
              <a:rPr lang="en-US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(Due Fri Sep 15)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457200" y="1017091"/>
            <a:ext cx="8229600" cy="5523046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b="1" dirty="0"/>
              <a:t>Spend quality time responding to the following questions in your own words.</a:t>
            </a:r>
          </a:p>
          <a:p>
            <a:r>
              <a:rPr lang="en-US" altLang="en-US" dirty="0"/>
              <a:t>1.	In managing your flying business, a key requirement is to develop an aircraft use policy. Describe what an aircraft use policy is and what should be included. </a:t>
            </a:r>
          </a:p>
          <a:p>
            <a:r>
              <a:rPr lang="en-US" altLang="en-US" dirty="0"/>
              <a:t>2.	You are tasked by your CEO to perform an analysis for purchasing a used aircraft. What FAA document will provide the specifications or data on the aircraft and was a result of the aircraft airworthiness certificate? What specifically would this data sheet provide?</a:t>
            </a:r>
          </a:p>
          <a:p>
            <a:r>
              <a:rPr lang="en-US" altLang="en-US" dirty="0"/>
              <a:t>3.	Describe the </a:t>
            </a:r>
            <a:r>
              <a:rPr lang="en-US" altLang="en-US" dirty="0" err="1"/>
              <a:t>substructural</a:t>
            </a:r>
            <a:r>
              <a:rPr lang="en-US" altLang="en-US" dirty="0"/>
              <a:t> members of the semi-monologue fuselage.</a:t>
            </a:r>
          </a:p>
          <a:p>
            <a:r>
              <a:rPr lang="en-US" altLang="en-US" dirty="0"/>
              <a:t>4.	Describe the four aerodynamic forces acting on an aircraft in flight. What is equilibrium?</a:t>
            </a:r>
          </a:p>
          <a:p>
            <a:r>
              <a:rPr lang="en-US" altLang="en-US" dirty="0"/>
              <a:t>5.	Describe what a Minimum Equipment List (MEL) is, when can an aircraft not depart a station, and name the four columns associated with the MEL document.</a:t>
            </a:r>
          </a:p>
          <a:p>
            <a:r>
              <a:rPr lang="en-US" altLang="en-US" dirty="0"/>
              <a:t>6.	The CEO stated she wants a review of the 14 CFR parts for Airworthiness Standards for fixed wing aircraft, engines, and propellers. Please provide a list of those standards as a starting outline for a maintenance policy and procedures book.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DF82206-C07E-4162-9C15-C93FC083D722}" type="slidenum">
              <a:rPr lang="en-US" altLang="en-US" sz="180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9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8408" y="2487730"/>
          <a:ext cx="2871553" cy="2005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553"/>
              </a:tblGrid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Aircraft Manufacturing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Chris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Corbett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Fire and Crash Rescue 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Trent Thompson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Helicopter Operations Management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Casey Bradford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2866">
                <a:tc>
                  <a:txBody>
                    <a:bodyPr/>
                    <a:lstStyle/>
                    <a:p>
                      <a:pPr marL="0" marR="457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212035"/>
            <a:ext cx="6353175" cy="845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Term Paper Topics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14191" y="1070534"/>
            <a:ext cx="44262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Your </a:t>
            </a:r>
            <a:r>
              <a:rPr lang="en-US" sz="1400" dirty="0">
                <a:solidFill>
                  <a:prstClr val="black"/>
                </a:solidFill>
              </a:rPr>
              <a:t>Final Term Paper must be at least 12 pages and consist of the following:</a:t>
            </a:r>
          </a:p>
          <a:p>
            <a:r>
              <a:rPr lang="en-US" sz="1400" dirty="0">
                <a:solidFill>
                  <a:prstClr val="black"/>
                </a:solidFill>
              </a:rPr>
              <a:t>A title page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 text (10 pages)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 page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paper should </a:t>
            </a:r>
            <a:r>
              <a:rPr lang="en-US" sz="1400" dirty="0">
                <a:solidFill>
                  <a:prstClr val="black"/>
                </a:solidFill>
              </a:rPr>
              <a:t>include some of the headings below as appropriate:</a:t>
            </a:r>
          </a:p>
          <a:p>
            <a:r>
              <a:rPr lang="en-US" sz="1400" dirty="0">
                <a:solidFill>
                  <a:prstClr val="black"/>
                </a:solidFill>
              </a:rPr>
              <a:t>Introduction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Description of the Company or Agency (Basically what business are you in)</a:t>
            </a:r>
          </a:p>
          <a:p>
            <a:r>
              <a:rPr lang="en-US" sz="1400" dirty="0">
                <a:solidFill>
                  <a:prstClr val="black"/>
                </a:solidFill>
              </a:rPr>
              <a:t>Operation Description</a:t>
            </a:r>
          </a:p>
          <a:p>
            <a:r>
              <a:rPr lang="en-US" sz="1400" dirty="0">
                <a:solidFill>
                  <a:prstClr val="black"/>
                </a:solidFill>
              </a:rPr>
              <a:t>Equipment or Aircraft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Maintenance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Manager’s Roles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Staff Qualifications, Certifications, and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Human Factors</a:t>
            </a:r>
          </a:p>
          <a:p>
            <a:r>
              <a:rPr lang="en-US" sz="1400" dirty="0">
                <a:solidFill>
                  <a:prstClr val="black"/>
                </a:solidFill>
              </a:rPr>
              <a:t>Quality Requirements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Regulations and Laws</a:t>
            </a:r>
          </a:p>
          <a:p>
            <a:r>
              <a:rPr lang="en-US" sz="1400" dirty="0">
                <a:solidFill>
                  <a:prstClr val="black"/>
                </a:solidFill>
              </a:rPr>
              <a:t>Safety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Security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Environmental Responsibilities</a:t>
            </a:r>
          </a:p>
          <a:p>
            <a:r>
              <a:rPr lang="en-US" sz="1400" dirty="0">
                <a:solidFill>
                  <a:prstClr val="black"/>
                </a:solidFill>
              </a:rPr>
              <a:t>Other Management Factors Considered</a:t>
            </a:r>
          </a:p>
          <a:p>
            <a:r>
              <a:rPr lang="en-US" sz="1400" dirty="0">
                <a:solidFill>
                  <a:prstClr val="black"/>
                </a:solidFill>
              </a:rPr>
              <a:t>References (current APA format</a:t>
            </a:r>
            <a:r>
              <a:rPr lang="en-US" sz="1400" dirty="0" smtClean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46484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200" b="1" u="sng" dirty="0" smtClean="0"/>
              <a:t>Assignments Due – Module 2 </a:t>
            </a:r>
            <a:br>
              <a:rPr lang="en-US" sz="3200" b="1" u="sng" dirty="0" smtClean="0"/>
            </a:br>
            <a:r>
              <a:rPr lang="en-US" sz="3200" b="1" dirty="0" smtClean="0"/>
              <a:t>(9/5/17 – 9/15/17)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21588"/>
            <a:ext cx="8382000" cy="3399593"/>
          </a:xfrm>
        </p:spPr>
        <p:txBody>
          <a:bodyPr/>
          <a:lstStyle/>
          <a:p>
            <a:r>
              <a:rPr lang="en-US" sz="2000" b="1" u="sng" dirty="0" smtClean="0"/>
              <a:t>Review Module 2 Instructions for the following assignments: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Discussion Board Due (NBAA Business Aviation Works) </a:t>
            </a:r>
            <a:endParaRPr lang="en-US" sz="2400" b="1" dirty="0" smtClean="0">
              <a:hlinkClick r:id="" action="ppaction://hlinkfile"/>
            </a:endParaRP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Wed Sep 13) </a:t>
            </a:r>
            <a:r>
              <a:rPr lang="en-US" sz="2400" b="1" dirty="0" smtClean="0"/>
              <a:t>– 2 part (</a:t>
            </a:r>
            <a:r>
              <a:rPr lang="en-US" sz="2400" b="1" dirty="0" smtClean="0">
                <a:solidFill>
                  <a:srgbClr val="FF0000"/>
                </a:solidFill>
              </a:rPr>
              <a:t>Post and Respond</a:t>
            </a:r>
            <a:r>
              <a:rPr lang="en-US" sz="2400" b="1" dirty="0" smtClean="0"/>
              <a:t>)</a:t>
            </a:r>
          </a:p>
          <a:p>
            <a:pPr marL="0" lvl="0" indent="0">
              <a:buNone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0000"/>
                </a:solidFill>
              </a:rPr>
              <a:t>Review Questions </a:t>
            </a:r>
            <a:r>
              <a:rPr lang="en-US" sz="2400" b="1" dirty="0">
                <a:solidFill>
                  <a:srgbClr val="000000"/>
                </a:solidFill>
              </a:rPr>
              <a:t>– Aerodynamics from a Management </a:t>
            </a:r>
            <a:r>
              <a:rPr lang="en-US" sz="2400" b="1" dirty="0" smtClean="0">
                <a:solidFill>
                  <a:srgbClr val="000000"/>
                </a:solidFill>
              </a:rPr>
              <a:t>Standpoint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(Due - Fri Sep 15) </a:t>
            </a:r>
            <a:r>
              <a:rPr lang="en-US" sz="2400" b="1" dirty="0">
                <a:solidFill>
                  <a:srgbClr val="000000"/>
                </a:solidFill>
              </a:rPr>
              <a:t>– </a:t>
            </a:r>
            <a:r>
              <a:rPr lang="en-US" sz="2400" b="1" dirty="0" smtClean="0">
                <a:solidFill>
                  <a:srgbClr val="000000"/>
                </a:solidFill>
              </a:rPr>
              <a:t>6 Questions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24888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3449" y="1722438"/>
            <a:ext cx="7105651" cy="1782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+mj-lt"/>
              </a:rPr>
              <a:t>MGMT 203</a:t>
            </a:r>
            <a:br>
              <a:rPr lang="en-US" sz="3600" b="1" dirty="0" smtClean="0">
                <a:latin typeface="+mj-lt"/>
              </a:rPr>
            </a:br>
            <a:r>
              <a:rPr lang="en-US" sz="3600" dirty="0"/>
              <a:t>Aerodynamics from a Management Standpoint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3824248"/>
            <a:ext cx="5194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Module 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9144000" cy="173355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ea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656" y="3824248"/>
            <a:ext cx="1585319" cy="175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2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42229"/>
            <a:ext cx="6629400" cy="600164"/>
          </a:xfrm>
        </p:spPr>
        <p:txBody>
          <a:bodyPr/>
          <a:lstStyle/>
          <a:p>
            <a:r>
              <a:rPr lang="en-US" dirty="0" smtClean="0"/>
              <a:t>Purpose of 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738"/>
            <a:ext cx="8229600" cy="4870240"/>
          </a:xfrm>
        </p:spPr>
        <p:txBody>
          <a:bodyPr/>
          <a:lstStyle/>
          <a:p>
            <a:r>
              <a:rPr lang="en-US" dirty="0" smtClean="0"/>
              <a:t>This course provides a management perspective of the course learning objectives.</a:t>
            </a:r>
          </a:p>
          <a:p>
            <a:endParaRPr lang="en-US" dirty="0" smtClean="0"/>
          </a:p>
          <a:p>
            <a:r>
              <a:rPr lang="en-US" dirty="0" smtClean="0"/>
              <a:t>The intent of the course is not a pilot, maintainer, air traffic controller, safety inspector, security agent, or weather forecaster specifics.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40"/>
            <a:ext cx="6629400" cy="600164"/>
          </a:xfrm>
        </p:spPr>
        <p:txBody>
          <a:bodyPr/>
          <a:lstStyle/>
          <a:p>
            <a:r>
              <a:rPr lang="en-US" dirty="0" smtClean="0"/>
              <a:t>Managers</a:t>
            </a:r>
            <a:r>
              <a:rPr lang="en-US" dirty="0"/>
              <a:t>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739"/>
            <a:ext cx="8229600" cy="4892274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basics of </a:t>
            </a:r>
          </a:p>
          <a:p>
            <a:pPr lvl="1"/>
            <a:r>
              <a:rPr lang="en-US" dirty="0" smtClean="0"/>
              <a:t>Design of aircraft, engines, and propellers</a:t>
            </a:r>
          </a:p>
          <a:p>
            <a:pPr lvl="1"/>
            <a:r>
              <a:rPr lang="en-US" dirty="0" smtClean="0"/>
              <a:t>Certification Requirements</a:t>
            </a:r>
          </a:p>
          <a:p>
            <a:pPr lvl="1"/>
            <a:r>
              <a:rPr lang="en-US" dirty="0"/>
              <a:t>Airworthiness Requirements (14 CFR)</a:t>
            </a:r>
          </a:p>
          <a:p>
            <a:pPr lvl="1"/>
            <a:r>
              <a:rPr lang="en-US" dirty="0" smtClean="0"/>
              <a:t>Type Certification Data Sheets</a:t>
            </a:r>
          </a:p>
          <a:p>
            <a:pPr lvl="1"/>
            <a:r>
              <a:rPr lang="en-US" dirty="0" smtClean="0"/>
              <a:t>Aircraft structures</a:t>
            </a:r>
          </a:p>
          <a:p>
            <a:pPr lvl="1"/>
            <a:r>
              <a:rPr lang="en-US" dirty="0" smtClean="0"/>
              <a:t>Four aerodynamic forces</a:t>
            </a:r>
          </a:p>
          <a:p>
            <a:pPr lvl="1"/>
            <a:r>
              <a:rPr lang="en-US" dirty="0" smtClean="0"/>
              <a:t>Five major stresses on an aircraft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40"/>
            <a:ext cx="6629400" cy="600164"/>
          </a:xfrm>
        </p:spPr>
        <p:txBody>
          <a:bodyPr/>
          <a:lstStyle/>
          <a:p>
            <a:r>
              <a:rPr lang="en-US" dirty="0"/>
              <a:t>Managers’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4738"/>
            <a:ext cx="8229600" cy="4892274"/>
          </a:xfrm>
        </p:spPr>
        <p:txBody>
          <a:bodyPr/>
          <a:lstStyle/>
          <a:p>
            <a:r>
              <a:rPr lang="en-US" dirty="0" smtClean="0"/>
              <a:t>Understand the basics of </a:t>
            </a:r>
          </a:p>
          <a:p>
            <a:pPr lvl="1"/>
            <a:r>
              <a:rPr lang="en-US" dirty="0" smtClean="0"/>
              <a:t>Newton’s Laws</a:t>
            </a:r>
          </a:p>
          <a:p>
            <a:pPr lvl="1"/>
            <a:r>
              <a:rPr lang="en-US" dirty="0" smtClean="0"/>
              <a:t>Bernoulli's Principle</a:t>
            </a:r>
          </a:p>
          <a:p>
            <a:pPr lvl="1"/>
            <a:r>
              <a:rPr lang="en-US" dirty="0" smtClean="0"/>
              <a:t>Airworthiness Directives</a:t>
            </a:r>
          </a:p>
          <a:p>
            <a:pPr lvl="1"/>
            <a:r>
              <a:rPr lang="en-US" dirty="0" smtClean="0"/>
              <a:t>Advisory Circulars</a:t>
            </a:r>
          </a:p>
          <a:p>
            <a:pPr lvl="1"/>
            <a:r>
              <a:rPr lang="en-US" dirty="0" smtClean="0"/>
              <a:t>Management Considerations</a:t>
            </a:r>
          </a:p>
          <a:p>
            <a:r>
              <a:rPr lang="en-US" dirty="0"/>
              <a:t>In this course, we will make reference to Title # CFR Part # as # CFR Part #</a:t>
            </a:r>
          </a:p>
          <a:p>
            <a:pPr lvl="1"/>
            <a:r>
              <a:rPr lang="en-US" dirty="0"/>
              <a:t>Example:  14 CFR Part #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5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1908 — The first flight of a full-size </a:t>
            </a:r>
            <a:r>
              <a:rPr lang="en-US" sz="2800" dirty="0" err="1"/>
              <a:t>triplane</a:t>
            </a:r>
            <a:r>
              <a:rPr lang="en-US" sz="2800" dirty="0"/>
              <a:t>, the French “</a:t>
            </a:r>
            <a:r>
              <a:rPr lang="en-US" sz="2800" dirty="0" err="1"/>
              <a:t>Goupy</a:t>
            </a:r>
            <a:r>
              <a:rPr lang="en-US" sz="2800" dirty="0"/>
              <a:t>,” is made.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Built by </a:t>
            </a:r>
            <a:r>
              <a:rPr lang="en-US" sz="2800" dirty="0" err="1"/>
              <a:t>Ambroise</a:t>
            </a:r>
            <a:r>
              <a:rPr lang="en-US" sz="2800" dirty="0"/>
              <a:t> </a:t>
            </a:r>
            <a:r>
              <a:rPr lang="en-US" sz="2800" dirty="0" err="1"/>
              <a:t>Goupy</a:t>
            </a:r>
            <a:r>
              <a:rPr lang="en-US" sz="2800" dirty="0"/>
              <a:t>, it has three sets of wings; each stacked above the others and is powered by 50-hp Renault engine.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931486"/>
            <a:ext cx="4019550" cy="247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524001"/>
            <a:ext cx="3276600" cy="21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871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910"/>
            <a:ext cx="6629400" cy="600164"/>
          </a:xfrm>
        </p:spPr>
        <p:txBody>
          <a:bodyPr/>
          <a:lstStyle/>
          <a:p>
            <a:r>
              <a:rPr lang="en-US" dirty="0"/>
              <a:t>Aircraft </a:t>
            </a:r>
            <a:r>
              <a:rPr lang="en-US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772"/>
            <a:ext cx="8229600" cy="49693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three types of metal fuselage structures.</a:t>
            </a:r>
          </a:p>
          <a:p>
            <a:pPr lvl="1"/>
            <a:r>
              <a:rPr lang="en-US" dirty="0"/>
              <a:t>Monocoque </a:t>
            </a:r>
            <a:r>
              <a:rPr lang="en-US" dirty="0" smtClean="0"/>
              <a:t>Construction</a:t>
            </a:r>
          </a:p>
          <a:p>
            <a:pPr lvl="2"/>
            <a:r>
              <a:rPr lang="en-US" dirty="0" smtClean="0"/>
              <a:t>Called </a:t>
            </a:r>
            <a:r>
              <a:rPr lang="en-US" dirty="0"/>
              <a:t>single-shell </a:t>
            </a:r>
            <a:r>
              <a:rPr lang="en-US" dirty="0" smtClean="0"/>
              <a:t>construction.</a:t>
            </a:r>
          </a:p>
          <a:p>
            <a:pPr lvl="2"/>
            <a:r>
              <a:rPr lang="en-US" dirty="0" smtClean="0"/>
              <a:t>Consider a soda can construction.</a:t>
            </a:r>
          </a:p>
          <a:p>
            <a:pPr lvl="1"/>
            <a:r>
              <a:rPr lang="en-US" dirty="0" smtClean="0"/>
              <a:t>Semi-monocoque </a:t>
            </a:r>
            <a:r>
              <a:rPr lang="en-US" dirty="0"/>
              <a:t>construction </a:t>
            </a:r>
            <a:endParaRPr lang="en-US" dirty="0" smtClean="0"/>
          </a:p>
          <a:p>
            <a:pPr lvl="2"/>
            <a:r>
              <a:rPr lang="en-US" dirty="0" smtClean="0"/>
              <a:t>Substructure reinforces </a:t>
            </a:r>
            <a:r>
              <a:rPr lang="en-US" dirty="0"/>
              <a:t>the </a:t>
            </a:r>
            <a:r>
              <a:rPr lang="en-US" dirty="0" smtClean="0"/>
              <a:t>skin.</a:t>
            </a:r>
          </a:p>
          <a:p>
            <a:pPr lvl="3"/>
            <a:r>
              <a:rPr lang="en-US" dirty="0" smtClean="0"/>
              <a:t>Longerons, Stringers, Frames, Bulkheads</a:t>
            </a:r>
            <a:endParaRPr lang="en-US" dirty="0"/>
          </a:p>
          <a:p>
            <a:pPr lvl="2"/>
            <a:r>
              <a:rPr lang="en-US" dirty="0" smtClean="0"/>
              <a:t>Very common design.</a:t>
            </a:r>
          </a:p>
          <a:p>
            <a:pPr lvl="1"/>
            <a:r>
              <a:rPr lang="en-US" dirty="0" smtClean="0"/>
              <a:t>Reinforced Shell </a:t>
            </a:r>
          </a:p>
          <a:p>
            <a:pPr lvl="2"/>
            <a:r>
              <a:rPr lang="en-US" dirty="0"/>
              <a:t>Skin reinforced by a complete framework of structural </a:t>
            </a:r>
            <a:r>
              <a:rPr lang="en-US" dirty="0" smtClean="0"/>
              <a:t>members.</a:t>
            </a:r>
          </a:p>
          <a:p>
            <a:pPr lvl="2"/>
            <a:r>
              <a:rPr lang="en-US" dirty="0" smtClean="0"/>
              <a:t>Sometimes tubular steel was used.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4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9842"/>
            <a:ext cx="6629400" cy="600164"/>
          </a:xfrm>
        </p:spPr>
        <p:txBody>
          <a:bodyPr/>
          <a:lstStyle/>
          <a:p>
            <a:r>
              <a:rPr lang="en-US" dirty="0"/>
              <a:t>Aircraft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5"/>
            <a:ext cx="8229600" cy="5255045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Semi-monocoque substructure members include </a:t>
            </a:r>
          </a:p>
          <a:p>
            <a:pPr lvl="2"/>
            <a:r>
              <a:rPr lang="en-US" sz="2800" dirty="0" smtClean="0"/>
              <a:t>Longerons</a:t>
            </a:r>
          </a:p>
          <a:p>
            <a:pPr lvl="3"/>
            <a:r>
              <a:rPr lang="en-US" sz="2100" dirty="0" smtClean="0"/>
              <a:t>Take </a:t>
            </a:r>
            <a:r>
              <a:rPr lang="en-US" sz="2100" dirty="0"/>
              <a:t>primary bending loads</a:t>
            </a:r>
          </a:p>
          <a:p>
            <a:pPr lvl="3"/>
            <a:r>
              <a:rPr lang="en-US" sz="2100" dirty="0" smtClean="0"/>
              <a:t>Lengthwise member</a:t>
            </a:r>
          </a:p>
          <a:p>
            <a:pPr lvl="3"/>
            <a:r>
              <a:rPr lang="en-US" sz="2100" dirty="0" smtClean="0"/>
              <a:t>Nose </a:t>
            </a:r>
            <a:r>
              <a:rPr lang="en-US" sz="2100" dirty="0"/>
              <a:t>to tail</a:t>
            </a:r>
          </a:p>
          <a:p>
            <a:pPr lvl="2"/>
            <a:r>
              <a:rPr lang="en-US" sz="2800" dirty="0" smtClean="0"/>
              <a:t>Stringer</a:t>
            </a:r>
            <a:endParaRPr lang="en-US" sz="2800" dirty="0"/>
          </a:p>
          <a:p>
            <a:pPr lvl="3"/>
            <a:r>
              <a:rPr lang="en-US" sz="2100" dirty="0"/>
              <a:t>Smaller and lighter than </a:t>
            </a:r>
            <a:r>
              <a:rPr lang="en-US" sz="2100" dirty="0" smtClean="0"/>
              <a:t>longeron </a:t>
            </a:r>
          </a:p>
          <a:p>
            <a:pPr lvl="3"/>
            <a:r>
              <a:rPr lang="en-US" sz="2100" dirty="0" smtClean="0"/>
              <a:t>Nose </a:t>
            </a:r>
            <a:r>
              <a:rPr lang="en-US" sz="2100" dirty="0"/>
              <a:t>to tail</a:t>
            </a:r>
          </a:p>
          <a:p>
            <a:pPr lvl="2"/>
            <a:r>
              <a:rPr lang="en-US" sz="2800" dirty="0" smtClean="0"/>
              <a:t>Bulkhead or </a:t>
            </a:r>
            <a:r>
              <a:rPr lang="en-US" sz="2800" dirty="0"/>
              <a:t>Bulkhead </a:t>
            </a:r>
          </a:p>
          <a:p>
            <a:pPr lvl="3"/>
            <a:r>
              <a:rPr lang="en-US" sz="2100" dirty="0" smtClean="0"/>
              <a:t>Oval </a:t>
            </a:r>
            <a:r>
              <a:rPr lang="en-US" sz="2100" dirty="0"/>
              <a:t>shaped</a:t>
            </a:r>
          </a:p>
          <a:p>
            <a:pPr lvl="3"/>
            <a:r>
              <a:rPr lang="en-US" sz="2100" dirty="0" smtClean="0"/>
              <a:t>Give </a:t>
            </a:r>
            <a:r>
              <a:rPr lang="en-US" sz="2100" dirty="0"/>
              <a:t>form to and maintain the shape of structure</a:t>
            </a:r>
          </a:p>
          <a:p>
            <a:pPr lvl="3"/>
            <a:r>
              <a:rPr lang="en-US" sz="2100" dirty="0" smtClean="0"/>
              <a:t>Vertical </a:t>
            </a:r>
            <a:r>
              <a:rPr lang="en-US" sz="2100" dirty="0"/>
              <a:t>structural member</a:t>
            </a:r>
          </a:p>
          <a:p>
            <a:pPr lvl="2"/>
            <a:r>
              <a:rPr lang="en-US" sz="2800" dirty="0" smtClean="0"/>
              <a:t>Formers </a:t>
            </a:r>
            <a:r>
              <a:rPr lang="en-US" sz="2800" dirty="0"/>
              <a:t>and Frames</a:t>
            </a:r>
          </a:p>
          <a:p>
            <a:pPr lvl="3"/>
            <a:r>
              <a:rPr lang="en-US" sz="2100" dirty="0" smtClean="0"/>
              <a:t>Smaller </a:t>
            </a:r>
            <a:r>
              <a:rPr lang="en-US" sz="2100" dirty="0"/>
              <a:t>than bulkheads</a:t>
            </a:r>
          </a:p>
          <a:p>
            <a:pPr lvl="3"/>
            <a:r>
              <a:rPr lang="en-US" sz="2100" dirty="0" smtClean="0"/>
              <a:t>Oval</a:t>
            </a:r>
            <a:endParaRPr lang="en-US" sz="2100" dirty="0"/>
          </a:p>
          <a:p>
            <a:pPr lvl="3"/>
            <a:r>
              <a:rPr lang="en-US" sz="2100" dirty="0" smtClean="0"/>
              <a:t>Vertical </a:t>
            </a:r>
            <a:r>
              <a:rPr lang="en-US" sz="2100" dirty="0"/>
              <a:t>structural member</a:t>
            </a:r>
          </a:p>
          <a:p>
            <a:pPr lvl="3"/>
            <a:r>
              <a:rPr lang="en-US" sz="2100" dirty="0" smtClean="0"/>
              <a:t>Skin </a:t>
            </a:r>
            <a:r>
              <a:rPr lang="en-US" sz="2100" dirty="0"/>
              <a:t>attachments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4927"/>
            <a:ext cx="6629400" cy="600164"/>
          </a:xfrm>
        </p:spPr>
        <p:txBody>
          <a:bodyPr/>
          <a:lstStyle/>
          <a:p>
            <a:r>
              <a:rPr lang="en-US" dirty="0"/>
              <a:t>Aircraft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21" y="1097573"/>
            <a:ext cx="5916174" cy="51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13910"/>
            <a:ext cx="6629400" cy="600164"/>
          </a:xfrm>
        </p:spPr>
        <p:txBody>
          <a:bodyPr/>
          <a:lstStyle/>
          <a:p>
            <a:r>
              <a:rPr lang="en-US" dirty="0" smtClean="0"/>
              <a:t>Wing Design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06"/>
            <a:ext cx="8229600" cy="52330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Designed to produce </a:t>
            </a:r>
            <a:r>
              <a:rPr lang="en-US" dirty="0" smtClean="0"/>
              <a:t>lift.</a:t>
            </a:r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wing design depends on a number of </a:t>
            </a:r>
            <a:r>
              <a:rPr lang="en-US" dirty="0" smtClean="0"/>
              <a:t>factors.</a:t>
            </a:r>
            <a:endParaRPr lang="en-US" dirty="0"/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Use of aircraft or mission</a:t>
            </a:r>
          </a:p>
          <a:p>
            <a:pPr lvl="1"/>
            <a:r>
              <a:rPr lang="en-US" dirty="0"/>
              <a:t>Desired speed in flight and landing</a:t>
            </a:r>
          </a:p>
          <a:p>
            <a:pPr lvl="1"/>
            <a:r>
              <a:rPr lang="en-US" dirty="0"/>
              <a:t>Desired rate of climb</a:t>
            </a:r>
          </a:p>
          <a:p>
            <a:pPr lvl="0"/>
            <a:r>
              <a:rPr lang="en-US" dirty="0" smtClean="0"/>
              <a:t>2 types of wing design.</a:t>
            </a:r>
          </a:p>
          <a:p>
            <a:pPr lvl="1"/>
            <a:r>
              <a:rPr lang="en-US" dirty="0" smtClean="0"/>
              <a:t>External </a:t>
            </a:r>
            <a:r>
              <a:rPr lang="en-US" dirty="0"/>
              <a:t>bracing</a:t>
            </a:r>
          </a:p>
          <a:p>
            <a:pPr lvl="2"/>
            <a:r>
              <a:rPr lang="en-US" dirty="0"/>
              <a:t>Bi-Plane</a:t>
            </a:r>
          </a:p>
          <a:p>
            <a:pPr lvl="1"/>
            <a:r>
              <a:rPr lang="en-US" dirty="0"/>
              <a:t>Cantilever</a:t>
            </a:r>
          </a:p>
          <a:p>
            <a:pPr lvl="2"/>
            <a:r>
              <a:rPr lang="en-US" dirty="0"/>
              <a:t>Used by most civilian and military </a:t>
            </a:r>
            <a:r>
              <a:rPr lang="en-US" dirty="0" smtClean="0"/>
              <a:t>aircraft.</a:t>
            </a:r>
            <a:endParaRPr lang="en-US" dirty="0"/>
          </a:p>
          <a:p>
            <a:pPr lvl="2"/>
            <a:r>
              <a:rPr lang="en-US" dirty="0"/>
              <a:t>No external </a:t>
            </a:r>
            <a:r>
              <a:rPr lang="en-US" dirty="0" smtClean="0"/>
              <a:t>bracing.</a:t>
            </a:r>
          </a:p>
          <a:p>
            <a:r>
              <a:rPr lang="en-US" dirty="0" smtClean="0"/>
              <a:t>Contains ailerons, flaps, spoilers, and slats.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9" y="413910"/>
            <a:ext cx="6629400" cy="600164"/>
          </a:xfrm>
        </p:spPr>
        <p:txBody>
          <a:bodyPr/>
          <a:lstStyle/>
          <a:p>
            <a:r>
              <a:rPr lang="en-US" dirty="0" smtClean="0"/>
              <a:t>Wing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1687"/>
            <a:ext cx="8229600" cy="48812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Structural Members of </a:t>
            </a:r>
            <a:r>
              <a:rPr lang="en-US" dirty="0" smtClean="0"/>
              <a:t>Wing</a:t>
            </a:r>
          </a:p>
          <a:p>
            <a:pPr lvl="1"/>
            <a:r>
              <a:rPr lang="en-US" dirty="0"/>
              <a:t>Spar</a:t>
            </a:r>
          </a:p>
          <a:p>
            <a:pPr lvl="2"/>
            <a:r>
              <a:rPr lang="en-US" dirty="0"/>
              <a:t>Wing tip to wing </a:t>
            </a:r>
            <a:r>
              <a:rPr lang="en-US" dirty="0" smtClean="0"/>
              <a:t>tip.</a:t>
            </a:r>
            <a:endParaRPr lang="en-US" dirty="0"/>
          </a:p>
          <a:p>
            <a:pPr lvl="2"/>
            <a:r>
              <a:rPr lang="en-US" dirty="0"/>
              <a:t>Principle structural member of </a:t>
            </a:r>
            <a:r>
              <a:rPr lang="en-US" dirty="0" smtClean="0"/>
              <a:t>wing.</a:t>
            </a:r>
          </a:p>
          <a:p>
            <a:pPr lvl="1"/>
            <a:r>
              <a:rPr lang="en-US" dirty="0" smtClean="0"/>
              <a:t>Stringers or stiffeners</a:t>
            </a:r>
            <a:endParaRPr lang="en-US" dirty="0"/>
          </a:p>
          <a:p>
            <a:pPr lvl="2"/>
            <a:r>
              <a:rPr lang="en-US" dirty="0" smtClean="0"/>
              <a:t>Wing </a:t>
            </a:r>
            <a:r>
              <a:rPr lang="en-US" dirty="0"/>
              <a:t>tip to wing </a:t>
            </a:r>
            <a:r>
              <a:rPr lang="en-US" dirty="0" smtClean="0"/>
              <a:t>tip.</a:t>
            </a:r>
            <a:endParaRPr lang="en-US" dirty="0"/>
          </a:p>
          <a:p>
            <a:pPr lvl="2"/>
            <a:r>
              <a:rPr lang="en-US" dirty="0" smtClean="0"/>
              <a:t>Different shapes.</a:t>
            </a:r>
            <a:endParaRPr lang="en-US" dirty="0"/>
          </a:p>
          <a:p>
            <a:pPr lvl="1"/>
            <a:r>
              <a:rPr lang="en-US" dirty="0" smtClean="0"/>
              <a:t>Ribs</a:t>
            </a:r>
            <a:endParaRPr lang="en-US" dirty="0"/>
          </a:p>
          <a:p>
            <a:pPr lvl="2"/>
            <a:r>
              <a:rPr lang="en-US" dirty="0" smtClean="0"/>
              <a:t>Give </a:t>
            </a:r>
            <a:r>
              <a:rPr lang="en-US" dirty="0"/>
              <a:t>wing its </a:t>
            </a:r>
            <a:r>
              <a:rPr lang="en-US" dirty="0" smtClean="0"/>
              <a:t>shape.</a:t>
            </a:r>
            <a:endParaRPr lang="en-US" dirty="0"/>
          </a:p>
          <a:p>
            <a:pPr lvl="2"/>
            <a:r>
              <a:rPr lang="en-US" dirty="0" smtClean="0"/>
              <a:t>Run </a:t>
            </a:r>
            <a:r>
              <a:rPr lang="en-US" dirty="0"/>
              <a:t>leading edge to trailing </a:t>
            </a:r>
            <a:r>
              <a:rPr lang="en-US" dirty="0" smtClean="0"/>
              <a:t>edge.</a:t>
            </a:r>
            <a:endParaRPr lang="en-US" dirty="0"/>
          </a:p>
          <a:p>
            <a:pPr lvl="2"/>
            <a:r>
              <a:rPr lang="en-US" dirty="0" smtClean="0"/>
              <a:t>Transmit </a:t>
            </a:r>
            <a:r>
              <a:rPr lang="en-US" dirty="0"/>
              <a:t>loads from </a:t>
            </a:r>
            <a:r>
              <a:rPr lang="en-US" dirty="0" smtClean="0"/>
              <a:t>stringers to skin.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910"/>
            <a:ext cx="6629400" cy="600164"/>
          </a:xfrm>
        </p:spPr>
        <p:txBody>
          <a:bodyPr/>
          <a:lstStyle/>
          <a:p>
            <a:r>
              <a:rPr lang="en-US" dirty="0"/>
              <a:t>Wing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2" y="1170599"/>
            <a:ext cx="8760448" cy="38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0466"/>
            <a:ext cx="6629400" cy="646331"/>
          </a:xfrm>
        </p:spPr>
        <p:txBody>
          <a:bodyPr/>
          <a:lstStyle/>
          <a:p>
            <a:r>
              <a:rPr lang="en-US" sz="3600" dirty="0" smtClean="0"/>
              <a:t>Winglets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806"/>
            <a:ext cx="8229600" cy="49473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NASA </a:t>
            </a:r>
            <a:r>
              <a:rPr lang="en-US" dirty="0"/>
              <a:t>Scientist, Richard Whitcomb</a:t>
            </a:r>
          </a:p>
          <a:p>
            <a:pPr lvl="0"/>
            <a:r>
              <a:rPr lang="en-US" dirty="0"/>
              <a:t>Overcomes the wing tip vortex problems  (drag </a:t>
            </a:r>
            <a:r>
              <a:rPr lang="en-US" dirty="0" smtClean="0"/>
              <a:t>reduction).</a:t>
            </a:r>
            <a:endParaRPr lang="en-US" dirty="0"/>
          </a:p>
          <a:p>
            <a:pPr lvl="0"/>
            <a:r>
              <a:rPr lang="en-US" dirty="0"/>
              <a:t>Improves wing efficiency and fuel </a:t>
            </a:r>
            <a:r>
              <a:rPr lang="en-US" dirty="0" smtClean="0"/>
              <a:t>economy.</a:t>
            </a:r>
            <a:endParaRPr lang="en-US" dirty="0"/>
          </a:p>
          <a:p>
            <a:pPr lvl="0"/>
            <a:r>
              <a:rPr lang="en-US" dirty="0" smtClean="0"/>
              <a:t>3 </a:t>
            </a:r>
            <a:r>
              <a:rPr lang="en-US" dirty="0"/>
              <a:t>ways manufacturers use to eliminate wing tip </a:t>
            </a:r>
            <a:r>
              <a:rPr lang="en-US" dirty="0" smtClean="0"/>
              <a:t>vortex.</a:t>
            </a:r>
            <a:endParaRPr lang="en-US" dirty="0"/>
          </a:p>
          <a:p>
            <a:pPr lvl="1"/>
            <a:r>
              <a:rPr lang="en-US" dirty="0"/>
              <a:t>Wing tip tanks</a:t>
            </a:r>
          </a:p>
          <a:p>
            <a:pPr lvl="1"/>
            <a:r>
              <a:rPr lang="en-US" dirty="0"/>
              <a:t>Dropped wing tips</a:t>
            </a:r>
          </a:p>
          <a:p>
            <a:pPr lvl="1"/>
            <a:r>
              <a:rPr lang="en-US" dirty="0" smtClean="0"/>
              <a:t>Winglets</a:t>
            </a:r>
          </a:p>
          <a:p>
            <a:r>
              <a:rPr lang="en-US" dirty="0" smtClean="0"/>
              <a:t>Many aircraft wings are being modified for efficiencies that can be gained.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5389"/>
            <a:ext cx="6629400" cy="584775"/>
          </a:xfrm>
        </p:spPr>
        <p:txBody>
          <a:bodyPr/>
          <a:lstStyle/>
          <a:p>
            <a:r>
              <a:rPr lang="en-US" sz="3200" dirty="0"/>
              <a:t>Winglets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49" y="1091720"/>
            <a:ext cx="5970377" cy="49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979"/>
            <a:ext cx="6629400" cy="646331"/>
          </a:xfrm>
        </p:spPr>
        <p:txBody>
          <a:bodyPr/>
          <a:lstStyle/>
          <a:p>
            <a:r>
              <a:rPr lang="en-US" sz="3600" dirty="0" smtClean="0"/>
              <a:t>Empennage Structure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856"/>
            <a:ext cx="8229600" cy="4914308"/>
          </a:xfrm>
        </p:spPr>
        <p:txBody>
          <a:bodyPr/>
          <a:lstStyle/>
          <a:p>
            <a:r>
              <a:rPr lang="en-US" sz="2800" dirty="0" smtClean="0"/>
              <a:t>Tail section.</a:t>
            </a:r>
          </a:p>
          <a:p>
            <a:r>
              <a:rPr lang="en-US" sz="2800" dirty="0" smtClean="0"/>
              <a:t>Horizontal stabilizer (with elevators).</a:t>
            </a:r>
          </a:p>
          <a:p>
            <a:r>
              <a:rPr lang="en-US" sz="2800" dirty="0" smtClean="0"/>
              <a:t>Vertical stabilizer (with rudder).</a:t>
            </a:r>
          </a:p>
          <a:p>
            <a:r>
              <a:rPr lang="en-US" sz="2800" dirty="0" smtClean="0"/>
              <a:t>Similar to wing structural members.</a:t>
            </a:r>
          </a:p>
          <a:p>
            <a:pPr lvl="0"/>
            <a:r>
              <a:rPr lang="en-US" sz="2800" dirty="0" smtClean="0"/>
              <a:t>Gives </a:t>
            </a:r>
            <a:r>
              <a:rPr lang="en-US" sz="2800" dirty="0"/>
              <a:t>stability to </a:t>
            </a:r>
            <a:r>
              <a:rPr lang="en-US" sz="2800" dirty="0" smtClean="0"/>
              <a:t>aircraft.</a:t>
            </a:r>
          </a:p>
          <a:p>
            <a:pPr lvl="0"/>
            <a:r>
              <a:rPr lang="en-US" sz="2800" dirty="0"/>
              <a:t>T-Tail </a:t>
            </a:r>
            <a:r>
              <a:rPr lang="en-US" sz="2800" dirty="0" smtClean="0"/>
              <a:t>arrangement prevents </a:t>
            </a:r>
            <a:r>
              <a:rPr lang="en-US" sz="2800" dirty="0"/>
              <a:t>turbulence over horizontal stabilizer and </a:t>
            </a:r>
            <a:r>
              <a:rPr lang="en-US" sz="2800" dirty="0" smtClean="0"/>
              <a:t>elevators.</a:t>
            </a:r>
            <a:endParaRPr lang="en-US" sz="2800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9" y="398092"/>
            <a:ext cx="6629400" cy="584775"/>
          </a:xfrm>
        </p:spPr>
        <p:txBody>
          <a:bodyPr/>
          <a:lstStyle/>
          <a:p>
            <a:r>
              <a:rPr lang="en-US" sz="3200" dirty="0"/>
              <a:t>Empennage 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0" y="1322024"/>
            <a:ext cx="4508925" cy="3719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965" y="1228485"/>
            <a:ext cx="4508309" cy="44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September 5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1923 — Two condemned naval vessels sunk by Army bombing tests. </a:t>
            </a:r>
          </a:p>
          <a:p>
            <a:pPr marL="50078" indent="0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66" y="3505200"/>
            <a:ext cx="4548336" cy="30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458097" cy="236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83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738914"/>
          </a:xfrm>
        </p:spPr>
        <p:txBody>
          <a:bodyPr/>
          <a:lstStyle/>
          <a:p>
            <a:r>
              <a:rPr lang="en-US" sz="3600" dirty="0"/>
              <a:t>Four Aerodynamic Forces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3" y="1118453"/>
            <a:ext cx="6647361" cy="513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398"/>
            <a:ext cx="6629400" cy="600164"/>
          </a:xfrm>
        </p:spPr>
        <p:txBody>
          <a:bodyPr/>
          <a:lstStyle/>
          <a:p>
            <a:r>
              <a:rPr lang="en-US" dirty="0"/>
              <a:t>Four Aerodynamic </a:t>
            </a:r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244"/>
            <a:ext cx="8229600" cy="510042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Lift</a:t>
            </a:r>
          </a:p>
          <a:p>
            <a:pPr lvl="1"/>
            <a:r>
              <a:rPr lang="en-US" sz="3100" dirty="0" smtClean="0"/>
              <a:t>Upward force</a:t>
            </a:r>
          </a:p>
          <a:p>
            <a:pPr lvl="1"/>
            <a:r>
              <a:rPr lang="en-US" sz="3100" dirty="0"/>
              <a:t>Lift opposed </a:t>
            </a:r>
            <a:r>
              <a:rPr lang="en-US" sz="3100" dirty="0" smtClean="0"/>
              <a:t>by weight or gravity</a:t>
            </a:r>
            <a:endParaRPr lang="en-US" sz="3100" dirty="0"/>
          </a:p>
          <a:p>
            <a:r>
              <a:rPr lang="en-US" sz="3600" dirty="0" smtClean="0"/>
              <a:t>Weight</a:t>
            </a:r>
          </a:p>
          <a:p>
            <a:pPr lvl="1"/>
            <a:r>
              <a:rPr lang="en-US" sz="3100" dirty="0"/>
              <a:t>Tends to draw an object toward </a:t>
            </a:r>
            <a:r>
              <a:rPr lang="en-US" sz="3100" dirty="0" smtClean="0"/>
              <a:t>earth (caused by gravity)</a:t>
            </a:r>
            <a:endParaRPr lang="en-US" sz="3100" dirty="0"/>
          </a:p>
          <a:p>
            <a:r>
              <a:rPr lang="en-US" sz="3600" dirty="0" smtClean="0"/>
              <a:t>Thrust</a:t>
            </a:r>
          </a:p>
          <a:p>
            <a:pPr lvl="1"/>
            <a:r>
              <a:rPr lang="en-US" sz="3100" dirty="0"/>
              <a:t>Forward force</a:t>
            </a:r>
          </a:p>
          <a:p>
            <a:pPr lvl="1"/>
            <a:r>
              <a:rPr lang="en-US" sz="3100" dirty="0" smtClean="0"/>
              <a:t>Force </a:t>
            </a:r>
            <a:r>
              <a:rPr lang="en-US" sz="3100" dirty="0"/>
              <a:t>which overcomes </a:t>
            </a:r>
            <a:r>
              <a:rPr lang="en-US" sz="3100" dirty="0" smtClean="0"/>
              <a:t>drag</a:t>
            </a:r>
            <a:endParaRPr lang="en-US" sz="3100" dirty="0"/>
          </a:p>
          <a:p>
            <a:r>
              <a:rPr lang="en-US" sz="3600" dirty="0" smtClean="0"/>
              <a:t>Drag</a:t>
            </a:r>
          </a:p>
          <a:p>
            <a:pPr lvl="1"/>
            <a:r>
              <a:rPr lang="en-US" sz="3100" dirty="0"/>
              <a:t>Backward deterrent </a:t>
            </a:r>
            <a:r>
              <a:rPr lang="en-US" sz="3100" dirty="0" smtClean="0"/>
              <a:t>force</a:t>
            </a:r>
          </a:p>
          <a:p>
            <a:pPr lvl="1"/>
            <a:r>
              <a:rPr lang="en-US" sz="3100" dirty="0"/>
              <a:t>Drag opposed by thrust</a:t>
            </a:r>
          </a:p>
          <a:p>
            <a:pPr lvl="0"/>
            <a:r>
              <a:rPr lang="en-US" sz="3600" dirty="0"/>
              <a:t>When all four forces are </a:t>
            </a:r>
            <a:r>
              <a:rPr lang="en-US" sz="3600" dirty="0" smtClean="0"/>
              <a:t>balanced (equilibrium) the aircraft </a:t>
            </a:r>
            <a:r>
              <a:rPr lang="en-US" sz="3600" dirty="0"/>
              <a:t>is flying straight and </a:t>
            </a:r>
            <a:r>
              <a:rPr lang="en-US" sz="3600" dirty="0" smtClean="0"/>
              <a:t>level.</a:t>
            </a:r>
            <a:endParaRPr lang="en-US" sz="3600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46B3-4686-4835-97D3-129100525A2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9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7" y="604685"/>
            <a:ext cx="8909304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2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77458"/>
              </p:ext>
            </p:extLst>
          </p:nvPr>
        </p:nvGraphicFramePr>
        <p:xfrm>
          <a:off x="498634" y="616515"/>
          <a:ext cx="8146732" cy="6612138"/>
        </p:xfrm>
        <a:graphic>
          <a:graphicData uri="http://schemas.openxmlformats.org/drawingml/2006/table">
            <a:tbl>
              <a:tblPr firstRow="1" firstCol="1" bandRow="1"/>
              <a:tblGrid>
                <a:gridCol w="1004702"/>
                <a:gridCol w="1100379"/>
                <a:gridCol w="1286360"/>
                <a:gridCol w="1261891"/>
                <a:gridCol w="1403817"/>
                <a:gridCol w="1162373"/>
                <a:gridCol w="927210"/>
              </a:tblGrid>
              <a:tr h="2703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7889" marR="678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Aeronautical Science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Aeronautical Science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Aeronautical Science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Aeronautical Science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1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2 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from a Management Perspective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from a Management Perspective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from a Management Perspective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287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from a Management Perspective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from a Management Perspective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Aerodynamics from a Management Perspective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86B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Beaufort County Airport (ILT)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5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Review Questions Due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Friday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233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9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Intro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Module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Propulsion and Aircraft Performance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Flightline</a:t>
                      </a: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 Friday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Progress Reports Sent Home</a:t>
                      </a: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  <a:endParaRPr lang="en-US" sz="15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8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889" marR="67889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81588" y="-136240"/>
            <a:ext cx="41808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September 2017</a:t>
            </a:r>
            <a:endParaRPr lang="en-US" dirty="0" smtClean="0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81588" y="2228940"/>
            <a:ext cx="1394845" cy="169943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954395" y="3224841"/>
            <a:ext cx="2057400" cy="2209800"/>
          </a:xfrm>
          <a:prstGeom prst="star5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u="sng" dirty="0" smtClean="0"/>
              <a:t>Learning Objectives – Module 2 </a:t>
            </a:r>
            <a:br>
              <a:rPr lang="en-US" sz="3200" b="1" u="sng" dirty="0" smtClean="0"/>
            </a:br>
            <a:r>
              <a:rPr lang="en-US" sz="3200" b="1" dirty="0" smtClean="0"/>
              <a:t>(9/5/17 – 9/15/17)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400" b="1" i="1" dirty="0" smtClean="0">
                <a:solidFill>
                  <a:srgbClr val="00386B"/>
                </a:solidFill>
              </a:rPr>
              <a:t>Aerodynamics </a:t>
            </a:r>
            <a:r>
              <a:rPr lang="en-US" sz="2400" b="1" i="1" dirty="0">
                <a:solidFill>
                  <a:srgbClr val="00386B"/>
                </a:solidFill>
              </a:rPr>
              <a:t>from a Management </a:t>
            </a:r>
            <a:r>
              <a:rPr lang="en-US" sz="2400" b="1" i="1" dirty="0" smtClean="0">
                <a:solidFill>
                  <a:srgbClr val="00386B"/>
                </a:solidFill>
              </a:rPr>
              <a:t>Standpoint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06600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Locate </a:t>
            </a:r>
            <a:r>
              <a:rPr lang="en-US" sz="2000" dirty="0"/>
              <a:t>the major components of an aircraft.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Demonstrate the two physics principles that affect flight – Newton’s Laws of Motion and Force and Bernoulli’s Principle of Pressure.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Describe </a:t>
            </a:r>
            <a:r>
              <a:rPr lang="en-US" sz="2000" dirty="0">
                <a:solidFill>
                  <a:srgbClr val="000000"/>
                </a:solidFill>
              </a:rPr>
              <a:t>how the four forces influence aircraft stability and flight maneuvers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390026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u="sng" dirty="0" smtClean="0"/>
              <a:t>Learning Objectives – Module 2 </a:t>
            </a:r>
            <a:br>
              <a:rPr lang="en-US" sz="3200" b="1" u="sng" dirty="0" smtClean="0"/>
            </a:br>
            <a:r>
              <a:rPr lang="en-US" sz="3200" b="1" dirty="0" smtClean="0"/>
              <a:t>(9/5/17 – 9/15/17)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400" b="1" i="1" dirty="0" smtClean="0">
                <a:solidFill>
                  <a:srgbClr val="00386B"/>
                </a:solidFill>
              </a:rPr>
              <a:t>Aerodynamics </a:t>
            </a:r>
            <a:r>
              <a:rPr lang="en-US" sz="2400" b="1" i="1" dirty="0">
                <a:solidFill>
                  <a:srgbClr val="00386B"/>
                </a:solidFill>
              </a:rPr>
              <a:t>from a Management </a:t>
            </a:r>
            <a:r>
              <a:rPr lang="en-US" sz="2400" b="1" i="1" dirty="0" smtClean="0">
                <a:solidFill>
                  <a:srgbClr val="00386B"/>
                </a:solidFill>
              </a:rPr>
              <a:t>Standpoint</a:t>
            </a:r>
            <a:endParaRPr lang="en-US" sz="2400" b="1" i="1" u="sng" dirty="0" smtClean="0">
              <a:solidFill>
                <a:srgbClr val="00386B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06600"/>
            <a:ext cx="8382000" cy="5105400"/>
          </a:xfrm>
        </p:spPr>
        <p:txBody>
          <a:bodyPr/>
          <a:lstStyle/>
          <a:p>
            <a:r>
              <a:rPr lang="en-US" sz="2000" b="1" u="sng" dirty="0"/>
              <a:t>Upon successful completion of this module, you will be able to: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Develop </a:t>
            </a:r>
            <a:r>
              <a:rPr lang="en-US" sz="2000" dirty="0"/>
              <a:t>a working knowledge of aerodynamic terms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Describe </a:t>
            </a:r>
            <a:r>
              <a:rPr lang="en-US" sz="2000" dirty="0"/>
              <a:t>the aircraft design and certification requirements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Examine </a:t>
            </a:r>
            <a:r>
              <a:rPr lang="en-US" sz="2000" dirty="0"/>
              <a:t>Airworthiness Requirements (14 CFR), Type Certification Data Sheets, Airworthiness Directives, and Advisory </a:t>
            </a:r>
            <a:r>
              <a:rPr lang="en-US" sz="2000" dirty="0" smtClean="0"/>
              <a:t>Circulars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Explore </a:t>
            </a:r>
            <a:r>
              <a:rPr lang="en-US" sz="2000" dirty="0"/>
              <a:t>management considerations such as the Minimum Equipment List (MEL), Deferred Maintenance Items (DMIs), and other management considerations.</a:t>
            </a:r>
          </a:p>
          <a:p>
            <a:pPr lvl="1"/>
            <a:r>
              <a:rPr lang="en-US" sz="2000" dirty="0" smtClean="0"/>
              <a:t>Explore the </a:t>
            </a:r>
            <a:r>
              <a:rPr lang="en-US" sz="2000" dirty="0"/>
              <a:t>methods used by management to improve fuel efficiency of aircraft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3470785" y="226142"/>
            <a:ext cx="5361039" cy="45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Aeronautical Science</a:t>
            </a:r>
          </a:p>
        </p:txBody>
      </p:sp>
    </p:spTree>
    <p:extLst>
      <p:ext uri="{BB962C8B-B14F-4D97-AF65-F5344CB8AC3E}">
        <p14:creationId xmlns:p14="http://schemas.microsoft.com/office/powerpoint/2010/main" val="22314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2" action="ppaction://hlinkfile"/>
              </a:rPr>
              <a:t>Pilot’s Handbook of Aeronautical Knowledge</a:t>
            </a:r>
            <a:r>
              <a:rPr lang="en-US" dirty="0">
                <a:hlinkClick r:id="rId3"/>
              </a:rPr>
              <a:t> </a:t>
            </a:r>
            <a:r>
              <a:rPr lang="en-US" dirty="0" smtClean="0"/>
              <a:t> </a:t>
            </a:r>
            <a:r>
              <a:rPr lang="en-US" dirty="0"/>
              <a:t>provides a basic overview of aeronautical management. 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3 – Aircraft Construction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Chapter 4 – Principles of Flight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Chapter 5 – Aerodynamics of Flight</a:t>
            </a:r>
          </a:p>
          <a:p>
            <a:r>
              <a:rPr lang="en-US" dirty="0" smtClean="0">
                <a:hlinkClick r:id="rId4"/>
              </a:rPr>
              <a:t>Title 14 Code of Federal Regulations (CFR) </a:t>
            </a:r>
            <a:r>
              <a:rPr lang="en-US" dirty="0" smtClean="0"/>
              <a:t>- federal </a:t>
            </a:r>
            <a:r>
              <a:rPr lang="en-US" dirty="0"/>
              <a:t>regulations to gain more information about your future career. </a:t>
            </a:r>
            <a:endParaRPr lang="en-US" dirty="0" smtClean="0"/>
          </a:p>
          <a:p>
            <a:r>
              <a:rPr lang="en-US" dirty="0"/>
              <a:t>Please review </a:t>
            </a:r>
            <a:r>
              <a:rPr lang="en-US" dirty="0">
                <a:solidFill>
                  <a:srgbClr val="FF0000"/>
                </a:solidFill>
              </a:rPr>
              <a:t>14 CFR Parts: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13, 21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23, 25, 26, 27, 29, 33, 35, 39, 61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and 121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3374" y="109397"/>
            <a:ext cx="6353175" cy="71223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nterstate-Regular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Interstate-Regular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5771</TotalTime>
  <Words>1289</Words>
  <Application>Microsoft Office PowerPoint</Application>
  <PresentationFormat>On-screen Show (4:3)</PresentationFormat>
  <Paragraphs>352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ＭＳ Ｐゴシック</vt:lpstr>
      <vt:lpstr>Arial</vt:lpstr>
      <vt:lpstr>Calibri</vt:lpstr>
      <vt:lpstr>Cambria</vt:lpstr>
      <vt:lpstr>Candara</vt:lpstr>
      <vt:lpstr>Helvetica</vt:lpstr>
      <vt:lpstr>Helvetica Light</vt:lpstr>
      <vt:lpstr>Interstate-Regular</vt:lpstr>
      <vt:lpstr>Times</vt:lpstr>
      <vt:lpstr>Times New Roman</vt:lpstr>
      <vt:lpstr>Wingdings 3</vt:lpstr>
      <vt:lpstr>Office Theme</vt:lpstr>
      <vt:lpstr>3_Custom Design</vt:lpstr>
      <vt:lpstr>Blank Presentation</vt:lpstr>
      <vt:lpstr>1_Blank Presentation</vt:lpstr>
      <vt:lpstr>1_Office Theme</vt:lpstr>
      <vt:lpstr>3_Office Theme</vt:lpstr>
      <vt:lpstr>4_Office Theme</vt:lpstr>
      <vt:lpstr>MGMT 203 Aerodynamics from a Management Standpoint</vt:lpstr>
      <vt:lpstr>THIS DAY IN AVIATION</vt:lpstr>
      <vt:lpstr>THIS DAY IN AVIATION</vt:lpstr>
      <vt:lpstr>Questions / Comments</vt:lpstr>
      <vt:lpstr>PowerPoint Presentation</vt:lpstr>
      <vt:lpstr>Learning Objectives – Module 2  (9/5/17 – 9/15/17) Aerodynamics from a Management Standpoint</vt:lpstr>
      <vt:lpstr>Learning Objectives – Module 2  (9/5/17 – 9/15/17) Aerodynamics from a Management Standpoint</vt:lpstr>
      <vt:lpstr>Questions / Comments</vt:lpstr>
      <vt:lpstr>Readings</vt:lpstr>
      <vt:lpstr>Readings</vt:lpstr>
      <vt:lpstr>Discussion: NBAA Business Aviation Works</vt:lpstr>
      <vt:lpstr>Module 2 Review Questions  (Due Fri Sep 15)</vt:lpstr>
      <vt:lpstr>Term Paper Topics</vt:lpstr>
      <vt:lpstr>Assignments Due – Module 2  (9/5/17 – 9/15/17) </vt:lpstr>
      <vt:lpstr>Questions / Comments</vt:lpstr>
      <vt:lpstr>MGMT 203 Aerodynamics from a Management Standpoint</vt:lpstr>
      <vt:lpstr>Purpose of this Course</vt:lpstr>
      <vt:lpstr>Managers’ Perspective</vt:lpstr>
      <vt:lpstr>Managers’ Perspective</vt:lpstr>
      <vt:lpstr>Aircraft Structures</vt:lpstr>
      <vt:lpstr>Aircraft Structures</vt:lpstr>
      <vt:lpstr>Aircraft Structures</vt:lpstr>
      <vt:lpstr>Wing Design and Structure</vt:lpstr>
      <vt:lpstr>Wing Structure</vt:lpstr>
      <vt:lpstr>Wing Structure</vt:lpstr>
      <vt:lpstr>Winglets</vt:lpstr>
      <vt:lpstr>Winglets</vt:lpstr>
      <vt:lpstr>Empennage Structure </vt:lpstr>
      <vt:lpstr>Empennage Structure </vt:lpstr>
      <vt:lpstr>Four Aerodynamic Forces</vt:lpstr>
      <vt:lpstr>Four Aerodynamic Forces</vt:lpstr>
      <vt:lpstr>PowerPoint Presentation</vt:lpstr>
      <vt:lpstr>Questions / Comments</vt:lpstr>
    </vt:vector>
  </TitlesOfParts>
  <Company>Embry-Riddle Aeronautical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560 Introduction to Systems Engineering Management</dc:title>
  <dc:creator>Bruce Conway User</dc:creator>
  <cp:lastModifiedBy>Petrucci, Anthony P</cp:lastModifiedBy>
  <cp:revision>224</cp:revision>
  <cp:lastPrinted>2016-01-06T14:35:29Z</cp:lastPrinted>
  <dcterms:created xsi:type="dcterms:W3CDTF">2011-08-23T19:56:56Z</dcterms:created>
  <dcterms:modified xsi:type="dcterms:W3CDTF">2017-09-05T00:45:27Z</dcterms:modified>
</cp:coreProperties>
</file>