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9" r:id="rId1"/>
    <p:sldMasterId id="2147483753" r:id="rId2"/>
    <p:sldMasterId id="2147483758" r:id="rId3"/>
    <p:sldMasterId id="2147483782" r:id="rId4"/>
    <p:sldMasterId id="2147483879" r:id="rId5"/>
    <p:sldMasterId id="2147483939" r:id="rId6"/>
  </p:sldMasterIdLst>
  <p:notesMasterIdLst>
    <p:notesMasterId r:id="rId45"/>
  </p:notesMasterIdLst>
  <p:handoutMasterIdLst>
    <p:handoutMasterId r:id="rId46"/>
  </p:handoutMasterIdLst>
  <p:sldIdLst>
    <p:sldId id="644" r:id="rId7"/>
    <p:sldId id="665" r:id="rId8"/>
    <p:sldId id="666" r:id="rId9"/>
    <p:sldId id="667" r:id="rId10"/>
    <p:sldId id="649" r:id="rId11"/>
    <p:sldId id="650" r:id="rId12"/>
    <p:sldId id="651" r:id="rId13"/>
    <p:sldId id="652" r:id="rId14"/>
    <p:sldId id="653" r:id="rId15"/>
    <p:sldId id="654" r:id="rId16"/>
    <p:sldId id="655" r:id="rId17"/>
    <p:sldId id="656" r:id="rId18"/>
    <p:sldId id="657" r:id="rId19"/>
    <p:sldId id="658" r:id="rId20"/>
    <p:sldId id="659" r:id="rId21"/>
    <p:sldId id="557" r:id="rId22"/>
    <p:sldId id="603" r:id="rId23"/>
    <p:sldId id="622" r:id="rId24"/>
    <p:sldId id="623" r:id="rId25"/>
    <p:sldId id="624" r:id="rId26"/>
    <p:sldId id="625" r:id="rId27"/>
    <p:sldId id="626" r:id="rId28"/>
    <p:sldId id="627" r:id="rId29"/>
    <p:sldId id="628" r:id="rId30"/>
    <p:sldId id="629" r:id="rId31"/>
    <p:sldId id="630" r:id="rId32"/>
    <p:sldId id="631" r:id="rId33"/>
    <p:sldId id="632" r:id="rId34"/>
    <p:sldId id="633" r:id="rId35"/>
    <p:sldId id="634" r:id="rId36"/>
    <p:sldId id="635" r:id="rId37"/>
    <p:sldId id="636" r:id="rId38"/>
    <p:sldId id="637" r:id="rId39"/>
    <p:sldId id="638" r:id="rId40"/>
    <p:sldId id="639" r:id="rId41"/>
    <p:sldId id="640" r:id="rId42"/>
    <p:sldId id="641" r:id="rId43"/>
    <p:sldId id="416" r:id="rId44"/>
  </p:sldIdLst>
  <p:sldSz cx="9144000" cy="6858000" type="screen4x3"/>
  <p:notesSz cx="7077075" cy="9363075"/>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ll Teeple" initials="BT" lastIdx="1" clrIdx="0">
    <p:extLst>
      <p:ext uri="{19B8F6BF-5375-455C-9EA6-DF929625EA0E}">
        <p15:presenceInfo xmlns:p15="http://schemas.microsoft.com/office/powerpoint/2012/main" userId="2fd4d0e1b625b94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autoAdjust="0"/>
    <p:restoredTop sz="94109" autoAdjust="0"/>
  </p:normalViewPr>
  <p:slideViewPr>
    <p:cSldViewPr snapToGrid="0" snapToObjects="1">
      <p:cViewPr varScale="1">
        <p:scale>
          <a:sx n="116" d="100"/>
          <a:sy n="116" d="100"/>
        </p:scale>
        <p:origin x="1464" y="84"/>
      </p:cViewPr>
      <p:guideLst>
        <p:guide orient="horz" pos="2160"/>
        <p:guide pos="2880"/>
      </p:guideLst>
    </p:cSldViewPr>
  </p:slideViewPr>
  <p:outlineViewPr>
    <p:cViewPr>
      <p:scale>
        <a:sx n="33" d="100"/>
        <a:sy n="33" d="100"/>
      </p:scale>
      <p:origin x="48" y="0"/>
    </p:cViewPr>
  </p:outlineViewPr>
  <p:notesTextViewPr>
    <p:cViewPr>
      <p:scale>
        <a:sx n="3" d="2"/>
        <a:sy n="3" d="2"/>
      </p:scale>
      <p:origin x="0" y="0"/>
    </p:cViewPr>
  </p:notesTextViewPr>
  <p:sorterViewPr>
    <p:cViewPr varScale="1">
      <p:scale>
        <a:sx n="1" d="1"/>
        <a:sy n="1" d="1"/>
      </p:scale>
      <p:origin x="0" y="-4662"/>
    </p:cViewPr>
  </p:sorterViewPr>
  <p:notesViewPr>
    <p:cSldViewPr snapToGrid="0" snapToObjects="1">
      <p:cViewPr varScale="1">
        <p:scale>
          <a:sx n="87" d="100"/>
          <a:sy n="87" d="100"/>
        </p:scale>
        <p:origin x="-1902" y="-4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tags" Target="tags/tag1.xml"/><Relationship Id="rId50"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commentAuthors" Target="commentAuthors.xml"/><Relationship Id="rId8" Type="http://schemas.openxmlformats.org/officeDocument/2006/relationships/slide" Target="slides/slide2.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handoutMaster" Target="handoutMasters/handoutMaster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0E841332-348A-6C49-829D-397A2F31E2F3}" type="datetimeFigureOut">
              <a:rPr lang="en-US" smtClean="0"/>
              <a:t>9/30/2016</a:t>
            </a:fld>
            <a:endParaRPr lang="en-US" dirty="0"/>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552ED3ED-985D-534F-94A9-B7D352EFA037}" type="slidenum">
              <a:rPr lang="en-US" smtClean="0"/>
              <a:t>‹#›</a:t>
            </a:fld>
            <a:endParaRPr lang="en-US" dirty="0"/>
          </a:p>
        </p:txBody>
      </p:sp>
    </p:spTree>
    <p:extLst>
      <p:ext uri="{BB962C8B-B14F-4D97-AF65-F5344CB8AC3E}">
        <p14:creationId xmlns:p14="http://schemas.microsoft.com/office/powerpoint/2010/main" val="11033132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B6B760D0-0509-1345-87FB-4E5C4FFD68E5}" type="datetimeFigureOut">
              <a:rPr lang="en-US" smtClean="0"/>
              <a:t>9/30/2016</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D07F57B2-DDD8-2A4B-9ECA-52A4627997E7}" type="slidenum">
              <a:rPr lang="en-US" smtClean="0"/>
              <a:t>‹#›</a:t>
            </a:fld>
            <a:endParaRPr lang="en-US" dirty="0"/>
          </a:p>
        </p:txBody>
      </p:sp>
    </p:spTree>
    <p:extLst>
      <p:ext uri="{BB962C8B-B14F-4D97-AF65-F5344CB8AC3E}">
        <p14:creationId xmlns:p14="http://schemas.microsoft.com/office/powerpoint/2010/main" val="11579602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7F57B2-DDD8-2A4B-9ECA-52A4627997E7}"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14480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7F57B2-DDD8-2A4B-9ECA-52A4627997E7}"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2063412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7F57B2-DDD8-2A4B-9ECA-52A4627997E7}"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1518826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888D2AA3-3B86-4422-99CF-7BAF625FF9B3}" type="slidenum">
              <a:rPr lang="en-US">
                <a:solidFill>
                  <a:srgbClr val="000000"/>
                </a:solidFill>
              </a:rPr>
              <a:pPr/>
              <a:t>6</a:t>
            </a:fld>
            <a:endParaRPr lang="en-US" dirty="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225202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888D2AA3-3B86-4422-99CF-7BAF625FF9B3}" type="slidenum">
              <a:rPr lang="en-US">
                <a:solidFill>
                  <a:srgbClr val="000000"/>
                </a:solidFill>
              </a:rPr>
              <a:pPr/>
              <a:t>7</a:t>
            </a:fld>
            <a:endParaRPr lang="en-US" dirty="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063737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Calibri" panose="020F0502020204030204" pitchFamily="34" charset="0"/>
              </a:defRPr>
            </a:lvl1pPr>
            <a:lvl2pPr marL="742950" indent="-285750">
              <a:defRPr sz="1600">
                <a:solidFill>
                  <a:schemeClr val="tx1"/>
                </a:solidFill>
                <a:latin typeface="Calibri" panose="020F0502020204030204" pitchFamily="34" charset="0"/>
              </a:defRPr>
            </a:lvl2pPr>
            <a:lvl3pPr marL="1143000" indent="-228600">
              <a:defRPr sz="1600">
                <a:solidFill>
                  <a:schemeClr val="tx1"/>
                </a:solidFill>
                <a:latin typeface="Calibri" panose="020F0502020204030204" pitchFamily="34" charset="0"/>
              </a:defRPr>
            </a:lvl3pPr>
            <a:lvl4pPr marL="1600200" indent="-228600">
              <a:defRPr sz="1600">
                <a:solidFill>
                  <a:schemeClr val="tx1"/>
                </a:solidFill>
                <a:latin typeface="Calibri" panose="020F0502020204030204" pitchFamily="34" charset="0"/>
              </a:defRPr>
            </a:lvl4pPr>
            <a:lvl5pPr marL="2057400" indent="-228600">
              <a:defRPr sz="1600">
                <a:solidFill>
                  <a:schemeClr val="tx1"/>
                </a:solidFill>
                <a:latin typeface="Calibri" panose="020F0502020204030204" pitchFamily="34" charset="0"/>
              </a:defRPr>
            </a:lvl5pPr>
            <a:lvl6pPr marL="2514600" indent="-228600" eaLnBrk="0" fontAlgn="base" hangingPunct="0">
              <a:spcBef>
                <a:spcPct val="0"/>
              </a:spcBef>
              <a:spcAft>
                <a:spcPct val="0"/>
              </a:spcAft>
              <a:defRPr sz="1600">
                <a:solidFill>
                  <a:schemeClr val="tx1"/>
                </a:solidFill>
                <a:latin typeface="Calibri" panose="020F0502020204030204" pitchFamily="34" charset="0"/>
              </a:defRPr>
            </a:lvl6pPr>
            <a:lvl7pPr marL="2971800" indent="-228600" eaLnBrk="0" fontAlgn="base" hangingPunct="0">
              <a:spcBef>
                <a:spcPct val="0"/>
              </a:spcBef>
              <a:spcAft>
                <a:spcPct val="0"/>
              </a:spcAft>
              <a:defRPr sz="1600">
                <a:solidFill>
                  <a:schemeClr val="tx1"/>
                </a:solidFill>
                <a:latin typeface="Calibri" panose="020F0502020204030204" pitchFamily="34" charset="0"/>
              </a:defRPr>
            </a:lvl7pPr>
            <a:lvl8pPr marL="3429000" indent="-228600" eaLnBrk="0" fontAlgn="base" hangingPunct="0">
              <a:spcBef>
                <a:spcPct val="0"/>
              </a:spcBef>
              <a:spcAft>
                <a:spcPct val="0"/>
              </a:spcAft>
              <a:defRPr sz="1600">
                <a:solidFill>
                  <a:schemeClr val="tx1"/>
                </a:solidFill>
                <a:latin typeface="Calibri" panose="020F0502020204030204" pitchFamily="34" charset="0"/>
              </a:defRPr>
            </a:lvl8pPr>
            <a:lvl9pPr marL="3886200" indent="-228600" eaLnBrk="0" fontAlgn="base" hangingPunct="0">
              <a:spcBef>
                <a:spcPct val="0"/>
              </a:spcBef>
              <a:spcAft>
                <a:spcPct val="0"/>
              </a:spcAft>
              <a:defRPr sz="1600">
                <a:solidFill>
                  <a:schemeClr val="tx1"/>
                </a:solidFill>
                <a:latin typeface="Calibri" panose="020F0502020204030204" pitchFamily="34" charset="0"/>
              </a:defRPr>
            </a:lvl9pPr>
          </a:lstStyle>
          <a:p>
            <a:pPr fontAlgn="base">
              <a:spcBef>
                <a:spcPct val="0"/>
              </a:spcBef>
              <a:spcAft>
                <a:spcPct val="0"/>
              </a:spcAft>
            </a:pPr>
            <a:fld id="{20483C2C-4350-42D9-AA99-0962AE647DCB}" type="slidenum">
              <a:rPr lang="en-US" altLang="en-US" sz="1200" smtClean="0">
                <a:solidFill>
                  <a:prstClr val="black"/>
                </a:solidFill>
              </a:rPr>
              <a:pPr fontAlgn="base">
                <a:spcBef>
                  <a:spcPct val="0"/>
                </a:spcBef>
                <a:spcAft>
                  <a:spcPct val="0"/>
                </a:spcAft>
              </a:pPr>
              <a:t>12</a:t>
            </a:fld>
            <a:endParaRPr lang="en-US" altLang="en-US" sz="1200" dirty="0" smtClean="0">
              <a:solidFill>
                <a:prstClr val="black"/>
              </a:solidFill>
            </a:endParaRPr>
          </a:p>
        </p:txBody>
      </p:sp>
    </p:spTree>
    <p:extLst>
      <p:ext uri="{BB962C8B-B14F-4D97-AF65-F5344CB8AC3E}">
        <p14:creationId xmlns:p14="http://schemas.microsoft.com/office/powerpoint/2010/main" val="1797534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888D2AA3-3B86-4422-99CF-7BAF625FF9B3}" type="slidenum">
              <a:rPr lang="en-US">
                <a:solidFill>
                  <a:srgbClr val="000000"/>
                </a:solidFill>
              </a:rPr>
              <a:pPr/>
              <a:t>13</a:t>
            </a:fld>
            <a:endParaRPr lang="en-US" dirty="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075985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7F57B2-DDD8-2A4B-9ECA-52A4627997E7}"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271127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7F57B2-DDD8-2A4B-9ECA-52A4627997E7}"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3510135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7F57B2-DDD8-2A4B-9ECA-52A4627997E7}"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441667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7F57B2-DDD8-2A4B-9ECA-52A4627997E7}"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3874225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1" y="1314450"/>
            <a:ext cx="8658224" cy="5314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
          <p:cNvSpPr>
            <a:spLocks noGrp="1"/>
          </p:cNvSpPr>
          <p:nvPr>
            <p:ph type="title" idx="4294967295"/>
          </p:nvPr>
        </p:nvSpPr>
        <p:spPr>
          <a:xfrm>
            <a:off x="333374" y="-115887"/>
            <a:ext cx="6353175" cy="1173162"/>
          </a:xfrm>
          <a:prstGeom prst="rect">
            <a:avLst/>
          </a:prstGeom>
        </p:spPr>
        <p:txBody>
          <a:bodyPr/>
          <a:lstStyle/>
          <a:p>
            <a:pPr algn="l"/>
            <a:endParaRPr lang="en-US" sz="3600" b="1" dirty="0"/>
          </a:p>
        </p:txBody>
      </p:sp>
    </p:spTree>
    <p:extLst>
      <p:ext uri="{BB962C8B-B14F-4D97-AF65-F5344CB8AC3E}">
        <p14:creationId xmlns:p14="http://schemas.microsoft.com/office/powerpoint/2010/main" val="25830804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656928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25238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525564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9F6C88-DF7A-42C4-960E-E540B9C6F08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74900731"/>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6" descr="PLTW_MT_L_3Crgb.jp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447800" y="381000"/>
            <a:ext cx="6246813" cy="2378075"/>
          </a:xfrm>
          <a:prstGeom prst="rect">
            <a:avLst/>
          </a:prstGeom>
          <a:noFill/>
          <a:ln w="9525">
            <a:noFill/>
            <a:miter lim="800000"/>
            <a:headEnd/>
            <a:tailEnd/>
          </a:ln>
        </p:spPr>
      </p:pic>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783156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81485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8287187-F107-4CD8-9534-F5D0BC6D3595}" type="datetimeFigureOut">
              <a:rPr lang="en-US" smtClean="0">
                <a:solidFill>
                  <a:prstClr val="black"/>
                </a:solidFill>
              </a:rPr>
              <a:pPr/>
              <a:t>9/30/2016</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F33EDD2D-B004-45A0-8FF1-F3C2E57571A4}"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90189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fld id="{A6CDB34B-94A8-46F8-81E8-1E5B1D13F86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82136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fld id="{6297BA53-3748-4BA6-81F7-0221BEAD82B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73563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fld id="{0F9DA3B8-9DCC-4BF1-A965-5019AF31A59B}"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1996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lpes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19" y="-16276"/>
            <a:ext cx="6629400" cy="1107996"/>
          </a:xfrm>
          <a:prstGeom prst="rect">
            <a:avLst/>
          </a:prstGeom>
        </p:spPr>
        <p:txBody>
          <a:bodyPr wrap="square" anchor="ctr" anchorCtr="1">
            <a:spAutoFit/>
          </a:bodyPr>
          <a:lstStyle>
            <a:lvl1pPr>
              <a:defRPr lang="en-US" sz="3300" b="0">
                <a:latin typeface="+mn-lt"/>
                <a:ea typeface="+mn-ea"/>
                <a:cs typeface="+mn-cs"/>
              </a:defRPr>
            </a:lvl1pPr>
          </a:lstStyle>
          <a:p>
            <a:pPr marL="0" lvl="0"/>
            <a:r>
              <a:rPr lang="en-US" dirty="0" smtClean="0"/>
              <a:t/>
            </a:r>
            <a:br>
              <a:rPr lang="en-US" dirty="0" smtClean="0"/>
            </a:br>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39D46B3-4686-4835-97D3-129100525A2B}" type="slidenum">
              <a:rPr lang="en-US" smtClean="0"/>
              <a:t>‹#›</a:t>
            </a:fld>
            <a:endParaRPr lang="en-US" dirty="0"/>
          </a:p>
        </p:txBody>
      </p:sp>
    </p:spTree>
    <p:extLst>
      <p:ext uri="{BB962C8B-B14F-4D97-AF65-F5344CB8AC3E}">
        <p14:creationId xmlns:p14="http://schemas.microsoft.com/office/powerpoint/2010/main" val="382242513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267200"/>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267200"/>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fld id="{29536294-250A-48BD-AD70-8C3FCFE845F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78981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fld id="{C589EAC6-334F-4AAB-BB7C-7596E4B8055C}"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134424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fld id="{355904DF-73E5-4B4A-9416-17EE89D4678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378599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fld id="{C3FFA017-CE86-443D-A9FA-D699ED704B0B}"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748749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fld id="{DA8946EA-A502-4819-83CC-2330B1116476}"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514084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fld id="{E48E76F1-2E26-42EB-A249-01ECA37A462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339746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fld id="{958EC5AE-B623-4B90-9714-C43E2FE07BDF}"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39546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14400"/>
            <a:ext cx="1943100" cy="5334000"/>
          </a:xfrm>
        </p:spPr>
        <p:txBody>
          <a:bodyPr vert="eaVert"/>
          <a:lstStyle>
            <a:lvl1pPr>
              <a:defRPr>
                <a:latin typeface="Arial" pitchFamily="34" charset="0"/>
                <a:cs typeface="Arial" pitchFamily="34" charset="0"/>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14400"/>
            <a:ext cx="5676900" cy="5334000"/>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fld id="{EEE67A32-FC1B-4357-B6EF-53DD1C45F15D}"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4848575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1" y="1314450"/>
            <a:ext cx="8658224" cy="5314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
          <p:cNvSpPr>
            <a:spLocks noGrp="1"/>
          </p:cNvSpPr>
          <p:nvPr>
            <p:ph type="title" idx="4294967295"/>
          </p:nvPr>
        </p:nvSpPr>
        <p:spPr>
          <a:xfrm>
            <a:off x="333374" y="-115887"/>
            <a:ext cx="6353175" cy="1173162"/>
          </a:xfrm>
          <a:prstGeom prst="rect">
            <a:avLst/>
          </a:prstGeom>
        </p:spPr>
        <p:txBody>
          <a:bodyPr/>
          <a:lstStyle/>
          <a:p>
            <a:pPr algn="l"/>
            <a:endParaRPr lang="en-US" sz="3600" b="1" dirty="0"/>
          </a:p>
        </p:txBody>
      </p:sp>
    </p:spTree>
    <p:extLst>
      <p:ext uri="{BB962C8B-B14F-4D97-AF65-F5344CB8AC3E}">
        <p14:creationId xmlns:p14="http://schemas.microsoft.com/office/powerpoint/2010/main" val="427336754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Alpes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19" y="-16276"/>
            <a:ext cx="6629400" cy="1107996"/>
          </a:xfrm>
          <a:prstGeom prst="rect">
            <a:avLst/>
          </a:prstGeom>
        </p:spPr>
        <p:txBody>
          <a:bodyPr wrap="square" anchor="ctr" anchorCtr="1">
            <a:spAutoFit/>
          </a:bodyPr>
          <a:lstStyle>
            <a:lvl1pPr>
              <a:defRPr lang="en-US" sz="3300" b="0">
                <a:latin typeface="+mn-lt"/>
                <a:ea typeface="+mn-ea"/>
                <a:cs typeface="+mn-cs"/>
              </a:defRPr>
            </a:lvl1pPr>
          </a:lstStyle>
          <a:p>
            <a:pPr marL="0" lvl="0"/>
            <a:r>
              <a:rPr lang="en-US" dirty="0" smtClean="0"/>
              <a:t/>
            </a:r>
            <a:br>
              <a:rPr lang="en-US" dirty="0" smtClean="0"/>
            </a:br>
            <a:r>
              <a:rPr lang="en-US" dirty="0" smtClean="0"/>
              <a:t>Click to edit Master title style</a:t>
            </a:r>
            <a:endParaRPr lang="en-US" dirty="0"/>
          </a:p>
        </p:txBody>
      </p:sp>
      <p:sp>
        <p:nvSpPr>
          <p:cNvPr id="3" name="Content Placeholder 2"/>
          <p:cNvSpPr>
            <a:spLocks noGrp="1"/>
          </p:cNvSpPr>
          <p:nvPr>
            <p:ph idx="1"/>
          </p:nvPr>
        </p:nvSpPr>
        <p:spPr>
          <a:xfrm>
            <a:off x="457200" y="1263722"/>
            <a:ext cx="8229600" cy="486244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439D46B3-4686-4835-97D3-129100525A2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9041436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202144210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91222618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4825117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6619875" cy="1143000"/>
          </a:xfrm>
          <a:prstGeom prst="rect">
            <a:avLst/>
          </a:prstGeom>
        </p:spPr>
        <p:txBody>
          <a:bodyPr/>
          <a:lstStyle>
            <a:lvl1pPr>
              <a:defRPr sz="3200">
                <a:latin typeface="+mn-lt"/>
              </a:defRPr>
            </a:lvl1pPr>
          </a:lstStyle>
          <a:p>
            <a:r>
              <a:rPr lang="en-US" dirty="0" smtClean="0"/>
              <a:t/>
            </a:r>
            <a:br>
              <a:rPr lang="en-US" dirty="0" smtClean="0"/>
            </a:br>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69490576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3175662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3310253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2936502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6790635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6143287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4001574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79660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1068785329"/>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1"/>
            <a:ext cx="7772400" cy="9906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191000"/>
            <a:ext cx="6400800" cy="609600"/>
          </a:xfrm>
        </p:spPr>
        <p:txBody>
          <a:bodyPr/>
          <a:lstStyle>
            <a:lvl1pPr marL="0" indent="0" algn="ctr">
              <a:buNone/>
              <a:defRPr>
                <a:solidFill>
                  <a:srgbClr val="00386B"/>
                </a:solidFill>
              </a:defRPr>
            </a:lvl1pPr>
            <a:lvl2pPr marL="457082" indent="0" algn="ctr">
              <a:buNone/>
              <a:defRPr/>
            </a:lvl2pPr>
            <a:lvl3pPr marL="914165" indent="0" algn="ctr">
              <a:buNone/>
              <a:defRPr/>
            </a:lvl3pPr>
            <a:lvl4pPr marL="1371250" indent="0" algn="ctr">
              <a:buNone/>
              <a:defRPr/>
            </a:lvl4pPr>
            <a:lvl5pPr marL="1828332" indent="0" algn="ctr">
              <a:buNone/>
              <a:defRPr/>
            </a:lvl5pPr>
            <a:lvl6pPr marL="2285415" indent="0" algn="ctr">
              <a:buNone/>
              <a:defRPr/>
            </a:lvl6pPr>
            <a:lvl7pPr marL="2742500" indent="0" algn="ctr">
              <a:buNone/>
              <a:defRPr/>
            </a:lvl7pPr>
            <a:lvl8pPr marL="3199580" indent="0" algn="ctr">
              <a:buNone/>
              <a:defRPr/>
            </a:lvl8pPr>
            <a:lvl9pPr marL="3656665"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05BA66F-768A-496E-B201-B0F50C2CC72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019125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1"/>
            <a:ext cx="8229600" cy="483076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47A5C21-3EFD-42C5-84BD-6FC92D3A6C9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97452049"/>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5"/>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8"/>
            <a:ext cx="7772400" cy="1500187"/>
          </a:xfrm>
        </p:spPr>
        <p:txBody>
          <a:bodyPr anchor="b"/>
          <a:lstStyle>
            <a:lvl1pPr marL="0" indent="0">
              <a:buNone/>
              <a:defRPr sz="2000"/>
            </a:lvl1pPr>
            <a:lvl2pPr marL="457082" indent="0">
              <a:buNone/>
              <a:defRPr sz="1800"/>
            </a:lvl2pPr>
            <a:lvl3pPr marL="914165" indent="0">
              <a:buNone/>
              <a:defRPr sz="1600"/>
            </a:lvl3pPr>
            <a:lvl4pPr marL="1371250" indent="0">
              <a:buNone/>
              <a:defRPr sz="1400"/>
            </a:lvl4pPr>
            <a:lvl5pPr marL="1828332" indent="0">
              <a:buNone/>
              <a:defRPr sz="1400"/>
            </a:lvl5pPr>
            <a:lvl6pPr marL="2285415" indent="0">
              <a:buNone/>
              <a:defRPr sz="1400"/>
            </a:lvl6pPr>
            <a:lvl7pPr marL="2742500" indent="0">
              <a:buNone/>
              <a:defRPr sz="1400"/>
            </a:lvl7pPr>
            <a:lvl8pPr marL="3199580" indent="0">
              <a:buNone/>
              <a:defRPr sz="1400"/>
            </a:lvl8pPr>
            <a:lvl9pPr marL="3656665"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2825D9F-6402-46CD-B589-6F33F57BE9D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068084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6E46C69-9418-40E3-B341-72FC08C7A56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68976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082" indent="0">
              <a:buNone/>
              <a:defRPr sz="2000" b="1"/>
            </a:lvl2pPr>
            <a:lvl3pPr marL="914165" indent="0">
              <a:buNone/>
              <a:defRPr sz="1800" b="1"/>
            </a:lvl3pPr>
            <a:lvl4pPr marL="1371250" indent="0">
              <a:buNone/>
              <a:defRPr sz="1600" b="1"/>
            </a:lvl4pPr>
            <a:lvl5pPr marL="1828332" indent="0">
              <a:buNone/>
              <a:defRPr sz="1600" b="1"/>
            </a:lvl5pPr>
            <a:lvl6pPr marL="2285415" indent="0">
              <a:buNone/>
              <a:defRPr sz="1600" b="1"/>
            </a:lvl6pPr>
            <a:lvl7pPr marL="2742500" indent="0">
              <a:buNone/>
              <a:defRPr sz="1600" b="1"/>
            </a:lvl7pPr>
            <a:lvl8pPr marL="3199580" indent="0">
              <a:buNone/>
              <a:defRPr sz="1600" b="1"/>
            </a:lvl8pPr>
            <a:lvl9pPr marL="365666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082" indent="0">
              <a:buNone/>
              <a:defRPr sz="2000" b="1"/>
            </a:lvl2pPr>
            <a:lvl3pPr marL="914165" indent="0">
              <a:buNone/>
              <a:defRPr sz="1800" b="1"/>
            </a:lvl3pPr>
            <a:lvl4pPr marL="1371250" indent="0">
              <a:buNone/>
              <a:defRPr sz="1600" b="1"/>
            </a:lvl4pPr>
            <a:lvl5pPr marL="1828332" indent="0">
              <a:buNone/>
              <a:defRPr sz="1600" b="1"/>
            </a:lvl5pPr>
            <a:lvl6pPr marL="2285415" indent="0">
              <a:buNone/>
              <a:defRPr sz="1600" b="1"/>
            </a:lvl6pPr>
            <a:lvl7pPr marL="2742500" indent="0">
              <a:buNone/>
              <a:defRPr sz="1600" b="1"/>
            </a:lvl7pPr>
            <a:lvl8pPr marL="3199580" indent="0">
              <a:buNone/>
              <a:defRPr sz="1600" b="1"/>
            </a:lvl8pPr>
            <a:lvl9pPr marL="365666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3FC1B712-F267-4AD1-9793-86A048F079D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571235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F60E8F6-9527-4481-96FF-48BB1CF6397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6225305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46DD7CA6-A1F5-49C9-A354-4074CB0AFA9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701541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5"/>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082" indent="0">
              <a:buNone/>
              <a:defRPr sz="1200"/>
            </a:lvl2pPr>
            <a:lvl3pPr marL="914165" indent="0">
              <a:buNone/>
              <a:defRPr sz="1000"/>
            </a:lvl3pPr>
            <a:lvl4pPr marL="1371250" indent="0">
              <a:buNone/>
              <a:defRPr sz="900"/>
            </a:lvl4pPr>
            <a:lvl5pPr marL="1828332" indent="0">
              <a:buNone/>
              <a:defRPr sz="900"/>
            </a:lvl5pPr>
            <a:lvl6pPr marL="2285415" indent="0">
              <a:buNone/>
              <a:defRPr sz="900"/>
            </a:lvl6pPr>
            <a:lvl7pPr marL="2742500" indent="0">
              <a:buNone/>
              <a:defRPr sz="900"/>
            </a:lvl7pPr>
            <a:lvl8pPr marL="3199580" indent="0">
              <a:buNone/>
              <a:defRPr sz="900"/>
            </a:lvl8pPr>
            <a:lvl9pPr marL="365666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5C3442C-F946-4817-8C5D-796044E501C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338888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082" indent="0">
              <a:buNone/>
              <a:defRPr sz="2800"/>
            </a:lvl2pPr>
            <a:lvl3pPr marL="914165" indent="0">
              <a:buNone/>
              <a:defRPr sz="2400"/>
            </a:lvl3pPr>
            <a:lvl4pPr marL="1371250" indent="0">
              <a:buNone/>
              <a:defRPr sz="2000"/>
            </a:lvl4pPr>
            <a:lvl5pPr marL="1828332" indent="0">
              <a:buNone/>
              <a:defRPr sz="2000"/>
            </a:lvl5pPr>
            <a:lvl6pPr marL="2285415" indent="0">
              <a:buNone/>
              <a:defRPr sz="2000"/>
            </a:lvl6pPr>
            <a:lvl7pPr marL="2742500" indent="0">
              <a:buNone/>
              <a:defRPr sz="2000"/>
            </a:lvl7pPr>
            <a:lvl8pPr marL="3199580" indent="0">
              <a:buNone/>
              <a:defRPr sz="2000"/>
            </a:lvl8pPr>
            <a:lvl9pPr marL="3656665"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82" indent="0">
              <a:buNone/>
              <a:defRPr sz="1200"/>
            </a:lvl2pPr>
            <a:lvl3pPr marL="914165" indent="0">
              <a:buNone/>
              <a:defRPr sz="1000"/>
            </a:lvl3pPr>
            <a:lvl4pPr marL="1371250" indent="0">
              <a:buNone/>
              <a:defRPr sz="900"/>
            </a:lvl4pPr>
            <a:lvl5pPr marL="1828332" indent="0">
              <a:buNone/>
              <a:defRPr sz="900"/>
            </a:lvl5pPr>
            <a:lvl6pPr marL="2285415" indent="0">
              <a:buNone/>
              <a:defRPr sz="900"/>
            </a:lvl6pPr>
            <a:lvl7pPr marL="2742500" indent="0">
              <a:buNone/>
              <a:defRPr sz="900"/>
            </a:lvl7pPr>
            <a:lvl8pPr marL="3199580" indent="0">
              <a:buNone/>
              <a:defRPr sz="900"/>
            </a:lvl8pPr>
            <a:lvl9pPr marL="365666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3147EC1-99F6-4BB3-B26F-FC3DE3D1415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4173186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AE6B5AE-99B8-48C8-B463-77AB230B17B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16228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6619875" cy="1143000"/>
          </a:xfrm>
          <a:prstGeom prst="rect">
            <a:avLst/>
          </a:prstGeom>
        </p:spPr>
        <p:txBody>
          <a:bodyPr/>
          <a:lstStyle>
            <a:lvl1pPr>
              <a:defRPr sz="3200">
                <a:latin typeface="+mn-lt"/>
              </a:defRPr>
            </a:lvl1pPr>
          </a:lstStyle>
          <a:p>
            <a:r>
              <a:rPr lang="en-US" dirty="0" smtClean="0"/>
              <a:t/>
            </a:r>
            <a:br>
              <a:rPr lang="en-US" dirty="0" smtClean="0"/>
            </a:br>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123506917"/>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3"/>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6B90214-8DE6-41E0-A61B-78123E25BEB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5628711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44849" indent="0" algn="ctr">
              <a:buNone/>
              <a:defRPr>
                <a:solidFill>
                  <a:schemeClr val="tx1">
                    <a:tint val="75000"/>
                  </a:schemeClr>
                </a:solidFill>
              </a:defRPr>
            </a:lvl2pPr>
            <a:lvl3pPr marL="889767" indent="0" algn="ctr">
              <a:buNone/>
              <a:defRPr>
                <a:solidFill>
                  <a:schemeClr val="tx1">
                    <a:tint val="75000"/>
                  </a:schemeClr>
                </a:solidFill>
              </a:defRPr>
            </a:lvl3pPr>
            <a:lvl4pPr marL="1334555" indent="0" algn="ctr">
              <a:buNone/>
              <a:defRPr>
                <a:solidFill>
                  <a:schemeClr val="tx1">
                    <a:tint val="75000"/>
                  </a:schemeClr>
                </a:solidFill>
              </a:defRPr>
            </a:lvl4pPr>
            <a:lvl5pPr marL="1779406" indent="0" algn="ctr">
              <a:buNone/>
              <a:defRPr>
                <a:solidFill>
                  <a:schemeClr val="tx1">
                    <a:tint val="75000"/>
                  </a:schemeClr>
                </a:solidFill>
              </a:defRPr>
            </a:lvl5pPr>
            <a:lvl6pPr marL="2224259" indent="0" algn="ctr">
              <a:buNone/>
              <a:defRPr>
                <a:solidFill>
                  <a:schemeClr val="tx1">
                    <a:tint val="75000"/>
                  </a:schemeClr>
                </a:solidFill>
              </a:defRPr>
            </a:lvl6pPr>
            <a:lvl7pPr marL="2669106" indent="0" algn="ctr">
              <a:buNone/>
              <a:defRPr>
                <a:solidFill>
                  <a:schemeClr val="tx1">
                    <a:tint val="75000"/>
                  </a:schemeClr>
                </a:solidFill>
              </a:defRPr>
            </a:lvl7pPr>
            <a:lvl8pPr marL="3113957" indent="0" algn="ctr">
              <a:buNone/>
              <a:defRPr>
                <a:solidFill>
                  <a:schemeClr val="tx1">
                    <a:tint val="75000"/>
                  </a:schemeClr>
                </a:solidFill>
              </a:defRPr>
            </a:lvl8pPr>
            <a:lvl9pPr marL="35587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fld id="{F5C2C0FF-5D11-4320-9680-CBEC665B6DF0}" type="datetimeFigureOut">
              <a:rPr lang="en-US"/>
              <a:pPr>
                <a:defRPr/>
              </a:pPr>
              <a:t>9/30/2016</a:t>
            </a:fld>
            <a:endParaRPr lang="en-US"/>
          </a:p>
        </p:txBody>
      </p:sp>
      <p:sp>
        <p:nvSpPr>
          <p:cNvPr id="5" name="Footer Placeholder 4"/>
          <p:cNvSpPr>
            <a:spLocks noGrp="1"/>
          </p:cNvSpPr>
          <p:nvPr>
            <p:ph type="ftr" sz="quarter" idx="11"/>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406286" hangingPunct="0">
              <a:defRPr>
                <a:latin typeface="Helvetica Light" charset="0"/>
              </a:defRPr>
            </a:lvl1pPr>
          </a:lstStyle>
          <a:p>
            <a:pPr>
              <a:defRPr/>
            </a:pPr>
            <a:fld id="{FB0A9BA0-B3DB-440A-9FB5-CCBBA24EB2E7}" type="slidenum">
              <a:rPr lang="en-US" altLang="en-US"/>
              <a:pPr>
                <a:defRPr/>
              </a:pPr>
              <a:t>‹#›</a:t>
            </a:fld>
            <a:endParaRPr lang="en-US" altLang="en-US"/>
          </a:p>
        </p:txBody>
      </p:sp>
    </p:spTree>
    <p:extLst>
      <p:ext uri="{BB962C8B-B14F-4D97-AF65-F5344CB8AC3E}">
        <p14:creationId xmlns:p14="http://schemas.microsoft.com/office/powerpoint/2010/main" val="19208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fld id="{5AD26029-34F3-4EF7-85BF-290D518F1A7C}" type="datetimeFigureOut">
              <a:rPr lang="en-US"/>
              <a:pPr>
                <a:defRPr/>
              </a:pPr>
              <a:t>9/30/2016</a:t>
            </a:fld>
            <a:endParaRPr lang="en-US"/>
          </a:p>
        </p:txBody>
      </p:sp>
      <p:sp>
        <p:nvSpPr>
          <p:cNvPr id="5" name="Footer Placeholder 4"/>
          <p:cNvSpPr>
            <a:spLocks noGrp="1"/>
          </p:cNvSpPr>
          <p:nvPr>
            <p:ph type="ftr" sz="quarter" idx="11"/>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406286" hangingPunct="0">
              <a:defRPr>
                <a:latin typeface="Helvetica Light" charset="0"/>
              </a:defRPr>
            </a:lvl1pPr>
          </a:lstStyle>
          <a:p>
            <a:pPr>
              <a:defRPr/>
            </a:pPr>
            <a:fld id="{A0114770-A85E-4DC9-AC3A-50A18668B353}" type="slidenum">
              <a:rPr lang="en-US" altLang="en-US"/>
              <a:pPr>
                <a:defRPr/>
              </a:pPr>
              <a:t>‹#›</a:t>
            </a:fld>
            <a:endParaRPr lang="en-US" altLang="en-US"/>
          </a:p>
        </p:txBody>
      </p:sp>
    </p:spTree>
    <p:extLst>
      <p:ext uri="{BB962C8B-B14F-4D97-AF65-F5344CB8AC3E}">
        <p14:creationId xmlns:p14="http://schemas.microsoft.com/office/powerpoint/2010/main" val="39146302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435"/>
            <a:ext cx="7772400" cy="1362075"/>
          </a:xfrm>
        </p:spPr>
        <p:txBody>
          <a:bodyPr anchor="t"/>
          <a:lstStyle>
            <a:lvl1pPr algn="l">
              <a:defRPr sz="4008"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831"/>
            <a:ext cx="7772400" cy="1500187"/>
          </a:xfrm>
        </p:spPr>
        <p:txBody>
          <a:bodyPr anchor="b"/>
          <a:lstStyle>
            <a:lvl1pPr marL="0" indent="0">
              <a:buNone/>
              <a:defRPr sz="1969">
                <a:solidFill>
                  <a:schemeClr val="tx1">
                    <a:tint val="75000"/>
                  </a:schemeClr>
                </a:solidFill>
              </a:defRPr>
            </a:lvl1pPr>
            <a:lvl2pPr marL="444849" indent="0">
              <a:buNone/>
              <a:defRPr sz="1828">
                <a:solidFill>
                  <a:schemeClr val="tx1">
                    <a:tint val="75000"/>
                  </a:schemeClr>
                </a:solidFill>
              </a:defRPr>
            </a:lvl2pPr>
            <a:lvl3pPr marL="889767" indent="0">
              <a:buNone/>
              <a:defRPr sz="1617">
                <a:solidFill>
                  <a:schemeClr val="tx1">
                    <a:tint val="75000"/>
                  </a:schemeClr>
                </a:solidFill>
              </a:defRPr>
            </a:lvl3pPr>
            <a:lvl4pPr marL="1334555" indent="0">
              <a:buNone/>
              <a:defRPr sz="1406">
                <a:solidFill>
                  <a:schemeClr val="tx1">
                    <a:tint val="75000"/>
                  </a:schemeClr>
                </a:solidFill>
              </a:defRPr>
            </a:lvl4pPr>
            <a:lvl5pPr marL="1779406" indent="0">
              <a:buNone/>
              <a:defRPr sz="1406">
                <a:solidFill>
                  <a:schemeClr val="tx1">
                    <a:tint val="75000"/>
                  </a:schemeClr>
                </a:solidFill>
              </a:defRPr>
            </a:lvl5pPr>
            <a:lvl6pPr marL="2224259" indent="0">
              <a:buNone/>
              <a:defRPr sz="1406">
                <a:solidFill>
                  <a:schemeClr val="tx1">
                    <a:tint val="75000"/>
                  </a:schemeClr>
                </a:solidFill>
              </a:defRPr>
            </a:lvl6pPr>
            <a:lvl7pPr marL="2669106" indent="0">
              <a:buNone/>
              <a:defRPr sz="1406">
                <a:solidFill>
                  <a:schemeClr val="tx1">
                    <a:tint val="75000"/>
                  </a:schemeClr>
                </a:solidFill>
              </a:defRPr>
            </a:lvl7pPr>
            <a:lvl8pPr marL="3113957" indent="0">
              <a:buNone/>
              <a:defRPr sz="1406">
                <a:solidFill>
                  <a:schemeClr val="tx1">
                    <a:tint val="75000"/>
                  </a:schemeClr>
                </a:solidFill>
              </a:defRPr>
            </a:lvl8pPr>
            <a:lvl9pPr marL="3558796" indent="0">
              <a:buNone/>
              <a:defRPr sz="140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fld id="{1B96CC63-6F14-4A34-8028-A3E55AE18FA0}" type="datetimeFigureOut">
              <a:rPr lang="en-US"/>
              <a:pPr>
                <a:defRPr/>
              </a:pPr>
              <a:t>9/30/2016</a:t>
            </a:fld>
            <a:endParaRPr lang="en-US"/>
          </a:p>
        </p:txBody>
      </p:sp>
      <p:sp>
        <p:nvSpPr>
          <p:cNvPr id="5" name="Footer Placeholder 4"/>
          <p:cNvSpPr>
            <a:spLocks noGrp="1"/>
          </p:cNvSpPr>
          <p:nvPr>
            <p:ph type="ftr" sz="quarter" idx="11"/>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406286" hangingPunct="0">
              <a:defRPr>
                <a:latin typeface="Helvetica Light" charset="0"/>
              </a:defRPr>
            </a:lvl1pPr>
          </a:lstStyle>
          <a:p>
            <a:pPr>
              <a:defRPr/>
            </a:pPr>
            <a:fld id="{532C7775-39A1-4029-BAE7-54856F247005}" type="slidenum">
              <a:rPr lang="en-US" altLang="en-US"/>
              <a:pPr>
                <a:defRPr/>
              </a:pPr>
              <a:t>‹#›</a:t>
            </a:fld>
            <a:endParaRPr lang="en-US" altLang="en-US"/>
          </a:p>
        </p:txBody>
      </p:sp>
    </p:spTree>
    <p:extLst>
      <p:ext uri="{BB962C8B-B14F-4D97-AF65-F5344CB8AC3E}">
        <p14:creationId xmlns:p14="http://schemas.microsoft.com/office/powerpoint/2010/main" val="30673490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735"/>
            <a:ext cx="4038600" cy="4525963"/>
          </a:xfrm>
        </p:spPr>
        <p:txBody>
          <a:bodyPr/>
          <a:lstStyle>
            <a:lvl1pPr>
              <a:defRPr sz="2812"/>
            </a:lvl1pPr>
            <a:lvl2pPr>
              <a:defRPr sz="2391"/>
            </a:lvl2pPr>
            <a:lvl3pPr>
              <a:defRPr sz="1969"/>
            </a:lvl3pPr>
            <a:lvl4pPr>
              <a:defRPr sz="1828"/>
            </a:lvl4pPr>
            <a:lvl5pPr>
              <a:defRPr sz="1828"/>
            </a:lvl5pPr>
            <a:lvl6pPr>
              <a:defRPr sz="1828"/>
            </a:lvl6pPr>
            <a:lvl7pPr>
              <a:defRPr sz="1828"/>
            </a:lvl7pPr>
            <a:lvl8pPr>
              <a:defRPr sz="1828"/>
            </a:lvl8pPr>
            <a:lvl9pPr>
              <a:defRPr sz="182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735"/>
            <a:ext cx="4038600" cy="4525963"/>
          </a:xfrm>
        </p:spPr>
        <p:txBody>
          <a:bodyPr/>
          <a:lstStyle>
            <a:lvl1pPr>
              <a:defRPr sz="2812"/>
            </a:lvl1pPr>
            <a:lvl2pPr>
              <a:defRPr sz="2391"/>
            </a:lvl2pPr>
            <a:lvl3pPr>
              <a:defRPr sz="1969"/>
            </a:lvl3pPr>
            <a:lvl4pPr>
              <a:defRPr sz="1828"/>
            </a:lvl4pPr>
            <a:lvl5pPr>
              <a:defRPr sz="1828"/>
            </a:lvl5pPr>
            <a:lvl6pPr>
              <a:defRPr sz="1828"/>
            </a:lvl6pPr>
            <a:lvl7pPr>
              <a:defRPr sz="1828"/>
            </a:lvl7pPr>
            <a:lvl8pPr>
              <a:defRPr sz="1828"/>
            </a:lvl8pPr>
            <a:lvl9pPr>
              <a:defRPr sz="182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fld id="{D4EDC5DA-9AD9-465A-AD17-D223CC16EA9B}" type="datetimeFigureOut">
              <a:rPr lang="en-US"/>
              <a:pPr>
                <a:defRPr/>
              </a:pPr>
              <a:t>9/30/2016</a:t>
            </a:fld>
            <a:endParaRPr lang="en-US"/>
          </a:p>
        </p:txBody>
      </p:sp>
      <p:sp>
        <p:nvSpPr>
          <p:cNvPr id="6" name="Footer Placeholder 5"/>
          <p:cNvSpPr>
            <a:spLocks noGrp="1"/>
          </p:cNvSpPr>
          <p:nvPr>
            <p:ph type="ftr" sz="quarter" idx="11"/>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406286" hangingPunct="0">
              <a:defRPr>
                <a:latin typeface="Helvetica Light" charset="0"/>
              </a:defRPr>
            </a:lvl1pPr>
          </a:lstStyle>
          <a:p>
            <a:pPr>
              <a:defRPr/>
            </a:pPr>
            <a:fld id="{E4F1EA13-9559-4C2C-AFDF-85D84249A8D3}" type="slidenum">
              <a:rPr lang="en-US" altLang="en-US"/>
              <a:pPr>
                <a:defRPr/>
              </a:pPr>
              <a:t>‹#›</a:t>
            </a:fld>
            <a:endParaRPr lang="en-US" altLang="en-US"/>
          </a:p>
        </p:txBody>
      </p:sp>
    </p:spTree>
    <p:extLst>
      <p:ext uri="{BB962C8B-B14F-4D97-AF65-F5344CB8AC3E}">
        <p14:creationId xmlns:p14="http://schemas.microsoft.com/office/powerpoint/2010/main" val="41829024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391" b="1"/>
            </a:lvl1pPr>
            <a:lvl2pPr marL="444849" indent="0">
              <a:buNone/>
              <a:defRPr sz="1969" b="1"/>
            </a:lvl2pPr>
            <a:lvl3pPr marL="889767" indent="0">
              <a:buNone/>
              <a:defRPr sz="1828" b="1"/>
            </a:lvl3pPr>
            <a:lvl4pPr marL="1334555" indent="0">
              <a:buNone/>
              <a:defRPr sz="1617" b="1"/>
            </a:lvl4pPr>
            <a:lvl5pPr marL="1779406" indent="0">
              <a:buNone/>
              <a:defRPr sz="1617" b="1"/>
            </a:lvl5pPr>
            <a:lvl6pPr marL="2224259" indent="0">
              <a:buNone/>
              <a:defRPr sz="1617" b="1"/>
            </a:lvl6pPr>
            <a:lvl7pPr marL="2669106" indent="0">
              <a:buNone/>
              <a:defRPr sz="1617" b="1"/>
            </a:lvl7pPr>
            <a:lvl8pPr marL="3113957" indent="0">
              <a:buNone/>
              <a:defRPr sz="1617" b="1"/>
            </a:lvl8pPr>
            <a:lvl9pPr marL="3558796" indent="0">
              <a:buNone/>
              <a:defRPr sz="1617"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391"/>
            </a:lvl1pPr>
            <a:lvl2pPr>
              <a:defRPr sz="1969"/>
            </a:lvl2pPr>
            <a:lvl3pPr>
              <a:defRPr sz="1828"/>
            </a:lvl3pPr>
            <a:lvl4pPr>
              <a:defRPr sz="1617"/>
            </a:lvl4pPr>
            <a:lvl5pPr>
              <a:defRPr sz="1617"/>
            </a:lvl5pPr>
            <a:lvl6pPr>
              <a:defRPr sz="1617"/>
            </a:lvl6pPr>
            <a:lvl7pPr>
              <a:defRPr sz="1617"/>
            </a:lvl7pPr>
            <a:lvl8pPr>
              <a:defRPr sz="1617"/>
            </a:lvl8pPr>
            <a:lvl9pPr>
              <a:defRPr sz="161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391" b="1"/>
            </a:lvl1pPr>
            <a:lvl2pPr marL="444849" indent="0">
              <a:buNone/>
              <a:defRPr sz="1969" b="1"/>
            </a:lvl2pPr>
            <a:lvl3pPr marL="889767" indent="0">
              <a:buNone/>
              <a:defRPr sz="1828" b="1"/>
            </a:lvl3pPr>
            <a:lvl4pPr marL="1334555" indent="0">
              <a:buNone/>
              <a:defRPr sz="1617" b="1"/>
            </a:lvl4pPr>
            <a:lvl5pPr marL="1779406" indent="0">
              <a:buNone/>
              <a:defRPr sz="1617" b="1"/>
            </a:lvl5pPr>
            <a:lvl6pPr marL="2224259" indent="0">
              <a:buNone/>
              <a:defRPr sz="1617" b="1"/>
            </a:lvl6pPr>
            <a:lvl7pPr marL="2669106" indent="0">
              <a:buNone/>
              <a:defRPr sz="1617" b="1"/>
            </a:lvl7pPr>
            <a:lvl8pPr marL="3113957" indent="0">
              <a:buNone/>
              <a:defRPr sz="1617" b="1"/>
            </a:lvl8pPr>
            <a:lvl9pPr marL="3558796" indent="0">
              <a:buNone/>
              <a:defRPr sz="1617"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391"/>
            </a:lvl1pPr>
            <a:lvl2pPr>
              <a:defRPr sz="1969"/>
            </a:lvl2pPr>
            <a:lvl3pPr>
              <a:defRPr sz="1828"/>
            </a:lvl3pPr>
            <a:lvl4pPr>
              <a:defRPr sz="1617"/>
            </a:lvl4pPr>
            <a:lvl5pPr>
              <a:defRPr sz="1617"/>
            </a:lvl5pPr>
            <a:lvl6pPr>
              <a:defRPr sz="1617"/>
            </a:lvl6pPr>
            <a:lvl7pPr>
              <a:defRPr sz="1617"/>
            </a:lvl7pPr>
            <a:lvl8pPr>
              <a:defRPr sz="1617"/>
            </a:lvl8pPr>
            <a:lvl9pPr>
              <a:defRPr sz="161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fld id="{599C369C-27E4-4981-95F8-ACC53192B8CE}" type="datetimeFigureOut">
              <a:rPr lang="en-US"/>
              <a:pPr>
                <a:defRPr/>
              </a:pPr>
              <a:t>9/30/2016</a:t>
            </a:fld>
            <a:endParaRPr lang="en-US"/>
          </a:p>
        </p:txBody>
      </p:sp>
      <p:sp>
        <p:nvSpPr>
          <p:cNvPr id="8" name="Footer Placeholder 7"/>
          <p:cNvSpPr>
            <a:spLocks noGrp="1"/>
          </p:cNvSpPr>
          <p:nvPr>
            <p:ph type="ftr" sz="quarter" idx="11"/>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endParaRPr lang="en-US"/>
          </a:p>
        </p:txBody>
      </p:sp>
      <p:sp>
        <p:nvSpPr>
          <p:cNvPr id="9" name="Slide Number Placeholder 8"/>
          <p:cNvSpPr>
            <a:spLocks noGrp="1"/>
          </p:cNvSpPr>
          <p:nvPr>
            <p:ph type="sldNum" sz="quarter" idx="12"/>
          </p:nvPr>
        </p:nvSpPr>
        <p:spPr/>
        <p:txBody>
          <a:bodyPr/>
          <a:lstStyle>
            <a:lvl1pPr defTabSz="406286" hangingPunct="0">
              <a:defRPr>
                <a:latin typeface="Helvetica Light" charset="0"/>
              </a:defRPr>
            </a:lvl1pPr>
          </a:lstStyle>
          <a:p>
            <a:pPr>
              <a:defRPr/>
            </a:pPr>
            <a:fld id="{D2D2B458-1D17-4816-B8D6-2DD43D4922AA}" type="slidenum">
              <a:rPr lang="en-US" altLang="en-US"/>
              <a:pPr>
                <a:defRPr/>
              </a:pPr>
              <a:t>‹#›</a:t>
            </a:fld>
            <a:endParaRPr lang="en-US" altLang="en-US"/>
          </a:p>
        </p:txBody>
      </p:sp>
    </p:spTree>
    <p:extLst>
      <p:ext uri="{BB962C8B-B14F-4D97-AF65-F5344CB8AC3E}">
        <p14:creationId xmlns:p14="http://schemas.microsoft.com/office/powerpoint/2010/main" val="19432709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fld id="{13A89272-51DC-4DAA-ABD4-8D36BB438979}" type="datetimeFigureOut">
              <a:rPr lang="en-US"/>
              <a:pPr>
                <a:defRPr/>
              </a:pPr>
              <a:t>9/30/2016</a:t>
            </a:fld>
            <a:endParaRPr lang="en-US"/>
          </a:p>
        </p:txBody>
      </p:sp>
      <p:sp>
        <p:nvSpPr>
          <p:cNvPr id="4" name="Footer Placeholder 3"/>
          <p:cNvSpPr>
            <a:spLocks noGrp="1"/>
          </p:cNvSpPr>
          <p:nvPr>
            <p:ph type="ftr" sz="quarter" idx="11"/>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endParaRPr lang="en-US"/>
          </a:p>
        </p:txBody>
      </p:sp>
      <p:sp>
        <p:nvSpPr>
          <p:cNvPr id="5" name="Slide Number Placeholder 4"/>
          <p:cNvSpPr>
            <a:spLocks noGrp="1"/>
          </p:cNvSpPr>
          <p:nvPr>
            <p:ph type="sldNum" sz="quarter" idx="12"/>
          </p:nvPr>
        </p:nvSpPr>
        <p:spPr/>
        <p:txBody>
          <a:bodyPr/>
          <a:lstStyle>
            <a:lvl1pPr defTabSz="406286" hangingPunct="0">
              <a:defRPr>
                <a:latin typeface="Helvetica Light" charset="0"/>
              </a:defRPr>
            </a:lvl1pPr>
          </a:lstStyle>
          <a:p>
            <a:pPr>
              <a:defRPr/>
            </a:pPr>
            <a:fld id="{271BDA1B-A439-43CF-A0B6-AB4A5964DEF7}" type="slidenum">
              <a:rPr lang="en-US" altLang="en-US"/>
              <a:pPr>
                <a:defRPr/>
              </a:pPr>
              <a:t>‹#›</a:t>
            </a:fld>
            <a:endParaRPr lang="en-US" altLang="en-US"/>
          </a:p>
        </p:txBody>
      </p:sp>
    </p:spTree>
    <p:extLst>
      <p:ext uri="{BB962C8B-B14F-4D97-AF65-F5344CB8AC3E}">
        <p14:creationId xmlns:p14="http://schemas.microsoft.com/office/powerpoint/2010/main" val="341174832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fld id="{706ECA56-5B1D-453C-B39A-F12E7F0DFB37}" type="datetimeFigureOut">
              <a:rPr lang="en-US"/>
              <a:pPr>
                <a:defRPr/>
              </a:pPr>
              <a:t>9/30/2016</a:t>
            </a:fld>
            <a:endParaRPr lang="en-US"/>
          </a:p>
        </p:txBody>
      </p:sp>
      <p:sp>
        <p:nvSpPr>
          <p:cNvPr id="3" name="Footer Placeholder 2"/>
          <p:cNvSpPr>
            <a:spLocks noGrp="1"/>
          </p:cNvSpPr>
          <p:nvPr>
            <p:ph type="ftr" sz="quarter" idx="11"/>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endParaRPr lang="en-US"/>
          </a:p>
        </p:txBody>
      </p:sp>
      <p:sp>
        <p:nvSpPr>
          <p:cNvPr id="4" name="Slide Number Placeholder 3"/>
          <p:cNvSpPr>
            <a:spLocks noGrp="1"/>
          </p:cNvSpPr>
          <p:nvPr>
            <p:ph type="sldNum" sz="quarter" idx="12"/>
          </p:nvPr>
        </p:nvSpPr>
        <p:spPr/>
        <p:txBody>
          <a:bodyPr/>
          <a:lstStyle>
            <a:lvl1pPr defTabSz="406286" hangingPunct="0">
              <a:defRPr>
                <a:latin typeface="Helvetica Light" charset="0"/>
              </a:defRPr>
            </a:lvl1pPr>
          </a:lstStyle>
          <a:p>
            <a:pPr>
              <a:defRPr/>
            </a:pPr>
            <a:fld id="{0352D9EF-0EF8-4337-9561-CF1372C12BC2}" type="slidenum">
              <a:rPr lang="en-US" altLang="en-US"/>
              <a:pPr>
                <a:defRPr/>
              </a:pPr>
              <a:t>‹#›</a:t>
            </a:fld>
            <a:endParaRPr lang="en-US" altLang="en-US"/>
          </a:p>
        </p:txBody>
      </p:sp>
    </p:spTree>
    <p:extLst>
      <p:ext uri="{BB962C8B-B14F-4D97-AF65-F5344CB8AC3E}">
        <p14:creationId xmlns:p14="http://schemas.microsoft.com/office/powerpoint/2010/main" val="28152007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969" b="1"/>
            </a:lvl1pPr>
          </a:lstStyle>
          <a:p>
            <a:r>
              <a:rPr lang="en-US" smtClean="0"/>
              <a:t>Click to edit Master title style</a:t>
            </a:r>
            <a:endParaRPr lang="en-US"/>
          </a:p>
        </p:txBody>
      </p:sp>
      <p:sp>
        <p:nvSpPr>
          <p:cNvPr id="3" name="Content Placeholder 2"/>
          <p:cNvSpPr>
            <a:spLocks noGrp="1"/>
          </p:cNvSpPr>
          <p:nvPr>
            <p:ph idx="1"/>
          </p:nvPr>
        </p:nvSpPr>
        <p:spPr>
          <a:xfrm>
            <a:off x="3575050" y="273585"/>
            <a:ext cx="5111750" cy="5853113"/>
          </a:xfrm>
        </p:spPr>
        <p:txBody>
          <a:bodyPr/>
          <a:lstStyle>
            <a:lvl1pPr>
              <a:defRPr sz="3234"/>
            </a:lvl1pPr>
            <a:lvl2pPr>
              <a:defRPr sz="2812"/>
            </a:lvl2pPr>
            <a:lvl3pPr>
              <a:defRPr sz="2391"/>
            </a:lvl3pPr>
            <a:lvl4pPr>
              <a:defRPr sz="1969"/>
            </a:lvl4pPr>
            <a:lvl5pPr>
              <a:defRPr sz="1969"/>
            </a:lvl5pPr>
            <a:lvl6pPr>
              <a:defRPr sz="1969"/>
            </a:lvl6pPr>
            <a:lvl7pPr>
              <a:defRPr sz="1969"/>
            </a:lvl7pPr>
            <a:lvl8pPr>
              <a:defRPr sz="1969"/>
            </a:lvl8pPr>
            <a:lvl9pPr>
              <a:defRPr sz="196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6"/>
            </a:lvl1pPr>
            <a:lvl2pPr marL="444849" indent="0">
              <a:buNone/>
              <a:defRPr sz="1195"/>
            </a:lvl2pPr>
            <a:lvl3pPr marL="889767" indent="0">
              <a:buNone/>
              <a:defRPr sz="984"/>
            </a:lvl3pPr>
            <a:lvl4pPr marL="1334555" indent="0">
              <a:buNone/>
              <a:defRPr sz="914"/>
            </a:lvl4pPr>
            <a:lvl5pPr marL="1779406" indent="0">
              <a:buNone/>
              <a:defRPr sz="914"/>
            </a:lvl5pPr>
            <a:lvl6pPr marL="2224259" indent="0">
              <a:buNone/>
              <a:defRPr sz="914"/>
            </a:lvl6pPr>
            <a:lvl7pPr marL="2669106" indent="0">
              <a:buNone/>
              <a:defRPr sz="914"/>
            </a:lvl7pPr>
            <a:lvl8pPr marL="3113957" indent="0">
              <a:buNone/>
              <a:defRPr sz="914"/>
            </a:lvl8pPr>
            <a:lvl9pPr marL="3558796" indent="0">
              <a:buNone/>
              <a:defRPr sz="914"/>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fld id="{3C8E5A47-AC59-4B8E-AC1D-927F0AAA79DE}" type="datetimeFigureOut">
              <a:rPr lang="en-US"/>
              <a:pPr>
                <a:defRPr/>
              </a:pPr>
              <a:t>9/30/2016</a:t>
            </a:fld>
            <a:endParaRPr lang="en-US"/>
          </a:p>
        </p:txBody>
      </p:sp>
      <p:sp>
        <p:nvSpPr>
          <p:cNvPr id="6" name="Footer Placeholder 5"/>
          <p:cNvSpPr>
            <a:spLocks noGrp="1"/>
          </p:cNvSpPr>
          <p:nvPr>
            <p:ph type="ftr" sz="quarter" idx="11"/>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406286" hangingPunct="0">
              <a:defRPr>
                <a:latin typeface="Helvetica Light" charset="0"/>
              </a:defRPr>
            </a:lvl1pPr>
          </a:lstStyle>
          <a:p>
            <a:pPr>
              <a:defRPr/>
            </a:pPr>
            <a:fld id="{10DA5248-8250-40DC-BF90-5F6D8A4B4E50}" type="slidenum">
              <a:rPr lang="en-US" altLang="en-US"/>
              <a:pPr>
                <a:defRPr/>
              </a:pPr>
              <a:t>‹#›</a:t>
            </a:fld>
            <a:endParaRPr lang="en-US" altLang="en-US"/>
          </a:p>
        </p:txBody>
      </p:sp>
    </p:spTree>
    <p:extLst>
      <p:ext uri="{BB962C8B-B14F-4D97-AF65-F5344CB8AC3E}">
        <p14:creationId xmlns:p14="http://schemas.microsoft.com/office/powerpoint/2010/main" val="287350804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969"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34"/>
            </a:lvl1pPr>
            <a:lvl2pPr marL="444849" indent="0">
              <a:buNone/>
              <a:defRPr sz="2812"/>
            </a:lvl2pPr>
            <a:lvl3pPr marL="889767" indent="0">
              <a:buNone/>
              <a:defRPr sz="2391"/>
            </a:lvl3pPr>
            <a:lvl4pPr marL="1334555" indent="0">
              <a:buNone/>
              <a:defRPr sz="1969"/>
            </a:lvl4pPr>
            <a:lvl5pPr marL="1779406" indent="0">
              <a:buNone/>
              <a:defRPr sz="1969"/>
            </a:lvl5pPr>
            <a:lvl6pPr marL="2224259" indent="0">
              <a:buNone/>
              <a:defRPr sz="1969"/>
            </a:lvl6pPr>
            <a:lvl7pPr marL="2669106" indent="0">
              <a:buNone/>
              <a:defRPr sz="1969"/>
            </a:lvl7pPr>
            <a:lvl8pPr marL="3113957" indent="0">
              <a:buNone/>
              <a:defRPr sz="1969"/>
            </a:lvl8pPr>
            <a:lvl9pPr marL="3558796" indent="0">
              <a:buNone/>
              <a:defRPr sz="1969"/>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6"/>
            </a:lvl1pPr>
            <a:lvl2pPr marL="444849" indent="0">
              <a:buNone/>
              <a:defRPr sz="1195"/>
            </a:lvl2pPr>
            <a:lvl3pPr marL="889767" indent="0">
              <a:buNone/>
              <a:defRPr sz="984"/>
            </a:lvl3pPr>
            <a:lvl4pPr marL="1334555" indent="0">
              <a:buNone/>
              <a:defRPr sz="914"/>
            </a:lvl4pPr>
            <a:lvl5pPr marL="1779406" indent="0">
              <a:buNone/>
              <a:defRPr sz="914"/>
            </a:lvl5pPr>
            <a:lvl6pPr marL="2224259" indent="0">
              <a:buNone/>
              <a:defRPr sz="914"/>
            </a:lvl6pPr>
            <a:lvl7pPr marL="2669106" indent="0">
              <a:buNone/>
              <a:defRPr sz="914"/>
            </a:lvl7pPr>
            <a:lvl8pPr marL="3113957" indent="0">
              <a:buNone/>
              <a:defRPr sz="914"/>
            </a:lvl8pPr>
            <a:lvl9pPr marL="3558796" indent="0">
              <a:buNone/>
              <a:defRPr sz="914"/>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fld id="{A895A318-B126-4548-9AEC-FA78EA6D9B20}" type="datetimeFigureOut">
              <a:rPr lang="en-US"/>
              <a:pPr>
                <a:defRPr/>
              </a:pPr>
              <a:t>9/30/2016</a:t>
            </a:fld>
            <a:endParaRPr lang="en-US"/>
          </a:p>
        </p:txBody>
      </p:sp>
      <p:sp>
        <p:nvSpPr>
          <p:cNvPr id="6" name="Footer Placeholder 5"/>
          <p:cNvSpPr>
            <a:spLocks noGrp="1"/>
          </p:cNvSpPr>
          <p:nvPr>
            <p:ph type="ftr" sz="quarter" idx="11"/>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406286" hangingPunct="0">
              <a:defRPr>
                <a:latin typeface="Helvetica Light" charset="0"/>
              </a:defRPr>
            </a:lvl1pPr>
          </a:lstStyle>
          <a:p>
            <a:pPr>
              <a:defRPr/>
            </a:pPr>
            <a:fld id="{8A125A02-72D5-4D82-8132-77A9DAEDD3DE}" type="slidenum">
              <a:rPr lang="en-US" altLang="en-US"/>
              <a:pPr>
                <a:defRPr/>
              </a:pPr>
              <a:t>‹#›</a:t>
            </a:fld>
            <a:endParaRPr lang="en-US" altLang="en-US"/>
          </a:p>
        </p:txBody>
      </p:sp>
    </p:spTree>
    <p:extLst>
      <p:ext uri="{BB962C8B-B14F-4D97-AF65-F5344CB8AC3E}">
        <p14:creationId xmlns:p14="http://schemas.microsoft.com/office/powerpoint/2010/main" val="7255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3987210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fld id="{FBEC48EE-60E6-4F0F-9668-AA9DD2CFB154}" type="datetimeFigureOut">
              <a:rPr lang="en-US"/>
              <a:pPr>
                <a:defRPr/>
              </a:pPr>
              <a:t>9/30/2016</a:t>
            </a:fld>
            <a:endParaRPr lang="en-US"/>
          </a:p>
        </p:txBody>
      </p:sp>
      <p:sp>
        <p:nvSpPr>
          <p:cNvPr id="5" name="Footer Placeholder 4"/>
          <p:cNvSpPr>
            <a:spLocks noGrp="1"/>
          </p:cNvSpPr>
          <p:nvPr>
            <p:ph type="ftr" sz="quarter" idx="11"/>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406286" hangingPunct="0">
              <a:defRPr>
                <a:latin typeface="Helvetica Light" charset="0"/>
              </a:defRPr>
            </a:lvl1pPr>
          </a:lstStyle>
          <a:p>
            <a:pPr>
              <a:defRPr/>
            </a:pPr>
            <a:fld id="{B46B7351-42DB-49FF-951F-8087298A7F7D}" type="slidenum">
              <a:rPr lang="en-US" altLang="en-US"/>
              <a:pPr>
                <a:defRPr/>
              </a:pPr>
              <a:t>‹#›</a:t>
            </a:fld>
            <a:endParaRPr lang="en-US" altLang="en-US"/>
          </a:p>
        </p:txBody>
      </p:sp>
    </p:spTree>
    <p:extLst>
      <p:ext uri="{BB962C8B-B14F-4D97-AF65-F5344CB8AC3E}">
        <p14:creationId xmlns:p14="http://schemas.microsoft.com/office/powerpoint/2010/main" val="5028798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73"/>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5173"/>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fld id="{55CB1F31-4C9B-4F8A-85F8-71D885236436}" type="datetimeFigureOut">
              <a:rPr lang="en-US"/>
              <a:pPr>
                <a:defRPr/>
              </a:pPr>
              <a:t>9/30/2016</a:t>
            </a:fld>
            <a:endParaRPr lang="en-US"/>
          </a:p>
        </p:txBody>
      </p:sp>
      <p:sp>
        <p:nvSpPr>
          <p:cNvPr id="5" name="Footer Placeholder 4"/>
          <p:cNvSpPr>
            <a:spLocks noGrp="1"/>
          </p:cNvSpPr>
          <p:nvPr>
            <p:ph type="ftr" sz="quarter" idx="11"/>
          </p:nvPr>
        </p:nvSpPr>
        <p:spPr/>
        <p:txBody>
          <a:bodyPr/>
          <a:lstStyle>
            <a:lvl1pPr defTabSz="407361" fontAlgn="base" hangingPunct="0">
              <a:spcBef>
                <a:spcPct val="0"/>
              </a:spcBef>
              <a:spcAft>
                <a:spcPct val="0"/>
              </a:spcAft>
              <a:defRPr>
                <a:latin typeface="Helvetica Light" charset="0"/>
                <a:ea typeface="Helvetica Light" charset="0"/>
                <a:cs typeface="Helvetica Light"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406286" hangingPunct="0">
              <a:defRPr>
                <a:latin typeface="Helvetica Light" charset="0"/>
              </a:defRPr>
            </a:lvl1pPr>
          </a:lstStyle>
          <a:p>
            <a:pPr>
              <a:defRPr/>
            </a:pPr>
            <a:fld id="{5F01C054-5674-422C-AF71-BF2ADC2FD469}" type="slidenum">
              <a:rPr lang="en-US" altLang="en-US"/>
              <a:pPr>
                <a:defRPr/>
              </a:pPr>
              <a:t>‹#›</a:t>
            </a:fld>
            <a:endParaRPr lang="en-US" altLang="en-US"/>
          </a:p>
        </p:txBody>
      </p:sp>
    </p:spTree>
    <p:extLst>
      <p:ext uri="{BB962C8B-B14F-4D97-AF65-F5344CB8AC3E}">
        <p14:creationId xmlns:p14="http://schemas.microsoft.com/office/powerpoint/2010/main" val="3602840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714435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2764587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133076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4.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image" Target="../media/image1.tif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5.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6.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4"/>
          <p:cNvPicPr>
            <a:picLocks noChangeArrowheads="1"/>
          </p:cNvPicPr>
          <p:nvPr userDrawn="1"/>
        </p:nvPicPr>
        <p:blipFill>
          <a:blip r:embed="rId14" cstate="print"/>
          <a:stretch>
            <a:fillRect/>
          </a:stretch>
        </p:blipFill>
        <p:spPr bwMode="auto">
          <a:xfrm>
            <a:off x="6705600" y="304800"/>
            <a:ext cx="2032000" cy="453478"/>
          </a:xfrm>
          <a:prstGeom prst="rect">
            <a:avLst/>
          </a:prstGeom>
          <a:noFill/>
          <a:ln w="12700">
            <a:noFill/>
            <a:miter lim="800000"/>
            <a:headEnd/>
            <a:tailEnd/>
          </a:ln>
        </p:spPr>
      </p:pic>
      <p:sp>
        <p:nvSpPr>
          <p:cNvPr id="8" name="Line 3"/>
          <p:cNvSpPr>
            <a:spLocks noChangeShapeType="1"/>
          </p:cNvSpPr>
          <p:nvPr userDrawn="1"/>
        </p:nvSpPr>
        <p:spPr bwMode="auto">
          <a:xfrm rot="10800000" flipH="1">
            <a:off x="381000" y="1066800"/>
            <a:ext cx="8458200" cy="1588"/>
          </a:xfrm>
          <a:prstGeom prst="line">
            <a:avLst/>
          </a:prstGeom>
          <a:noFill/>
          <a:ln w="63500">
            <a:solidFill>
              <a:srgbClr val="006699"/>
            </a:solidFill>
            <a:prstDash val="solid"/>
            <a:round/>
            <a:headEnd type="none" w="med" len="med"/>
            <a:tailEnd type="none" w="med" len="med"/>
          </a:ln>
        </p:spPr>
        <p:txBody>
          <a:bodyPr/>
          <a:lstStyle/>
          <a:p>
            <a:endParaRPr lang="en-US" dirty="0"/>
          </a:p>
        </p:txBody>
      </p:sp>
      <p:sp>
        <p:nvSpPr>
          <p:cNvPr id="9" name="Title 1"/>
          <p:cNvSpPr txBox="1">
            <a:spLocks/>
          </p:cNvSpPr>
          <p:nvPr userDrawn="1"/>
        </p:nvSpPr>
        <p:spPr>
          <a:xfrm>
            <a:off x="0" y="76201"/>
            <a:ext cx="6705600" cy="914400"/>
          </a:xfrm>
          <a:prstGeom prst="rect">
            <a:avLst/>
          </a:prstGeom>
        </p:spPr>
        <p:txBody>
          <a:bodyPr>
            <a:normAutofit/>
          </a:bodyPr>
          <a:lstStyle>
            <a:lvl1pPr algn="ctr" defTabSz="457200" rtl="0" eaLnBrk="1" latinLnBrk="0" hangingPunct="1">
              <a:spcBef>
                <a:spcPct val="0"/>
              </a:spcBef>
              <a:buNone/>
              <a:defRPr sz="3200" kern="1200">
                <a:solidFill>
                  <a:schemeClr val="tx1"/>
                </a:solidFill>
                <a:latin typeface="+mj-lt"/>
                <a:ea typeface="+mj-ea"/>
                <a:cs typeface="+mj-cs"/>
              </a:defRPr>
            </a:lvl1pPr>
          </a:lstStyle>
          <a:p>
            <a:endParaRPr lang="en-US" dirty="0"/>
          </a:p>
        </p:txBody>
      </p:sp>
      <p:sp>
        <p:nvSpPr>
          <p:cNvPr id="11" name="Slide Number Placeholder 5"/>
          <p:cNvSpPr>
            <a:spLocks noGrp="1"/>
          </p:cNvSpPr>
          <p:nvPr>
            <p:ph type="sldNum" sz="quarter" idx="4"/>
          </p:nvPr>
        </p:nvSpPr>
        <p:spPr>
          <a:xfrm>
            <a:off x="6553200" y="6356350"/>
            <a:ext cx="2133600" cy="365125"/>
          </a:xfrm>
          <a:prstGeom prst="rect">
            <a:avLst/>
          </a:prstGeom>
        </p:spPr>
        <p:txBody>
          <a:bodyPr/>
          <a:lstStyle>
            <a:lvl1pPr algn="r">
              <a:defRPr/>
            </a:lvl1pPr>
          </a:lstStyle>
          <a:p>
            <a:fld id="{D12AA694-00EB-4F4B-AABB-6F50FB178914}" type="slidenum">
              <a:rPr lang="en-US" smtClean="0"/>
              <a:pPr/>
              <a:t>‹#›</a:t>
            </a:fld>
            <a:endParaRPr lang="en-US" dirty="0"/>
          </a:p>
        </p:txBody>
      </p:sp>
    </p:spTree>
    <p:extLst>
      <p:ext uri="{BB962C8B-B14F-4D97-AF65-F5344CB8AC3E}">
        <p14:creationId xmlns:p14="http://schemas.microsoft.com/office/powerpoint/2010/main" val="802163602"/>
      </p:ext>
    </p:extLst>
  </p:cSld>
  <p:clrMap bg1="lt1" tx1="dk1" bg2="lt2" tx2="dk2" accent1="accent1" accent2="accent2" accent3="accent3" accent4="accent4" accent5="accent5" accent6="accent6" hlink="hlink" folHlink="folHlink"/>
  <p:sldLayoutIdLst>
    <p:sldLayoutId id="2147483741" r:id="rId1"/>
    <p:sldLayoutId id="2147483752" r:id="rId2"/>
    <p:sldLayoutId id="2147483740"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effectLst/>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effectLst/>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effectLst/>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effectLst/>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a typeface="ＭＳ Ｐゴシック"/>
            </a:endParaRPr>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a typeface="ＭＳ Ｐゴシック"/>
            </a:endParaRPr>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7D940E21-42B8-4226-8C60-9DE6FF1CCD57}" type="slidenum">
              <a:rPr lang="en-US">
                <a:solidFill>
                  <a:srgbClr val="000000"/>
                </a:solidFill>
                <a:ea typeface="ＭＳ Ｐゴシック"/>
              </a:rPr>
              <a:pPr fontAlgn="base">
                <a:spcBef>
                  <a:spcPct val="0"/>
                </a:spcBef>
                <a:spcAft>
                  <a:spcPct val="0"/>
                </a:spcAft>
                <a:defRPr/>
              </a:pPr>
              <a:t>‹#›</a:t>
            </a:fld>
            <a:endParaRPr lang="en-US">
              <a:solidFill>
                <a:srgbClr val="000000"/>
              </a:solidFill>
              <a:ea typeface="ＭＳ Ｐゴシック"/>
            </a:endParaRPr>
          </a:p>
        </p:txBody>
      </p:sp>
    </p:spTree>
    <p:extLst>
      <p:ext uri="{BB962C8B-B14F-4D97-AF65-F5344CB8AC3E}">
        <p14:creationId xmlns:p14="http://schemas.microsoft.com/office/powerpoint/2010/main" val="720445990"/>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Lst>
  <p:transition>
    <p:fade/>
  </p:transition>
  <p:timing>
    <p:tnLst>
      <p:par>
        <p:cTn id="1" dur="indefinite" restart="never" nodeType="tmRoot"/>
      </p:par>
    </p:tnLst>
  </p:timing>
  <p:txStyles>
    <p:titleStyle>
      <a:lvl1pPr algn="l" rtl="0" eaLnBrk="0" fontAlgn="base" hangingPunct="0">
        <a:spcBef>
          <a:spcPct val="0"/>
        </a:spcBef>
        <a:spcAft>
          <a:spcPct val="0"/>
        </a:spcAft>
        <a:defRPr sz="3200">
          <a:solidFill>
            <a:srgbClr val="00386B"/>
          </a:solidFill>
          <a:latin typeface="+mj-lt"/>
          <a:ea typeface="+mj-ea"/>
          <a:cs typeface="+mj-cs"/>
        </a:defRPr>
      </a:lvl1pPr>
      <a:lvl2pPr algn="l" rtl="0" eaLnBrk="0" fontAlgn="base" hangingPunct="0">
        <a:spcBef>
          <a:spcPct val="0"/>
        </a:spcBef>
        <a:spcAft>
          <a:spcPct val="0"/>
        </a:spcAft>
        <a:defRPr sz="3200">
          <a:solidFill>
            <a:srgbClr val="00386B"/>
          </a:solidFill>
          <a:latin typeface="Arial" charset="0"/>
        </a:defRPr>
      </a:lvl2pPr>
      <a:lvl3pPr algn="l" rtl="0" eaLnBrk="0" fontAlgn="base" hangingPunct="0">
        <a:spcBef>
          <a:spcPct val="0"/>
        </a:spcBef>
        <a:spcAft>
          <a:spcPct val="0"/>
        </a:spcAft>
        <a:defRPr sz="3200">
          <a:solidFill>
            <a:srgbClr val="00386B"/>
          </a:solidFill>
          <a:latin typeface="Arial" charset="0"/>
        </a:defRPr>
      </a:lvl3pPr>
      <a:lvl4pPr algn="l" rtl="0" eaLnBrk="0" fontAlgn="base" hangingPunct="0">
        <a:spcBef>
          <a:spcPct val="0"/>
        </a:spcBef>
        <a:spcAft>
          <a:spcPct val="0"/>
        </a:spcAft>
        <a:defRPr sz="3200">
          <a:solidFill>
            <a:srgbClr val="00386B"/>
          </a:solidFill>
          <a:latin typeface="Arial" charset="0"/>
        </a:defRPr>
      </a:lvl4pPr>
      <a:lvl5pPr algn="l" rtl="0" eaLnBrk="0" fontAlgn="base" hangingPunct="0">
        <a:spcBef>
          <a:spcPct val="0"/>
        </a:spcBef>
        <a:spcAft>
          <a:spcPct val="0"/>
        </a:spcAft>
        <a:defRPr sz="3200">
          <a:solidFill>
            <a:srgbClr val="00386B"/>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9144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CLINK TO EDIT MASTER TITLE STYLE</a:t>
            </a:r>
          </a:p>
        </p:txBody>
      </p:sp>
      <p:sp>
        <p:nvSpPr>
          <p:cNvPr id="1027" name="Rectangle 3"/>
          <p:cNvSpPr>
            <a:spLocks noGrp="1" noChangeArrowheads="1"/>
          </p:cNvSpPr>
          <p:nvPr>
            <p:ph type="body" idx="1"/>
          </p:nvPr>
        </p:nvSpPr>
        <p:spPr bwMode="auto">
          <a:xfrm>
            <a:off x="685800" y="1981200"/>
            <a:ext cx="7772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 y="6553200"/>
            <a:ext cx="2774731"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a:latin typeface="Arial" panose="020B0604020202020204" pitchFamily="34" charset="0"/>
                <a:cs typeface="Arial" panose="020B0604020202020204" pitchFamily="34" charset="0"/>
              </a:defRPr>
            </a:lvl1pPr>
          </a:lstStyle>
          <a:p>
            <a:pPr eaLnBrk="0" fontAlgn="base" hangingPunct="0">
              <a:spcBef>
                <a:spcPct val="0"/>
              </a:spcBef>
              <a:spcAft>
                <a:spcPct val="0"/>
              </a:spcAft>
            </a:pPr>
            <a:r>
              <a:rPr lang="en-US" dirty="0" smtClean="0">
                <a:solidFill>
                  <a:srgbClr val="000000"/>
                </a:solidFill>
              </a:rPr>
              <a:t>Engineering Design And Development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4008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100">
                <a:latin typeface="Times" charset="0"/>
              </a:defRPr>
            </a:lvl1pPr>
          </a:lstStyle>
          <a:p>
            <a:pPr eaLnBrk="0" fontAlgn="base" hangingPunct="0">
              <a:spcBef>
                <a:spcPct val="0"/>
              </a:spcBef>
              <a:spcAft>
                <a:spcPct val="0"/>
              </a:spcAft>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100">
                <a:latin typeface="Times" charset="0"/>
              </a:defRPr>
            </a:lvl1pPr>
          </a:lstStyle>
          <a:p>
            <a:pPr eaLnBrk="0" fontAlgn="base" hangingPunct="0">
              <a:spcBef>
                <a:spcPct val="0"/>
              </a:spcBef>
              <a:spcAft>
                <a:spcPct val="0"/>
              </a:spcAft>
            </a:pPr>
            <a:fld id="{F9AD4160-40F7-4C67-9BB5-5D52FB100129}" type="slidenum">
              <a:rPr lang="en-US">
                <a:solidFill>
                  <a:srgbClr val="000000"/>
                </a:solidFill>
              </a:rPr>
              <a:pPr eaLnBrk="0" fontAlgn="base" hangingPunct="0">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4133655424"/>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rtl="0" eaLnBrk="0" fontAlgn="base" hangingPunct="0">
        <a:spcBef>
          <a:spcPct val="0"/>
        </a:spcBef>
        <a:spcAft>
          <a:spcPct val="0"/>
        </a:spcAft>
        <a:defRPr sz="2300">
          <a:solidFill>
            <a:srgbClr val="1D2F86"/>
          </a:solidFill>
          <a:latin typeface="+mj-lt"/>
          <a:ea typeface="+mj-ea"/>
          <a:cs typeface="+mj-cs"/>
        </a:defRPr>
      </a:lvl1pPr>
      <a:lvl2pPr algn="l" rtl="0" eaLnBrk="0" fontAlgn="base" hangingPunct="0">
        <a:spcBef>
          <a:spcPct val="0"/>
        </a:spcBef>
        <a:spcAft>
          <a:spcPct val="0"/>
        </a:spcAft>
        <a:defRPr sz="2300">
          <a:solidFill>
            <a:srgbClr val="1D2F86"/>
          </a:solidFill>
          <a:latin typeface="Interstate-Regular" charset="0"/>
          <a:ea typeface="ＭＳ Ｐゴシック" charset="-128"/>
          <a:cs typeface="ＭＳ Ｐゴシック" charset="-128"/>
        </a:defRPr>
      </a:lvl2pPr>
      <a:lvl3pPr algn="l" rtl="0" eaLnBrk="0" fontAlgn="base" hangingPunct="0">
        <a:spcBef>
          <a:spcPct val="0"/>
        </a:spcBef>
        <a:spcAft>
          <a:spcPct val="0"/>
        </a:spcAft>
        <a:defRPr sz="2300">
          <a:solidFill>
            <a:srgbClr val="1D2F86"/>
          </a:solidFill>
          <a:latin typeface="Interstate-Regular" charset="0"/>
          <a:ea typeface="ＭＳ Ｐゴシック" charset="-128"/>
          <a:cs typeface="ＭＳ Ｐゴシック" charset="-128"/>
        </a:defRPr>
      </a:lvl3pPr>
      <a:lvl4pPr algn="l" rtl="0" eaLnBrk="0" fontAlgn="base" hangingPunct="0">
        <a:spcBef>
          <a:spcPct val="0"/>
        </a:spcBef>
        <a:spcAft>
          <a:spcPct val="0"/>
        </a:spcAft>
        <a:defRPr sz="2300">
          <a:solidFill>
            <a:srgbClr val="1D2F86"/>
          </a:solidFill>
          <a:latin typeface="Interstate-Regular" charset="0"/>
          <a:ea typeface="ＭＳ Ｐゴシック" charset="-128"/>
          <a:cs typeface="ＭＳ Ｐゴシック" charset="-128"/>
        </a:defRPr>
      </a:lvl4pPr>
      <a:lvl5pPr algn="l" rtl="0" eaLnBrk="0" fontAlgn="base" hangingPunct="0">
        <a:spcBef>
          <a:spcPct val="0"/>
        </a:spcBef>
        <a:spcAft>
          <a:spcPct val="0"/>
        </a:spcAft>
        <a:defRPr sz="2300">
          <a:solidFill>
            <a:srgbClr val="1D2F86"/>
          </a:solidFill>
          <a:latin typeface="Interstate-Regular" charset="0"/>
          <a:ea typeface="ＭＳ Ｐゴシック" charset="-128"/>
          <a:cs typeface="ＭＳ Ｐゴシック" charset="-128"/>
        </a:defRPr>
      </a:lvl5pPr>
      <a:lvl6pPr marL="457200" algn="l" rtl="0" fontAlgn="base">
        <a:spcBef>
          <a:spcPct val="0"/>
        </a:spcBef>
        <a:spcAft>
          <a:spcPct val="0"/>
        </a:spcAft>
        <a:defRPr sz="2300">
          <a:solidFill>
            <a:srgbClr val="1D2F86"/>
          </a:solidFill>
          <a:latin typeface="Interstate-Regular" charset="0"/>
          <a:ea typeface="ＭＳ Ｐゴシック" charset="-128"/>
          <a:cs typeface="ＭＳ Ｐゴシック" charset="-128"/>
        </a:defRPr>
      </a:lvl6pPr>
      <a:lvl7pPr marL="914400" algn="l" rtl="0" fontAlgn="base">
        <a:spcBef>
          <a:spcPct val="0"/>
        </a:spcBef>
        <a:spcAft>
          <a:spcPct val="0"/>
        </a:spcAft>
        <a:defRPr sz="2300">
          <a:solidFill>
            <a:srgbClr val="1D2F86"/>
          </a:solidFill>
          <a:latin typeface="Interstate-Regular" charset="0"/>
          <a:ea typeface="ＭＳ Ｐゴシック" charset="-128"/>
          <a:cs typeface="ＭＳ Ｐゴシック" charset="-128"/>
        </a:defRPr>
      </a:lvl7pPr>
      <a:lvl8pPr marL="1371600" algn="l" rtl="0" fontAlgn="base">
        <a:spcBef>
          <a:spcPct val="0"/>
        </a:spcBef>
        <a:spcAft>
          <a:spcPct val="0"/>
        </a:spcAft>
        <a:defRPr sz="2300">
          <a:solidFill>
            <a:srgbClr val="1D2F86"/>
          </a:solidFill>
          <a:latin typeface="Interstate-Regular" charset="0"/>
          <a:ea typeface="ＭＳ Ｐゴシック" charset="-128"/>
          <a:cs typeface="ＭＳ Ｐゴシック" charset="-128"/>
        </a:defRPr>
      </a:lvl8pPr>
      <a:lvl9pPr marL="1828800" algn="l" rtl="0" fontAlgn="base">
        <a:spcBef>
          <a:spcPct val="0"/>
        </a:spcBef>
        <a:spcAft>
          <a:spcPct val="0"/>
        </a:spcAft>
        <a:defRPr sz="2300">
          <a:solidFill>
            <a:srgbClr val="1D2F86"/>
          </a:solidFill>
          <a:latin typeface="Interstate-Regular"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lr>
          <a:srgbClr val="B60E20"/>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B60E20"/>
        </a:buClr>
        <a:buChar char="–"/>
        <a:defRPr sz="2500">
          <a:solidFill>
            <a:schemeClr val="tx1"/>
          </a:solidFill>
          <a:latin typeface="+mn-lt"/>
          <a:ea typeface="+mn-ea"/>
        </a:defRPr>
      </a:lvl2pPr>
      <a:lvl3pPr marL="1143000" indent="-228600" algn="l" rtl="0" eaLnBrk="0" fontAlgn="base" hangingPunct="0">
        <a:spcBef>
          <a:spcPct val="20000"/>
        </a:spcBef>
        <a:spcAft>
          <a:spcPct val="0"/>
        </a:spcAft>
        <a:buClr>
          <a:srgbClr val="B60E20"/>
        </a:buClr>
        <a:buChar char="•"/>
        <a:defRPr sz="2100">
          <a:solidFill>
            <a:schemeClr val="tx1"/>
          </a:solidFill>
          <a:latin typeface="+mn-lt"/>
          <a:ea typeface="+mn-ea"/>
        </a:defRPr>
      </a:lvl3pPr>
      <a:lvl4pPr marL="1600200" indent="-228600" algn="l" rtl="0" eaLnBrk="0" fontAlgn="base" hangingPunct="0">
        <a:spcBef>
          <a:spcPct val="20000"/>
        </a:spcBef>
        <a:spcAft>
          <a:spcPct val="0"/>
        </a:spcAft>
        <a:buClr>
          <a:srgbClr val="B60E20"/>
        </a:buClr>
        <a:buChar char="–"/>
        <a:defRPr sz="2000">
          <a:solidFill>
            <a:schemeClr val="tx1"/>
          </a:solidFill>
          <a:latin typeface="+mn-lt"/>
          <a:ea typeface="+mn-ea"/>
        </a:defRPr>
      </a:lvl4pPr>
      <a:lvl5pPr marL="2057400" indent="-228600" algn="l" rtl="0" eaLnBrk="0" fontAlgn="base" hangingPunct="0">
        <a:spcBef>
          <a:spcPct val="20000"/>
        </a:spcBef>
        <a:spcAft>
          <a:spcPct val="0"/>
        </a:spcAft>
        <a:buClr>
          <a:srgbClr val="B60E20"/>
        </a:buClr>
        <a:buChar char="»"/>
        <a:defRPr sz="1700">
          <a:solidFill>
            <a:schemeClr val="tx1"/>
          </a:solidFill>
          <a:latin typeface="+mn-lt"/>
          <a:ea typeface="+mn-ea"/>
        </a:defRPr>
      </a:lvl5pPr>
      <a:lvl6pPr marL="2514600" indent="-228600" algn="l" rtl="0" fontAlgn="base">
        <a:spcBef>
          <a:spcPct val="20000"/>
        </a:spcBef>
        <a:spcAft>
          <a:spcPct val="0"/>
        </a:spcAft>
        <a:buClr>
          <a:srgbClr val="B60E20"/>
        </a:buClr>
        <a:buChar char="»"/>
        <a:defRPr sz="1700">
          <a:solidFill>
            <a:schemeClr val="tx1"/>
          </a:solidFill>
          <a:latin typeface="+mn-lt"/>
          <a:ea typeface="+mn-ea"/>
        </a:defRPr>
      </a:lvl6pPr>
      <a:lvl7pPr marL="2971800" indent="-228600" algn="l" rtl="0" fontAlgn="base">
        <a:spcBef>
          <a:spcPct val="20000"/>
        </a:spcBef>
        <a:spcAft>
          <a:spcPct val="0"/>
        </a:spcAft>
        <a:buClr>
          <a:srgbClr val="B60E20"/>
        </a:buClr>
        <a:buChar char="»"/>
        <a:defRPr sz="1700">
          <a:solidFill>
            <a:schemeClr val="tx1"/>
          </a:solidFill>
          <a:latin typeface="+mn-lt"/>
          <a:ea typeface="+mn-ea"/>
        </a:defRPr>
      </a:lvl7pPr>
      <a:lvl8pPr marL="3429000" indent="-228600" algn="l" rtl="0" fontAlgn="base">
        <a:spcBef>
          <a:spcPct val="20000"/>
        </a:spcBef>
        <a:spcAft>
          <a:spcPct val="0"/>
        </a:spcAft>
        <a:buClr>
          <a:srgbClr val="B60E20"/>
        </a:buClr>
        <a:buChar char="»"/>
        <a:defRPr sz="1700">
          <a:solidFill>
            <a:schemeClr val="tx1"/>
          </a:solidFill>
          <a:latin typeface="+mn-lt"/>
          <a:ea typeface="+mn-ea"/>
        </a:defRPr>
      </a:lvl8pPr>
      <a:lvl9pPr marL="3886200" indent="-228600" algn="l" rtl="0" fontAlgn="base">
        <a:spcBef>
          <a:spcPct val="20000"/>
        </a:spcBef>
        <a:spcAft>
          <a:spcPct val="0"/>
        </a:spcAft>
        <a:buClr>
          <a:srgbClr val="B60E20"/>
        </a:buClr>
        <a:buChar char="»"/>
        <a:defRPr sz="17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4"/>
          <p:cNvPicPr>
            <a:picLocks noChangeArrowheads="1"/>
          </p:cNvPicPr>
          <p:nvPr userDrawn="1"/>
        </p:nvPicPr>
        <p:blipFill>
          <a:blip r:embed="rId14" cstate="print"/>
          <a:stretch>
            <a:fillRect/>
          </a:stretch>
        </p:blipFill>
        <p:spPr bwMode="auto">
          <a:xfrm>
            <a:off x="6705600" y="304800"/>
            <a:ext cx="2032000" cy="453478"/>
          </a:xfrm>
          <a:prstGeom prst="rect">
            <a:avLst/>
          </a:prstGeom>
          <a:noFill/>
          <a:ln w="12700">
            <a:noFill/>
            <a:miter lim="800000"/>
            <a:headEnd/>
            <a:tailEnd/>
          </a:ln>
        </p:spPr>
      </p:pic>
      <p:sp>
        <p:nvSpPr>
          <p:cNvPr id="8" name="Line 3"/>
          <p:cNvSpPr>
            <a:spLocks noChangeShapeType="1"/>
          </p:cNvSpPr>
          <p:nvPr userDrawn="1"/>
        </p:nvSpPr>
        <p:spPr bwMode="auto">
          <a:xfrm rot="10800000" flipH="1">
            <a:off x="381000" y="1066800"/>
            <a:ext cx="8458200" cy="1588"/>
          </a:xfrm>
          <a:prstGeom prst="line">
            <a:avLst/>
          </a:prstGeom>
          <a:noFill/>
          <a:ln w="63500">
            <a:solidFill>
              <a:srgbClr val="006699"/>
            </a:solidFill>
            <a:prstDash val="solid"/>
            <a:round/>
            <a:headEnd type="none" w="med" len="med"/>
            <a:tailEnd type="none" w="med" len="med"/>
          </a:ln>
        </p:spPr>
        <p:txBody>
          <a:bodyPr/>
          <a:lstStyle/>
          <a:p>
            <a:endParaRPr lang="en-US" dirty="0">
              <a:solidFill>
                <a:prstClr val="black"/>
              </a:solidFill>
            </a:endParaRPr>
          </a:p>
        </p:txBody>
      </p:sp>
      <p:sp>
        <p:nvSpPr>
          <p:cNvPr id="9" name="Title 1"/>
          <p:cNvSpPr txBox="1">
            <a:spLocks/>
          </p:cNvSpPr>
          <p:nvPr userDrawn="1"/>
        </p:nvSpPr>
        <p:spPr>
          <a:xfrm>
            <a:off x="0" y="76201"/>
            <a:ext cx="6705600" cy="914400"/>
          </a:xfrm>
          <a:prstGeom prst="rect">
            <a:avLst/>
          </a:prstGeom>
        </p:spPr>
        <p:txBody>
          <a:bodyPr>
            <a:normAutofit/>
          </a:bodyPr>
          <a:lstStyle>
            <a:lvl1pPr algn="ctr" defTabSz="457200" rtl="0" eaLnBrk="1" latinLnBrk="0" hangingPunct="1">
              <a:spcBef>
                <a:spcPct val="0"/>
              </a:spcBef>
              <a:buNone/>
              <a:defRPr sz="3200" kern="1200">
                <a:solidFill>
                  <a:schemeClr val="tx1"/>
                </a:solidFill>
                <a:latin typeface="+mj-lt"/>
                <a:ea typeface="+mj-ea"/>
                <a:cs typeface="+mj-cs"/>
              </a:defRPr>
            </a:lvl1pPr>
          </a:lstStyle>
          <a:p>
            <a:endParaRPr lang="en-US" dirty="0">
              <a:solidFill>
                <a:prstClr val="black"/>
              </a:solidFill>
            </a:endParaRPr>
          </a:p>
        </p:txBody>
      </p:sp>
      <p:sp>
        <p:nvSpPr>
          <p:cNvPr id="11" name="Slide Number Placeholder 5"/>
          <p:cNvSpPr>
            <a:spLocks noGrp="1"/>
          </p:cNvSpPr>
          <p:nvPr>
            <p:ph type="sldNum" sz="quarter" idx="4"/>
          </p:nvPr>
        </p:nvSpPr>
        <p:spPr>
          <a:xfrm>
            <a:off x="6553200" y="6356350"/>
            <a:ext cx="2133600" cy="365125"/>
          </a:xfrm>
          <a:prstGeom prst="rect">
            <a:avLst/>
          </a:prstGeom>
        </p:spPr>
        <p:txBody>
          <a:bodyPr/>
          <a:lstStyle>
            <a:lvl1pPr algn="r">
              <a:defRPr/>
            </a:lvl1p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853348707"/>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effectLst/>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effectLst/>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effectLst/>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effectLst/>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16" tIns="45709" rIns="91416" bIns="45709" numCol="1" anchor="ctr" anchorCtr="0" compatLnSpc="1">
            <a:prstTxWarp prst="textNoShape">
              <a:avLst/>
            </a:prstTxWarp>
          </a:bodyPr>
          <a:lstStyle/>
          <a:p>
            <a:pPr lvl="0"/>
            <a:r>
              <a:rPr lang="en-US" dirty="0" smtClean="0"/>
              <a:t>Click to edit Master title style</a:t>
            </a:r>
          </a:p>
        </p:txBody>
      </p:sp>
      <p:sp>
        <p:nvSpPr>
          <p:cNvPr id="9219" name="Rectangle 3"/>
          <p:cNvSpPr>
            <a:spLocks noGrp="1" noChangeArrowheads="1"/>
          </p:cNvSpPr>
          <p:nvPr>
            <p:ph type="body" idx="1"/>
          </p:nvPr>
        </p:nvSpPr>
        <p:spPr bwMode="auto">
          <a:xfrm>
            <a:off x="381000" y="1295401"/>
            <a:ext cx="8229600" cy="4830763"/>
          </a:xfrm>
          <a:prstGeom prst="rect">
            <a:avLst/>
          </a:prstGeom>
          <a:noFill/>
          <a:ln w="9525">
            <a:noFill/>
            <a:miter lim="800000"/>
            <a:headEnd/>
            <a:tailEnd/>
          </a:ln>
          <a:effectLst/>
        </p:spPr>
        <p:txBody>
          <a:bodyPr vert="horz" wrap="square" lIns="91416" tIns="45709" rIns="91416" bIns="45709"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16" tIns="45709" rIns="91416" bIns="45709" numCol="1" anchor="t" anchorCtr="0" compatLnSpc="1">
            <a:prstTxWarp prst="textNoShape">
              <a:avLst/>
            </a:prstTxWarp>
          </a:bodyPr>
          <a:lstStyle>
            <a:lvl1pPr>
              <a:defRPr sz="1400"/>
            </a:lvl1pPr>
          </a:lstStyle>
          <a:p>
            <a:pPr fontAlgn="base">
              <a:spcBef>
                <a:spcPct val="0"/>
              </a:spcBef>
              <a:spcAft>
                <a:spcPct val="0"/>
              </a:spcAft>
            </a:pPr>
            <a:endParaRPr lang="en-US" dirty="0">
              <a:solidFill>
                <a:srgbClr val="000000"/>
              </a:solidFill>
            </a:endParaRPr>
          </a:p>
        </p:txBody>
      </p:sp>
      <p:sp>
        <p:nvSpPr>
          <p:cNvPr id="9221" name="Rectangle 5"/>
          <p:cNvSpPr>
            <a:spLocks noGrp="1" noChangeArrowheads="1"/>
          </p:cNvSpPr>
          <p:nvPr>
            <p:ph type="ftr" sz="quarter" idx="3"/>
          </p:nvPr>
        </p:nvSpPr>
        <p:spPr bwMode="auto">
          <a:xfrm>
            <a:off x="3124201" y="6245225"/>
            <a:ext cx="2895600" cy="476250"/>
          </a:xfrm>
          <a:prstGeom prst="rect">
            <a:avLst/>
          </a:prstGeom>
          <a:noFill/>
          <a:ln w="9525">
            <a:noFill/>
            <a:miter lim="800000"/>
            <a:headEnd/>
            <a:tailEnd/>
          </a:ln>
          <a:effectLst/>
        </p:spPr>
        <p:txBody>
          <a:bodyPr vert="horz" wrap="square" lIns="91416" tIns="45709" rIns="91416" bIns="45709"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16" tIns="45709" rIns="91416" bIns="45709" numCol="1" anchor="t" anchorCtr="0" compatLnSpc="1">
            <a:prstTxWarp prst="textNoShape">
              <a:avLst/>
            </a:prstTxWarp>
          </a:bodyPr>
          <a:lstStyle>
            <a:lvl1pPr algn="r">
              <a:defRPr sz="1400"/>
            </a:lvl1pPr>
          </a:lstStyle>
          <a:p>
            <a:pPr fontAlgn="base">
              <a:spcBef>
                <a:spcPct val="0"/>
              </a:spcBef>
              <a:spcAft>
                <a:spcPct val="0"/>
              </a:spcAft>
            </a:pPr>
            <a:fld id="{068B3C12-BC1A-4959-8182-8B391870C7D3}"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468561014"/>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txStyles>
    <p:titleStyle>
      <a:lvl1pPr algn="l" rtl="0" fontAlgn="base">
        <a:spcBef>
          <a:spcPct val="0"/>
        </a:spcBef>
        <a:spcAft>
          <a:spcPct val="0"/>
        </a:spcAft>
        <a:defRPr sz="36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082" algn="ctr" rtl="0" fontAlgn="base">
        <a:spcBef>
          <a:spcPct val="0"/>
        </a:spcBef>
        <a:spcAft>
          <a:spcPct val="0"/>
        </a:spcAft>
        <a:defRPr sz="4400">
          <a:solidFill>
            <a:schemeClr val="tx2"/>
          </a:solidFill>
          <a:latin typeface="Arial" charset="0"/>
        </a:defRPr>
      </a:lvl6pPr>
      <a:lvl7pPr marL="914165" algn="ctr" rtl="0" fontAlgn="base">
        <a:spcBef>
          <a:spcPct val="0"/>
        </a:spcBef>
        <a:spcAft>
          <a:spcPct val="0"/>
        </a:spcAft>
        <a:defRPr sz="4400">
          <a:solidFill>
            <a:schemeClr val="tx2"/>
          </a:solidFill>
          <a:latin typeface="Arial" charset="0"/>
        </a:defRPr>
      </a:lvl7pPr>
      <a:lvl8pPr marL="1371250" algn="ctr" rtl="0" fontAlgn="base">
        <a:spcBef>
          <a:spcPct val="0"/>
        </a:spcBef>
        <a:spcAft>
          <a:spcPct val="0"/>
        </a:spcAft>
        <a:defRPr sz="4400">
          <a:solidFill>
            <a:schemeClr val="tx2"/>
          </a:solidFill>
          <a:latin typeface="Arial" charset="0"/>
        </a:defRPr>
      </a:lvl8pPr>
      <a:lvl9pPr marL="1828332" algn="ctr" rtl="0" fontAlgn="base">
        <a:spcBef>
          <a:spcPct val="0"/>
        </a:spcBef>
        <a:spcAft>
          <a:spcPct val="0"/>
        </a:spcAft>
        <a:defRPr sz="4400">
          <a:solidFill>
            <a:schemeClr val="tx2"/>
          </a:solidFill>
          <a:latin typeface="Arial" charset="0"/>
        </a:defRPr>
      </a:lvl9pPr>
    </p:titleStyle>
    <p:bodyStyle>
      <a:lvl1pPr marL="342813" indent="-342813" algn="l" rtl="0" fontAlgn="base">
        <a:spcBef>
          <a:spcPct val="20000"/>
        </a:spcBef>
        <a:spcAft>
          <a:spcPct val="0"/>
        </a:spcAft>
        <a:buChar char="•"/>
        <a:defRPr sz="3200">
          <a:solidFill>
            <a:schemeClr val="tx1"/>
          </a:solidFill>
          <a:latin typeface="+mn-lt"/>
          <a:ea typeface="+mn-ea"/>
          <a:cs typeface="+mn-cs"/>
        </a:defRPr>
      </a:lvl1pPr>
      <a:lvl2pPr marL="742760" indent="-285677" algn="l" rtl="0" fontAlgn="base">
        <a:spcBef>
          <a:spcPct val="20000"/>
        </a:spcBef>
        <a:spcAft>
          <a:spcPct val="0"/>
        </a:spcAft>
        <a:buChar char="–"/>
        <a:defRPr sz="3200">
          <a:solidFill>
            <a:schemeClr val="tx1"/>
          </a:solidFill>
          <a:latin typeface="+mn-lt"/>
        </a:defRPr>
      </a:lvl2pPr>
      <a:lvl3pPr marL="1142706" indent="-228541" algn="l" rtl="0" fontAlgn="base">
        <a:spcBef>
          <a:spcPct val="20000"/>
        </a:spcBef>
        <a:spcAft>
          <a:spcPct val="0"/>
        </a:spcAft>
        <a:buChar char="•"/>
        <a:defRPr sz="2800">
          <a:solidFill>
            <a:schemeClr val="tx1"/>
          </a:solidFill>
          <a:latin typeface="+mn-lt"/>
        </a:defRPr>
      </a:lvl3pPr>
      <a:lvl4pPr marL="1599790" indent="-228541" algn="l" rtl="0" fontAlgn="base">
        <a:spcBef>
          <a:spcPct val="20000"/>
        </a:spcBef>
        <a:spcAft>
          <a:spcPct val="0"/>
        </a:spcAft>
        <a:buChar char="–"/>
        <a:defRPr sz="2800">
          <a:solidFill>
            <a:schemeClr val="tx1"/>
          </a:solidFill>
          <a:latin typeface="+mn-lt"/>
        </a:defRPr>
      </a:lvl4pPr>
      <a:lvl5pPr marL="2056875" indent="-228541" algn="l" rtl="0" fontAlgn="base">
        <a:spcBef>
          <a:spcPct val="20000"/>
        </a:spcBef>
        <a:spcAft>
          <a:spcPct val="0"/>
        </a:spcAft>
        <a:buChar char="»"/>
        <a:defRPr sz="2800">
          <a:solidFill>
            <a:schemeClr val="tx1"/>
          </a:solidFill>
          <a:latin typeface="+mn-lt"/>
        </a:defRPr>
      </a:lvl5pPr>
      <a:lvl6pPr marL="2513959" indent="-228541" algn="l" rtl="0" fontAlgn="base">
        <a:spcBef>
          <a:spcPct val="20000"/>
        </a:spcBef>
        <a:spcAft>
          <a:spcPct val="0"/>
        </a:spcAft>
        <a:buChar char="»"/>
        <a:defRPr sz="2000">
          <a:solidFill>
            <a:schemeClr val="tx1"/>
          </a:solidFill>
          <a:latin typeface="+mn-lt"/>
        </a:defRPr>
      </a:lvl6pPr>
      <a:lvl7pPr marL="2971040" indent="-228541" algn="l" rtl="0" fontAlgn="base">
        <a:spcBef>
          <a:spcPct val="20000"/>
        </a:spcBef>
        <a:spcAft>
          <a:spcPct val="0"/>
        </a:spcAft>
        <a:buChar char="»"/>
        <a:defRPr sz="2000">
          <a:solidFill>
            <a:schemeClr val="tx1"/>
          </a:solidFill>
          <a:latin typeface="+mn-lt"/>
        </a:defRPr>
      </a:lvl7pPr>
      <a:lvl8pPr marL="3428124" indent="-228541" algn="l" rtl="0" fontAlgn="base">
        <a:spcBef>
          <a:spcPct val="20000"/>
        </a:spcBef>
        <a:spcAft>
          <a:spcPct val="0"/>
        </a:spcAft>
        <a:buChar char="»"/>
        <a:defRPr sz="2000">
          <a:solidFill>
            <a:schemeClr val="tx1"/>
          </a:solidFill>
          <a:latin typeface="+mn-lt"/>
        </a:defRPr>
      </a:lvl8pPr>
      <a:lvl9pPr marL="3885205" indent="-228541"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165" rtl="0" eaLnBrk="1" latinLnBrk="0" hangingPunct="1">
        <a:defRPr sz="1800" kern="1200">
          <a:solidFill>
            <a:schemeClr val="tx1"/>
          </a:solidFill>
          <a:latin typeface="+mn-lt"/>
          <a:ea typeface="+mn-ea"/>
          <a:cs typeface="+mn-cs"/>
        </a:defRPr>
      </a:lvl1pPr>
      <a:lvl2pPr marL="457082" algn="l" defTabSz="914165" rtl="0" eaLnBrk="1" latinLnBrk="0" hangingPunct="1">
        <a:defRPr sz="1800" kern="1200">
          <a:solidFill>
            <a:schemeClr val="tx1"/>
          </a:solidFill>
          <a:latin typeface="+mn-lt"/>
          <a:ea typeface="+mn-ea"/>
          <a:cs typeface="+mn-cs"/>
        </a:defRPr>
      </a:lvl2pPr>
      <a:lvl3pPr marL="914165" algn="l" defTabSz="914165" rtl="0" eaLnBrk="1" latinLnBrk="0" hangingPunct="1">
        <a:defRPr sz="1800" kern="1200">
          <a:solidFill>
            <a:schemeClr val="tx1"/>
          </a:solidFill>
          <a:latin typeface="+mn-lt"/>
          <a:ea typeface="+mn-ea"/>
          <a:cs typeface="+mn-cs"/>
        </a:defRPr>
      </a:lvl3pPr>
      <a:lvl4pPr marL="1371250" algn="l" defTabSz="914165" rtl="0" eaLnBrk="1" latinLnBrk="0" hangingPunct="1">
        <a:defRPr sz="1800" kern="1200">
          <a:solidFill>
            <a:schemeClr val="tx1"/>
          </a:solidFill>
          <a:latin typeface="+mn-lt"/>
          <a:ea typeface="+mn-ea"/>
          <a:cs typeface="+mn-cs"/>
        </a:defRPr>
      </a:lvl4pPr>
      <a:lvl5pPr marL="1828332" algn="l" defTabSz="914165" rtl="0" eaLnBrk="1" latinLnBrk="0" hangingPunct="1">
        <a:defRPr sz="1800" kern="1200">
          <a:solidFill>
            <a:schemeClr val="tx1"/>
          </a:solidFill>
          <a:latin typeface="+mn-lt"/>
          <a:ea typeface="+mn-ea"/>
          <a:cs typeface="+mn-cs"/>
        </a:defRPr>
      </a:lvl5pPr>
      <a:lvl6pPr marL="2285415" algn="l" defTabSz="914165" rtl="0" eaLnBrk="1" latinLnBrk="0" hangingPunct="1">
        <a:defRPr sz="1800" kern="1200">
          <a:solidFill>
            <a:schemeClr val="tx1"/>
          </a:solidFill>
          <a:latin typeface="+mn-lt"/>
          <a:ea typeface="+mn-ea"/>
          <a:cs typeface="+mn-cs"/>
        </a:defRPr>
      </a:lvl6pPr>
      <a:lvl7pPr marL="2742500" algn="l" defTabSz="914165" rtl="0" eaLnBrk="1" latinLnBrk="0" hangingPunct="1">
        <a:defRPr sz="1800" kern="1200">
          <a:solidFill>
            <a:schemeClr val="tx1"/>
          </a:solidFill>
          <a:latin typeface="+mn-lt"/>
          <a:ea typeface="+mn-ea"/>
          <a:cs typeface="+mn-cs"/>
        </a:defRPr>
      </a:lvl7pPr>
      <a:lvl8pPr marL="3199580" algn="l" defTabSz="914165" rtl="0" eaLnBrk="1" latinLnBrk="0" hangingPunct="1">
        <a:defRPr sz="1800" kern="1200">
          <a:solidFill>
            <a:schemeClr val="tx1"/>
          </a:solidFill>
          <a:latin typeface="+mn-lt"/>
          <a:ea typeface="+mn-ea"/>
          <a:cs typeface="+mn-cs"/>
        </a:defRPr>
      </a:lvl8pPr>
      <a:lvl9pPr marL="3656665" algn="l" defTabSz="914165"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647" y="274588"/>
            <a:ext cx="822870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6449" tIns="63225" rIns="126449" bIns="63225"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647" y="1600647"/>
            <a:ext cx="8228707" cy="4526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6449" tIns="63225" rIns="126449" bIns="6322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647" y="6356821"/>
            <a:ext cx="2133079" cy="365001"/>
          </a:xfrm>
          <a:prstGeom prst="rect">
            <a:avLst/>
          </a:prstGeom>
        </p:spPr>
        <p:txBody>
          <a:bodyPr vert="horz" lIns="126449" tIns="63225" rIns="126449" bIns="63225" rtlCol="0" anchor="ctr"/>
          <a:lstStyle>
            <a:lvl1pPr algn="l" defTabSz="889767" eaLnBrk="1" fontAlgn="auto" hangingPunct="1">
              <a:spcBef>
                <a:spcPts val="0"/>
              </a:spcBef>
              <a:spcAft>
                <a:spcPts val="0"/>
              </a:spcAft>
              <a:defRPr sz="1195">
                <a:solidFill>
                  <a:prstClr val="black">
                    <a:tint val="75000"/>
                  </a:prstClr>
                </a:solidFill>
                <a:latin typeface="Calibri"/>
                <a:ea typeface="+mn-ea"/>
                <a:cs typeface="+mn-cs"/>
              </a:defRPr>
            </a:lvl1pPr>
          </a:lstStyle>
          <a:p>
            <a:pPr>
              <a:defRPr/>
            </a:pPr>
            <a:fld id="{7186B311-1C3C-46B0-8DF3-DC414A036446}" type="datetimeFigureOut">
              <a:rPr lang="en-US">
                <a:sym typeface="Helvetica Light" charset="0"/>
              </a:rPr>
              <a:pPr>
                <a:defRPr/>
              </a:pPr>
              <a:t>9/30/2016</a:t>
            </a:fld>
            <a:endParaRPr lang="en-US">
              <a:sym typeface="Helvetica Light" charset="0"/>
            </a:endParaRPr>
          </a:p>
        </p:txBody>
      </p:sp>
      <p:sp>
        <p:nvSpPr>
          <p:cNvPr id="5" name="Footer Placeholder 4"/>
          <p:cNvSpPr>
            <a:spLocks noGrp="1"/>
          </p:cNvSpPr>
          <p:nvPr>
            <p:ph type="ftr" sz="quarter" idx="3"/>
          </p:nvPr>
        </p:nvSpPr>
        <p:spPr>
          <a:xfrm>
            <a:off x="3124275" y="6356821"/>
            <a:ext cx="2895451" cy="365001"/>
          </a:xfrm>
          <a:prstGeom prst="rect">
            <a:avLst/>
          </a:prstGeom>
        </p:spPr>
        <p:txBody>
          <a:bodyPr vert="horz" lIns="126449" tIns="63225" rIns="126449" bIns="63225" rtlCol="0" anchor="ctr"/>
          <a:lstStyle>
            <a:lvl1pPr algn="ctr" defTabSz="889767" eaLnBrk="1" fontAlgn="auto" hangingPunct="1">
              <a:spcBef>
                <a:spcPts val="0"/>
              </a:spcBef>
              <a:spcAft>
                <a:spcPts val="0"/>
              </a:spcAft>
              <a:defRPr sz="1195">
                <a:solidFill>
                  <a:prstClr val="black">
                    <a:tint val="75000"/>
                  </a:prstClr>
                </a:solidFill>
                <a:latin typeface="Calibri"/>
                <a:ea typeface="+mn-ea"/>
                <a:cs typeface="+mn-cs"/>
              </a:defRPr>
            </a:lvl1pPr>
          </a:lstStyle>
          <a:p>
            <a:pPr>
              <a:defRPr/>
            </a:pPr>
            <a:endParaRPr lang="en-US">
              <a:sym typeface="Helvetica Light" charset="0"/>
            </a:endParaRPr>
          </a:p>
        </p:txBody>
      </p:sp>
      <p:sp>
        <p:nvSpPr>
          <p:cNvPr id="6" name="Slide Number Placeholder 5"/>
          <p:cNvSpPr>
            <a:spLocks noGrp="1"/>
          </p:cNvSpPr>
          <p:nvPr>
            <p:ph type="sldNum" sz="quarter" idx="4"/>
          </p:nvPr>
        </p:nvSpPr>
        <p:spPr>
          <a:xfrm>
            <a:off x="6553275" y="6356821"/>
            <a:ext cx="2133079" cy="365001"/>
          </a:xfrm>
          <a:prstGeom prst="rect">
            <a:avLst/>
          </a:prstGeom>
        </p:spPr>
        <p:txBody>
          <a:bodyPr vert="horz" wrap="square" lIns="126449" tIns="63225" rIns="126449" bIns="63225" numCol="1" anchor="ctr" anchorCtr="0" compatLnSpc="1">
            <a:prstTxWarp prst="textNoShape">
              <a:avLst/>
            </a:prstTxWarp>
          </a:bodyPr>
          <a:lstStyle>
            <a:lvl1pPr algn="r" defTabSz="889589" eaLnBrk="1" hangingPunct="1">
              <a:defRPr sz="1195">
                <a:solidFill>
                  <a:srgbClr val="898989"/>
                </a:solidFill>
                <a:latin typeface="Calibri" panose="020F0502020204030204" pitchFamily="34" charset="0"/>
              </a:defRPr>
            </a:lvl1pPr>
          </a:lstStyle>
          <a:p>
            <a:pPr fontAlgn="base">
              <a:spcBef>
                <a:spcPct val="0"/>
              </a:spcBef>
              <a:spcAft>
                <a:spcPct val="0"/>
              </a:spcAft>
              <a:defRPr/>
            </a:pPr>
            <a:fld id="{DB17931A-3282-4FAE-8F16-B2C9BC22D5B9}" type="slidenum">
              <a:rPr lang="en-US" altLang="en-US">
                <a:sym typeface="Helvetica Light" charset="0"/>
              </a:rPr>
              <a:pPr fontAlgn="base">
                <a:spcBef>
                  <a:spcPct val="0"/>
                </a:spcBef>
                <a:spcAft>
                  <a:spcPct val="0"/>
                </a:spcAft>
                <a:defRPr/>
              </a:pPr>
              <a:t>‹#›</a:t>
            </a:fld>
            <a:endParaRPr lang="en-US" altLang="en-US">
              <a:sym typeface="Helvetica Light" charset="0"/>
            </a:endParaRPr>
          </a:p>
        </p:txBody>
      </p:sp>
    </p:spTree>
    <p:extLst>
      <p:ext uri="{BB962C8B-B14F-4D97-AF65-F5344CB8AC3E}">
        <p14:creationId xmlns:p14="http://schemas.microsoft.com/office/powerpoint/2010/main" val="2442277231"/>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Lst>
  <p:txStyles>
    <p:titleStyle>
      <a:lvl1pPr algn="ctr" defTabSz="889589" rtl="0" eaLnBrk="0" fontAlgn="base" hangingPunct="0">
        <a:spcBef>
          <a:spcPct val="0"/>
        </a:spcBef>
        <a:spcAft>
          <a:spcPct val="0"/>
        </a:spcAft>
        <a:defRPr sz="4430" kern="1200">
          <a:solidFill>
            <a:schemeClr val="tx1"/>
          </a:solidFill>
          <a:latin typeface="+mj-lt"/>
          <a:ea typeface="+mj-ea"/>
          <a:cs typeface="+mj-cs"/>
        </a:defRPr>
      </a:lvl1pPr>
      <a:lvl2pPr algn="ctr" defTabSz="889589" rtl="0" eaLnBrk="0" fontAlgn="base" hangingPunct="0">
        <a:spcBef>
          <a:spcPct val="0"/>
        </a:spcBef>
        <a:spcAft>
          <a:spcPct val="0"/>
        </a:spcAft>
        <a:defRPr sz="4430">
          <a:solidFill>
            <a:schemeClr val="tx1"/>
          </a:solidFill>
          <a:latin typeface="Calibri" pitchFamily="34" charset="0"/>
        </a:defRPr>
      </a:lvl2pPr>
      <a:lvl3pPr algn="ctr" defTabSz="889589" rtl="0" eaLnBrk="0" fontAlgn="base" hangingPunct="0">
        <a:spcBef>
          <a:spcPct val="0"/>
        </a:spcBef>
        <a:spcAft>
          <a:spcPct val="0"/>
        </a:spcAft>
        <a:defRPr sz="4430">
          <a:solidFill>
            <a:schemeClr val="tx1"/>
          </a:solidFill>
          <a:latin typeface="Calibri" pitchFamily="34" charset="0"/>
        </a:defRPr>
      </a:lvl3pPr>
      <a:lvl4pPr algn="ctr" defTabSz="889589" rtl="0" eaLnBrk="0" fontAlgn="base" hangingPunct="0">
        <a:spcBef>
          <a:spcPct val="0"/>
        </a:spcBef>
        <a:spcAft>
          <a:spcPct val="0"/>
        </a:spcAft>
        <a:defRPr sz="4430">
          <a:solidFill>
            <a:schemeClr val="tx1"/>
          </a:solidFill>
          <a:latin typeface="Calibri" pitchFamily="34" charset="0"/>
        </a:defRPr>
      </a:lvl4pPr>
      <a:lvl5pPr algn="ctr" defTabSz="889589" rtl="0" eaLnBrk="0" fontAlgn="base" hangingPunct="0">
        <a:spcBef>
          <a:spcPct val="0"/>
        </a:spcBef>
        <a:spcAft>
          <a:spcPct val="0"/>
        </a:spcAft>
        <a:defRPr sz="4430">
          <a:solidFill>
            <a:schemeClr val="tx1"/>
          </a:solidFill>
          <a:latin typeface="Calibri" pitchFamily="34" charset="0"/>
        </a:defRPr>
      </a:lvl5pPr>
      <a:lvl6pPr marL="321457" algn="ctr" defTabSz="889589" rtl="0" fontAlgn="base">
        <a:spcBef>
          <a:spcPct val="0"/>
        </a:spcBef>
        <a:spcAft>
          <a:spcPct val="0"/>
        </a:spcAft>
        <a:defRPr sz="4430">
          <a:solidFill>
            <a:schemeClr val="tx1"/>
          </a:solidFill>
          <a:latin typeface="Calibri" pitchFamily="34" charset="0"/>
        </a:defRPr>
      </a:lvl6pPr>
      <a:lvl7pPr marL="642915" algn="ctr" defTabSz="889589" rtl="0" fontAlgn="base">
        <a:spcBef>
          <a:spcPct val="0"/>
        </a:spcBef>
        <a:spcAft>
          <a:spcPct val="0"/>
        </a:spcAft>
        <a:defRPr sz="4430">
          <a:solidFill>
            <a:schemeClr val="tx1"/>
          </a:solidFill>
          <a:latin typeface="Calibri" pitchFamily="34" charset="0"/>
        </a:defRPr>
      </a:lvl7pPr>
      <a:lvl8pPr marL="964372" algn="ctr" defTabSz="889589" rtl="0" fontAlgn="base">
        <a:spcBef>
          <a:spcPct val="0"/>
        </a:spcBef>
        <a:spcAft>
          <a:spcPct val="0"/>
        </a:spcAft>
        <a:defRPr sz="4430">
          <a:solidFill>
            <a:schemeClr val="tx1"/>
          </a:solidFill>
          <a:latin typeface="Calibri" pitchFamily="34" charset="0"/>
        </a:defRPr>
      </a:lvl8pPr>
      <a:lvl9pPr marL="1285829" algn="ctr" defTabSz="889589" rtl="0" fontAlgn="base">
        <a:spcBef>
          <a:spcPct val="0"/>
        </a:spcBef>
        <a:spcAft>
          <a:spcPct val="0"/>
        </a:spcAft>
        <a:defRPr sz="4430">
          <a:solidFill>
            <a:schemeClr val="tx1"/>
          </a:solidFill>
          <a:latin typeface="Calibri" pitchFamily="34" charset="0"/>
        </a:defRPr>
      </a:lvl9pPr>
    </p:titleStyle>
    <p:bodyStyle>
      <a:lvl1pPr marL="332619" indent="-332619" algn="l" defTabSz="889589" rtl="0" eaLnBrk="0" fontAlgn="base" hangingPunct="0">
        <a:spcBef>
          <a:spcPct val="20000"/>
        </a:spcBef>
        <a:spcAft>
          <a:spcPct val="0"/>
        </a:spcAft>
        <a:buFont typeface="Arial" panose="020B0604020202020204" pitchFamily="34" charset="0"/>
        <a:buChar char="•"/>
        <a:defRPr sz="3234" kern="1200">
          <a:solidFill>
            <a:schemeClr val="tx1"/>
          </a:solidFill>
          <a:latin typeface="+mn-lt"/>
          <a:ea typeface="+mn-ea"/>
          <a:cs typeface="+mn-cs"/>
        </a:defRPr>
      </a:lvl1pPr>
      <a:lvl2pPr marL="722163" indent="-277927" algn="l" defTabSz="889589" rtl="0" eaLnBrk="0" fontAlgn="base" hangingPunct="0">
        <a:spcBef>
          <a:spcPct val="20000"/>
        </a:spcBef>
        <a:spcAft>
          <a:spcPct val="0"/>
        </a:spcAft>
        <a:buFont typeface="Arial" panose="020B0604020202020204" pitchFamily="34" charset="0"/>
        <a:buChar char="–"/>
        <a:defRPr sz="2812" kern="1200">
          <a:solidFill>
            <a:schemeClr val="tx1"/>
          </a:solidFill>
          <a:latin typeface="+mn-lt"/>
          <a:ea typeface="+mn-ea"/>
          <a:cs typeface="+mn-cs"/>
        </a:defRPr>
      </a:lvl2pPr>
      <a:lvl3pPr marL="1111707" indent="-222118" algn="l" defTabSz="889589" rtl="0" eaLnBrk="0" fontAlgn="base" hangingPunct="0">
        <a:spcBef>
          <a:spcPct val="20000"/>
        </a:spcBef>
        <a:spcAft>
          <a:spcPct val="0"/>
        </a:spcAft>
        <a:buFont typeface="Arial" panose="020B0604020202020204" pitchFamily="34" charset="0"/>
        <a:buChar char="•"/>
        <a:defRPr sz="2391" kern="1200">
          <a:solidFill>
            <a:schemeClr val="tx1"/>
          </a:solidFill>
          <a:latin typeface="+mn-lt"/>
          <a:ea typeface="+mn-ea"/>
          <a:cs typeface="+mn-cs"/>
        </a:defRPr>
      </a:lvl3pPr>
      <a:lvl4pPr marL="1555943" indent="-222118" algn="l" defTabSz="889589" rtl="0" eaLnBrk="0" fontAlgn="base" hangingPunct="0">
        <a:spcBef>
          <a:spcPct val="20000"/>
        </a:spcBef>
        <a:spcAft>
          <a:spcPct val="0"/>
        </a:spcAft>
        <a:buFont typeface="Arial" panose="020B0604020202020204" pitchFamily="34" charset="0"/>
        <a:buChar char="–"/>
        <a:defRPr sz="1969" kern="1200">
          <a:solidFill>
            <a:schemeClr val="tx1"/>
          </a:solidFill>
          <a:latin typeface="+mn-lt"/>
          <a:ea typeface="+mn-ea"/>
          <a:cs typeface="+mn-cs"/>
        </a:defRPr>
      </a:lvl4pPr>
      <a:lvl5pPr marL="2001295" indent="-222118" algn="l" defTabSz="889589" rtl="0" eaLnBrk="0" fontAlgn="base" hangingPunct="0">
        <a:spcBef>
          <a:spcPct val="20000"/>
        </a:spcBef>
        <a:spcAft>
          <a:spcPct val="0"/>
        </a:spcAft>
        <a:buFont typeface="Arial" panose="020B0604020202020204" pitchFamily="34" charset="0"/>
        <a:buChar char="»"/>
        <a:defRPr sz="1969" kern="1200">
          <a:solidFill>
            <a:schemeClr val="tx1"/>
          </a:solidFill>
          <a:latin typeface="+mn-lt"/>
          <a:ea typeface="+mn-ea"/>
          <a:cs typeface="+mn-cs"/>
        </a:defRPr>
      </a:lvl5pPr>
      <a:lvl6pPr marL="2446675" indent="-222275" algn="l" defTabSz="889767" rtl="0" eaLnBrk="1" latinLnBrk="0" hangingPunct="1">
        <a:spcBef>
          <a:spcPct val="20000"/>
        </a:spcBef>
        <a:buFont typeface="Arial" pitchFamily="34" charset="0"/>
        <a:buChar char="•"/>
        <a:defRPr sz="1969" kern="1200">
          <a:solidFill>
            <a:schemeClr val="tx1"/>
          </a:solidFill>
          <a:latin typeface="+mn-lt"/>
          <a:ea typeface="+mn-ea"/>
          <a:cs typeface="+mn-cs"/>
        </a:defRPr>
      </a:lvl6pPr>
      <a:lvl7pPr marL="2891533" indent="-222275" algn="l" defTabSz="889767" rtl="0" eaLnBrk="1" latinLnBrk="0" hangingPunct="1">
        <a:spcBef>
          <a:spcPct val="20000"/>
        </a:spcBef>
        <a:buFont typeface="Arial" pitchFamily="34" charset="0"/>
        <a:buChar char="•"/>
        <a:defRPr sz="1969" kern="1200">
          <a:solidFill>
            <a:schemeClr val="tx1"/>
          </a:solidFill>
          <a:latin typeface="+mn-lt"/>
          <a:ea typeface="+mn-ea"/>
          <a:cs typeface="+mn-cs"/>
        </a:defRPr>
      </a:lvl7pPr>
      <a:lvl8pPr marL="3336380" indent="-222275" algn="l" defTabSz="889767" rtl="0" eaLnBrk="1" latinLnBrk="0" hangingPunct="1">
        <a:spcBef>
          <a:spcPct val="20000"/>
        </a:spcBef>
        <a:buFont typeface="Arial" pitchFamily="34" charset="0"/>
        <a:buChar char="•"/>
        <a:defRPr sz="1969" kern="1200">
          <a:solidFill>
            <a:schemeClr val="tx1"/>
          </a:solidFill>
          <a:latin typeface="+mn-lt"/>
          <a:ea typeface="+mn-ea"/>
          <a:cs typeface="+mn-cs"/>
        </a:defRPr>
      </a:lvl8pPr>
      <a:lvl9pPr marL="3781213" indent="-222275" algn="l" defTabSz="889767" rtl="0" eaLnBrk="1" latinLnBrk="0" hangingPunct="1">
        <a:spcBef>
          <a:spcPct val="20000"/>
        </a:spcBef>
        <a:buFont typeface="Arial" pitchFamily="34" charset="0"/>
        <a:buChar char="•"/>
        <a:defRPr sz="1969" kern="1200">
          <a:solidFill>
            <a:schemeClr val="tx1"/>
          </a:solidFill>
          <a:latin typeface="+mn-lt"/>
          <a:ea typeface="+mn-ea"/>
          <a:cs typeface="+mn-cs"/>
        </a:defRPr>
      </a:lvl9pPr>
    </p:bodyStyle>
    <p:otherStyle>
      <a:defPPr>
        <a:defRPr lang="en-US"/>
      </a:defPPr>
      <a:lvl1pPr marL="0" algn="l" defTabSz="889767" rtl="0" eaLnBrk="1" latinLnBrk="0" hangingPunct="1">
        <a:defRPr sz="1828" kern="1200">
          <a:solidFill>
            <a:schemeClr val="tx1"/>
          </a:solidFill>
          <a:latin typeface="+mn-lt"/>
          <a:ea typeface="+mn-ea"/>
          <a:cs typeface="+mn-cs"/>
        </a:defRPr>
      </a:lvl1pPr>
      <a:lvl2pPr marL="444849" algn="l" defTabSz="889767" rtl="0" eaLnBrk="1" latinLnBrk="0" hangingPunct="1">
        <a:defRPr sz="1828" kern="1200">
          <a:solidFill>
            <a:schemeClr val="tx1"/>
          </a:solidFill>
          <a:latin typeface="+mn-lt"/>
          <a:ea typeface="+mn-ea"/>
          <a:cs typeface="+mn-cs"/>
        </a:defRPr>
      </a:lvl2pPr>
      <a:lvl3pPr marL="889767" algn="l" defTabSz="889767" rtl="0" eaLnBrk="1" latinLnBrk="0" hangingPunct="1">
        <a:defRPr sz="1828" kern="1200">
          <a:solidFill>
            <a:schemeClr val="tx1"/>
          </a:solidFill>
          <a:latin typeface="+mn-lt"/>
          <a:ea typeface="+mn-ea"/>
          <a:cs typeface="+mn-cs"/>
        </a:defRPr>
      </a:lvl3pPr>
      <a:lvl4pPr marL="1334555" algn="l" defTabSz="889767" rtl="0" eaLnBrk="1" latinLnBrk="0" hangingPunct="1">
        <a:defRPr sz="1828" kern="1200">
          <a:solidFill>
            <a:schemeClr val="tx1"/>
          </a:solidFill>
          <a:latin typeface="+mn-lt"/>
          <a:ea typeface="+mn-ea"/>
          <a:cs typeface="+mn-cs"/>
        </a:defRPr>
      </a:lvl4pPr>
      <a:lvl5pPr marL="1779406" algn="l" defTabSz="889767" rtl="0" eaLnBrk="1" latinLnBrk="0" hangingPunct="1">
        <a:defRPr sz="1828" kern="1200">
          <a:solidFill>
            <a:schemeClr val="tx1"/>
          </a:solidFill>
          <a:latin typeface="+mn-lt"/>
          <a:ea typeface="+mn-ea"/>
          <a:cs typeface="+mn-cs"/>
        </a:defRPr>
      </a:lvl5pPr>
      <a:lvl6pPr marL="2224259" algn="l" defTabSz="889767" rtl="0" eaLnBrk="1" latinLnBrk="0" hangingPunct="1">
        <a:defRPr sz="1828" kern="1200">
          <a:solidFill>
            <a:schemeClr val="tx1"/>
          </a:solidFill>
          <a:latin typeface="+mn-lt"/>
          <a:ea typeface="+mn-ea"/>
          <a:cs typeface="+mn-cs"/>
        </a:defRPr>
      </a:lvl6pPr>
      <a:lvl7pPr marL="2669106" algn="l" defTabSz="889767" rtl="0" eaLnBrk="1" latinLnBrk="0" hangingPunct="1">
        <a:defRPr sz="1828" kern="1200">
          <a:solidFill>
            <a:schemeClr val="tx1"/>
          </a:solidFill>
          <a:latin typeface="+mn-lt"/>
          <a:ea typeface="+mn-ea"/>
          <a:cs typeface="+mn-cs"/>
        </a:defRPr>
      </a:lvl7pPr>
      <a:lvl8pPr marL="3113957" algn="l" defTabSz="889767" rtl="0" eaLnBrk="1" latinLnBrk="0" hangingPunct="1">
        <a:defRPr sz="1828" kern="1200">
          <a:solidFill>
            <a:schemeClr val="tx1"/>
          </a:solidFill>
          <a:latin typeface="+mn-lt"/>
          <a:ea typeface="+mn-ea"/>
          <a:cs typeface="+mn-cs"/>
        </a:defRPr>
      </a:lvl8pPr>
      <a:lvl9pPr marL="3558796" algn="l" defTabSz="889767" rtl="0" eaLnBrk="1" latinLnBrk="0" hangingPunct="1">
        <a:defRPr sz="182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Army%20Air%20Service%20planes%20during%20forest%20fire%20season%201921&amp;source=images&amp;cd=&amp;cad=rja&amp;docid=bkHMd20Lu8l19M&amp;tbnid=IpMSTyeWEwAFSM:&amp;ved=0CAUQjRw&amp;url=http://www.nps.gov/fire/wildland-fire/learning-center/fireside-chats/history-timeline/operational-inventions-and-developments.cfm&amp;ei=AeXvUdLKHYSA9gS4w4C4Cw&amp;bvm=bv.49641647,d.eWU&amp;psig=AFQjCNEVJxuUV4XUM0BOj96J6v8lR3XxjQ&amp;ust=1374762615117483" TargetMode="External"/><Relationship Id="rId2" Type="http://schemas.openxmlformats.org/officeDocument/2006/relationships/image" Target="../media/image5.png"/><Relationship Id="rId1" Type="http://schemas.openxmlformats.org/officeDocument/2006/relationships/slideLayout" Target="../slideLayouts/slideLayout52.xml"/><Relationship Id="rId6" Type="http://schemas.openxmlformats.org/officeDocument/2006/relationships/image" Target="../media/image7.jpeg"/><Relationship Id="rId5" Type="http://schemas.openxmlformats.org/officeDocument/2006/relationships/hyperlink" Target="http://www.google.com/url?sa=i&amp;rct=j&amp;q=Army%20Air%20Service%20planes%20during%20forest%20fire%20season%201921&amp;source=images&amp;cd=&amp;cad=rja&amp;docid=Y1X9fs0YeqMokM&amp;tbnid=Wh5mqMURAkb64M:&amp;ved=0CAUQjRw&amp;url=http://www.foresthistory.org/ASPNET/Publications/first_century/sec3.htm&amp;ei=IeXvUcSUM4n28gT3p4Eo&amp;bvm=bv.49641647,d.eWU&amp;psig=AFQjCNEVJxuUV4XUM0BOj96J6v8lR3XxjQ&amp;ust=1374762615117483" TargetMode="Externa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www.google.com/url?sa=i&amp;rct=j&amp;q=Berlin%20Airlift&amp;source=images&amp;cd=&amp;cad=rja&amp;docid=ssMPvMry5tyQUM&amp;tbnid=i0p3WM7dwErzhM:&amp;ved=0CAUQjRw&amp;url=http://en.wikipedia.org/wiki/Berlin_Blockade&amp;ei=UuXvUYToDoeG9gT7woCADg&amp;bvm=bv.49641647,d.eWU&amp;psig=AFQjCNFcIZ2Gjh-W5sltjGCj84c7Z1JuLQ&amp;ust=1374762694489281" TargetMode="External"/><Relationship Id="rId7" Type="http://schemas.openxmlformats.org/officeDocument/2006/relationships/hyperlink" Target="http://www.google.com/url?sa=i&amp;rct=j&amp;q=Berlin%20Airlift&amp;source=images&amp;cd=&amp;cad=rja&amp;docid=ssMPvMry5tyQUM&amp;tbnid=i0p3WM7dwErzhM:&amp;ved=&amp;url=http://fly.historicwings.com/2012/06/&amp;ei=f-XvUYilC5KI9gT3yYG4CA&amp;bvm=bv.49641647,d.eWU&amp;psig=AFQjCNFcIZ2Gjh-W5sltjGCj84c7Z1JuLQ&amp;ust=1374762694489281" TargetMode="External"/><Relationship Id="rId2" Type="http://schemas.openxmlformats.org/officeDocument/2006/relationships/image" Target="../media/image5.png"/><Relationship Id="rId1" Type="http://schemas.openxmlformats.org/officeDocument/2006/relationships/slideLayout" Target="../slideLayouts/slideLayout52.xml"/><Relationship Id="rId6" Type="http://schemas.openxmlformats.org/officeDocument/2006/relationships/image" Target="../media/image9.jpeg"/><Relationship Id="rId5" Type="http://schemas.openxmlformats.org/officeDocument/2006/relationships/hyperlink" Target="http://www.google.com/url?sa=i&amp;rct=j&amp;q=Berlin%20Airlift&amp;source=images&amp;cd=&amp;cad=rja&amp;docid=ssMPvMry5tyQUM&amp;tbnid=i0p3WM7dwErzhM:&amp;ved=0CAUQjRw&amp;url=http://www.museumofflight.org/exhibits/berlin-airlift&amp;ei=bOXvUYDlBYLE9gTo14GgBQ&amp;bvm=bv.49641647,d.eWU&amp;psig=AFQjCNFcIZ2Gjh-W5sltjGCj84c7Z1JuLQ&amp;ust=1374762694489281" TargetMode="External"/><Relationship Id="rId4" Type="http://schemas.openxmlformats.org/officeDocument/2006/relationships/image" Target="../media/image8.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Bell%20%E2%80%9CLong%20Ranger%20II%20-%20ross%20perot&amp;source=images&amp;cd=&amp;cad=rja&amp;docid=x50qXE7ZsqsQsM&amp;tbnid=xESs4FdOwEP-qM:&amp;ved=0CAUQjRw&amp;url=http://www.djibnet.com/photo/bell206/bell-206-longranger-ii-spirit-of-texas-3345069534.html&amp;ei=6uXvUaSeMIu-9QSugoC4Cw&amp;bvm=bv.49641647,d.eWU&amp;psig=AFQjCNGnMcM1CgaJITwyh3NPt_BQGwpZBA&amp;ust=1374762841878293" TargetMode="External"/><Relationship Id="rId2" Type="http://schemas.openxmlformats.org/officeDocument/2006/relationships/image" Target="../media/image5.png"/><Relationship Id="rId1" Type="http://schemas.openxmlformats.org/officeDocument/2006/relationships/slideLayout" Target="../slideLayouts/slideLayout52.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33449" y="1722438"/>
            <a:ext cx="7105651" cy="1782762"/>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r>
              <a:rPr lang="en-US" sz="3600" b="1" dirty="0" smtClean="0">
                <a:latin typeface="+mj-lt"/>
              </a:rPr>
              <a:t>MGMT 203</a:t>
            </a:r>
            <a:br>
              <a:rPr lang="en-US" sz="3600" b="1" dirty="0" smtClean="0">
                <a:latin typeface="+mj-lt"/>
              </a:rPr>
            </a:br>
            <a:r>
              <a:rPr lang="en-US" sz="3600" dirty="0"/>
              <a:t>Aircraft Systems and Maintenance – Importance to Management</a:t>
            </a:r>
            <a:endParaRPr lang="en-US" sz="3600" dirty="0">
              <a:latin typeface="+mj-lt"/>
            </a:endParaRPr>
          </a:p>
        </p:txBody>
      </p:sp>
      <p:sp>
        <p:nvSpPr>
          <p:cNvPr id="5" name="TextBox 4"/>
          <p:cNvSpPr txBox="1"/>
          <p:nvPr/>
        </p:nvSpPr>
        <p:spPr>
          <a:xfrm>
            <a:off x="2003425" y="3824248"/>
            <a:ext cx="51943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smtClean="0">
                <a:solidFill>
                  <a:prstClr val="black"/>
                </a:solidFill>
              </a:rPr>
              <a:t>Module 4</a:t>
            </a:r>
            <a:endParaRPr lang="en-US" dirty="0">
              <a:solidFill>
                <a:prstClr val="black"/>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143500"/>
            <a:ext cx="9144000" cy="1733550"/>
          </a:xfrm>
          <a:prstGeom prst="rect">
            <a:avLst/>
          </a:prstGeom>
          <a:noFill/>
          <a:ln w="38100">
            <a:solidFill>
              <a:schemeClr val="bg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9" descr="eagle.gif"/>
          <p:cNvPicPr>
            <a:picLocks noChangeAspect="1"/>
          </p:cNvPicPr>
          <p:nvPr/>
        </p:nvPicPr>
        <p:blipFill>
          <a:blip r:embed="rId4" cstate="print"/>
          <a:srcRect/>
          <a:stretch>
            <a:fillRect/>
          </a:stretch>
        </p:blipFill>
        <p:spPr bwMode="auto">
          <a:xfrm>
            <a:off x="246656" y="3824248"/>
            <a:ext cx="1585319" cy="1756046"/>
          </a:xfrm>
          <a:prstGeom prst="rect">
            <a:avLst/>
          </a:prstGeom>
          <a:noFill/>
          <a:ln w="9525">
            <a:noFill/>
            <a:miter lim="800000"/>
            <a:headEnd/>
            <a:tailEnd/>
          </a:ln>
        </p:spPr>
      </p:pic>
    </p:spTree>
    <p:extLst>
      <p:ext uri="{BB962C8B-B14F-4D97-AF65-F5344CB8AC3E}">
        <p14:creationId xmlns:p14="http://schemas.microsoft.com/office/powerpoint/2010/main" val="3841898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3" fill="hold" nodeType="clickEffect">
                                  <p:stCondLst>
                                    <p:cond delay="0"/>
                                  </p:stCondLst>
                                  <p:childTnLst>
                                    <p:anim calcmode="lin" valueType="num">
                                      <p:cBhvr additive="base">
                                        <p:cTn id="6" dur="3000"/>
                                        <p:tgtEl>
                                          <p:spTgt spid="6"/>
                                        </p:tgtEl>
                                        <p:attrNameLst>
                                          <p:attrName>ppt_x</p:attrName>
                                        </p:attrNameLst>
                                      </p:cBhvr>
                                      <p:tavLst>
                                        <p:tav tm="0">
                                          <p:val>
                                            <p:strVal val="ppt_x"/>
                                          </p:val>
                                        </p:tav>
                                        <p:tav tm="100000">
                                          <p:val>
                                            <p:strVal val="1+ppt_w/2"/>
                                          </p:val>
                                        </p:tav>
                                      </p:tavLst>
                                    </p:anim>
                                    <p:anim calcmode="lin" valueType="num">
                                      <p:cBhvr additive="base">
                                        <p:cTn id="7" dur="3000"/>
                                        <p:tgtEl>
                                          <p:spTgt spid="6"/>
                                        </p:tgtEl>
                                        <p:attrNameLst>
                                          <p:attrName>ppt_y</p:attrName>
                                        </p:attrNameLst>
                                      </p:cBhvr>
                                      <p:tavLst>
                                        <p:tav tm="0">
                                          <p:val>
                                            <p:strVal val="ppt_y"/>
                                          </p:val>
                                        </p:tav>
                                        <p:tav tm="100000">
                                          <p:val>
                                            <p:strVal val="0-ppt_h/2"/>
                                          </p:val>
                                        </p:tav>
                                      </p:tavLst>
                                    </p:anim>
                                    <p:set>
                                      <p:cBhvr>
                                        <p:cTn id="8" dur="1" fill="hold">
                                          <p:stCondLst>
                                            <p:cond delay="2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2" y="125171"/>
            <a:ext cx="9074728" cy="609600"/>
          </a:xfrm>
        </p:spPr>
        <p:txBody>
          <a:bodyPr/>
          <a:lstStyle/>
          <a:p>
            <a:pPr algn="ctr"/>
            <a:r>
              <a:rPr lang="en-US" sz="2800" b="1" dirty="0"/>
              <a:t>Discussion: </a:t>
            </a:r>
            <a:r>
              <a:rPr lang="en-US" sz="2800" b="1" dirty="0" smtClean="0"/>
              <a:t>Aircraft Systems: </a:t>
            </a:r>
            <a:r>
              <a:rPr lang="en-US" sz="2800" b="1" dirty="0" smtClean="0">
                <a:solidFill>
                  <a:srgbClr val="FF0000"/>
                </a:solidFill>
              </a:rPr>
              <a:t>Wed Oct 5</a:t>
            </a:r>
            <a:endParaRPr lang="en-US" sz="2800" dirty="0">
              <a:solidFill>
                <a:srgbClr val="FF0000"/>
              </a:solidFill>
            </a:endParaRPr>
          </a:p>
        </p:txBody>
      </p:sp>
      <p:sp>
        <p:nvSpPr>
          <p:cNvPr id="4" name="TextBox 3"/>
          <p:cNvSpPr txBox="1"/>
          <p:nvPr/>
        </p:nvSpPr>
        <p:spPr>
          <a:xfrm>
            <a:off x="858417" y="5937970"/>
            <a:ext cx="7688424" cy="923330"/>
          </a:xfrm>
          <a:prstGeom prst="rect">
            <a:avLst/>
          </a:prstGeom>
          <a:noFill/>
        </p:spPr>
        <p:txBody>
          <a:bodyPr wrap="square" rtlCol="0">
            <a:spAutoFit/>
          </a:bodyPr>
          <a:lstStyle/>
          <a:p>
            <a:r>
              <a:rPr lang="en-US" b="1" dirty="0">
                <a:solidFill>
                  <a:srgbClr val="000000"/>
                </a:solidFill>
              </a:rPr>
              <a:t>Your post should be a minimum of 300 words with at least, two sources cited. Respond to at </a:t>
            </a:r>
            <a:r>
              <a:rPr lang="en-US" b="1">
                <a:solidFill>
                  <a:srgbClr val="000000"/>
                </a:solidFill>
              </a:rPr>
              <a:t>least </a:t>
            </a:r>
            <a:r>
              <a:rPr lang="en-US" b="1" smtClean="0">
                <a:solidFill>
                  <a:srgbClr val="000000"/>
                </a:solidFill>
              </a:rPr>
              <a:t>two </a:t>
            </a:r>
            <a:r>
              <a:rPr lang="en-US" b="1" dirty="0">
                <a:solidFill>
                  <a:srgbClr val="000000"/>
                </a:solidFill>
              </a:rPr>
              <a:t>of your classmates. Your responses to classmates should be at least 100 words and contribute to the continuing conversation. </a:t>
            </a:r>
          </a:p>
        </p:txBody>
      </p:sp>
      <p:pic>
        <p:nvPicPr>
          <p:cNvPr id="7" name="Picture 6"/>
          <p:cNvPicPr>
            <a:picLocks noChangeAspect="1"/>
          </p:cNvPicPr>
          <p:nvPr/>
        </p:nvPicPr>
        <p:blipFill>
          <a:blip r:embed="rId2"/>
          <a:stretch>
            <a:fillRect/>
          </a:stretch>
        </p:blipFill>
        <p:spPr>
          <a:xfrm>
            <a:off x="809625" y="1076325"/>
            <a:ext cx="7524750" cy="4705350"/>
          </a:xfrm>
          <a:prstGeom prst="rect">
            <a:avLst/>
          </a:prstGeom>
        </p:spPr>
      </p:pic>
    </p:spTree>
    <p:extLst>
      <p:ext uri="{BB962C8B-B14F-4D97-AF65-F5344CB8AC3E}">
        <p14:creationId xmlns:p14="http://schemas.microsoft.com/office/powerpoint/2010/main" val="2880610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2" y="150338"/>
            <a:ext cx="9074728" cy="609600"/>
          </a:xfrm>
        </p:spPr>
        <p:txBody>
          <a:bodyPr/>
          <a:lstStyle/>
          <a:p>
            <a:pPr algn="ctr"/>
            <a:r>
              <a:rPr lang="en-US" sz="3200" b="1" dirty="0"/>
              <a:t>Discussion: </a:t>
            </a:r>
            <a:r>
              <a:rPr lang="en-US" sz="3200" b="1" dirty="0" smtClean="0"/>
              <a:t>Aviation Maintenance: </a:t>
            </a:r>
            <a:r>
              <a:rPr lang="en-US" sz="3200" b="1" dirty="0" smtClean="0">
                <a:solidFill>
                  <a:srgbClr val="FF0000"/>
                </a:solidFill>
              </a:rPr>
              <a:t>Wed Oct 5</a:t>
            </a:r>
            <a:endParaRPr lang="en-US" sz="3200" dirty="0">
              <a:solidFill>
                <a:srgbClr val="FF0000"/>
              </a:solidFill>
            </a:endParaRPr>
          </a:p>
        </p:txBody>
      </p:sp>
      <p:pic>
        <p:nvPicPr>
          <p:cNvPr id="4" name="Picture 3"/>
          <p:cNvPicPr>
            <a:picLocks noChangeAspect="1"/>
          </p:cNvPicPr>
          <p:nvPr/>
        </p:nvPicPr>
        <p:blipFill>
          <a:blip r:embed="rId2"/>
          <a:stretch>
            <a:fillRect/>
          </a:stretch>
        </p:blipFill>
        <p:spPr>
          <a:xfrm>
            <a:off x="418365" y="1095375"/>
            <a:ext cx="8264316" cy="4942960"/>
          </a:xfrm>
          <a:prstGeom prst="rect">
            <a:avLst/>
          </a:prstGeom>
        </p:spPr>
      </p:pic>
    </p:spTree>
    <p:extLst>
      <p:ext uri="{BB962C8B-B14F-4D97-AF65-F5344CB8AC3E}">
        <p14:creationId xmlns:p14="http://schemas.microsoft.com/office/powerpoint/2010/main" val="1397989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977"/>
            <a:ext cx="6629400" cy="1031051"/>
          </a:xfrm>
        </p:spPr>
        <p:txBody>
          <a:bodyPr/>
          <a:lstStyle/>
          <a:p>
            <a:pPr eaLnBrk="1" fontAlgn="auto" hangingPunct="1">
              <a:spcAft>
                <a:spcPts val="0"/>
              </a:spcAft>
              <a:defRPr/>
            </a:pPr>
            <a:r>
              <a:rPr lang="en-US" b="1" dirty="0" smtClean="0"/>
              <a:t>Module 4 Review Questions </a:t>
            </a:r>
            <a:br>
              <a:rPr lang="en-US" b="1" dirty="0" smtClean="0"/>
            </a:br>
            <a:r>
              <a:rPr lang="en-US" sz="2800" b="1" dirty="0" smtClean="0">
                <a:solidFill>
                  <a:srgbClr val="FF0000"/>
                </a:solidFill>
              </a:rPr>
              <a:t>(Due Fri Oct 7)</a:t>
            </a:r>
            <a:endParaRPr sz="3600" b="1" dirty="0">
              <a:solidFill>
                <a:srgbClr val="FF0000"/>
              </a:solidFill>
            </a:endParaRPr>
          </a:p>
        </p:txBody>
      </p:sp>
      <p:sp>
        <p:nvSpPr>
          <p:cNvPr id="75779" name="Content Placeholder 2"/>
          <p:cNvSpPr>
            <a:spLocks noGrp="1"/>
          </p:cNvSpPr>
          <p:nvPr>
            <p:ph idx="1"/>
          </p:nvPr>
        </p:nvSpPr>
        <p:spPr>
          <a:xfrm>
            <a:off x="457200" y="1017091"/>
            <a:ext cx="8229600" cy="5523046"/>
          </a:xfrm>
        </p:spPr>
        <p:txBody>
          <a:bodyPr>
            <a:normAutofit fontScale="85000" lnSpcReduction="20000"/>
          </a:bodyPr>
          <a:lstStyle/>
          <a:p>
            <a:r>
              <a:rPr lang="en-US" altLang="en-US" b="1" dirty="0"/>
              <a:t>Spend quality time responding to the following questions in your own words</a:t>
            </a:r>
            <a:r>
              <a:rPr lang="en-US" altLang="en-US" b="1" dirty="0" smtClean="0"/>
              <a:t>.</a:t>
            </a:r>
          </a:p>
          <a:p>
            <a:pPr marL="0" indent="0">
              <a:buNone/>
            </a:pPr>
            <a:endParaRPr lang="en-US" altLang="en-US" b="1" dirty="0"/>
          </a:p>
          <a:p>
            <a:r>
              <a:rPr lang="en-US" altLang="en-US" dirty="0"/>
              <a:t>1</a:t>
            </a:r>
            <a:r>
              <a:rPr lang="en-US" altLang="en-US" dirty="0" smtClean="0"/>
              <a:t>. Describe </a:t>
            </a:r>
            <a:r>
              <a:rPr lang="en-US" altLang="en-US" dirty="0"/>
              <a:t>the primary flight controls, their movement about each axis, and location.</a:t>
            </a:r>
          </a:p>
          <a:p>
            <a:r>
              <a:rPr lang="en-US" altLang="en-US" dirty="0"/>
              <a:t>2</a:t>
            </a:r>
            <a:r>
              <a:rPr lang="en-US" altLang="en-US" dirty="0" smtClean="0"/>
              <a:t>. Explain </a:t>
            </a:r>
            <a:r>
              <a:rPr lang="en-US" altLang="en-US" dirty="0"/>
              <a:t>the formation of the wing airfoil normal shock wave during high-speed flight.</a:t>
            </a:r>
          </a:p>
          <a:p>
            <a:r>
              <a:rPr lang="en-US" altLang="en-US" dirty="0"/>
              <a:t>3</a:t>
            </a:r>
            <a:r>
              <a:rPr lang="en-US" altLang="en-US" dirty="0" smtClean="0"/>
              <a:t>. Examine </a:t>
            </a:r>
            <a:r>
              <a:rPr lang="en-US" altLang="en-US" dirty="0"/>
              <a:t>the scope and detail of the 100 hour and annual inspection. Who has the authority to sign off on each inspection?</a:t>
            </a:r>
          </a:p>
          <a:p>
            <a:r>
              <a:rPr lang="en-US" altLang="en-US" dirty="0"/>
              <a:t>4</a:t>
            </a:r>
            <a:r>
              <a:rPr lang="en-US" altLang="en-US" dirty="0" smtClean="0"/>
              <a:t>. Differentiate </a:t>
            </a:r>
            <a:r>
              <a:rPr lang="en-US" altLang="en-US" dirty="0"/>
              <a:t>between the four options of the inspection program for large turbine powered, multi-engine aircraft.</a:t>
            </a:r>
          </a:p>
          <a:p>
            <a:r>
              <a:rPr lang="en-US" altLang="en-US" dirty="0"/>
              <a:t>5</a:t>
            </a:r>
            <a:r>
              <a:rPr lang="en-US" altLang="en-US" dirty="0" smtClean="0"/>
              <a:t>. What </a:t>
            </a:r>
            <a:r>
              <a:rPr lang="en-US" altLang="en-US" dirty="0"/>
              <a:t>is the make or buy decision? Critique both sides for aviation maintenance.</a:t>
            </a:r>
          </a:p>
        </p:txBody>
      </p:sp>
      <p:sp>
        <p:nvSpPr>
          <p:cNvPr id="7578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ADF82206-C07E-4162-9C15-C93FC083D722}" type="slidenum">
              <a:rPr lang="en-US" altLang="en-US" sz="1800" smtClean="0">
                <a:solidFill>
                  <a:prstClr val="black"/>
                </a:solidFill>
              </a:rPr>
              <a:pPr fontAlgn="base">
                <a:spcBef>
                  <a:spcPct val="0"/>
                </a:spcBef>
                <a:spcAft>
                  <a:spcPct val="0"/>
                </a:spcAft>
                <a:buFontTx/>
                <a:buNone/>
              </a:pPr>
              <a:t>12</a:t>
            </a:fld>
            <a:endParaRPr lang="en-US" altLang="en-US" sz="1800" dirty="0" smtClean="0">
              <a:solidFill>
                <a:prstClr val="black"/>
              </a:solidFill>
            </a:endParaRPr>
          </a:p>
        </p:txBody>
      </p:sp>
    </p:spTree>
    <p:extLst>
      <p:ext uri="{BB962C8B-B14F-4D97-AF65-F5344CB8AC3E}">
        <p14:creationId xmlns:p14="http://schemas.microsoft.com/office/powerpoint/2010/main" val="572706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946484"/>
            <a:ext cx="7772400" cy="609600"/>
          </a:xfrm>
        </p:spPr>
        <p:txBody>
          <a:bodyPr/>
          <a:lstStyle/>
          <a:p>
            <a:pPr algn="ctr" eaLnBrk="1" hangingPunct="1"/>
            <a:r>
              <a:rPr lang="en-US" sz="3200" b="1" u="sng" dirty="0" smtClean="0"/>
              <a:t>Assignments Due – Module </a:t>
            </a:r>
            <a:r>
              <a:rPr lang="en-US" sz="3200" b="1" u="sng" dirty="0"/>
              <a:t>4</a:t>
            </a:r>
            <a:r>
              <a:rPr lang="en-US" sz="3200" b="1" u="sng" dirty="0" smtClean="0"/>
              <a:t> </a:t>
            </a:r>
            <a:br>
              <a:rPr lang="en-US" sz="3200" b="1" u="sng" dirty="0" smtClean="0"/>
            </a:br>
            <a:r>
              <a:rPr lang="en-US" sz="3200" b="1" dirty="0" smtClean="0"/>
              <a:t>(9/26/16 – 10/9/16)</a:t>
            </a:r>
            <a:r>
              <a:rPr lang="en-US" sz="3200" b="1" u="sng" dirty="0" smtClean="0"/>
              <a:t/>
            </a:r>
            <a:br>
              <a:rPr lang="en-US" sz="3200" b="1" u="sng" dirty="0" smtClean="0"/>
            </a:br>
            <a:endParaRPr lang="en-US" sz="2400" b="1" i="1" u="sng" dirty="0" smtClean="0">
              <a:solidFill>
                <a:srgbClr val="00386B"/>
              </a:solidFill>
            </a:endParaRPr>
          </a:p>
        </p:txBody>
      </p:sp>
      <p:sp>
        <p:nvSpPr>
          <p:cNvPr id="16387" name="Rectangle 3"/>
          <p:cNvSpPr>
            <a:spLocks noGrp="1" noChangeArrowheads="1"/>
          </p:cNvSpPr>
          <p:nvPr>
            <p:ph type="body" idx="1"/>
          </p:nvPr>
        </p:nvSpPr>
        <p:spPr>
          <a:xfrm>
            <a:off x="609600" y="1621588"/>
            <a:ext cx="8382000" cy="3399593"/>
          </a:xfrm>
        </p:spPr>
        <p:txBody>
          <a:bodyPr/>
          <a:lstStyle/>
          <a:p>
            <a:r>
              <a:rPr lang="en-US" sz="2000" b="1" u="sng" dirty="0" smtClean="0"/>
              <a:t>Review Module 4 Instructions for the following assignments:</a:t>
            </a:r>
          </a:p>
          <a:p>
            <a:pPr marL="0" indent="0">
              <a:buNone/>
            </a:pPr>
            <a:endParaRPr lang="en-US" sz="2400" b="1" dirty="0" smtClean="0"/>
          </a:p>
          <a:p>
            <a:r>
              <a:rPr lang="en-US" sz="2400" b="1" dirty="0" smtClean="0"/>
              <a:t>Discussion Board Due (Aircraft Systems) </a:t>
            </a:r>
            <a:endParaRPr lang="en-US" sz="2400" b="1" dirty="0" smtClean="0">
              <a:hlinkClick r:id="" action="ppaction://hlinkfile"/>
            </a:endParaRPr>
          </a:p>
          <a:p>
            <a:pPr lvl="1"/>
            <a:r>
              <a:rPr lang="en-US" sz="2400" b="1" dirty="0" smtClean="0">
                <a:solidFill>
                  <a:srgbClr val="FF0000"/>
                </a:solidFill>
              </a:rPr>
              <a:t>(Due - Wed Oct 5) </a:t>
            </a:r>
            <a:r>
              <a:rPr lang="en-US" sz="2400" b="1" dirty="0" smtClean="0"/>
              <a:t>– 2 part (</a:t>
            </a:r>
            <a:r>
              <a:rPr lang="en-US" sz="2400" b="1" dirty="0" smtClean="0">
                <a:solidFill>
                  <a:srgbClr val="FF0000"/>
                </a:solidFill>
              </a:rPr>
              <a:t>Post and Respond</a:t>
            </a:r>
            <a:r>
              <a:rPr lang="en-US" sz="2400" b="1" dirty="0" smtClean="0"/>
              <a:t>)</a:t>
            </a:r>
          </a:p>
          <a:p>
            <a:pPr marL="457200" lvl="1" indent="0">
              <a:buNone/>
            </a:pPr>
            <a:endParaRPr lang="en-US" sz="2400" b="1" dirty="0" smtClean="0"/>
          </a:p>
          <a:p>
            <a:r>
              <a:rPr lang="en-US" sz="2400" b="1" dirty="0"/>
              <a:t>Discussion Board Due </a:t>
            </a:r>
            <a:r>
              <a:rPr lang="en-US" sz="2400" b="1" dirty="0" smtClean="0"/>
              <a:t>(Aviation Maintenance) </a:t>
            </a:r>
            <a:endParaRPr lang="en-US" sz="2400" b="1" dirty="0">
              <a:hlinkClick r:id="" action="ppaction://hlinkfile"/>
            </a:endParaRPr>
          </a:p>
          <a:p>
            <a:pPr lvl="1"/>
            <a:r>
              <a:rPr lang="en-US" sz="2400" b="1" dirty="0">
                <a:solidFill>
                  <a:srgbClr val="FF0000"/>
                </a:solidFill>
              </a:rPr>
              <a:t>(Due - Wed </a:t>
            </a:r>
            <a:r>
              <a:rPr lang="en-US" sz="2400" b="1" dirty="0" smtClean="0">
                <a:solidFill>
                  <a:srgbClr val="FF0000"/>
                </a:solidFill>
              </a:rPr>
              <a:t>Oct 5) </a:t>
            </a:r>
            <a:r>
              <a:rPr lang="en-US" sz="2400" b="1" dirty="0"/>
              <a:t>– 2 part (</a:t>
            </a:r>
            <a:r>
              <a:rPr lang="en-US" sz="2400" b="1" dirty="0">
                <a:solidFill>
                  <a:srgbClr val="FF0000"/>
                </a:solidFill>
              </a:rPr>
              <a:t>Post and Respond</a:t>
            </a:r>
            <a:r>
              <a:rPr lang="en-US" sz="2400" b="1" dirty="0" smtClean="0"/>
              <a:t>)</a:t>
            </a:r>
          </a:p>
          <a:p>
            <a:pPr marL="457200" lvl="1" indent="0">
              <a:buNone/>
            </a:pPr>
            <a:endParaRPr lang="en-US" sz="2400" b="1" dirty="0"/>
          </a:p>
          <a:p>
            <a:pPr lvl="0"/>
            <a:r>
              <a:rPr lang="en-US" sz="2400" b="1" dirty="0" smtClean="0">
                <a:solidFill>
                  <a:srgbClr val="000000"/>
                </a:solidFill>
              </a:rPr>
              <a:t>Review Questions </a:t>
            </a:r>
            <a:r>
              <a:rPr lang="en-US" sz="2400" b="1" dirty="0">
                <a:solidFill>
                  <a:srgbClr val="000000"/>
                </a:solidFill>
              </a:rPr>
              <a:t>– Aircraft Systems and Maintenance – Importance to Management</a:t>
            </a:r>
            <a:endParaRPr lang="en-US" sz="2400" b="1" dirty="0" smtClean="0">
              <a:solidFill>
                <a:srgbClr val="000000"/>
              </a:solidFill>
            </a:endParaRPr>
          </a:p>
          <a:p>
            <a:pPr lvl="1"/>
            <a:r>
              <a:rPr lang="en-US" sz="2400" b="1" dirty="0" smtClean="0">
                <a:solidFill>
                  <a:srgbClr val="FF0000"/>
                </a:solidFill>
              </a:rPr>
              <a:t>(Due - Fri Oct 7) </a:t>
            </a:r>
            <a:r>
              <a:rPr lang="en-US" sz="2400" b="1" dirty="0">
                <a:solidFill>
                  <a:srgbClr val="000000"/>
                </a:solidFill>
              </a:rPr>
              <a:t>– 5</a:t>
            </a:r>
            <a:r>
              <a:rPr lang="en-US" sz="2400" b="1" dirty="0" smtClean="0">
                <a:solidFill>
                  <a:srgbClr val="000000"/>
                </a:solidFill>
              </a:rPr>
              <a:t> Questions</a:t>
            </a:r>
            <a:endParaRPr lang="en-US" sz="2400" b="1" dirty="0">
              <a:solidFill>
                <a:srgbClr val="000000"/>
              </a:solidFill>
            </a:endParaRPr>
          </a:p>
        </p:txBody>
      </p:sp>
      <p:sp>
        <p:nvSpPr>
          <p:cNvPr id="16388" name="Rectangle 11"/>
          <p:cNvSpPr>
            <a:spLocks noChangeArrowheads="1"/>
          </p:cNvSpPr>
          <p:nvPr/>
        </p:nvSpPr>
        <p:spPr bwMode="auto">
          <a:xfrm>
            <a:off x="3470785" y="226142"/>
            <a:ext cx="5361039" cy="459658"/>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2000" b="1" kern="0" dirty="0">
                <a:solidFill>
                  <a:srgbClr val="002060"/>
                </a:solidFill>
                <a:latin typeface="Arial" panose="020B0604020202020204" pitchFamily="34" charset="0"/>
                <a:cs typeface="Arial" panose="020B0604020202020204" pitchFamily="34" charset="0"/>
              </a:rPr>
              <a:t>Management of Aeronautical Science</a:t>
            </a:r>
          </a:p>
        </p:txBody>
      </p:sp>
    </p:spTree>
    <p:extLst>
      <p:ext uri="{BB962C8B-B14F-4D97-AF65-F5344CB8AC3E}">
        <p14:creationId xmlns:p14="http://schemas.microsoft.com/office/powerpoint/2010/main" val="170550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387">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422836712"/>
              </p:ext>
            </p:extLst>
          </p:nvPr>
        </p:nvGraphicFramePr>
        <p:xfrm>
          <a:off x="498634" y="722531"/>
          <a:ext cx="8146732" cy="6340574"/>
        </p:xfrm>
        <a:graphic>
          <a:graphicData uri="http://schemas.openxmlformats.org/drawingml/2006/table">
            <a:tbl>
              <a:tblPr firstRow="1" firstCol="1" bandRow="1"/>
              <a:tblGrid>
                <a:gridCol w="1004702"/>
                <a:gridCol w="1100379"/>
                <a:gridCol w="1286360"/>
                <a:gridCol w="1261891"/>
                <a:gridCol w="1403817"/>
                <a:gridCol w="1162373"/>
                <a:gridCol w="927210"/>
              </a:tblGrid>
              <a:tr h="270393">
                <a:tc>
                  <a:txBody>
                    <a:bodyPr/>
                    <a:lstStyle/>
                    <a:p>
                      <a:pPr marL="0" marR="0" algn="ctr">
                        <a:spcBef>
                          <a:spcPts val="200"/>
                        </a:spcBef>
                        <a:spcAft>
                          <a:spcPts val="200"/>
                        </a:spcAft>
                      </a:pPr>
                      <a:r>
                        <a:rPr lang="en-US" sz="900" cap="all" spc="50" dirty="0">
                          <a:solidFill>
                            <a:srgbClr val="404040"/>
                          </a:solidFill>
                          <a:effectLst/>
                          <a:latin typeface="Cambria"/>
                          <a:ea typeface="Cambria"/>
                          <a:cs typeface="Times New Roman"/>
                        </a:rPr>
                        <a:t>Sunday</a:t>
                      </a:r>
                    </a:p>
                  </a:txBody>
                  <a:tcPr marL="67889" marR="67889"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L="0" marR="0" algn="ctr">
                        <a:spcBef>
                          <a:spcPts val="200"/>
                        </a:spcBef>
                        <a:spcAft>
                          <a:spcPts val="200"/>
                        </a:spcAft>
                      </a:pPr>
                      <a:r>
                        <a:rPr lang="en-US" sz="900" cap="all" spc="50">
                          <a:solidFill>
                            <a:srgbClr val="404040"/>
                          </a:solidFill>
                          <a:effectLst/>
                          <a:latin typeface="Cambria"/>
                          <a:ea typeface="Cambria"/>
                          <a:cs typeface="Times New Roman"/>
                        </a:rPr>
                        <a:t>Monday</a:t>
                      </a:r>
                    </a:p>
                  </a:txBody>
                  <a:tcPr marL="67889" marR="67889"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L="0" marR="0" algn="ctr">
                        <a:spcBef>
                          <a:spcPts val="200"/>
                        </a:spcBef>
                        <a:spcAft>
                          <a:spcPts val="200"/>
                        </a:spcAft>
                      </a:pPr>
                      <a:r>
                        <a:rPr lang="en-US" sz="900" cap="all" spc="50">
                          <a:solidFill>
                            <a:srgbClr val="404040"/>
                          </a:solidFill>
                          <a:effectLst/>
                          <a:latin typeface="Cambria"/>
                          <a:ea typeface="Cambria"/>
                          <a:cs typeface="Times New Roman"/>
                        </a:rPr>
                        <a:t>Tuesday</a:t>
                      </a:r>
                    </a:p>
                  </a:txBody>
                  <a:tcPr marL="67889" marR="67889"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L="0" marR="0" algn="ctr">
                        <a:spcBef>
                          <a:spcPts val="200"/>
                        </a:spcBef>
                        <a:spcAft>
                          <a:spcPts val="200"/>
                        </a:spcAft>
                      </a:pPr>
                      <a:r>
                        <a:rPr lang="en-US" sz="900" cap="all" spc="50">
                          <a:solidFill>
                            <a:srgbClr val="404040"/>
                          </a:solidFill>
                          <a:effectLst/>
                          <a:latin typeface="Cambria"/>
                          <a:ea typeface="Cambria"/>
                          <a:cs typeface="Times New Roman"/>
                        </a:rPr>
                        <a:t>Wednesday</a:t>
                      </a:r>
                    </a:p>
                  </a:txBody>
                  <a:tcPr marL="67889" marR="67889"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L="0" marR="0" algn="ctr">
                        <a:spcBef>
                          <a:spcPts val="200"/>
                        </a:spcBef>
                        <a:spcAft>
                          <a:spcPts val="200"/>
                        </a:spcAft>
                      </a:pPr>
                      <a:r>
                        <a:rPr lang="en-US" sz="900" cap="all" spc="50">
                          <a:solidFill>
                            <a:srgbClr val="404040"/>
                          </a:solidFill>
                          <a:effectLst/>
                          <a:latin typeface="Cambria"/>
                          <a:ea typeface="Cambria"/>
                          <a:cs typeface="Times New Roman"/>
                        </a:rPr>
                        <a:t>Thursday</a:t>
                      </a:r>
                    </a:p>
                  </a:txBody>
                  <a:tcPr marL="67889" marR="67889"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L="0" marR="0" algn="ctr">
                        <a:spcBef>
                          <a:spcPts val="200"/>
                        </a:spcBef>
                        <a:spcAft>
                          <a:spcPts val="200"/>
                        </a:spcAft>
                      </a:pPr>
                      <a:r>
                        <a:rPr lang="en-US" sz="900" cap="all" spc="50">
                          <a:solidFill>
                            <a:srgbClr val="404040"/>
                          </a:solidFill>
                          <a:effectLst/>
                          <a:latin typeface="Cambria"/>
                          <a:ea typeface="Cambria"/>
                          <a:cs typeface="Times New Roman"/>
                        </a:rPr>
                        <a:t>Friday</a:t>
                      </a:r>
                    </a:p>
                  </a:txBody>
                  <a:tcPr marL="67889" marR="67889"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L="0" marR="0" algn="ctr">
                        <a:spcBef>
                          <a:spcPts val="200"/>
                        </a:spcBef>
                        <a:spcAft>
                          <a:spcPts val="200"/>
                        </a:spcAft>
                      </a:pPr>
                      <a:r>
                        <a:rPr lang="en-US" sz="900" cap="all" spc="50">
                          <a:solidFill>
                            <a:srgbClr val="404040"/>
                          </a:solidFill>
                          <a:effectLst/>
                          <a:latin typeface="Cambria"/>
                          <a:ea typeface="Cambria"/>
                          <a:cs typeface="Times New Roman"/>
                        </a:rPr>
                        <a:t>Saturday</a:t>
                      </a:r>
                    </a:p>
                  </a:txBody>
                  <a:tcPr marL="67889" marR="67889" marT="0" marB="0" anchor="b">
                    <a:lnL>
                      <a:noFill/>
                    </a:lnL>
                    <a:lnR>
                      <a:noFill/>
                    </a:lnR>
                    <a:lnT>
                      <a:noFill/>
                    </a:lnT>
                    <a:lnB w="12700" cap="flat" cmpd="sng" algn="ctr">
                      <a:solidFill>
                        <a:srgbClr val="BFBFBF"/>
                      </a:solidFill>
                      <a:prstDash val="solid"/>
                      <a:round/>
                      <a:headEnd type="none" w="med" len="med"/>
                      <a:tailEnd type="none" w="med" len="med"/>
                    </a:lnB>
                  </a:tcPr>
                </a:tc>
              </a:tr>
              <a:tr h="33236">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05591">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25</a:t>
                      </a:r>
                      <a:endParaRPr lang="en-US" sz="15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26</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D0D0D"/>
                          </a:solidFill>
                          <a:effectLst/>
                          <a:uLnTx/>
                          <a:uFillTx/>
                          <a:latin typeface="Candara"/>
                          <a:ea typeface="Candara"/>
                          <a:cs typeface="Times New Roman"/>
                        </a:rPr>
                        <a:t>Module 4 Intro</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D0D0D"/>
                          </a:solidFill>
                          <a:effectLst/>
                          <a:uLnTx/>
                          <a:uFillTx/>
                          <a:latin typeface="Candara"/>
                          <a:ea typeface="Candara"/>
                          <a:cs typeface="Times New Roman"/>
                        </a:rPr>
                        <a:t>Aircraft Systems / Maintenance</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27</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D0D0D"/>
                          </a:solidFill>
                          <a:effectLst/>
                          <a:uLnTx/>
                          <a:uFillTx/>
                          <a:latin typeface="Candara"/>
                          <a:ea typeface="Candara"/>
                          <a:cs typeface="Times New Roman"/>
                        </a:rPr>
                        <a:t>Module 4 </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D0D0D"/>
                          </a:solidFill>
                          <a:effectLst/>
                          <a:uLnTx/>
                          <a:uFillTx/>
                          <a:latin typeface="Candara"/>
                          <a:ea typeface="Candara"/>
                          <a:cs typeface="Times New Roman"/>
                        </a:rPr>
                        <a:t>Aircraft Systems / Maintenance</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28</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D0D0D"/>
                          </a:solidFill>
                          <a:effectLst/>
                          <a:uLnTx/>
                          <a:uFillTx/>
                          <a:latin typeface="Candara"/>
                          <a:ea typeface="Candara"/>
                          <a:cs typeface="Times New Roman"/>
                        </a:rPr>
                        <a:t>Module 4 </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D0D0D"/>
                          </a:solidFill>
                          <a:effectLst/>
                          <a:uLnTx/>
                          <a:uFillTx/>
                          <a:latin typeface="Candara"/>
                          <a:ea typeface="Candara"/>
                          <a:cs typeface="Times New Roman"/>
                        </a:rPr>
                        <a:t>Aircraft Systems / Maintenance</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29</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1200" cap="none" spc="0" normalizeH="0" baseline="0" noProof="0" dirty="0" smtClean="0">
                          <a:ln>
                            <a:noFill/>
                          </a:ln>
                          <a:solidFill>
                            <a:srgbClr val="00386B"/>
                          </a:solidFill>
                          <a:effectLst/>
                          <a:uLnTx/>
                          <a:uFillTx/>
                          <a:latin typeface="Cambria"/>
                          <a:ea typeface="Cambria"/>
                          <a:cs typeface="Times New Roman"/>
                        </a:rPr>
                        <a:t>Module 4 </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1200" cap="none" spc="0" normalizeH="0" baseline="0" noProof="0" dirty="0" smtClean="0">
                          <a:ln>
                            <a:noFill/>
                          </a:ln>
                          <a:solidFill>
                            <a:srgbClr val="00386B"/>
                          </a:solidFill>
                          <a:effectLst/>
                          <a:uLnTx/>
                          <a:uFillTx/>
                          <a:latin typeface="Cambria"/>
                          <a:ea typeface="Cambria"/>
                          <a:cs typeface="Times New Roman"/>
                        </a:rPr>
                        <a:t>Aircraft Systems / Maintenance</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30</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FF0000"/>
                          </a:solidFill>
                          <a:effectLst/>
                          <a:uLnTx/>
                          <a:uFillTx/>
                          <a:latin typeface="Candara"/>
                          <a:ea typeface="Candara"/>
                          <a:cs typeface="Times New Roman"/>
                        </a:rPr>
                        <a:t>Flightline Friday</a:t>
                      </a:r>
                      <a:endParaRPr kumimoji="0" lang="en-US" sz="1200" b="1" i="0" u="none" strike="noStrike" kern="1200" cap="none" spc="0" normalizeH="0" baseline="0" noProof="0" dirty="0" smtClean="0">
                        <a:ln>
                          <a:noFill/>
                        </a:ln>
                        <a:solidFill>
                          <a:srgbClr val="FF0000"/>
                        </a:solidFill>
                        <a:effectLst/>
                        <a:uLnTx/>
                        <a:uFillTx/>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1</a:t>
                      </a:r>
                      <a:endParaRPr lang="en-US" sz="15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r>
              <a:tr h="99276">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endParaRPr lang="en-US" sz="8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r>
              <a:tr h="405591">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2</a:t>
                      </a:r>
                      <a:endParaRPr lang="en-US" sz="15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3</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D0D0D"/>
                          </a:solidFill>
                          <a:effectLst/>
                          <a:uLnTx/>
                          <a:uFillTx/>
                          <a:latin typeface="Candara"/>
                          <a:ea typeface="Candara"/>
                          <a:cs typeface="Times New Roman"/>
                        </a:rPr>
                        <a:t>Module 4 </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D0D0D"/>
                          </a:solidFill>
                          <a:effectLst/>
                          <a:uLnTx/>
                          <a:uFillTx/>
                          <a:latin typeface="Candara"/>
                          <a:ea typeface="Candara"/>
                          <a:cs typeface="Times New Roman"/>
                        </a:rPr>
                        <a:t>Aircraft Systems / Maintenance</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4</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D0D0D"/>
                          </a:solidFill>
                          <a:effectLst/>
                          <a:uLnTx/>
                          <a:uFillTx/>
                          <a:latin typeface="Candara"/>
                          <a:ea typeface="Candara"/>
                          <a:cs typeface="Times New Roman"/>
                        </a:rPr>
                        <a:t>Module 4 </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D0D0D"/>
                          </a:solidFill>
                          <a:effectLst/>
                          <a:uLnTx/>
                          <a:uFillTx/>
                          <a:latin typeface="Candara"/>
                          <a:ea typeface="Candara"/>
                          <a:cs typeface="Times New Roman"/>
                        </a:rPr>
                        <a:t>Aircraft Systems / Maintenance</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5</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D0D0D"/>
                          </a:solidFill>
                          <a:effectLst/>
                          <a:uLnTx/>
                          <a:uFillTx/>
                          <a:latin typeface="Candara"/>
                          <a:ea typeface="Candara"/>
                          <a:cs typeface="Times New Roman"/>
                        </a:rPr>
                        <a:t>Module 4 </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D0D0D"/>
                          </a:solidFill>
                          <a:effectLst/>
                          <a:uLnTx/>
                          <a:uFillTx/>
                          <a:latin typeface="Candara"/>
                          <a:ea typeface="Candara"/>
                          <a:cs typeface="Times New Roman"/>
                        </a:rPr>
                        <a:t>Aircraft Systems / Maintenance</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070C0"/>
                          </a:solidFill>
                          <a:effectLst/>
                          <a:uLnTx/>
                          <a:uFillTx/>
                          <a:latin typeface="Candara"/>
                          <a:ea typeface="Candara"/>
                          <a:cs typeface="Times New Roman"/>
                        </a:rPr>
                        <a:t>Discussion Due</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6</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1200" cap="none" spc="0" normalizeH="0" baseline="0" noProof="0" dirty="0" smtClean="0">
                          <a:ln>
                            <a:noFill/>
                          </a:ln>
                          <a:solidFill>
                            <a:srgbClr val="00386B"/>
                          </a:solidFill>
                          <a:effectLst/>
                          <a:uLnTx/>
                          <a:uFillTx/>
                          <a:latin typeface="Cambria"/>
                          <a:ea typeface="Cambria"/>
                          <a:cs typeface="Times New Roman"/>
                        </a:rPr>
                        <a:t>Beaufort County Airport (ILT)</a:t>
                      </a:r>
                      <a:endParaRPr kumimoji="0" lang="en-US" sz="1200" b="1" i="0" u="none" strike="noStrike" kern="1200" cap="none" spc="0" normalizeH="0" baseline="0" noProof="0" dirty="0" smtClean="0">
                        <a:ln>
                          <a:noFill/>
                        </a:ln>
                        <a:solidFill>
                          <a:srgbClr val="FF0000"/>
                        </a:solidFill>
                        <a:effectLst/>
                        <a:uLnTx/>
                        <a:uFillTx/>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7</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070C0"/>
                          </a:solidFill>
                          <a:effectLst/>
                          <a:uLnTx/>
                          <a:uFillTx/>
                          <a:latin typeface="Candara"/>
                          <a:ea typeface="Candara"/>
                          <a:cs typeface="Times New Roman"/>
                        </a:rPr>
                        <a:t>Review Questions Due</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FF0000"/>
                          </a:solidFill>
                          <a:effectLst/>
                          <a:uLnTx/>
                          <a:uFillTx/>
                          <a:latin typeface="Candara"/>
                          <a:ea typeface="Candara"/>
                          <a:cs typeface="Times New Roman"/>
                        </a:rPr>
                        <a:t>Flightline Friday</a:t>
                      </a:r>
                      <a:endParaRPr lang="en-US" sz="1200" b="1" dirty="0" smtClean="0">
                        <a:solidFill>
                          <a:srgbClr val="FF0000"/>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8</a:t>
                      </a:r>
                      <a:endParaRPr lang="en-US" sz="15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r>
              <a:tr h="155156">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r>
              <a:tr h="405591">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9</a:t>
                      </a:r>
                      <a:endParaRPr lang="en-US" sz="15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10</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D0D0D"/>
                          </a:solidFill>
                          <a:effectLst/>
                          <a:uLnTx/>
                          <a:uFillTx/>
                          <a:latin typeface="Candara"/>
                          <a:ea typeface="Candara"/>
                          <a:cs typeface="Times New Roman"/>
                        </a:rPr>
                        <a:t>Module 5</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D0D0D"/>
                          </a:solidFill>
                          <a:effectLst/>
                          <a:uLnTx/>
                          <a:uFillTx/>
                          <a:latin typeface="Candara"/>
                          <a:ea typeface="Candara"/>
                          <a:cs typeface="Times New Roman"/>
                        </a:rPr>
                        <a:t>Intro</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D0D0D"/>
                          </a:solidFill>
                          <a:effectLst/>
                          <a:uLnTx/>
                          <a:uFillTx/>
                          <a:latin typeface="Candara"/>
                          <a:ea typeface="Candara"/>
                          <a:cs typeface="Times New Roman"/>
                        </a:rPr>
                        <a:t>Aviation Safety and Security</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11</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5</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Safety and Security</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12</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5</a:t>
                      </a:r>
                    </a:p>
                    <a:p>
                      <a:pPr marL="0" marR="0" lvl="0" indent="0" algn="l" defTabSz="914400" rtl="0" eaLnBrk="1" fontAlgn="auto" latinLnBrk="0" hangingPunct="1">
                        <a:lnSpc>
                          <a:spcPct val="100000"/>
                        </a:lnSpc>
                        <a:spcBef>
                          <a:spcPts val="200"/>
                        </a:spcBef>
                        <a:spcAft>
                          <a:spcPts val="200"/>
                        </a:spcAft>
                        <a:buClrTx/>
                        <a:buSzTx/>
                        <a:buFontTx/>
                        <a:buNone/>
                        <a:tabLst/>
                        <a:defRPr/>
                      </a:pPr>
                      <a:endPar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endParaRP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Safety and Security</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1200" cap="none" spc="0" normalizeH="0" baseline="0" noProof="0" dirty="0" smtClean="0">
                          <a:ln>
                            <a:noFill/>
                          </a:ln>
                          <a:solidFill>
                            <a:srgbClr val="FF0000"/>
                          </a:solidFill>
                          <a:effectLst/>
                          <a:uLnTx/>
                          <a:uFillTx/>
                          <a:latin typeface="Cambria"/>
                          <a:ea typeface="Cambria"/>
                          <a:cs typeface="Times New Roman"/>
                        </a:rPr>
                        <a:t>1</a:t>
                      </a:r>
                      <a:r>
                        <a:rPr kumimoji="0" lang="en-US" sz="1200" b="1" i="0" u="none" strike="noStrike" kern="1200" cap="none" spc="0" normalizeH="0" baseline="30000" noProof="0" dirty="0" smtClean="0">
                          <a:ln>
                            <a:noFill/>
                          </a:ln>
                          <a:solidFill>
                            <a:srgbClr val="FF0000"/>
                          </a:solidFill>
                          <a:effectLst/>
                          <a:uLnTx/>
                          <a:uFillTx/>
                          <a:latin typeface="Cambria"/>
                          <a:ea typeface="Cambria"/>
                          <a:cs typeface="Times New Roman"/>
                        </a:rPr>
                        <a:t>st</a:t>
                      </a:r>
                      <a:r>
                        <a:rPr kumimoji="0" lang="en-US" sz="1200" b="1" i="0" u="none" strike="noStrike" kern="1200" cap="none" spc="0" normalizeH="0" baseline="0" noProof="0" dirty="0" smtClean="0">
                          <a:ln>
                            <a:noFill/>
                          </a:ln>
                          <a:solidFill>
                            <a:srgbClr val="FF0000"/>
                          </a:solidFill>
                          <a:effectLst/>
                          <a:uLnTx/>
                          <a:uFillTx/>
                          <a:latin typeface="Cambria"/>
                          <a:ea typeface="Cambria"/>
                          <a:cs typeface="Times New Roman"/>
                        </a:rPr>
                        <a:t> Quarter Grades Due</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13</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1200" cap="none" spc="0" normalizeH="0" baseline="0" noProof="0" dirty="0" smtClean="0">
                          <a:ln>
                            <a:noFill/>
                          </a:ln>
                          <a:solidFill>
                            <a:srgbClr val="00386B"/>
                          </a:solidFill>
                          <a:effectLst/>
                          <a:uLnTx/>
                          <a:uFillTx/>
                          <a:latin typeface="Cambria"/>
                          <a:ea typeface="Cambria"/>
                          <a:cs typeface="Times New Roman"/>
                        </a:rPr>
                        <a:t>Beaufort County Airport (ILT)</a:t>
                      </a:r>
                      <a:endParaRPr kumimoji="0" lang="en-US" sz="1200" b="1" i="0" u="none" strike="noStrike" kern="1200" cap="none" spc="0" normalizeH="0" baseline="0" noProof="0" dirty="0" smtClean="0">
                        <a:ln>
                          <a:noFill/>
                        </a:ln>
                        <a:solidFill>
                          <a:srgbClr val="FF0000"/>
                        </a:solidFill>
                        <a:effectLst/>
                        <a:uLnTx/>
                        <a:uFillTx/>
                        <a:latin typeface="Cambria"/>
                        <a:ea typeface="Cambria"/>
                        <a:cs typeface="Times New Roman"/>
                      </a:endParaRPr>
                    </a:p>
                    <a:p>
                      <a:pPr marL="0" marR="0">
                        <a:spcBef>
                          <a:spcPts val="200"/>
                        </a:spcBef>
                        <a:spcAft>
                          <a:spcPts val="200"/>
                        </a:spcAft>
                      </a:pPr>
                      <a:endParaRPr lang="en-US" sz="1500" dirty="0" smtClean="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14</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FF0000"/>
                          </a:solidFill>
                          <a:effectLst/>
                          <a:uLnTx/>
                          <a:uFillTx/>
                          <a:latin typeface="Candara"/>
                          <a:ea typeface="Candara"/>
                          <a:cs typeface="Times New Roman"/>
                        </a:rPr>
                        <a:t>Flightline</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FF0000"/>
                          </a:solidFill>
                          <a:effectLst/>
                          <a:uLnTx/>
                          <a:uFillTx/>
                          <a:latin typeface="Candara"/>
                          <a:ea typeface="Candara"/>
                          <a:cs typeface="Times New Roman"/>
                        </a:rPr>
                        <a:t>Friday</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FF0000"/>
                          </a:solidFill>
                          <a:effectLst/>
                          <a:uLnTx/>
                          <a:uFillTx/>
                          <a:latin typeface="Candara"/>
                          <a:ea typeface="Candara"/>
                          <a:cs typeface="Times New Roman"/>
                        </a:rPr>
                        <a:t>Report Cards Sent Home</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15</a:t>
                      </a:r>
                      <a:endParaRPr lang="en-US" sz="15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r>
              <a:tr h="314960">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r>
                        <a:rPr lang="en-US" sz="800" dirty="0">
                          <a:solidFill>
                            <a:srgbClr val="0D0D0D"/>
                          </a:solidFill>
                          <a:effectLst/>
                          <a:latin typeface="Cambria"/>
                          <a:ea typeface="Cambria"/>
                          <a:cs typeface="Times New Roman"/>
                        </a:rPr>
                        <a:t> </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r>
              <a:tr h="405591">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16</a:t>
                      </a:r>
                      <a:endParaRPr lang="en-US" sz="15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17</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5</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Safety and Security</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18</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5</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Safety and Security</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19</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5</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Safety and Security</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070C0"/>
                          </a:solidFill>
                          <a:effectLst/>
                          <a:uLnTx/>
                          <a:uFillTx/>
                          <a:latin typeface="Candara"/>
                          <a:ea typeface="Candara"/>
                          <a:cs typeface="Times New Roman"/>
                        </a:rPr>
                        <a:t>Discussion Due</a:t>
                      </a:r>
                      <a:endParaRPr lang="en-US" sz="1200" b="1" dirty="0" smtClean="0">
                        <a:solidFill>
                          <a:srgbClr val="0070C0"/>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20</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1200" cap="none" spc="0" normalizeH="0" baseline="0" noProof="0" dirty="0" smtClean="0">
                          <a:ln>
                            <a:noFill/>
                          </a:ln>
                          <a:solidFill>
                            <a:srgbClr val="00386B"/>
                          </a:solidFill>
                          <a:effectLst/>
                          <a:uLnTx/>
                          <a:uFillTx/>
                          <a:latin typeface="Cambria"/>
                          <a:ea typeface="Cambria"/>
                          <a:cs typeface="Times New Roman"/>
                        </a:rPr>
                        <a:t>Beaufort County Airport (ILT)</a:t>
                      </a:r>
                      <a:endParaRPr kumimoji="0" lang="en-US" sz="1200" b="1" i="0" u="none" strike="noStrike" kern="1200" cap="none" spc="0" normalizeH="0" baseline="0" noProof="0" dirty="0" smtClean="0">
                        <a:ln>
                          <a:noFill/>
                        </a:ln>
                        <a:solidFill>
                          <a:srgbClr val="FF0000"/>
                        </a:solidFill>
                        <a:effectLst/>
                        <a:uLnTx/>
                        <a:uFillTx/>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21</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FF0000"/>
                          </a:solidFill>
                          <a:effectLst/>
                          <a:uLnTx/>
                          <a:uFillTx/>
                          <a:latin typeface="Candara"/>
                          <a:ea typeface="Candara"/>
                          <a:cs typeface="Times New Roman"/>
                        </a:rPr>
                        <a:t>Flightline</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FF0000"/>
                          </a:solidFill>
                          <a:effectLst/>
                          <a:uLnTx/>
                          <a:uFillTx/>
                          <a:latin typeface="Candara"/>
                          <a:ea typeface="Candara"/>
                          <a:cs typeface="Times New Roman"/>
                        </a:rPr>
                        <a:t>Friday</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070C0"/>
                          </a:solidFill>
                          <a:effectLst/>
                          <a:uLnTx/>
                          <a:uFillTx/>
                          <a:latin typeface="Candara"/>
                          <a:ea typeface="Candara"/>
                          <a:cs typeface="Times New Roman"/>
                        </a:rPr>
                        <a:t>Review Questions Due</a:t>
                      </a:r>
                      <a:endParaRPr kumimoji="0" lang="en-US" sz="1200" b="1" i="0" u="none" strike="noStrike" kern="1200" cap="none" spc="0" normalizeH="0" baseline="0" noProof="0" dirty="0" smtClean="0">
                        <a:ln>
                          <a:noFill/>
                        </a:ln>
                        <a:solidFill>
                          <a:srgbClr val="FF0000"/>
                        </a:solidFill>
                        <a:effectLst/>
                        <a:uLnTx/>
                        <a:uFillTx/>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22</a:t>
                      </a:r>
                      <a:endParaRPr lang="en-US" sz="15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r>
              <a:tr h="357505">
                <a:tc>
                  <a:txBody>
                    <a:bodyPr/>
                    <a:lstStyle/>
                    <a:p>
                      <a:pPr marL="0" marR="0">
                        <a:spcBef>
                          <a:spcPts val="200"/>
                        </a:spcBef>
                        <a:spcAft>
                          <a:spcPts val="200"/>
                        </a:spcAft>
                      </a:pPr>
                      <a:endParaRPr lang="en-US" sz="8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endParaRPr lang="en-US" sz="8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endParaRPr lang="en-US" sz="8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endParaRPr lang="en-US" sz="8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endParaRPr lang="en-US" sz="8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endParaRPr lang="en-US" sz="8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spcBef>
                          <a:spcPts val="200"/>
                        </a:spcBef>
                        <a:spcAft>
                          <a:spcPts val="200"/>
                        </a:spcAft>
                      </a:pPr>
                      <a:endParaRPr lang="en-US" sz="8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1381994" y="-3720"/>
            <a:ext cx="638001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en-US" sz="4400" dirty="0" smtClean="0">
                <a:solidFill>
                  <a:srgbClr val="0D0D0D"/>
                </a:solidFill>
                <a:latin typeface="Cambria" pitchFamily="18" charset="0"/>
                <a:ea typeface="Cambria" pitchFamily="18" charset="0"/>
                <a:cs typeface="Times New Roman" pitchFamily="18" charset="0"/>
              </a:rPr>
              <a:t>September/October 2016</a:t>
            </a:r>
            <a:endParaRPr lang="en-US" dirty="0" smtClean="0">
              <a:solidFill>
                <a:prstClr val="black"/>
              </a:solidFill>
              <a:ea typeface="ＭＳ Ｐゴシック"/>
              <a:cs typeface="Arial" pitchFamily="34" charset="0"/>
            </a:endParaRPr>
          </a:p>
        </p:txBody>
      </p:sp>
      <p:sp>
        <p:nvSpPr>
          <p:cNvPr id="8" name="Oval 7"/>
          <p:cNvSpPr/>
          <p:nvPr/>
        </p:nvSpPr>
        <p:spPr>
          <a:xfrm>
            <a:off x="5080182" y="765721"/>
            <a:ext cx="1394845" cy="1699438"/>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5-Point Star 8"/>
          <p:cNvSpPr/>
          <p:nvPr/>
        </p:nvSpPr>
        <p:spPr>
          <a:xfrm>
            <a:off x="3417581" y="1958803"/>
            <a:ext cx="2057400" cy="2209800"/>
          </a:xfrm>
          <a:prstGeom prst="star5">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5-Point Star 9"/>
          <p:cNvSpPr/>
          <p:nvPr/>
        </p:nvSpPr>
        <p:spPr>
          <a:xfrm>
            <a:off x="5982719" y="1763937"/>
            <a:ext cx="2057400" cy="2209800"/>
          </a:xfrm>
          <a:prstGeom prst="star5">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095074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644900" y="1752602"/>
            <a:ext cx="1852613" cy="399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pPr algn="ctr"/>
            <a:r>
              <a:rPr lang="en-US" sz="4400" dirty="0" smtClean="0">
                <a:solidFill>
                  <a:schemeClr val="tx1"/>
                </a:solidFill>
              </a:rPr>
              <a:t>Questions / Comments</a:t>
            </a:r>
            <a:endParaRPr lang="en-US" sz="4400" dirty="0">
              <a:solidFill>
                <a:schemeClr val="tx1"/>
              </a:solidFill>
            </a:endParaRPr>
          </a:p>
        </p:txBody>
      </p:sp>
    </p:spTree>
    <p:extLst>
      <p:ext uri="{BB962C8B-B14F-4D97-AF65-F5344CB8AC3E}">
        <p14:creationId xmlns:p14="http://schemas.microsoft.com/office/powerpoint/2010/main" val="21144761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33449" y="1722438"/>
            <a:ext cx="7105651" cy="1782762"/>
          </a:xfrm>
          <a:prstGeom prst="rect">
            <a:avLst/>
          </a:prstGeo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3600" b="1" dirty="0" smtClean="0">
                <a:latin typeface="+mj-lt"/>
              </a:rPr>
              <a:t>MGMT 203 </a:t>
            </a:r>
            <a:br>
              <a:rPr lang="en-US" sz="3600" b="1" dirty="0" smtClean="0">
                <a:latin typeface="+mj-lt"/>
              </a:rPr>
            </a:br>
            <a:r>
              <a:rPr lang="en-US" sz="3600" dirty="0" smtClean="0"/>
              <a:t>Aircraft </a:t>
            </a:r>
            <a:r>
              <a:rPr lang="en-US" sz="3600" dirty="0"/>
              <a:t>Systems and Maintenance – Importance to Management</a:t>
            </a:r>
            <a:br>
              <a:rPr lang="en-US" sz="3600" dirty="0"/>
            </a:br>
            <a:endParaRPr lang="en-US" sz="3600" dirty="0">
              <a:latin typeface="+mj-lt"/>
            </a:endParaRPr>
          </a:p>
        </p:txBody>
      </p:sp>
      <p:sp>
        <p:nvSpPr>
          <p:cNvPr id="5" name="TextBox 4"/>
          <p:cNvSpPr txBox="1"/>
          <p:nvPr/>
        </p:nvSpPr>
        <p:spPr>
          <a:xfrm>
            <a:off x="2003425" y="3824248"/>
            <a:ext cx="51943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smtClean="0">
                <a:solidFill>
                  <a:prstClr val="black"/>
                </a:solidFill>
              </a:rPr>
              <a:t>Module 4</a:t>
            </a:r>
            <a:endParaRPr lang="en-US" dirty="0">
              <a:solidFill>
                <a:prstClr val="black"/>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143500"/>
            <a:ext cx="9144000" cy="1733550"/>
          </a:xfrm>
          <a:prstGeom prst="rect">
            <a:avLst/>
          </a:prstGeom>
          <a:noFill/>
          <a:ln w="38100">
            <a:solidFill>
              <a:schemeClr val="bg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9" descr="eagle.gif"/>
          <p:cNvPicPr>
            <a:picLocks noChangeAspect="1"/>
          </p:cNvPicPr>
          <p:nvPr/>
        </p:nvPicPr>
        <p:blipFill>
          <a:blip r:embed="rId4" cstate="print"/>
          <a:srcRect/>
          <a:stretch>
            <a:fillRect/>
          </a:stretch>
        </p:blipFill>
        <p:spPr bwMode="auto">
          <a:xfrm>
            <a:off x="246656" y="3824248"/>
            <a:ext cx="1585319" cy="1756046"/>
          </a:xfrm>
          <a:prstGeom prst="rect">
            <a:avLst/>
          </a:prstGeom>
          <a:noFill/>
          <a:ln w="9525">
            <a:noFill/>
            <a:miter lim="800000"/>
            <a:headEnd/>
            <a:tailEnd/>
          </a:ln>
        </p:spPr>
      </p:pic>
    </p:spTree>
    <p:extLst>
      <p:ext uri="{BB962C8B-B14F-4D97-AF65-F5344CB8AC3E}">
        <p14:creationId xmlns:p14="http://schemas.microsoft.com/office/powerpoint/2010/main" val="174689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3" fill="hold" nodeType="clickEffect">
                                  <p:stCondLst>
                                    <p:cond delay="0"/>
                                  </p:stCondLst>
                                  <p:childTnLst>
                                    <p:anim calcmode="lin" valueType="num">
                                      <p:cBhvr additive="base">
                                        <p:cTn id="6" dur="3000"/>
                                        <p:tgtEl>
                                          <p:spTgt spid="6"/>
                                        </p:tgtEl>
                                        <p:attrNameLst>
                                          <p:attrName>ppt_x</p:attrName>
                                        </p:attrNameLst>
                                      </p:cBhvr>
                                      <p:tavLst>
                                        <p:tav tm="0">
                                          <p:val>
                                            <p:strVal val="ppt_x"/>
                                          </p:val>
                                        </p:tav>
                                        <p:tav tm="100000">
                                          <p:val>
                                            <p:strVal val="1+ppt_w/2"/>
                                          </p:val>
                                        </p:tav>
                                      </p:tavLst>
                                    </p:anim>
                                    <p:anim calcmode="lin" valueType="num">
                                      <p:cBhvr additive="base">
                                        <p:cTn id="7" dur="3000"/>
                                        <p:tgtEl>
                                          <p:spTgt spid="6"/>
                                        </p:tgtEl>
                                        <p:attrNameLst>
                                          <p:attrName>ppt_y</p:attrName>
                                        </p:attrNameLst>
                                      </p:cBhvr>
                                      <p:tavLst>
                                        <p:tav tm="0">
                                          <p:val>
                                            <p:strVal val="ppt_y"/>
                                          </p:val>
                                        </p:tav>
                                        <p:tav tm="100000">
                                          <p:val>
                                            <p:strVal val="0-ppt_h/2"/>
                                          </p:val>
                                        </p:tav>
                                      </p:tavLst>
                                    </p:anim>
                                    <p:set>
                                      <p:cBhvr>
                                        <p:cTn id="8" dur="1" fill="hold">
                                          <p:stCondLst>
                                            <p:cond delay="2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
            </a:r>
            <a:br>
              <a:rPr lang="en-US" dirty="0" smtClean="0"/>
            </a:br>
            <a:r>
              <a:rPr lang="en-US" sz="4000" dirty="0" smtClean="0"/>
              <a:t>Maintenance</a:t>
            </a:r>
            <a:endParaRPr lang="en-US" dirty="0"/>
          </a:p>
        </p:txBody>
      </p:sp>
      <p:sp>
        <p:nvSpPr>
          <p:cNvPr id="6" name="Subtitle 5"/>
          <p:cNvSpPr>
            <a:spLocks noGrp="1"/>
          </p:cNvSpPr>
          <p:nvPr>
            <p:ph type="subTitle" idx="1"/>
          </p:nvPr>
        </p:nvSpPr>
        <p:spPr/>
        <p:txBody>
          <a:bodyPr/>
          <a:lstStyle/>
          <a:p>
            <a:r>
              <a:rPr lang="en-US" dirty="0" smtClean="0">
                <a:solidFill>
                  <a:schemeClr val="tx1"/>
                </a:solidFill>
              </a:rPr>
              <a:t>Understand management perspective of aviation maintenance</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902043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854"/>
            <a:ext cx="6629400" cy="954107"/>
          </a:xfrm>
        </p:spPr>
        <p:txBody>
          <a:bodyPr/>
          <a:lstStyle/>
          <a:p>
            <a:r>
              <a:rPr lang="en-US" sz="2800" dirty="0" smtClean="0"/>
              <a:t>AC 120-16F Air Carrier Maintenance Program</a:t>
            </a:r>
            <a:endParaRPr lang="en-US" sz="2800" dirty="0"/>
          </a:p>
        </p:txBody>
      </p:sp>
      <p:sp>
        <p:nvSpPr>
          <p:cNvPr id="3" name="Content Placeholder 2"/>
          <p:cNvSpPr>
            <a:spLocks noGrp="1"/>
          </p:cNvSpPr>
          <p:nvPr>
            <p:ph idx="1"/>
          </p:nvPr>
        </p:nvSpPr>
        <p:spPr>
          <a:xfrm>
            <a:off x="457200" y="1266940"/>
            <a:ext cx="8229600" cy="5199961"/>
          </a:xfrm>
        </p:spPr>
        <p:txBody>
          <a:bodyPr>
            <a:normAutofit fontScale="77500" lnSpcReduction="20000"/>
          </a:bodyPr>
          <a:lstStyle/>
          <a:p>
            <a:r>
              <a:rPr lang="en-US" dirty="0" smtClean="0"/>
              <a:t>Explains the meaning, scope, and content of the maintenance program.</a:t>
            </a:r>
          </a:p>
          <a:p>
            <a:r>
              <a:rPr lang="en-US" dirty="0" smtClean="0"/>
              <a:t>10 Elements of the air carrier program</a:t>
            </a:r>
          </a:p>
          <a:p>
            <a:pPr lvl="1"/>
            <a:r>
              <a:rPr lang="en-US" dirty="0"/>
              <a:t>Airworthiness </a:t>
            </a:r>
            <a:r>
              <a:rPr lang="en-US" dirty="0" smtClean="0"/>
              <a:t>responsibility</a:t>
            </a:r>
          </a:p>
          <a:p>
            <a:pPr lvl="1"/>
            <a:r>
              <a:rPr lang="en-US" dirty="0" smtClean="0"/>
              <a:t>Air </a:t>
            </a:r>
            <a:r>
              <a:rPr lang="en-US" dirty="0"/>
              <a:t>carrier maintenance </a:t>
            </a:r>
            <a:r>
              <a:rPr lang="en-US" dirty="0" smtClean="0"/>
              <a:t>manual</a:t>
            </a:r>
          </a:p>
          <a:p>
            <a:pPr lvl="1"/>
            <a:r>
              <a:rPr lang="en-US" dirty="0" smtClean="0"/>
              <a:t>Air </a:t>
            </a:r>
            <a:r>
              <a:rPr lang="en-US" dirty="0"/>
              <a:t>carrier maintenance </a:t>
            </a:r>
            <a:r>
              <a:rPr lang="en-US" dirty="0" smtClean="0"/>
              <a:t>organization</a:t>
            </a:r>
          </a:p>
          <a:p>
            <a:pPr lvl="1"/>
            <a:r>
              <a:rPr lang="en-US" dirty="0" smtClean="0"/>
              <a:t>Accomplishment </a:t>
            </a:r>
            <a:r>
              <a:rPr lang="en-US" dirty="0"/>
              <a:t>and approval of maintenance and </a:t>
            </a:r>
            <a:r>
              <a:rPr lang="en-US" dirty="0" smtClean="0"/>
              <a:t>alterations</a:t>
            </a:r>
          </a:p>
          <a:p>
            <a:pPr lvl="1"/>
            <a:r>
              <a:rPr lang="en-US" dirty="0" smtClean="0"/>
              <a:t>Maintenance schedule</a:t>
            </a:r>
          </a:p>
          <a:p>
            <a:pPr lvl="1"/>
            <a:r>
              <a:rPr lang="en-US" dirty="0" smtClean="0"/>
              <a:t>Required Item Inspection (RII) </a:t>
            </a:r>
          </a:p>
          <a:p>
            <a:pPr lvl="2"/>
            <a:r>
              <a:rPr lang="en-US" dirty="0"/>
              <a:t>Usually 2 A&amp;Ps will sign off the maintenance </a:t>
            </a:r>
            <a:r>
              <a:rPr lang="en-US" dirty="0" smtClean="0"/>
              <a:t>task</a:t>
            </a:r>
          </a:p>
          <a:p>
            <a:pPr lvl="1"/>
            <a:r>
              <a:rPr lang="en-US" dirty="0" smtClean="0"/>
              <a:t>Maintenance </a:t>
            </a:r>
            <a:r>
              <a:rPr lang="en-US" dirty="0"/>
              <a:t>recordkeeping </a:t>
            </a:r>
            <a:r>
              <a:rPr lang="en-US" dirty="0" smtClean="0"/>
              <a:t>system</a:t>
            </a:r>
          </a:p>
          <a:p>
            <a:pPr lvl="1"/>
            <a:r>
              <a:rPr lang="en-US" dirty="0" smtClean="0"/>
              <a:t>Contract maintenance</a:t>
            </a:r>
          </a:p>
          <a:p>
            <a:pPr lvl="1"/>
            <a:r>
              <a:rPr lang="en-US" dirty="0" smtClean="0"/>
              <a:t>Personnel training</a:t>
            </a:r>
          </a:p>
          <a:p>
            <a:pPr lvl="1"/>
            <a:r>
              <a:rPr lang="en-US" dirty="0" smtClean="0"/>
              <a:t>Continuing Analysis And Surveillance System (CASS)</a:t>
            </a:r>
            <a:endParaRPr lang="en-US" dirty="0"/>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22235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219"/>
            <a:ext cx="6629400" cy="1169551"/>
          </a:xfrm>
        </p:spPr>
        <p:txBody>
          <a:bodyPr/>
          <a:lstStyle/>
          <a:p>
            <a:pPr lvl="1"/>
            <a:r>
              <a:rPr lang="en-US" sz="2000" dirty="0" smtClean="0">
                <a:latin typeface="+mj-lt"/>
              </a:rPr>
              <a:t/>
            </a:r>
            <a:br>
              <a:rPr lang="en-US" sz="2000" dirty="0" smtClean="0">
                <a:latin typeface="+mj-lt"/>
              </a:rPr>
            </a:br>
            <a:r>
              <a:rPr lang="en-US" sz="3200" dirty="0" smtClean="0">
                <a:latin typeface="+mj-lt"/>
              </a:rPr>
              <a:t>Airline Maintenance Checks</a:t>
            </a:r>
            <a:r>
              <a:rPr lang="en-US" dirty="0" smtClean="0"/>
              <a:t/>
            </a:r>
            <a:br>
              <a:rPr lang="en-US" dirty="0" smtClean="0"/>
            </a:br>
            <a:endParaRPr lang="en-US" dirty="0"/>
          </a:p>
        </p:txBody>
      </p:sp>
      <p:sp>
        <p:nvSpPr>
          <p:cNvPr id="3" name="Content Placeholder 2"/>
          <p:cNvSpPr>
            <a:spLocks noGrp="1"/>
          </p:cNvSpPr>
          <p:nvPr>
            <p:ph idx="1"/>
          </p:nvPr>
        </p:nvSpPr>
        <p:spPr>
          <a:xfrm>
            <a:off x="457200" y="1233890"/>
            <a:ext cx="8229600" cy="4892274"/>
          </a:xfrm>
        </p:spPr>
        <p:txBody>
          <a:bodyPr>
            <a:normAutofit/>
          </a:bodyPr>
          <a:lstStyle/>
          <a:p>
            <a:pPr lvl="0"/>
            <a:r>
              <a:rPr lang="en-US" dirty="0"/>
              <a:t>Airlines undergo periodic checks </a:t>
            </a:r>
            <a:r>
              <a:rPr lang="en-US" dirty="0" smtClean="0"/>
              <a:t>from </a:t>
            </a:r>
            <a:r>
              <a:rPr lang="en-US" dirty="0"/>
              <a:t>simple, routine examinations to detailed  </a:t>
            </a:r>
            <a:r>
              <a:rPr lang="en-US" dirty="0" smtClean="0"/>
              <a:t>inspections. </a:t>
            </a:r>
            <a:endParaRPr lang="en-US" dirty="0"/>
          </a:p>
          <a:p>
            <a:pPr lvl="0"/>
            <a:r>
              <a:rPr lang="en-US" dirty="0"/>
              <a:t>Specifically stated by airline in their </a:t>
            </a:r>
            <a:r>
              <a:rPr lang="en-US" dirty="0" smtClean="0"/>
              <a:t>procedures.</a:t>
            </a:r>
          </a:p>
          <a:p>
            <a:pPr lvl="0"/>
            <a:r>
              <a:rPr lang="en-US" dirty="0" smtClean="0"/>
              <a:t>The information below is an example only</a:t>
            </a:r>
          </a:p>
          <a:p>
            <a:pPr lvl="0"/>
            <a:r>
              <a:rPr lang="en-US" b="1" u="sng" dirty="0"/>
              <a:t>A Check</a:t>
            </a:r>
          </a:p>
          <a:p>
            <a:pPr lvl="1"/>
            <a:r>
              <a:rPr lang="en-US" dirty="0"/>
              <a:t>The shortest </a:t>
            </a:r>
            <a:r>
              <a:rPr lang="en-US" dirty="0" smtClean="0"/>
              <a:t>and simplest </a:t>
            </a:r>
            <a:r>
              <a:rPr lang="en-US" dirty="0"/>
              <a:t>work</a:t>
            </a:r>
          </a:p>
          <a:p>
            <a:pPr lvl="1"/>
            <a:r>
              <a:rPr lang="en-US" dirty="0"/>
              <a:t>Performed every </a:t>
            </a:r>
            <a:r>
              <a:rPr lang="en-US" dirty="0" smtClean="0"/>
              <a:t>300 hours </a:t>
            </a:r>
            <a:r>
              <a:rPr lang="en-US" dirty="0"/>
              <a:t>of </a:t>
            </a:r>
            <a:r>
              <a:rPr lang="en-US" dirty="0" smtClean="0"/>
              <a:t>operation</a:t>
            </a:r>
            <a:endParaRPr lang="en-US" dirty="0"/>
          </a:p>
          <a:p>
            <a:endParaRPr lang="en-US" dirty="0"/>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92605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1"/>
          <p:cNvSpPr>
            <a:spLocks/>
          </p:cNvSpPr>
          <p:nvPr/>
        </p:nvSpPr>
        <p:spPr bwMode="auto">
          <a:xfrm>
            <a:off x="498947" y="5943824"/>
            <a:ext cx="4940350" cy="92199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128"/>
                </a:moveTo>
                <a:lnTo>
                  <a:pt x="21600" y="21600"/>
                </a:lnTo>
                <a:lnTo>
                  <a:pt x="16039" y="21600"/>
                </a:lnTo>
                <a:lnTo>
                  <a:pt x="2" y="0"/>
                </a:lnTo>
              </a:path>
            </a:pathLst>
          </a:custGeom>
          <a:solidFill>
            <a:srgbClr val="ABDEEB">
              <a:alpha val="39999"/>
            </a:srgb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lIns="49530" tIns="49530" rIns="49530" bIns="49530" anchor="ctr"/>
          <a:lstStyle/>
          <a:p>
            <a:pPr defTabSz="889722">
              <a:defRPr/>
            </a:pPr>
            <a:endParaRPr lang="en-US" sz="1828">
              <a:solidFill>
                <a:prstClr val="black"/>
              </a:solidFill>
              <a:sym typeface="Helvetica Light" charset="0"/>
            </a:endParaRPr>
          </a:p>
        </p:txBody>
      </p:sp>
      <p:sp>
        <p:nvSpPr>
          <p:cNvPr id="15363" name="AutoShape 3" descr="image1.jpg"/>
          <p:cNvSpPr>
            <a:spLocks/>
          </p:cNvSpPr>
          <p:nvPr/>
        </p:nvSpPr>
        <p:spPr bwMode="auto">
          <a:xfrm>
            <a:off x="-5581" y="5790902"/>
            <a:ext cx="3401095" cy="108049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21600"/>
                </a:lnTo>
                <a:lnTo>
                  <a:pt x="0" y="21600"/>
                </a:ln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w="12700" cap="rnd" cmpd="sng">
                <a:solidFill>
                  <a:srgbClr val="000000"/>
                </a:solidFill>
                <a:prstDash val="solid"/>
                <a:round/>
                <a:headEnd/>
                <a:tailEnd/>
              </a14:hiddenLine>
            </a:ext>
          </a:extLst>
        </p:spPr>
        <p:txBody>
          <a:bodyPr lIns="49530" tIns="49530" rIns="49530" bIns="49530" anchor="ctr"/>
          <a:lstStyle/>
          <a:p>
            <a:pPr defTabSz="889722">
              <a:defRPr/>
            </a:pPr>
            <a:endParaRPr lang="en-US" sz="1828">
              <a:solidFill>
                <a:prstClr val="black"/>
              </a:solidFill>
              <a:sym typeface="Helvetica Light" charset="0"/>
            </a:endParaRPr>
          </a:p>
        </p:txBody>
      </p:sp>
      <p:sp>
        <p:nvSpPr>
          <p:cNvPr id="15364" name="Rectangle 5"/>
          <p:cNvSpPr>
            <a:spLocks noGrp="1" noChangeArrowheads="1"/>
          </p:cNvSpPr>
          <p:nvPr>
            <p:ph type="body" idx="1"/>
          </p:nvPr>
        </p:nvSpPr>
        <p:spPr>
          <a:xfrm>
            <a:off x="125016" y="1370707"/>
            <a:ext cx="4339828" cy="4731619"/>
          </a:xfrm>
        </p:spPr>
        <p:txBody>
          <a:bodyPr vert="horz" wrap="square" lIns="86361" tIns="49530" rIns="86361" bIns="49530" numCol="1" rtlCol="0" anchor="t" anchorCtr="0" compatLnSpc="1">
            <a:prstTxWarp prst="textNoShape">
              <a:avLst/>
            </a:prstTxWarp>
            <a:normAutofit lnSpcReduction="10000"/>
          </a:bodyPr>
          <a:lstStyle/>
          <a:p>
            <a:pPr marL="215046" indent="-165020" defTabSz="889471" eaLnBrk="1" fontAlgn="auto" hangingPunct="1">
              <a:lnSpc>
                <a:spcPct val="80000"/>
              </a:lnSpc>
              <a:spcBef>
                <a:spcPts val="281"/>
              </a:spcBef>
              <a:spcAft>
                <a:spcPts val="0"/>
              </a:spcAft>
              <a:buClr>
                <a:srgbClr val="2DA2BF"/>
              </a:buClr>
              <a:buSzPct val="68000"/>
              <a:buFont typeface="Wingdings 3" pitchFamily="18" charset="2"/>
              <a:buChar char="•"/>
              <a:defRPr/>
            </a:pPr>
            <a:r>
              <a:rPr lang="en-US" sz="2812" b="1" dirty="0">
                <a:latin typeface="Helvetica" charset="0"/>
                <a:ea typeface="Helvetica" charset="0"/>
                <a:cs typeface="Helvetica" charset="0"/>
                <a:sym typeface="Helvetica" charset="0"/>
              </a:rPr>
              <a:t> September 30</a:t>
            </a:r>
          </a:p>
          <a:p>
            <a:pPr marL="215046" indent="-165020" defTabSz="889471" eaLnBrk="1" fontAlgn="auto" hangingPunct="1">
              <a:lnSpc>
                <a:spcPct val="80000"/>
              </a:lnSpc>
              <a:spcBef>
                <a:spcPts val="281"/>
              </a:spcBef>
              <a:spcAft>
                <a:spcPts val="0"/>
              </a:spcAft>
              <a:buClr>
                <a:srgbClr val="2DA2BF"/>
              </a:buClr>
              <a:buSzPct val="68000"/>
              <a:buNone/>
              <a:defRPr/>
            </a:pPr>
            <a:endParaRPr lang="en-US" sz="2180" b="1" dirty="0">
              <a:latin typeface="Helvetica" charset="0"/>
              <a:ea typeface="Helvetica" charset="0"/>
              <a:cs typeface="Helvetica" charset="0"/>
              <a:sym typeface="Helvetica" charset="0"/>
            </a:endParaRPr>
          </a:p>
          <a:p>
            <a:pPr marL="333692" indent="-333692" defTabSz="889767" eaLnBrk="1" fontAlgn="auto" hangingPunct="1">
              <a:spcAft>
                <a:spcPts val="0"/>
              </a:spcAft>
              <a:defRPr/>
            </a:pPr>
            <a:r>
              <a:rPr lang="en-US" sz="2812" dirty="0"/>
              <a:t> 1921 — Forty-seven Army Air Service planes during forest fire season 1921, operating from Pacific Coast bases, discover 832 forest fires in 396 patrols, flying 148,113 miles over area of 7,230,459 square miles National Parks. </a:t>
            </a:r>
          </a:p>
        </p:txBody>
      </p:sp>
      <p:sp>
        <p:nvSpPr>
          <p:cNvPr id="5126" name="Rectangle 6"/>
          <p:cNvSpPr>
            <a:spLocks noGrp="1" noChangeArrowheads="1"/>
          </p:cNvSpPr>
          <p:nvPr>
            <p:ph type="title"/>
          </p:nvPr>
        </p:nvSpPr>
        <p:spPr>
          <a:xfrm>
            <a:off x="456531" y="274588"/>
            <a:ext cx="8229823" cy="1143000"/>
          </a:xfrm>
        </p:spPr>
        <p:txBody>
          <a:bodyPr vert="horz" wrap="square" lIns="86361" tIns="49530" rIns="86361" bIns="49530" numCol="1" rtlCol="0" anchor="ctr" anchorCtr="0" compatLnSpc="1">
            <a:prstTxWarp prst="textNoShape">
              <a:avLst/>
            </a:prstTxWarp>
            <a:normAutofit/>
          </a:bodyPr>
          <a:lstStyle/>
          <a:p>
            <a:pPr defTabSz="889471" eaLnBrk="1" fontAlgn="auto" hangingPunct="1">
              <a:spcAft>
                <a:spcPts val="0"/>
              </a:spcAft>
              <a:defRPr/>
            </a:pPr>
            <a:r>
              <a:rPr lang="en-US" sz="4078" b="1" dirty="0">
                <a:solidFill>
                  <a:srgbClr val="464646"/>
                </a:solidFill>
                <a:effectLst>
                  <a:outerShdw blurRad="38100" dist="38100" dir="2700000" algn="tl">
                    <a:srgbClr val="C0C0C0"/>
                  </a:outerShdw>
                </a:effectLst>
                <a:latin typeface="Helvetica" charset="0"/>
                <a:ea typeface="Helvetica" charset="0"/>
                <a:cs typeface="Helvetica" charset="0"/>
                <a:sym typeface="Helvetica" charset="0"/>
              </a:rPr>
              <a:t>THIS DAY IN AVIATION</a:t>
            </a:r>
            <a:endParaRPr lang="en-US" dirty="0" smtClean="0"/>
          </a:p>
        </p:txBody>
      </p:sp>
      <p:pic>
        <p:nvPicPr>
          <p:cNvPr id="58374" name="Picture 2" descr="http://www.nps.gov/fire/wildland-fire/resources/images/history-timeline/118_nps_timelineimages_oid-1955.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726" y="1067097"/>
            <a:ext cx="2733600" cy="2352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5" name="Picture 4" descr="http://www.foresthistory.org/ASPNET/Publications/first_century/images/fig28.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7902" y="3662289"/>
            <a:ext cx="4286250" cy="274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3852979"/>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0827"/>
            <a:ext cx="6629400" cy="646331"/>
          </a:xfrm>
        </p:spPr>
        <p:txBody>
          <a:bodyPr/>
          <a:lstStyle/>
          <a:p>
            <a:r>
              <a:rPr lang="en-US" sz="3600" dirty="0"/>
              <a:t>Airline Maintenance Checks</a:t>
            </a:r>
            <a:endParaRPr lang="en-US" dirty="0"/>
          </a:p>
        </p:txBody>
      </p:sp>
      <p:sp>
        <p:nvSpPr>
          <p:cNvPr id="3" name="Content Placeholder 2"/>
          <p:cNvSpPr>
            <a:spLocks noGrp="1"/>
          </p:cNvSpPr>
          <p:nvPr>
            <p:ph idx="1"/>
          </p:nvPr>
        </p:nvSpPr>
        <p:spPr>
          <a:xfrm>
            <a:off x="457200" y="1233890"/>
            <a:ext cx="8229600" cy="4892274"/>
          </a:xfrm>
        </p:spPr>
        <p:txBody>
          <a:bodyPr>
            <a:normAutofit fontScale="92500" lnSpcReduction="20000"/>
          </a:bodyPr>
          <a:lstStyle/>
          <a:p>
            <a:pPr lvl="0"/>
            <a:r>
              <a:rPr lang="en-US" b="1" u="sng" dirty="0"/>
              <a:t>B- Check</a:t>
            </a:r>
          </a:p>
          <a:p>
            <a:pPr lvl="1"/>
            <a:r>
              <a:rPr lang="en-US" dirty="0"/>
              <a:t>Incorporates "A" check requirements</a:t>
            </a:r>
          </a:p>
          <a:p>
            <a:pPr lvl="1"/>
            <a:r>
              <a:rPr lang="en-US" dirty="0"/>
              <a:t>Often is </a:t>
            </a:r>
            <a:r>
              <a:rPr lang="en-US" dirty="0" smtClean="0"/>
              <a:t>600-hour intervals or every 6 months</a:t>
            </a:r>
            <a:endParaRPr lang="en-US" dirty="0"/>
          </a:p>
          <a:p>
            <a:pPr lvl="1"/>
            <a:r>
              <a:rPr lang="en-US" dirty="0"/>
              <a:t>More detailed examinations </a:t>
            </a:r>
          </a:p>
          <a:p>
            <a:pPr lvl="1"/>
            <a:r>
              <a:rPr lang="en-US" dirty="0"/>
              <a:t>May require some disassembly of airframe over the </a:t>
            </a:r>
            <a:r>
              <a:rPr lang="en-US" dirty="0" smtClean="0"/>
              <a:t>one-to </a:t>
            </a:r>
            <a:r>
              <a:rPr lang="en-US" dirty="0"/>
              <a:t>two-day </a:t>
            </a:r>
            <a:r>
              <a:rPr lang="en-US" dirty="0" smtClean="0"/>
              <a:t>process</a:t>
            </a:r>
          </a:p>
          <a:p>
            <a:pPr lvl="0"/>
            <a:r>
              <a:rPr lang="en-US" b="1" u="sng" dirty="0"/>
              <a:t>C- Check</a:t>
            </a:r>
          </a:p>
          <a:p>
            <a:pPr lvl="1"/>
            <a:r>
              <a:rPr lang="en-US" dirty="0"/>
              <a:t>Performed every two to three years</a:t>
            </a:r>
          </a:p>
          <a:p>
            <a:pPr lvl="1"/>
            <a:r>
              <a:rPr lang="en-US" dirty="0"/>
              <a:t>Includes all elements of </a:t>
            </a:r>
            <a:r>
              <a:rPr lang="en-US" dirty="0" smtClean="0"/>
              <a:t>“A</a:t>
            </a:r>
            <a:r>
              <a:rPr lang="en-US" dirty="0"/>
              <a:t>" and "B" checks</a:t>
            </a:r>
          </a:p>
          <a:p>
            <a:pPr lvl="1"/>
            <a:r>
              <a:rPr lang="en-US" dirty="0"/>
              <a:t>Some disassembly </a:t>
            </a:r>
          </a:p>
          <a:p>
            <a:pPr lvl="1"/>
            <a:r>
              <a:rPr lang="en-US" dirty="0"/>
              <a:t>Detailed aircraft &amp; engine examinations</a:t>
            </a:r>
          </a:p>
          <a:p>
            <a:pPr lvl="1"/>
            <a:r>
              <a:rPr lang="en-US" dirty="0"/>
              <a:t>Often lasts a week or longer</a:t>
            </a:r>
          </a:p>
          <a:p>
            <a:endParaRPr lang="en-US" dirty="0"/>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4271072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1605"/>
            <a:ext cx="6629400" cy="584775"/>
          </a:xfrm>
        </p:spPr>
        <p:txBody>
          <a:bodyPr/>
          <a:lstStyle/>
          <a:p>
            <a:r>
              <a:rPr lang="en-US" sz="3200" dirty="0"/>
              <a:t>Airline Maintenance Checks</a:t>
            </a:r>
            <a:endParaRPr lang="en-US" dirty="0"/>
          </a:p>
        </p:txBody>
      </p:sp>
      <p:sp>
        <p:nvSpPr>
          <p:cNvPr id="3" name="Content Placeholder 2"/>
          <p:cNvSpPr>
            <a:spLocks noGrp="1"/>
          </p:cNvSpPr>
          <p:nvPr>
            <p:ph idx="1"/>
          </p:nvPr>
        </p:nvSpPr>
        <p:spPr>
          <a:xfrm>
            <a:off x="457200" y="1233890"/>
            <a:ext cx="8229600" cy="4892274"/>
          </a:xfrm>
        </p:spPr>
        <p:txBody>
          <a:bodyPr>
            <a:normAutofit/>
          </a:bodyPr>
          <a:lstStyle/>
          <a:p>
            <a:pPr lvl="0"/>
            <a:r>
              <a:rPr lang="en-US" b="1" u="sng" dirty="0"/>
              <a:t>D-Check</a:t>
            </a:r>
          </a:p>
          <a:p>
            <a:pPr lvl="1"/>
            <a:r>
              <a:rPr lang="en-US" dirty="0" smtClean="0"/>
              <a:t>Every 6 years </a:t>
            </a:r>
            <a:endParaRPr lang="en-US" dirty="0"/>
          </a:p>
          <a:p>
            <a:pPr lvl="1"/>
            <a:r>
              <a:rPr lang="en-US" dirty="0" smtClean="0"/>
              <a:t>Requires </a:t>
            </a:r>
            <a:r>
              <a:rPr lang="en-US" dirty="0"/>
              <a:t>complete structural and systems examination and testing including engine </a:t>
            </a:r>
            <a:r>
              <a:rPr lang="en-US" dirty="0" smtClean="0"/>
              <a:t>removals.</a:t>
            </a:r>
            <a:endParaRPr lang="en-US" dirty="0"/>
          </a:p>
          <a:p>
            <a:pPr lvl="1"/>
            <a:r>
              <a:rPr lang="en-US" dirty="0"/>
              <a:t>Several weeks to months depending upon </a:t>
            </a:r>
            <a:r>
              <a:rPr lang="en-US" dirty="0" smtClean="0"/>
              <a:t>aircraft condition.</a:t>
            </a:r>
          </a:p>
          <a:p>
            <a:pPr lvl="1"/>
            <a:r>
              <a:rPr lang="en-US" dirty="0" smtClean="0"/>
              <a:t>Equivalent to Military Depot level maintenance.</a:t>
            </a:r>
            <a:endParaRPr lang="en-US" dirty="0"/>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68894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9" y="412861"/>
            <a:ext cx="6629400" cy="646331"/>
          </a:xfrm>
        </p:spPr>
        <p:txBody>
          <a:bodyPr/>
          <a:lstStyle/>
          <a:p>
            <a:r>
              <a:rPr lang="en-US" sz="3600" dirty="0"/>
              <a:t>Make or Buy Decision</a:t>
            </a:r>
          </a:p>
        </p:txBody>
      </p:sp>
      <p:sp>
        <p:nvSpPr>
          <p:cNvPr id="3" name="Content Placeholder 2"/>
          <p:cNvSpPr>
            <a:spLocks noGrp="1"/>
          </p:cNvSpPr>
          <p:nvPr>
            <p:ph idx="1"/>
          </p:nvPr>
        </p:nvSpPr>
        <p:spPr>
          <a:xfrm>
            <a:off x="457200" y="1266940"/>
            <a:ext cx="8229600" cy="5199961"/>
          </a:xfrm>
        </p:spPr>
        <p:txBody>
          <a:bodyPr>
            <a:normAutofit/>
          </a:bodyPr>
          <a:lstStyle/>
          <a:p>
            <a:r>
              <a:rPr lang="en-US" dirty="0" smtClean="0"/>
              <a:t>Make is company does their own maintenance</a:t>
            </a:r>
          </a:p>
          <a:p>
            <a:r>
              <a:rPr lang="en-US" dirty="0" smtClean="0"/>
              <a:t>Buy is company outsources or contracts out</a:t>
            </a:r>
          </a:p>
          <a:p>
            <a:pPr lvl="1"/>
            <a:r>
              <a:rPr lang="en-US" dirty="0" smtClean="0"/>
              <a:t>Called 3</a:t>
            </a:r>
            <a:r>
              <a:rPr lang="en-US" baseline="30000" dirty="0" smtClean="0"/>
              <a:t>rd</a:t>
            </a:r>
            <a:r>
              <a:rPr lang="en-US" dirty="0" smtClean="0"/>
              <a:t> party maintenance</a:t>
            </a:r>
          </a:p>
          <a:p>
            <a:pPr lvl="1"/>
            <a:r>
              <a:rPr lang="en-US" dirty="0" smtClean="0"/>
              <a:t>Maintenance, Repair, and Operations facilities</a:t>
            </a:r>
          </a:p>
          <a:p>
            <a:pPr lvl="0"/>
            <a:r>
              <a:rPr lang="en-US" dirty="0" smtClean="0"/>
              <a:t>Consider 4 </a:t>
            </a:r>
            <a:r>
              <a:rPr lang="en-US" dirty="0"/>
              <a:t>key areas </a:t>
            </a:r>
            <a:r>
              <a:rPr lang="en-US" dirty="0" smtClean="0"/>
              <a:t>for make or buy decisions</a:t>
            </a:r>
          </a:p>
          <a:p>
            <a:pPr lvl="1"/>
            <a:r>
              <a:rPr lang="en-US" dirty="0"/>
              <a:t>Comparative costs</a:t>
            </a:r>
          </a:p>
          <a:p>
            <a:pPr lvl="1"/>
            <a:r>
              <a:rPr lang="en-US" dirty="0" smtClean="0"/>
              <a:t>Labor </a:t>
            </a:r>
            <a:r>
              <a:rPr lang="en-US" dirty="0"/>
              <a:t>relations</a:t>
            </a:r>
          </a:p>
          <a:p>
            <a:pPr lvl="1"/>
            <a:r>
              <a:rPr lang="en-US" dirty="0" smtClean="0"/>
              <a:t>Quality </a:t>
            </a:r>
            <a:r>
              <a:rPr lang="en-US" dirty="0"/>
              <a:t>of work</a:t>
            </a:r>
          </a:p>
          <a:p>
            <a:pPr lvl="1"/>
            <a:r>
              <a:rPr lang="en-US" dirty="0"/>
              <a:t>Flexibility</a:t>
            </a:r>
          </a:p>
          <a:p>
            <a:pPr lvl="1"/>
            <a:endParaRPr lang="en-US" dirty="0"/>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45822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3910"/>
            <a:ext cx="6629400" cy="600164"/>
          </a:xfrm>
        </p:spPr>
        <p:txBody>
          <a:bodyPr/>
          <a:lstStyle/>
          <a:p>
            <a:r>
              <a:rPr lang="en-US" dirty="0" smtClean="0"/>
              <a:t>3</a:t>
            </a:r>
            <a:r>
              <a:rPr lang="en-US" baseline="30000" dirty="0" smtClean="0"/>
              <a:t>rd</a:t>
            </a:r>
            <a:r>
              <a:rPr lang="en-US" dirty="0" smtClean="0"/>
              <a:t> Party Maintenance</a:t>
            </a:r>
            <a:endParaRPr lang="en-US" dirty="0"/>
          </a:p>
        </p:txBody>
      </p:sp>
      <p:sp>
        <p:nvSpPr>
          <p:cNvPr id="3" name="Content Placeholder 2"/>
          <p:cNvSpPr>
            <a:spLocks noGrp="1"/>
          </p:cNvSpPr>
          <p:nvPr>
            <p:ph idx="1"/>
          </p:nvPr>
        </p:nvSpPr>
        <p:spPr>
          <a:xfrm>
            <a:off x="457200" y="1233890"/>
            <a:ext cx="8229600" cy="4892274"/>
          </a:xfrm>
        </p:spPr>
        <p:txBody>
          <a:bodyPr>
            <a:normAutofit fontScale="85000" lnSpcReduction="10000"/>
          </a:bodyPr>
          <a:lstStyle/>
          <a:p>
            <a:pPr lvl="0"/>
            <a:r>
              <a:rPr lang="en-US" dirty="0" smtClean="0"/>
              <a:t>Contracting out decision</a:t>
            </a:r>
          </a:p>
          <a:p>
            <a:pPr lvl="0"/>
            <a:r>
              <a:rPr lang="en-US" dirty="0" smtClean="0"/>
              <a:t>Most </a:t>
            </a:r>
            <a:r>
              <a:rPr lang="en-US" dirty="0"/>
              <a:t>3rd party facilities are well established and expanding</a:t>
            </a:r>
          </a:p>
          <a:p>
            <a:pPr lvl="0"/>
            <a:r>
              <a:rPr lang="en-US" dirty="0"/>
              <a:t>Services performed</a:t>
            </a:r>
          </a:p>
          <a:p>
            <a:pPr lvl="1"/>
            <a:r>
              <a:rPr lang="en-US" dirty="0"/>
              <a:t>Modifications</a:t>
            </a:r>
          </a:p>
          <a:p>
            <a:pPr lvl="1"/>
            <a:r>
              <a:rPr lang="en-US" dirty="0"/>
              <a:t>Overhauls</a:t>
            </a:r>
          </a:p>
          <a:p>
            <a:pPr lvl="1"/>
            <a:r>
              <a:rPr lang="en-US" dirty="0"/>
              <a:t>Letter checks</a:t>
            </a:r>
          </a:p>
          <a:p>
            <a:pPr lvl="2"/>
            <a:r>
              <a:rPr lang="en-US" dirty="0"/>
              <a:t>Especially C &amp; D </a:t>
            </a:r>
            <a:r>
              <a:rPr lang="en-US" dirty="0" smtClean="0"/>
              <a:t>(</a:t>
            </a:r>
            <a:r>
              <a:rPr lang="en-US" dirty="0"/>
              <a:t>Heavy maintenance)</a:t>
            </a:r>
          </a:p>
          <a:p>
            <a:pPr lvl="1"/>
            <a:r>
              <a:rPr lang="en-US" dirty="0"/>
              <a:t>Corrosion control and painting</a:t>
            </a:r>
          </a:p>
          <a:p>
            <a:pPr lvl="1"/>
            <a:r>
              <a:rPr lang="en-US" dirty="0"/>
              <a:t>Avionics </a:t>
            </a:r>
            <a:r>
              <a:rPr lang="en-US" dirty="0" smtClean="0"/>
              <a:t>upgrades</a:t>
            </a:r>
          </a:p>
          <a:p>
            <a:pPr lvl="1"/>
            <a:r>
              <a:rPr lang="en-US" dirty="0"/>
              <a:t>Cargo </a:t>
            </a:r>
            <a:r>
              <a:rPr lang="en-US" dirty="0" smtClean="0"/>
              <a:t>conversions</a:t>
            </a:r>
          </a:p>
          <a:p>
            <a:pPr lvl="1"/>
            <a:r>
              <a:rPr lang="en-US" dirty="0"/>
              <a:t>Maintenance </a:t>
            </a:r>
            <a:r>
              <a:rPr lang="en-US" dirty="0" smtClean="0"/>
              <a:t>away </a:t>
            </a:r>
            <a:r>
              <a:rPr lang="en-US" dirty="0"/>
              <a:t>from c</a:t>
            </a:r>
            <a:r>
              <a:rPr lang="en-US" dirty="0" smtClean="0"/>
              <a:t>ompany base or line stations</a:t>
            </a:r>
            <a:endParaRPr lang="en-US" dirty="0"/>
          </a:p>
          <a:p>
            <a:endParaRPr lang="en-US" dirty="0"/>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142092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9" y="435944"/>
            <a:ext cx="6629400" cy="600164"/>
          </a:xfrm>
        </p:spPr>
        <p:txBody>
          <a:bodyPr/>
          <a:lstStyle/>
          <a:p>
            <a:r>
              <a:rPr lang="en-US" b="1" i="1" dirty="0">
                <a:solidFill>
                  <a:srgbClr val="FF0000"/>
                </a:solidFill>
              </a:rPr>
              <a:t>14 CFR Part </a:t>
            </a:r>
            <a:r>
              <a:rPr lang="en-US" b="1" i="1" dirty="0" smtClean="0">
                <a:solidFill>
                  <a:srgbClr val="FF0000"/>
                </a:solidFill>
              </a:rPr>
              <a:t>145 Repair Stations </a:t>
            </a:r>
            <a:endParaRPr lang="en-US" b="1" i="1" dirty="0">
              <a:solidFill>
                <a:srgbClr val="FF0000"/>
              </a:solidFill>
            </a:endParaRPr>
          </a:p>
        </p:txBody>
      </p:sp>
      <p:sp>
        <p:nvSpPr>
          <p:cNvPr id="3" name="Content Placeholder 2"/>
          <p:cNvSpPr>
            <a:spLocks noGrp="1"/>
          </p:cNvSpPr>
          <p:nvPr>
            <p:ph idx="1"/>
          </p:nvPr>
        </p:nvSpPr>
        <p:spPr>
          <a:xfrm>
            <a:off x="457200" y="1266940"/>
            <a:ext cx="8229600" cy="5199961"/>
          </a:xfrm>
        </p:spPr>
        <p:txBody>
          <a:bodyPr>
            <a:normAutofit/>
          </a:bodyPr>
          <a:lstStyle/>
          <a:p>
            <a:r>
              <a:rPr lang="en-US" dirty="0" smtClean="0"/>
              <a:t>Considered 3</a:t>
            </a:r>
            <a:r>
              <a:rPr lang="en-US" baseline="30000" dirty="0" smtClean="0"/>
              <a:t>rd</a:t>
            </a:r>
            <a:r>
              <a:rPr lang="en-US" dirty="0" smtClean="0"/>
              <a:t> party maintenance</a:t>
            </a:r>
          </a:p>
          <a:p>
            <a:r>
              <a:rPr lang="en-US" dirty="0" smtClean="0"/>
              <a:t>Discussed previously in course</a:t>
            </a:r>
          </a:p>
          <a:p>
            <a:r>
              <a:rPr lang="en-US" dirty="0" smtClean="0"/>
              <a:t>Repairman certified under Part 65</a:t>
            </a:r>
          </a:p>
          <a:p>
            <a:r>
              <a:rPr lang="en-US" dirty="0" smtClean="0"/>
              <a:t>Many different types and classifications of  repair stations </a:t>
            </a:r>
            <a:endParaRPr lang="en-US" dirty="0"/>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415741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9" y="-557946"/>
            <a:ext cx="6629400" cy="2123658"/>
          </a:xfrm>
        </p:spPr>
        <p:txBody>
          <a:bodyPr/>
          <a:lstStyle/>
          <a:p>
            <a:pPr lvl="0"/>
            <a:r>
              <a:rPr lang="en-US" dirty="0" smtClean="0"/>
              <a:t/>
            </a:r>
            <a:br>
              <a:rPr lang="en-US" dirty="0" smtClean="0"/>
            </a:br>
            <a:r>
              <a:rPr lang="en-US" dirty="0" smtClean="0"/>
              <a:t/>
            </a:r>
            <a:br>
              <a:rPr lang="en-US" dirty="0" smtClean="0"/>
            </a:br>
            <a:r>
              <a:rPr lang="en-US" dirty="0" smtClean="0"/>
              <a:t>3</a:t>
            </a:r>
            <a:r>
              <a:rPr lang="en-US" baseline="30000" dirty="0" smtClean="0"/>
              <a:t>rd</a:t>
            </a:r>
            <a:r>
              <a:rPr lang="en-US" dirty="0" smtClean="0"/>
              <a:t> Party Types </a:t>
            </a:r>
            <a:r>
              <a:rPr lang="en-US" dirty="0"/>
              <a:t>of Contracts</a:t>
            </a:r>
            <a:br>
              <a:rPr lang="en-US" dirty="0"/>
            </a:br>
            <a:endParaRPr lang="en-US" dirty="0"/>
          </a:p>
        </p:txBody>
      </p:sp>
      <p:sp>
        <p:nvSpPr>
          <p:cNvPr id="3" name="Content Placeholder 2"/>
          <p:cNvSpPr>
            <a:spLocks noGrp="1"/>
          </p:cNvSpPr>
          <p:nvPr>
            <p:ph idx="1"/>
          </p:nvPr>
        </p:nvSpPr>
        <p:spPr>
          <a:xfrm>
            <a:off x="457200" y="1244906"/>
            <a:ext cx="8229600" cy="4881257"/>
          </a:xfrm>
        </p:spPr>
        <p:txBody>
          <a:bodyPr/>
          <a:lstStyle/>
          <a:p>
            <a:pPr lvl="0"/>
            <a:r>
              <a:rPr lang="en-US" dirty="0"/>
              <a:t>Maintenance </a:t>
            </a:r>
            <a:r>
              <a:rPr lang="en-US" dirty="0" smtClean="0"/>
              <a:t>Labor </a:t>
            </a:r>
            <a:r>
              <a:rPr lang="en-US" dirty="0"/>
              <a:t>only agreement</a:t>
            </a:r>
          </a:p>
          <a:p>
            <a:pPr lvl="0"/>
            <a:r>
              <a:rPr lang="en-US" dirty="0" smtClean="0"/>
              <a:t>Labor </a:t>
            </a:r>
            <a:r>
              <a:rPr lang="en-US" dirty="0"/>
              <a:t>and parts </a:t>
            </a:r>
            <a:r>
              <a:rPr lang="en-US" dirty="0" smtClean="0"/>
              <a:t>agreements </a:t>
            </a:r>
            <a:endParaRPr lang="en-US" dirty="0"/>
          </a:p>
          <a:p>
            <a:r>
              <a:rPr lang="en-US" dirty="0"/>
              <a:t>Preventive maintenance</a:t>
            </a:r>
          </a:p>
          <a:p>
            <a:pPr lvl="0"/>
            <a:r>
              <a:rPr lang="en-US" dirty="0" smtClean="0"/>
              <a:t>Complete </a:t>
            </a:r>
            <a:r>
              <a:rPr lang="en-US" dirty="0"/>
              <a:t>maintenance management</a:t>
            </a:r>
          </a:p>
          <a:p>
            <a:pPr lvl="0"/>
            <a:r>
              <a:rPr lang="en-US" dirty="0"/>
              <a:t>Complete major repair, modification, and alterations</a:t>
            </a:r>
          </a:p>
          <a:p>
            <a:endParaRPr lang="en-US" dirty="0"/>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127162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9" y="435944"/>
            <a:ext cx="6629400" cy="600164"/>
          </a:xfrm>
        </p:spPr>
        <p:txBody>
          <a:bodyPr/>
          <a:lstStyle/>
          <a:p>
            <a:r>
              <a:rPr lang="en-US" dirty="0" smtClean="0"/>
              <a:t>Maintenance Costs</a:t>
            </a:r>
            <a:endParaRPr lang="en-US" dirty="0"/>
          </a:p>
        </p:txBody>
      </p:sp>
      <p:sp>
        <p:nvSpPr>
          <p:cNvPr id="3" name="Content Placeholder 2"/>
          <p:cNvSpPr>
            <a:spLocks noGrp="1"/>
          </p:cNvSpPr>
          <p:nvPr>
            <p:ph idx="1"/>
          </p:nvPr>
        </p:nvSpPr>
        <p:spPr>
          <a:xfrm>
            <a:off x="457200" y="1156389"/>
            <a:ext cx="8229600" cy="5199961"/>
          </a:xfrm>
        </p:spPr>
        <p:txBody>
          <a:bodyPr>
            <a:normAutofit/>
          </a:bodyPr>
          <a:lstStyle/>
          <a:p>
            <a:r>
              <a:rPr lang="en-US" dirty="0" smtClean="0"/>
              <a:t>Some examples</a:t>
            </a:r>
          </a:p>
          <a:p>
            <a:pPr lvl="1"/>
            <a:r>
              <a:rPr lang="en-US" dirty="0" smtClean="0"/>
              <a:t>Maintenance </a:t>
            </a:r>
            <a:r>
              <a:rPr lang="en-US" dirty="0"/>
              <a:t>personnel and support</a:t>
            </a:r>
          </a:p>
          <a:p>
            <a:pPr lvl="1"/>
            <a:r>
              <a:rPr lang="en-US" dirty="0"/>
              <a:t>Spare/repair parts</a:t>
            </a:r>
          </a:p>
          <a:p>
            <a:pPr lvl="1"/>
            <a:r>
              <a:rPr lang="en-US" dirty="0"/>
              <a:t>Test and support equipment maintenance</a:t>
            </a:r>
          </a:p>
          <a:p>
            <a:pPr lvl="1"/>
            <a:r>
              <a:rPr lang="en-US" dirty="0" smtClean="0"/>
              <a:t>Maintenance </a:t>
            </a:r>
            <a:r>
              <a:rPr lang="en-US" dirty="0"/>
              <a:t>training</a:t>
            </a:r>
          </a:p>
          <a:p>
            <a:pPr lvl="1"/>
            <a:r>
              <a:rPr lang="en-US" dirty="0"/>
              <a:t>Maintenance facilities</a:t>
            </a:r>
          </a:p>
          <a:p>
            <a:pPr lvl="1"/>
            <a:r>
              <a:rPr lang="en-US" dirty="0"/>
              <a:t>Technical data changes </a:t>
            </a:r>
          </a:p>
          <a:p>
            <a:pPr lvl="1"/>
            <a:r>
              <a:rPr lang="en-US" dirty="0"/>
              <a:t>Technical </a:t>
            </a:r>
            <a:r>
              <a:rPr lang="en-US" dirty="0" smtClean="0"/>
              <a:t>manuals/data</a:t>
            </a:r>
          </a:p>
          <a:p>
            <a:pPr lvl="1"/>
            <a:r>
              <a:rPr lang="en-US" sz="2800" dirty="0" smtClean="0"/>
              <a:t>Transportation </a:t>
            </a:r>
            <a:r>
              <a:rPr lang="en-US" sz="2800" dirty="0"/>
              <a:t>and handling</a:t>
            </a:r>
          </a:p>
          <a:p>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248775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9" y="435944"/>
            <a:ext cx="6629400" cy="600164"/>
          </a:xfrm>
        </p:spPr>
        <p:txBody>
          <a:bodyPr/>
          <a:lstStyle/>
          <a:p>
            <a:r>
              <a:rPr lang="en-US" dirty="0" smtClean="0"/>
              <a:t>Managers’ Perspective</a:t>
            </a:r>
            <a:endParaRPr lang="en-US" dirty="0"/>
          </a:p>
        </p:txBody>
      </p:sp>
      <p:sp>
        <p:nvSpPr>
          <p:cNvPr id="3" name="Content Placeholder 2"/>
          <p:cNvSpPr>
            <a:spLocks noGrp="1"/>
          </p:cNvSpPr>
          <p:nvPr>
            <p:ph idx="1"/>
          </p:nvPr>
        </p:nvSpPr>
        <p:spPr>
          <a:xfrm>
            <a:off x="457200" y="1266940"/>
            <a:ext cx="8229600" cy="5199961"/>
          </a:xfrm>
        </p:spPr>
        <p:txBody>
          <a:bodyPr>
            <a:normAutofit/>
          </a:bodyPr>
          <a:lstStyle/>
          <a:p>
            <a:r>
              <a:rPr lang="en-US" dirty="0" smtClean="0"/>
              <a:t>Understand the basics of</a:t>
            </a:r>
          </a:p>
          <a:p>
            <a:pPr lvl="1"/>
            <a:r>
              <a:rPr lang="en-US" dirty="0" smtClean="0"/>
              <a:t>Maintenance Management Considerations</a:t>
            </a:r>
          </a:p>
          <a:p>
            <a:pPr lvl="2"/>
            <a:r>
              <a:rPr lang="en-US" dirty="0" smtClean="0"/>
              <a:t>Minimum Equipment List (MEL)</a:t>
            </a:r>
          </a:p>
          <a:p>
            <a:pPr lvl="2"/>
            <a:r>
              <a:rPr lang="en-US" dirty="0"/>
              <a:t>Deferred Maintenance Items (DMI)</a:t>
            </a:r>
            <a:endParaRPr lang="en-US" dirty="0" smtClean="0"/>
          </a:p>
          <a:p>
            <a:pPr lvl="1"/>
            <a:r>
              <a:rPr lang="en-US" dirty="0" smtClean="0"/>
              <a:t>Maintenance personnel duty time limitations</a:t>
            </a:r>
          </a:p>
          <a:p>
            <a:pPr lvl="2"/>
            <a:r>
              <a:rPr lang="en-US" dirty="0" smtClean="0"/>
              <a:t>Physical </a:t>
            </a:r>
            <a:r>
              <a:rPr lang="en-US" dirty="0"/>
              <a:t>fatigue can lead to </a:t>
            </a:r>
            <a:r>
              <a:rPr lang="en-US" dirty="0" smtClean="0"/>
              <a:t>mistakes, incidents, and accidents.</a:t>
            </a:r>
          </a:p>
          <a:p>
            <a:pPr lvl="2"/>
            <a:r>
              <a:rPr lang="en-US" dirty="0" smtClean="0"/>
              <a:t>See </a:t>
            </a:r>
            <a:r>
              <a:rPr lang="en-US" b="1" dirty="0" smtClean="0">
                <a:solidFill>
                  <a:srgbClr val="FF0000"/>
                </a:solidFill>
              </a:rPr>
              <a:t>14 </a:t>
            </a:r>
            <a:r>
              <a:rPr lang="en-US" b="1" dirty="0">
                <a:solidFill>
                  <a:srgbClr val="FF0000"/>
                </a:solidFill>
              </a:rPr>
              <a:t>CFR Part </a:t>
            </a:r>
            <a:r>
              <a:rPr lang="en-US" b="1" dirty="0" smtClean="0">
                <a:solidFill>
                  <a:srgbClr val="FF0000"/>
                </a:solidFill>
              </a:rPr>
              <a:t>121 </a:t>
            </a:r>
            <a:r>
              <a:rPr lang="en-US" dirty="0" smtClean="0"/>
              <a:t>for air carrier maintenance personnel.</a:t>
            </a:r>
            <a:endParaRPr lang="en-US" dirty="0"/>
          </a:p>
          <a:p>
            <a:pPr lvl="2"/>
            <a:endParaRPr lang="en-US" dirty="0" smtClean="0"/>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349689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219" y="-8582"/>
            <a:ext cx="6629400" cy="1092607"/>
          </a:xfrm>
        </p:spPr>
        <p:txBody>
          <a:bodyPr/>
          <a:lstStyle/>
          <a:p>
            <a:pPr algn="l"/>
            <a:r>
              <a:rPr lang="en-US" sz="3200" dirty="0" smtClean="0"/>
              <a:t/>
            </a:r>
            <a:br>
              <a:rPr lang="en-US" sz="3200" dirty="0" smtClean="0"/>
            </a:br>
            <a:r>
              <a:rPr lang="en-US" sz="3200" dirty="0"/>
              <a:t>Maintenance </a:t>
            </a:r>
            <a:r>
              <a:rPr lang="en-US" sz="3200" dirty="0" smtClean="0"/>
              <a:t>Planning and Controlling</a:t>
            </a:r>
            <a:endParaRPr lang="en-US" dirty="0"/>
          </a:p>
        </p:txBody>
      </p:sp>
      <p:sp>
        <p:nvSpPr>
          <p:cNvPr id="3" name="Content Placeholder 2"/>
          <p:cNvSpPr>
            <a:spLocks noGrp="1"/>
          </p:cNvSpPr>
          <p:nvPr>
            <p:ph idx="1"/>
          </p:nvPr>
        </p:nvSpPr>
        <p:spPr>
          <a:xfrm>
            <a:off x="457200" y="1200840"/>
            <a:ext cx="8229600" cy="5155510"/>
          </a:xfrm>
        </p:spPr>
        <p:txBody>
          <a:bodyPr>
            <a:normAutofit fontScale="92500" lnSpcReduction="10000"/>
          </a:bodyPr>
          <a:lstStyle/>
          <a:p>
            <a:pPr eaLnBrk="0"/>
            <a:r>
              <a:rPr lang="en-US" dirty="0" smtClean="0"/>
              <a:t>Maintenance planning is coordinated with the flight department or operations.</a:t>
            </a:r>
          </a:p>
          <a:p>
            <a:pPr lvl="1" eaLnBrk="0"/>
            <a:r>
              <a:rPr lang="en-US" dirty="0" smtClean="0"/>
              <a:t>Scheduling is very important to verify the following are available</a:t>
            </a:r>
          </a:p>
          <a:p>
            <a:pPr lvl="2" eaLnBrk="0"/>
            <a:r>
              <a:rPr lang="en-US" dirty="0" smtClean="0"/>
              <a:t>Parts </a:t>
            </a:r>
          </a:p>
          <a:p>
            <a:pPr lvl="2" eaLnBrk="0"/>
            <a:r>
              <a:rPr lang="en-US" dirty="0" smtClean="0"/>
              <a:t>Personnel for shifts</a:t>
            </a:r>
          </a:p>
          <a:p>
            <a:pPr lvl="2" eaLnBrk="0"/>
            <a:r>
              <a:rPr lang="en-US" dirty="0" smtClean="0"/>
              <a:t>Special equipment (jacks, engine change equipment, etc.)</a:t>
            </a:r>
          </a:p>
          <a:p>
            <a:pPr lvl="2" eaLnBrk="0"/>
            <a:r>
              <a:rPr lang="en-US" dirty="0" smtClean="0"/>
              <a:t>Inspection work cards, types, and frequencies</a:t>
            </a:r>
          </a:p>
          <a:p>
            <a:pPr lvl="2" eaLnBrk="0"/>
            <a:r>
              <a:rPr lang="en-US" dirty="0" smtClean="0"/>
              <a:t>Airworthiness Directives (ADs)</a:t>
            </a:r>
          </a:p>
          <a:p>
            <a:pPr lvl="2" eaLnBrk="0"/>
            <a:r>
              <a:rPr lang="en-US" dirty="0" smtClean="0"/>
              <a:t>Life limiting or time change parts </a:t>
            </a:r>
          </a:p>
          <a:p>
            <a:pPr lvl="2" eaLnBrk="0"/>
            <a:r>
              <a:rPr lang="en-US" dirty="0" smtClean="0"/>
              <a:t>Corrections of deferred maintenance items (parts and processes)</a:t>
            </a:r>
          </a:p>
          <a:p>
            <a:pPr lvl="2" eaLnBrk="0"/>
            <a:r>
              <a:rPr lang="en-US" dirty="0" smtClean="0"/>
              <a:t>Corrosion control and painting</a:t>
            </a:r>
            <a:endParaRPr lang="en-US" dirty="0"/>
          </a:p>
          <a:p>
            <a:endParaRPr lang="en-US" dirty="0" smtClean="0"/>
          </a:p>
        </p:txBody>
      </p:sp>
      <p:sp>
        <p:nvSpPr>
          <p:cNvPr id="11" name="Slide Number Placeholder 10"/>
          <p:cNvSpPr>
            <a:spLocks noGrp="1"/>
          </p:cNvSpPr>
          <p:nvPr>
            <p:ph type="sldNum" sz="quarter" idx="12"/>
          </p:nvPr>
        </p:nvSpPr>
        <p:spPr/>
        <p:txBody>
          <a:bodyPr/>
          <a:lstStyle/>
          <a:p>
            <a:fld id="{439D46B3-4686-4835-97D3-129100525A2B}"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1842747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413909"/>
            <a:ext cx="6629400" cy="600164"/>
          </a:xfrm>
        </p:spPr>
        <p:txBody>
          <a:bodyPr/>
          <a:lstStyle/>
          <a:p>
            <a:pPr algn="l"/>
            <a:r>
              <a:rPr lang="en-US" sz="3200" dirty="0" smtClean="0"/>
              <a:t>Inventory</a:t>
            </a:r>
            <a:endParaRPr lang="en-US" dirty="0"/>
          </a:p>
        </p:txBody>
      </p:sp>
      <p:sp>
        <p:nvSpPr>
          <p:cNvPr id="3" name="Content Placeholder 2"/>
          <p:cNvSpPr>
            <a:spLocks noGrp="1"/>
          </p:cNvSpPr>
          <p:nvPr>
            <p:ph idx="1"/>
          </p:nvPr>
        </p:nvSpPr>
        <p:spPr>
          <a:xfrm>
            <a:off x="457200" y="1200839"/>
            <a:ext cx="8229600" cy="4804139"/>
          </a:xfrm>
        </p:spPr>
        <p:txBody>
          <a:bodyPr>
            <a:normAutofit lnSpcReduction="10000"/>
          </a:bodyPr>
          <a:lstStyle/>
          <a:p>
            <a:pPr eaLnBrk="0"/>
            <a:r>
              <a:rPr lang="en-US" dirty="0"/>
              <a:t>Aircraft-on-ground (AOG</a:t>
            </a:r>
            <a:r>
              <a:rPr lang="en-US" dirty="0" smtClean="0"/>
              <a:t>) waiting parts is another critical management responsibility. </a:t>
            </a:r>
          </a:p>
          <a:p>
            <a:pPr eaLnBrk="0"/>
            <a:r>
              <a:rPr lang="en-US" altLang="en-US" dirty="0"/>
              <a:t>4 Categories of </a:t>
            </a:r>
            <a:r>
              <a:rPr lang="en-US" altLang="en-US" dirty="0" smtClean="0"/>
              <a:t>Inventory</a:t>
            </a:r>
          </a:p>
          <a:p>
            <a:pPr lvl="1"/>
            <a:r>
              <a:rPr lang="en-US" altLang="en-US" dirty="0"/>
              <a:t>Raw materials</a:t>
            </a:r>
          </a:p>
          <a:p>
            <a:pPr lvl="1"/>
            <a:r>
              <a:rPr lang="en-US" altLang="en-US" dirty="0"/>
              <a:t>Work in Progress (WIP)</a:t>
            </a:r>
          </a:p>
          <a:p>
            <a:pPr lvl="1"/>
            <a:r>
              <a:rPr lang="en-US" altLang="en-US" dirty="0"/>
              <a:t>Finished </a:t>
            </a:r>
            <a:r>
              <a:rPr lang="en-US" altLang="en-US" dirty="0" smtClean="0"/>
              <a:t>goods</a:t>
            </a:r>
          </a:p>
          <a:p>
            <a:pPr lvl="2"/>
            <a:r>
              <a:rPr lang="en-US" altLang="en-US" dirty="0" smtClean="0"/>
              <a:t>Parts, components, engines, etc.</a:t>
            </a:r>
            <a:endParaRPr lang="en-US" altLang="en-US" dirty="0"/>
          </a:p>
          <a:p>
            <a:pPr lvl="1"/>
            <a:r>
              <a:rPr lang="en-US" altLang="en-US" dirty="0"/>
              <a:t>Maintenance, Repair, and Operating (MRO) </a:t>
            </a:r>
            <a:r>
              <a:rPr lang="en-US" altLang="en-US" dirty="0" smtClean="0"/>
              <a:t>Stock</a:t>
            </a:r>
          </a:p>
          <a:p>
            <a:pPr lvl="2"/>
            <a:r>
              <a:rPr lang="en-US" altLang="en-US" dirty="0" smtClean="0"/>
              <a:t>Bench stock</a:t>
            </a:r>
          </a:p>
          <a:p>
            <a:pPr lvl="3"/>
            <a:r>
              <a:rPr lang="en-US" altLang="en-US" dirty="0" smtClean="0"/>
              <a:t>Bolts, washers, nuts, gaskets, and rivets, etc. </a:t>
            </a:r>
            <a:endParaRPr lang="en-US" altLang="en-US" dirty="0"/>
          </a:p>
          <a:p>
            <a:pPr eaLnBrk="0"/>
            <a:endParaRPr lang="en-US" dirty="0" smtClean="0"/>
          </a:p>
        </p:txBody>
      </p:sp>
      <p:sp>
        <p:nvSpPr>
          <p:cNvPr id="11" name="Slide Number Placeholder 10"/>
          <p:cNvSpPr>
            <a:spLocks noGrp="1"/>
          </p:cNvSpPr>
          <p:nvPr>
            <p:ph type="sldNum" sz="quarter" idx="12"/>
          </p:nvPr>
        </p:nvSpPr>
        <p:spPr/>
        <p:txBody>
          <a:bodyPr/>
          <a:lstStyle/>
          <a:p>
            <a:fld id="{439D46B3-4686-4835-97D3-129100525A2B}"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16946989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1"/>
          <p:cNvSpPr>
            <a:spLocks/>
          </p:cNvSpPr>
          <p:nvPr/>
        </p:nvSpPr>
        <p:spPr bwMode="auto">
          <a:xfrm>
            <a:off x="498947" y="5943824"/>
            <a:ext cx="4940350" cy="92199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128"/>
                </a:moveTo>
                <a:lnTo>
                  <a:pt x="21600" y="21600"/>
                </a:lnTo>
                <a:lnTo>
                  <a:pt x="16039" y="21600"/>
                </a:lnTo>
                <a:lnTo>
                  <a:pt x="2" y="0"/>
                </a:lnTo>
              </a:path>
            </a:pathLst>
          </a:custGeom>
          <a:solidFill>
            <a:srgbClr val="ABDEEB">
              <a:alpha val="39999"/>
            </a:srgb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lIns="49530" tIns="49530" rIns="49530" bIns="49530" anchor="ctr"/>
          <a:lstStyle/>
          <a:p>
            <a:pPr defTabSz="889722">
              <a:defRPr/>
            </a:pPr>
            <a:endParaRPr lang="en-US" sz="1828">
              <a:solidFill>
                <a:prstClr val="black"/>
              </a:solidFill>
              <a:sym typeface="Helvetica Light" charset="0"/>
            </a:endParaRPr>
          </a:p>
        </p:txBody>
      </p:sp>
      <p:sp>
        <p:nvSpPr>
          <p:cNvPr id="15363" name="AutoShape 3" descr="image1.jpg"/>
          <p:cNvSpPr>
            <a:spLocks/>
          </p:cNvSpPr>
          <p:nvPr/>
        </p:nvSpPr>
        <p:spPr bwMode="auto">
          <a:xfrm>
            <a:off x="-5581" y="5790902"/>
            <a:ext cx="3401095" cy="108049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21600"/>
                </a:lnTo>
                <a:lnTo>
                  <a:pt x="0" y="21600"/>
                </a:ln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w="12700" cap="rnd" cmpd="sng">
                <a:solidFill>
                  <a:srgbClr val="000000"/>
                </a:solidFill>
                <a:prstDash val="solid"/>
                <a:round/>
                <a:headEnd/>
                <a:tailEnd/>
              </a14:hiddenLine>
            </a:ext>
          </a:extLst>
        </p:spPr>
        <p:txBody>
          <a:bodyPr lIns="49530" tIns="49530" rIns="49530" bIns="49530" anchor="ctr"/>
          <a:lstStyle/>
          <a:p>
            <a:pPr defTabSz="889722">
              <a:defRPr/>
            </a:pPr>
            <a:endParaRPr lang="en-US" sz="1828">
              <a:solidFill>
                <a:prstClr val="black"/>
              </a:solidFill>
              <a:sym typeface="Helvetica Light" charset="0"/>
            </a:endParaRPr>
          </a:p>
        </p:txBody>
      </p:sp>
      <p:sp>
        <p:nvSpPr>
          <p:cNvPr id="15364" name="Rectangle 5"/>
          <p:cNvSpPr>
            <a:spLocks noGrp="1" noChangeArrowheads="1"/>
          </p:cNvSpPr>
          <p:nvPr>
            <p:ph type="body" idx="1"/>
          </p:nvPr>
        </p:nvSpPr>
        <p:spPr>
          <a:xfrm>
            <a:off x="125016" y="1370707"/>
            <a:ext cx="4339828" cy="1753568"/>
          </a:xfrm>
        </p:spPr>
        <p:txBody>
          <a:bodyPr vert="horz" wrap="square" lIns="86361" tIns="49530" rIns="86361" bIns="49530" numCol="1" rtlCol="0" anchor="t" anchorCtr="0" compatLnSpc="1">
            <a:prstTxWarp prst="textNoShape">
              <a:avLst/>
            </a:prstTxWarp>
            <a:normAutofit/>
          </a:bodyPr>
          <a:lstStyle/>
          <a:p>
            <a:pPr marL="215046" indent="-165020" defTabSz="889471" eaLnBrk="1" fontAlgn="auto" hangingPunct="1">
              <a:lnSpc>
                <a:spcPct val="80000"/>
              </a:lnSpc>
              <a:spcBef>
                <a:spcPts val="281"/>
              </a:spcBef>
              <a:spcAft>
                <a:spcPts val="0"/>
              </a:spcAft>
              <a:buClr>
                <a:srgbClr val="2DA2BF"/>
              </a:buClr>
              <a:buSzPct val="68000"/>
              <a:buFont typeface="Wingdings 3" pitchFamily="18" charset="2"/>
              <a:buChar char="•"/>
              <a:defRPr/>
            </a:pPr>
            <a:r>
              <a:rPr lang="en-US" sz="2812" b="1" dirty="0">
                <a:latin typeface="Helvetica" charset="0"/>
                <a:ea typeface="Helvetica" charset="0"/>
                <a:cs typeface="Helvetica" charset="0"/>
                <a:sym typeface="Helvetica" charset="0"/>
              </a:rPr>
              <a:t> September 30</a:t>
            </a:r>
          </a:p>
          <a:p>
            <a:pPr marL="215046" indent="-165020" defTabSz="889471" eaLnBrk="1" fontAlgn="auto" hangingPunct="1">
              <a:lnSpc>
                <a:spcPct val="80000"/>
              </a:lnSpc>
              <a:spcBef>
                <a:spcPts val="281"/>
              </a:spcBef>
              <a:spcAft>
                <a:spcPts val="0"/>
              </a:spcAft>
              <a:buClr>
                <a:srgbClr val="2DA2BF"/>
              </a:buClr>
              <a:buSzPct val="68000"/>
              <a:buNone/>
              <a:defRPr/>
            </a:pPr>
            <a:endParaRPr lang="en-US" sz="2180" b="1" dirty="0">
              <a:latin typeface="Helvetica" charset="0"/>
              <a:ea typeface="Helvetica" charset="0"/>
              <a:cs typeface="Helvetica" charset="0"/>
              <a:sym typeface="Helvetica" charset="0"/>
            </a:endParaRPr>
          </a:p>
          <a:p>
            <a:pPr marL="333692" indent="-333692" defTabSz="889767" eaLnBrk="1" fontAlgn="auto" hangingPunct="1">
              <a:spcAft>
                <a:spcPts val="0"/>
              </a:spcAft>
              <a:defRPr/>
            </a:pPr>
            <a:r>
              <a:rPr lang="en-US" sz="2812" dirty="0"/>
              <a:t> 1949 — The Berlin Airlift is officially terminated. </a:t>
            </a:r>
          </a:p>
        </p:txBody>
      </p:sp>
      <p:sp>
        <p:nvSpPr>
          <p:cNvPr id="5126" name="Rectangle 6"/>
          <p:cNvSpPr>
            <a:spLocks noGrp="1" noChangeArrowheads="1"/>
          </p:cNvSpPr>
          <p:nvPr>
            <p:ph type="title"/>
          </p:nvPr>
        </p:nvSpPr>
        <p:spPr>
          <a:xfrm>
            <a:off x="456531" y="274588"/>
            <a:ext cx="8229823" cy="1143000"/>
          </a:xfrm>
        </p:spPr>
        <p:txBody>
          <a:bodyPr vert="horz" wrap="square" lIns="86361" tIns="49530" rIns="86361" bIns="49530" numCol="1" rtlCol="0" anchor="ctr" anchorCtr="0" compatLnSpc="1">
            <a:prstTxWarp prst="textNoShape">
              <a:avLst/>
            </a:prstTxWarp>
            <a:normAutofit/>
          </a:bodyPr>
          <a:lstStyle/>
          <a:p>
            <a:pPr defTabSz="889471" eaLnBrk="1" fontAlgn="auto" hangingPunct="1">
              <a:spcAft>
                <a:spcPts val="0"/>
              </a:spcAft>
              <a:defRPr/>
            </a:pPr>
            <a:r>
              <a:rPr lang="en-US" sz="4078" b="1" dirty="0">
                <a:solidFill>
                  <a:srgbClr val="464646"/>
                </a:solidFill>
                <a:effectLst>
                  <a:outerShdw blurRad="38100" dist="38100" dir="2700000" algn="tl">
                    <a:srgbClr val="C0C0C0"/>
                  </a:outerShdw>
                </a:effectLst>
                <a:latin typeface="Helvetica" charset="0"/>
                <a:ea typeface="Helvetica" charset="0"/>
                <a:cs typeface="Helvetica" charset="0"/>
                <a:sym typeface="Helvetica" charset="0"/>
              </a:rPr>
              <a:t>THIS DAY IN AVIATION</a:t>
            </a:r>
            <a:endParaRPr lang="en-US" dirty="0" smtClean="0"/>
          </a:p>
        </p:txBody>
      </p:sp>
      <p:pic>
        <p:nvPicPr>
          <p:cNvPr id="59398" name="Picture 2" descr="http://upload.wikimedia.org/wikipedia/commons/thumb/d/d8/C-54landingattemplehof.jpg/310px-C-54landingattemplehof.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1143000"/>
            <a:ext cx="2952378" cy="2809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9" name="Picture 4" descr="http://www.museumofflight.org/files/imagecache/lightbox/BerlinAirlift2.jpg">
            <a:hlinkClick r:id="rId5"/>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28824" y="3353098"/>
            <a:ext cx="4870028" cy="3302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00" name="Picture 6" descr="http://fly.historicwings.com/wp-content/uploads/2012/05/HighFlight-BerlinAirlift2-C-46s-onRamp-1024x817.jpg">
            <a:hlinkClick r:id="rId7"/>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5653609" y="4105424"/>
            <a:ext cx="3242592" cy="2589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2450020"/>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390826"/>
            <a:ext cx="6629400" cy="646331"/>
          </a:xfrm>
        </p:spPr>
        <p:txBody>
          <a:bodyPr/>
          <a:lstStyle/>
          <a:p>
            <a:pPr algn="l"/>
            <a:r>
              <a:rPr lang="en-US" sz="3600" dirty="0" smtClean="0"/>
              <a:t>Inventory Costs</a:t>
            </a:r>
            <a:endParaRPr lang="en-US" sz="3600" dirty="0"/>
          </a:p>
        </p:txBody>
      </p:sp>
      <p:sp>
        <p:nvSpPr>
          <p:cNvPr id="3" name="Content Placeholder 2"/>
          <p:cNvSpPr>
            <a:spLocks noGrp="1"/>
          </p:cNvSpPr>
          <p:nvPr>
            <p:ph idx="1"/>
          </p:nvPr>
        </p:nvSpPr>
        <p:spPr>
          <a:xfrm>
            <a:off x="457200" y="1167788"/>
            <a:ext cx="8229600" cy="4804139"/>
          </a:xfrm>
        </p:spPr>
        <p:txBody>
          <a:bodyPr>
            <a:normAutofit/>
          </a:bodyPr>
          <a:lstStyle/>
          <a:p>
            <a:r>
              <a:rPr lang="en-US" altLang="en-US" dirty="0"/>
              <a:t>Unlimited inventory</a:t>
            </a:r>
          </a:p>
          <a:p>
            <a:pPr lvl="1"/>
            <a:r>
              <a:rPr lang="en-US" altLang="en-US" dirty="0"/>
              <a:t>Financial drain on the company</a:t>
            </a:r>
          </a:p>
          <a:p>
            <a:r>
              <a:rPr lang="en-US" altLang="en-US" dirty="0"/>
              <a:t>Minimum inventory</a:t>
            </a:r>
          </a:p>
          <a:p>
            <a:pPr lvl="1"/>
            <a:r>
              <a:rPr lang="en-US" altLang="en-US" dirty="0"/>
              <a:t>Aircraft grounded </a:t>
            </a:r>
          </a:p>
          <a:p>
            <a:pPr lvl="1"/>
            <a:r>
              <a:rPr lang="en-US" altLang="en-US" dirty="0"/>
              <a:t>Parts canned </a:t>
            </a:r>
            <a:r>
              <a:rPr lang="en-US" altLang="en-US" dirty="0" smtClean="0"/>
              <a:t>(removed) from </a:t>
            </a:r>
            <a:r>
              <a:rPr lang="en-US" altLang="en-US" dirty="0"/>
              <a:t>another aircraft</a:t>
            </a:r>
          </a:p>
          <a:p>
            <a:pPr lvl="1"/>
            <a:r>
              <a:rPr lang="en-US" altLang="en-US" dirty="0" smtClean="0"/>
              <a:t>Growth </a:t>
            </a:r>
            <a:r>
              <a:rPr lang="en-US" altLang="en-US" dirty="0"/>
              <a:t>of deferred maintenance </a:t>
            </a:r>
            <a:r>
              <a:rPr lang="en-US" altLang="en-US" dirty="0" smtClean="0"/>
              <a:t>items (DMI)</a:t>
            </a:r>
            <a:endParaRPr lang="en-US" altLang="en-US" dirty="0"/>
          </a:p>
        </p:txBody>
      </p:sp>
      <p:sp>
        <p:nvSpPr>
          <p:cNvPr id="11" name="Slide Number Placeholder 10"/>
          <p:cNvSpPr>
            <a:spLocks noGrp="1"/>
          </p:cNvSpPr>
          <p:nvPr>
            <p:ph type="sldNum" sz="quarter" idx="12"/>
          </p:nvPr>
        </p:nvSpPr>
        <p:spPr/>
        <p:txBody>
          <a:bodyPr/>
          <a:lstStyle/>
          <a:p>
            <a:fld id="{439D46B3-4686-4835-97D3-129100525A2B}"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11495899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390826"/>
            <a:ext cx="6629400" cy="646331"/>
          </a:xfrm>
        </p:spPr>
        <p:txBody>
          <a:bodyPr/>
          <a:lstStyle/>
          <a:p>
            <a:pPr algn="l"/>
            <a:r>
              <a:rPr lang="en-US" sz="3600" dirty="0" smtClean="0"/>
              <a:t>Inventory Costs</a:t>
            </a:r>
            <a:endParaRPr lang="en-US" sz="3600" dirty="0"/>
          </a:p>
        </p:txBody>
      </p:sp>
      <p:sp>
        <p:nvSpPr>
          <p:cNvPr id="3" name="Content Placeholder 2"/>
          <p:cNvSpPr>
            <a:spLocks noGrp="1"/>
          </p:cNvSpPr>
          <p:nvPr>
            <p:ph idx="1"/>
          </p:nvPr>
        </p:nvSpPr>
        <p:spPr>
          <a:xfrm>
            <a:off x="457200" y="1145754"/>
            <a:ext cx="8229600" cy="4804139"/>
          </a:xfrm>
        </p:spPr>
        <p:txBody>
          <a:bodyPr>
            <a:normAutofit/>
          </a:bodyPr>
          <a:lstStyle/>
          <a:p>
            <a:r>
              <a:rPr lang="en-US" altLang="en-US" dirty="0"/>
              <a:t>Inventory Carrying or Holding </a:t>
            </a:r>
            <a:r>
              <a:rPr lang="en-US" altLang="en-US" dirty="0" smtClean="0"/>
              <a:t>Costs</a:t>
            </a:r>
          </a:p>
          <a:p>
            <a:pPr lvl="1"/>
            <a:r>
              <a:rPr lang="en-US" altLang="en-US" dirty="0"/>
              <a:t>Considered warehousing and material </a:t>
            </a:r>
            <a:r>
              <a:rPr lang="en-US" altLang="en-US" dirty="0" smtClean="0"/>
              <a:t>handling.</a:t>
            </a:r>
            <a:endParaRPr lang="en-US" altLang="en-US" dirty="0"/>
          </a:p>
          <a:p>
            <a:pPr lvl="1"/>
            <a:r>
              <a:rPr lang="en-US" altLang="en-US" dirty="0"/>
              <a:t>Costs of maintaining and handling materials and inventory for a  specific period of </a:t>
            </a:r>
            <a:r>
              <a:rPr lang="en-US" altLang="en-US" dirty="0" smtClean="0"/>
              <a:t>time.</a:t>
            </a:r>
            <a:endParaRPr lang="en-US" altLang="en-US" dirty="0"/>
          </a:p>
          <a:p>
            <a:r>
              <a:rPr lang="en-US" altLang="en-US" dirty="0"/>
              <a:t>Ordering </a:t>
            </a:r>
            <a:r>
              <a:rPr lang="en-US" altLang="en-US" dirty="0" smtClean="0"/>
              <a:t>Costs</a:t>
            </a:r>
          </a:p>
          <a:p>
            <a:pPr lvl="1"/>
            <a:r>
              <a:rPr lang="en-US" altLang="en-US" dirty="0"/>
              <a:t>Considered purchasing and transportation costs</a:t>
            </a:r>
          </a:p>
          <a:p>
            <a:pPr lvl="1"/>
            <a:r>
              <a:rPr lang="en-US" altLang="en-US" dirty="0"/>
              <a:t>Costs of placing and receiving an </a:t>
            </a:r>
            <a:r>
              <a:rPr lang="en-US" altLang="en-US" dirty="0" smtClean="0"/>
              <a:t>order</a:t>
            </a:r>
          </a:p>
          <a:p>
            <a:r>
              <a:rPr lang="en-US" altLang="en-US" dirty="0"/>
              <a:t>Total Costs </a:t>
            </a:r>
            <a:endParaRPr lang="en-US" altLang="en-US" dirty="0" smtClean="0"/>
          </a:p>
          <a:p>
            <a:pPr lvl="1"/>
            <a:r>
              <a:rPr lang="en-US" altLang="en-US" dirty="0"/>
              <a:t>= carrying costs  +  ordering costs</a:t>
            </a:r>
          </a:p>
        </p:txBody>
      </p:sp>
      <p:sp>
        <p:nvSpPr>
          <p:cNvPr id="11" name="Slide Number Placeholder 10"/>
          <p:cNvSpPr>
            <a:spLocks noGrp="1"/>
          </p:cNvSpPr>
          <p:nvPr>
            <p:ph type="sldNum" sz="quarter" idx="12"/>
          </p:nvPr>
        </p:nvSpPr>
        <p:spPr/>
        <p:txBody>
          <a:bodyPr/>
          <a:lstStyle/>
          <a:p>
            <a:fld id="{439D46B3-4686-4835-97D3-129100525A2B}"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33697052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219" y="-31665"/>
            <a:ext cx="6629400" cy="1138773"/>
          </a:xfrm>
        </p:spPr>
        <p:txBody>
          <a:bodyPr/>
          <a:lstStyle/>
          <a:p>
            <a:pPr algn="l"/>
            <a:r>
              <a:rPr lang="en-US" sz="3200" dirty="0" smtClean="0"/>
              <a:t/>
            </a:r>
            <a:br>
              <a:rPr lang="en-US" sz="3200" dirty="0" smtClean="0"/>
            </a:br>
            <a:r>
              <a:rPr lang="en-US" sz="3600" dirty="0" smtClean="0"/>
              <a:t>Quality</a:t>
            </a:r>
            <a:endParaRPr lang="en-US" dirty="0"/>
          </a:p>
        </p:txBody>
      </p:sp>
      <p:sp>
        <p:nvSpPr>
          <p:cNvPr id="3" name="Content Placeholder 2"/>
          <p:cNvSpPr>
            <a:spLocks noGrp="1"/>
          </p:cNvSpPr>
          <p:nvPr>
            <p:ph idx="1"/>
          </p:nvPr>
        </p:nvSpPr>
        <p:spPr>
          <a:xfrm>
            <a:off x="457200" y="1211856"/>
            <a:ext cx="8229600" cy="4804139"/>
          </a:xfrm>
        </p:spPr>
        <p:txBody>
          <a:bodyPr>
            <a:normAutofit/>
          </a:bodyPr>
          <a:lstStyle/>
          <a:p>
            <a:r>
              <a:rPr lang="en-US" altLang="en-US" dirty="0"/>
              <a:t>Conformance to customer requirements</a:t>
            </a:r>
          </a:p>
          <a:p>
            <a:r>
              <a:rPr lang="en-US" altLang="en-US" dirty="0" smtClean="0"/>
              <a:t>Conformance </a:t>
            </a:r>
            <a:r>
              <a:rPr lang="en-US" altLang="en-US" dirty="0"/>
              <a:t>to specifications or standards</a:t>
            </a:r>
          </a:p>
          <a:p>
            <a:r>
              <a:rPr lang="en-US" altLang="en-US" dirty="0"/>
              <a:t>Airlines</a:t>
            </a:r>
          </a:p>
          <a:p>
            <a:pPr lvl="1"/>
            <a:r>
              <a:rPr lang="en-US" altLang="en-US" dirty="0" smtClean="0"/>
              <a:t>14 CFR Part </a:t>
            </a:r>
            <a:r>
              <a:rPr lang="en-US" altLang="en-US" dirty="0"/>
              <a:t>121.373 </a:t>
            </a:r>
            <a:r>
              <a:rPr lang="en-US" altLang="en-US" dirty="0" smtClean="0"/>
              <a:t>requires </a:t>
            </a:r>
            <a:r>
              <a:rPr lang="en-US" altLang="en-US" dirty="0"/>
              <a:t>the operator to provide a system of continuous analysis and </a:t>
            </a:r>
            <a:r>
              <a:rPr lang="en-US" altLang="en-US" dirty="0" smtClean="0"/>
              <a:t>surveillance.</a:t>
            </a:r>
            <a:endParaRPr lang="en-US" altLang="en-US" dirty="0"/>
          </a:p>
          <a:p>
            <a:r>
              <a:rPr lang="en-US" altLang="en-US" dirty="0"/>
              <a:t>Repair Stations </a:t>
            </a:r>
            <a:r>
              <a:rPr lang="en-US" altLang="en-US" dirty="0" smtClean="0"/>
              <a:t>require </a:t>
            </a:r>
            <a:r>
              <a:rPr lang="en-US" altLang="en-US" dirty="0"/>
              <a:t>a quality program under </a:t>
            </a:r>
            <a:r>
              <a:rPr lang="en-US" altLang="en-US" dirty="0" smtClean="0"/>
              <a:t>14 CFR Part 145.</a:t>
            </a:r>
            <a:endParaRPr lang="en-US" altLang="en-US" dirty="0"/>
          </a:p>
          <a:p>
            <a:endParaRPr lang="en-US" dirty="0" smtClean="0"/>
          </a:p>
        </p:txBody>
      </p:sp>
      <p:sp>
        <p:nvSpPr>
          <p:cNvPr id="11" name="Slide Number Placeholder 10"/>
          <p:cNvSpPr>
            <a:spLocks noGrp="1"/>
          </p:cNvSpPr>
          <p:nvPr>
            <p:ph type="sldNum" sz="quarter" idx="12"/>
          </p:nvPr>
        </p:nvSpPr>
        <p:spPr/>
        <p:txBody>
          <a:bodyPr/>
          <a:lstStyle/>
          <a:p>
            <a:fld id="{439D46B3-4686-4835-97D3-129100525A2B}"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18166637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9" y="402827"/>
            <a:ext cx="6629400" cy="600164"/>
          </a:xfrm>
        </p:spPr>
        <p:txBody>
          <a:bodyPr/>
          <a:lstStyle/>
          <a:p>
            <a:r>
              <a:rPr lang="en-US" dirty="0" smtClean="0"/>
              <a:t>Quality Control</a:t>
            </a:r>
            <a:endParaRPr lang="en-US" dirty="0"/>
          </a:p>
        </p:txBody>
      </p:sp>
      <p:sp>
        <p:nvSpPr>
          <p:cNvPr id="3" name="Content Placeholder 2"/>
          <p:cNvSpPr>
            <a:spLocks noGrp="1"/>
          </p:cNvSpPr>
          <p:nvPr>
            <p:ph idx="1"/>
          </p:nvPr>
        </p:nvSpPr>
        <p:spPr>
          <a:xfrm>
            <a:off x="457200" y="1161957"/>
            <a:ext cx="8229600" cy="4870240"/>
          </a:xfrm>
        </p:spPr>
        <p:txBody>
          <a:bodyPr>
            <a:normAutofit/>
          </a:bodyPr>
          <a:lstStyle/>
          <a:p>
            <a:r>
              <a:rPr lang="en-US" altLang="en-US" dirty="0" smtClean="0"/>
              <a:t>Process of </a:t>
            </a:r>
            <a:endParaRPr lang="en-US" altLang="en-US" dirty="0"/>
          </a:p>
          <a:p>
            <a:pPr lvl="1"/>
            <a:r>
              <a:rPr lang="en-US" altLang="en-US" dirty="0"/>
              <a:t>Measure actual performance</a:t>
            </a:r>
          </a:p>
          <a:p>
            <a:pPr lvl="1"/>
            <a:r>
              <a:rPr lang="en-US" altLang="en-US" dirty="0"/>
              <a:t>Compare it with specifications</a:t>
            </a:r>
          </a:p>
          <a:p>
            <a:pPr lvl="1"/>
            <a:r>
              <a:rPr lang="en-US" altLang="en-US" dirty="0"/>
              <a:t>Take action if </a:t>
            </a:r>
            <a:r>
              <a:rPr lang="en-US" altLang="en-US" dirty="0" smtClean="0"/>
              <a:t>difference</a:t>
            </a:r>
          </a:p>
          <a:p>
            <a:r>
              <a:rPr lang="en-US" altLang="en-US" dirty="0"/>
              <a:t>Consists of </a:t>
            </a:r>
          </a:p>
          <a:p>
            <a:pPr lvl="1"/>
            <a:r>
              <a:rPr lang="en-US" altLang="en-US" dirty="0"/>
              <a:t>Inspection</a:t>
            </a:r>
          </a:p>
          <a:p>
            <a:pPr lvl="1"/>
            <a:r>
              <a:rPr lang="en-US" altLang="en-US" dirty="0"/>
              <a:t>Acceptance</a:t>
            </a:r>
          </a:p>
          <a:p>
            <a:pPr lvl="1"/>
            <a:r>
              <a:rPr lang="en-US" altLang="en-US" dirty="0" smtClean="0"/>
              <a:t>Reporting or Feedback</a:t>
            </a:r>
            <a:endParaRPr lang="en-US" altLang="en-US" dirty="0"/>
          </a:p>
          <a:p>
            <a:pPr lvl="1"/>
            <a:r>
              <a:rPr lang="en-US" altLang="en-US" dirty="0"/>
              <a:t>Evaluation of personnel and procedures</a:t>
            </a:r>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2069673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16" y="424927"/>
            <a:ext cx="6629400" cy="600164"/>
          </a:xfrm>
        </p:spPr>
        <p:txBody>
          <a:bodyPr/>
          <a:lstStyle/>
          <a:p>
            <a:r>
              <a:rPr lang="en-US" altLang="en-US" dirty="0"/>
              <a:t>Quality Assurance  (QA)</a:t>
            </a:r>
            <a:endParaRPr lang="en-US" dirty="0"/>
          </a:p>
        </p:txBody>
      </p:sp>
      <p:sp>
        <p:nvSpPr>
          <p:cNvPr id="3" name="Content Placeholder 2"/>
          <p:cNvSpPr>
            <a:spLocks noGrp="1"/>
          </p:cNvSpPr>
          <p:nvPr>
            <p:ph idx="1"/>
          </p:nvPr>
        </p:nvSpPr>
        <p:spPr>
          <a:xfrm>
            <a:off x="457200" y="1200840"/>
            <a:ext cx="8229600" cy="4925324"/>
          </a:xfrm>
        </p:spPr>
        <p:txBody>
          <a:bodyPr>
            <a:normAutofit fontScale="92500" lnSpcReduction="10000"/>
          </a:bodyPr>
          <a:lstStyle/>
          <a:p>
            <a:r>
              <a:rPr lang="en-US" altLang="en-US" dirty="0"/>
              <a:t>Oriented to prevent quality problems</a:t>
            </a:r>
          </a:p>
          <a:p>
            <a:r>
              <a:rPr lang="en-US" altLang="en-US" dirty="0"/>
              <a:t>Emphasis on feedback and corrective actions</a:t>
            </a:r>
          </a:p>
          <a:p>
            <a:r>
              <a:rPr lang="en-US" altLang="en-US" dirty="0"/>
              <a:t>Evaluates such functions as </a:t>
            </a:r>
          </a:p>
          <a:p>
            <a:pPr lvl="1"/>
            <a:r>
              <a:rPr lang="en-US" altLang="en-US" dirty="0"/>
              <a:t>Reliability reports</a:t>
            </a:r>
          </a:p>
          <a:p>
            <a:pPr lvl="1"/>
            <a:r>
              <a:rPr lang="en-US" altLang="en-US" dirty="0"/>
              <a:t>Audits</a:t>
            </a:r>
          </a:p>
          <a:p>
            <a:pPr lvl="1"/>
            <a:r>
              <a:rPr lang="en-US" altLang="en-US" dirty="0"/>
              <a:t>Component tear-down reports</a:t>
            </a:r>
          </a:p>
          <a:p>
            <a:pPr lvl="1"/>
            <a:r>
              <a:rPr lang="en-US" altLang="en-US" dirty="0"/>
              <a:t>Inspection procedures and results</a:t>
            </a:r>
          </a:p>
          <a:p>
            <a:pPr lvl="1"/>
            <a:r>
              <a:rPr lang="en-US" altLang="en-US" dirty="0"/>
              <a:t>Tool calibration program</a:t>
            </a:r>
          </a:p>
          <a:p>
            <a:pPr lvl="1"/>
            <a:r>
              <a:rPr lang="en-US" altLang="en-US" dirty="0" smtClean="0"/>
              <a:t>Cause </a:t>
            </a:r>
            <a:r>
              <a:rPr lang="en-US" altLang="en-US" dirty="0"/>
              <a:t>of any recurring discrepancy</a:t>
            </a:r>
          </a:p>
          <a:p>
            <a:pPr lvl="1"/>
            <a:r>
              <a:rPr lang="en-US" altLang="en-US" dirty="0"/>
              <a:t>Investigation of </a:t>
            </a:r>
            <a:r>
              <a:rPr lang="en-US" altLang="en-US" dirty="0" smtClean="0"/>
              <a:t>FAA write-ups</a:t>
            </a:r>
          </a:p>
          <a:p>
            <a:endParaRPr lang="en-US" dirty="0"/>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228905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9" y="402893"/>
            <a:ext cx="6629400" cy="600164"/>
          </a:xfrm>
        </p:spPr>
        <p:txBody>
          <a:bodyPr/>
          <a:lstStyle/>
          <a:p>
            <a:r>
              <a:rPr lang="en-US" altLang="en-US" dirty="0"/>
              <a:t>ISO 9001:2008</a:t>
            </a:r>
            <a:endParaRPr lang="en-US" dirty="0"/>
          </a:p>
        </p:txBody>
      </p:sp>
      <p:sp>
        <p:nvSpPr>
          <p:cNvPr id="3" name="Content Placeholder 2"/>
          <p:cNvSpPr>
            <a:spLocks noGrp="1"/>
          </p:cNvSpPr>
          <p:nvPr>
            <p:ph idx="1"/>
          </p:nvPr>
        </p:nvSpPr>
        <p:spPr>
          <a:xfrm>
            <a:off x="457200" y="1134738"/>
            <a:ext cx="8229600" cy="4991426"/>
          </a:xfrm>
        </p:spPr>
        <p:txBody>
          <a:bodyPr/>
          <a:lstStyle/>
          <a:p>
            <a:r>
              <a:rPr lang="en-US" altLang="en-US" dirty="0"/>
              <a:t>ISO = equal or uniform</a:t>
            </a:r>
          </a:p>
          <a:p>
            <a:r>
              <a:rPr lang="en-US" altLang="en-US" dirty="0"/>
              <a:t>International Organization for Standardization (IOS)</a:t>
            </a:r>
          </a:p>
          <a:p>
            <a:pPr lvl="1"/>
            <a:r>
              <a:rPr lang="en-US" altLang="en-US" dirty="0"/>
              <a:t>Headquartered in Geneva</a:t>
            </a:r>
          </a:p>
          <a:p>
            <a:r>
              <a:rPr lang="en-US" altLang="en-US" dirty="0" smtClean="0"/>
              <a:t>Requires </a:t>
            </a:r>
            <a:r>
              <a:rPr lang="en-US" altLang="en-US" dirty="0"/>
              <a:t>quality manual, process, procedures and work </a:t>
            </a:r>
            <a:r>
              <a:rPr lang="en-US" altLang="en-US" dirty="0" smtClean="0"/>
              <a:t>instructions.</a:t>
            </a:r>
          </a:p>
          <a:p>
            <a:r>
              <a:rPr lang="en-US" altLang="en-US" dirty="0" smtClean="0"/>
              <a:t>New spec is ISO 9001:2015</a:t>
            </a:r>
          </a:p>
          <a:p>
            <a:pPr lvl="1"/>
            <a:r>
              <a:rPr lang="en-US" altLang="en-US" dirty="0" smtClean="0"/>
              <a:t>ISO 9001:2008 is still being used </a:t>
            </a:r>
            <a:endParaRPr lang="en-US" altLang="en-US" dirty="0"/>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162525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9" y="402893"/>
            <a:ext cx="6629400" cy="600164"/>
          </a:xfrm>
        </p:spPr>
        <p:txBody>
          <a:bodyPr/>
          <a:lstStyle/>
          <a:p>
            <a:r>
              <a:rPr lang="en-US" altLang="en-US" dirty="0"/>
              <a:t>ISO 9001:2008</a:t>
            </a:r>
            <a:endParaRPr lang="en-US" dirty="0"/>
          </a:p>
        </p:txBody>
      </p:sp>
      <p:sp>
        <p:nvSpPr>
          <p:cNvPr id="3" name="Content Placeholder 2"/>
          <p:cNvSpPr>
            <a:spLocks noGrp="1"/>
          </p:cNvSpPr>
          <p:nvPr>
            <p:ph idx="1"/>
          </p:nvPr>
        </p:nvSpPr>
        <p:spPr>
          <a:xfrm>
            <a:off x="457200" y="1134738"/>
            <a:ext cx="8229600" cy="4991426"/>
          </a:xfrm>
        </p:spPr>
        <p:txBody>
          <a:bodyPr/>
          <a:lstStyle/>
          <a:p>
            <a:r>
              <a:rPr lang="en-US" altLang="en-US" dirty="0"/>
              <a:t>Provides guidance for an effective quality management system (QMS)</a:t>
            </a:r>
          </a:p>
          <a:p>
            <a:r>
              <a:rPr lang="en-US" altLang="en-US" dirty="0"/>
              <a:t>Company must manage the process</a:t>
            </a:r>
          </a:p>
          <a:p>
            <a:pPr lvl="1"/>
            <a:r>
              <a:rPr lang="en-US" altLang="en-US" dirty="0"/>
              <a:t>Process control</a:t>
            </a:r>
          </a:p>
          <a:p>
            <a:r>
              <a:rPr lang="en-US" altLang="en-US" dirty="0"/>
              <a:t>Top management support</a:t>
            </a:r>
          </a:p>
          <a:p>
            <a:r>
              <a:rPr lang="en-US" altLang="en-US" dirty="0"/>
              <a:t>Documentation is a key factor</a:t>
            </a:r>
          </a:p>
          <a:p>
            <a:r>
              <a:rPr lang="en-US" altLang="en-US" dirty="0"/>
              <a:t>Continuous improvement</a:t>
            </a:r>
          </a:p>
          <a:p>
            <a:endParaRPr lang="en-US" altLang="en-US" dirty="0"/>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368059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859"/>
            <a:ext cx="6629400" cy="600164"/>
          </a:xfrm>
        </p:spPr>
        <p:txBody>
          <a:bodyPr/>
          <a:lstStyle/>
          <a:p>
            <a:r>
              <a:rPr lang="en-US" altLang="en-US" dirty="0"/>
              <a:t>AS9100 Aerospace Standard</a:t>
            </a:r>
            <a:endParaRPr lang="en-US" dirty="0"/>
          </a:p>
        </p:txBody>
      </p:sp>
      <p:sp>
        <p:nvSpPr>
          <p:cNvPr id="3" name="Content Placeholder 2"/>
          <p:cNvSpPr>
            <a:spLocks noGrp="1"/>
          </p:cNvSpPr>
          <p:nvPr>
            <p:ph idx="1"/>
          </p:nvPr>
        </p:nvSpPr>
        <p:spPr>
          <a:xfrm>
            <a:off x="457200" y="1189822"/>
            <a:ext cx="8229600" cy="4936341"/>
          </a:xfrm>
        </p:spPr>
        <p:txBody>
          <a:bodyPr/>
          <a:lstStyle/>
          <a:p>
            <a:r>
              <a:rPr lang="en-US" altLang="en-US" dirty="0"/>
              <a:t>Aerospace Industry Specification </a:t>
            </a:r>
          </a:p>
          <a:p>
            <a:r>
              <a:rPr lang="en-US" altLang="en-US" dirty="0"/>
              <a:t>Follows requirements of ISO 9001 by requiring  specific requirements for the aerospace industry quality and </a:t>
            </a:r>
            <a:r>
              <a:rPr lang="en-US" altLang="en-US" dirty="0" smtClean="0"/>
              <a:t>safety.</a:t>
            </a:r>
            <a:endParaRPr lang="en-US" altLang="en-US" dirty="0"/>
          </a:p>
          <a:p>
            <a:r>
              <a:rPr lang="en-US" altLang="en-US" dirty="0"/>
              <a:t>Released in 1999 by Society of Automotive Engineers (SAE) and European Association of Aerospace </a:t>
            </a:r>
            <a:r>
              <a:rPr lang="en-US" altLang="en-US" dirty="0" smtClean="0"/>
              <a:t>Industries.</a:t>
            </a:r>
            <a:endParaRPr lang="en-US" dirty="0"/>
          </a:p>
        </p:txBody>
      </p:sp>
      <p:sp>
        <p:nvSpPr>
          <p:cNvPr id="4" name="Slide Number Placeholder 3"/>
          <p:cNvSpPr>
            <a:spLocks noGrp="1"/>
          </p:cNvSpPr>
          <p:nvPr>
            <p:ph type="sldNum" sz="quarter" idx="12"/>
          </p:nvPr>
        </p:nvSpPr>
        <p:spPr/>
        <p:txBody>
          <a:bodyPr/>
          <a:lstStyle/>
          <a:p>
            <a:fld id="{439D46B3-4686-4835-97D3-129100525A2B}"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68046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644900" y="1752602"/>
            <a:ext cx="1852613" cy="399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pPr algn="ctr"/>
            <a:r>
              <a:rPr lang="en-US" sz="4400" dirty="0" smtClean="0">
                <a:solidFill>
                  <a:schemeClr val="tx1"/>
                </a:solidFill>
              </a:rPr>
              <a:t>Questions / Comments</a:t>
            </a:r>
            <a:endParaRPr lang="en-US" sz="4400" dirty="0">
              <a:solidFill>
                <a:schemeClr val="tx1"/>
              </a:solidFill>
            </a:endParaRPr>
          </a:p>
        </p:txBody>
      </p:sp>
    </p:spTree>
    <p:extLst>
      <p:ext uri="{BB962C8B-B14F-4D97-AF65-F5344CB8AC3E}">
        <p14:creationId xmlns:p14="http://schemas.microsoft.com/office/powerpoint/2010/main" val="542713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1"/>
          <p:cNvSpPr>
            <a:spLocks/>
          </p:cNvSpPr>
          <p:nvPr/>
        </p:nvSpPr>
        <p:spPr bwMode="auto">
          <a:xfrm>
            <a:off x="498947" y="5943824"/>
            <a:ext cx="4940350" cy="92199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128"/>
                </a:moveTo>
                <a:lnTo>
                  <a:pt x="21600" y="21600"/>
                </a:lnTo>
                <a:lnTo>
                  <a:pt x="16039" y="21600"/>
                </a:lnTo>
                <a:lnTo>
                  <a:pt x="2" y="0"/>
                </a:lnTo>
              </a:path>
            </a:pathLst>
          </a:custGeom>
          <a:solidFill>
            <a:srgbClr val="ABDEEB">
              <a:alpha val="39999"/>
            </a:srgb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lIns="49530" tIns="49530" rIns="49530" bIns="49530" anchor="ctr"/>
          <a:lstStyle/>
          <a:p>
            <a:pPr defTabSz="889722">
              <a:defRPr/>
            </a:pPr>
            <a:endParaRPr lang="en-US" sz="1828">
              <a:solidFill>
                <a:prstClr val="black"/>
              </a:solidFill>
              <a:sym typeface="Helvetica Light" charset="0"/>
            </a:endParaRPr>
          </a:p>
        </p:txBody>
      </p:sp>
      <p:sp>
        <p:nvSpPr>
          <p:cNvPr id="15363" name="AutoShape 3" descr="image1.jpg"/>
          <p:cNvSpPr>
            <a:spLocks/>
          </p:cNvSpPr>
          <p:nvPr/>
        </p:nvSpPr>
        <p:spPr bwMode="auto">
          <a:xfrm>
            <a:off x="-5581" y="5790902"/>
            <a:ext cx="3401095" cy="108049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21600"/>
                </a:lnTo>
                <a:lnTo>
                  <a:pt x="0" y="21600"/>
                </a:ln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w="12700" cap="rnd" cmpd="sng">
                <a:solidFill>
                  <a:srgbClr val="000000"/>
                </a:solidFill>
                <a:prstDash val="solid"/>
                <a:round/>
                <a:headEnd/>
                <a:tailEnd/>
              </a14:hiddenLine>
            </a:ext>
          </a:extLst>
        </p:spPr>
        <p:txBody>
          <a:bodyPr lIns="49530" tIns="49530" rIns="49530" bIns="49530" anchor="ctr"/>
          <a:lstStyle/>
          <a:p>
            <a:pPr defTabSz="889722">
              <a:defRPr/>
            </a:pPr>
            <a:endParaRPr lang="en-US" sz="1828">
              <a:solidFill>
                <a:prstClr val="black"/>
              </a:solidFill>
              <a:sym typeface="Helvetica Light" charset="0"/>
            </a:endParaRPr>
          </a:p>
        </p:txBody>
      </p:sp>
      <p:sp>
        <p:nvSpPr>
          <p:cNvPr id="15364" name="Rectangle 5"/>
          <p:cNvSpPr>
            <a:spLocks noGrp="1" noChangeArrowheads="1"/>
          </p:cNvSpPr>
          <p:nvPr>
            <p:ph type="body" idx="1"/>
          </p:nvPr>
        </p:nvSpPr>
        <p:spPr>
          <a:xfrm>
            <a:off x="125016" y="1370707"/>
            <a:ext cx="4339828" cy="4731619"/>
          </a:xfrm>
        </p:spPr>
        <p:txBody>
          <a:bodyPr vert="horz" wrap="square" lIns="86361" tIns="49530" rIns="86361" bIns="49530" numCol="1" rtlCol="0" anchor="t" anchorCtr="0" compatLnSpc="1">
            <a:prstTxWarp prst="textNoShape">
              <a:avLst/>
            </a:prstTxWarp>
            <a:normAutofit/>
          </a:bodyPr>
          <a:lstStyle/>
          <a:p>
            <a:pPr marL="215046" indent="-165020" defTabSz="889471" eaLnBrk="1" fontAlgn="auto" hangingPunct="1">
              <a:lnSpc>
                <a:spcPct val="80000"/>
              </a:lnSpc>
              <a:spcBef>
                <a:spcPts val="281"/>
              </a:spcBef>
              <a:spcAft>
                <a:spcPts val="0"/>
              </a:spcAft>
              <a:buClr>
                <a:srgbClr val="2DA2BF"/>
              </a:buClr>
              <a:buSzPct val="68000"/>
              <a:buFont typeface="Wingdings 3" pitchFamily="18" charset="2"/>
              <a:buChar char="•"/>
              <a:defRPr/>
            </a:pPr>
            <a:r>
              <a:rPr lang="en-US" sz="2812" b="1" dirty="0">
                <a:latin typeface="Helvetica" charset="0"/>
                <a:ea typeface="Helvetica" charset="0"/>
                <a:cs typeface="Helvetica" charset="0"/>
                <a:sym typeface="Helvetica" charset="0"/>
              </a:rPr>
              <a:t> September 30</a:t>
            </a:r>
          </a:p>
          <a:p>
            <a:pPr marL="215046" indent="-165020" defTabSz="889471" eaLnBrk="1" fontAlgn="auto" hangingPunct="1">
              <a:lnSpc>
                <a:spcPct val="80000"/>
              </a:lnSpc>
              <a:spcBef>
                <a:spcPts val="281"/>
              </a:spcBef>
              <a:spcAft>
                <a:spcPts val="0"/>
              </a:spcAft>
              <a:buClr>
                <a:srgbClr val="2DA2BF"/>
              </a:buClr>
              <a:buSzPct val="68000"/>
              <a:buNone/>
              <a:defRPr/>
            </a:pPr>
            <a:endParaRPr lang="en-US" sz="2180" b="1" dirty="0">
              <a:latin typeface="Helvetica" charset="0"/>
              <a:ea typeface="Helvetica" charset="0"/>
              <a:cs typeface="Helvetica" charset="0"/>
              <a:sym typeface="Helvetica" charset="0"/>
            </a:endParaRPr>
          </a:p>
          <a:p>
            <a:pPr marL="333692" indent="-333692" defTabSz="889767" eaLnBrk="1" fontAlgn="auto" hangingPunct="1">
              <a:spcAft>
                <a:spcPts val="0"/>
              </a:spcAft>
              <a:defRPr/>
            </a:pPr>
            <a:r>
              <a:rPr lang="en-US" sz="2812" dirty="0"/>
              <a:t> 1982 — The first round-the-world flight in a helicopter is completed as the Bell “Long Ranger II,” flown by Americans H. Ross Perot Jr. and Jay Coburn, lands safely. </a:t>
            </a:r>
          </a:p>
        </p:txBody>
      </p:sp>
      <p:sp>
        <p:nvSpPr>
          <p:cNvPr id="5126" name="Rectangle 6"/>
          <p:cNvSpPr>
            <a:spLocks noGrp="1" noChangeArrowheads="1"/>
          </p:cNvSpPr>
          <p:nvPr>
            <p:ph type="title"/>
          </p:nvPr>
        </p:nvSpPr>
        <p:spPr>
          <a:xfrm>
            <a:off x="456531" y="274588"/>
            <a:ext cx="8229823" cy="1143000"/>
          </a:xfrm>
        </p:spPr>
        <p:txBody>
          <a:bodyPr vert="horz" wrap="square" lIns="86361" tIns="49530" rIns="86361" bIns="49530" numCol="1" rtlCol="0" anchor="ctr" anchorCtr="0" compatLnSpc="1">
            <a:prstTxWarp prst="textNoShape">
              <a:avLst/>
            </a:prstTxWarp>
            <a:normAutofit/>
          </a:bodyPr>
          <a:lstStyle/>
          <a:p>
            <a:pPr defTabSz="889471" eaLnBrk="1" fontAlgn="auto" hangingPunct="1">
              <a:spcAft>
                <a:spcPts val="0"/>
              </a:spcAft>
              <a:defRPr/>
            </a:pPr>
            <a:r>
              <a:rPr lang="en-US" sz="4078" b="1" dirty="0">
                <a:solidFill>
                  <a:srgbClr val="464646"/>
                </a:solidFill>
                <a:effectLst>
                  <a:outerShdw blurRad="38100" dist="38100" dir="2700000" algn="tl">
                    <a:srgbClr val="C0C0C0"/>
                  </a:outerShdw>
                </a:effectLst>
                <a:latin typeface="Helvetica" charset="0"/>
                <a:ea typeface="Helvetica" charset="0"/>
                <a:cs typeface="Helvetica" charset="0"/>
                <a:sym typeface="Helvetica" charset="0"/>
              </a:rPr>
              <a:t>THIS DAY IN AVIATION</a:t>
            </a:r>
            <a:endParaRPr lang="en-US" dirty="0" smtClean="0"/>
          </a:p>
        </p:txBody>
      </p:sp>
      <p:pic>
        <p:nvPicPr>
          <p:cNvPr id="60422" name="Picture 2" descr="http://www.djibnet.com/photo/3345069534-bell-206-longranger-ii-spirit-of-texas.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177" y="2286001"/>
            <a:ext cx="4762872" cy="3172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494616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644900" y="1752602"/>
            <a:ext cx="1852613" cy="399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pPr algn="ctr"/>
            <a:r>
              <a:rPr lang="en-US" sz="4400" dirty="0" smtClean="0">
                <a:solidFill>
                  <a:schemeClr val="tx1"/>
                </a:solidFill>
              </a:rPr>
              <a:t>Questions / Comments</a:t>
            </a:r>
            <a:endParaRPr lang="en-US" sz="4400" dirty="0">
              <a:solidFill>
                <a:schemeClr val="tx1"/>
              </a:solidFill>
            </a:endParaRPr>
          </a:p>
        </p:txBody>
      </p:sp>
    </p:spTree>
    <p:extLst>
      <p:ext uri="{BB962C8B-B14F-4D97-AF65-F5344CB8AC3E}">
        <p14:creationId xmlns:p14="http://schemas.microsoft.com/office/powerpoint/2010/main" val="21696770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sz="3200" b="1" u="sng" dirty="0"/>
              <a:t>Learning Objectives – Module 4 (9/26/16 – 10/9/16)</a:t>
            </a:r>
            <a:br>
              <a:rPr lang="en-US" sz="3200" b="1" u="sng" dirty="0"/>
            </a:br>
            <a:r>
              <a:rPr lang="en-US" sz="2800" b="1" u="sng" dirty="0"/>
              <a:t>Aircraft Systems and Maintenance – Importance to Management</a:t>
            </a:r>
            <a:endParaRPr lang="en-US" sz="2400" b="1" i="1" u="sng" dirty="0" smtClean="0">
              <a:solidFill>
                <a:srgbClr val="00386B"/>
              </a:solidFill>
            </a:endParaRPr>
          </a:p>
        </p:txBody>
      </p:sp>
      <p:sp>
        <p:nvSpPr>
          <p:cNvPr id="16387" name="Rectangle 3"/>
          <p:cNvSpPr>
            <a:spLocks noGrp="1" noChangeArrowheads="1"/>
          </p:cNvSpPr>
          <p:nvPr>
            <p:ph type="body" idx="1"/>
          </p:nvPr>
        </p:nvSpPr>
        <p:spPr>
          <a:xfrm>
            <a:off x="609600" y="2138408"/>
            <a:ext cx="8382000" cy="5105400"/>
          </a:xfrm>
        </p:spPr>
        <p:txBody>
          <a:bodyPr/>
          <a:lstStyle/>
          <a:p>
            <a:r>
              <a:rPr lang="en-US" sz="2000" b="1" u="sng" dirty="0"/>
              <a:t>Upon successful completion of this module, you will be able to:</a:t>
            </a:r>
          </a:p>
          <a:p>
            <a:pPr lvl="1"/>
            <a:endParaRPr lang="en-US" sz="2000" dirty="0" smtClean="0"/>
          </a:p>
          <a:p>
            <a:pPr marL="457200" lvl="1" indent="0">
              <a:buNone/>
            </a:pPr>
            <a:endParaRPr lang="en-US" sz="2000" dirty="0" smtClean="0"/>
          </a:p>
          <a:p>
            <a:pPr lvl="1"/>
            <a:r>
              <a:rPr lang="en-US" sz="2000" dirty="0"/>
              <a:t>1. For a typical aircraft, describe the functions of the flight controls. </a:t>
            </a:r>
          </a:p>
          <a:p>
            <a:pPr lvl="1"/>
            <a:r>
              <a:rPr lang="en-US" sz="2000" dirty="0"/>
              <a:t>2. Examine the components of a typical airframe system such as fuel, landing gear and brakes, oxygen systems, air conditioning systems, pressurization systems, hydraulic systems, deice and anti-ice systems, electrical, and autopilot systems. </a:t>
            </a:r>
          </a:p>
          <a:p>
            <a:pPr lvl="1"/>
            <a:r>
              <a:rPr lang="en-US" sz="2000" dirty="0"/>
              <a:t>3. Explain the formation of shock waves on an aircraft wing. </a:t>
            </a:r>
          </a:p>
          <a:p>
            <a:pPr lvl="1"/>
            <a:r>
              <a:rPr lang="en-US" sz="2000" dirty="0"/>
              <a:t>4. Describe fly by wire primary flight controls and the advantages of this technology. </a:t>
            </a:r>
          </a:p>
        </p:txBody>
      </p:sp>
      <p:sp>
        <p:nvSpPr>
          <p:cNvPr id="16388" name="Rectangle 11"/>
          <p:cNvSpPr>
            <a:spLocks noChangeArrowheads="1"/>
          </p:cNvSpPr>
          <p:nvPr/>
        </p:nvSpPr>
        <p:spPr bwMode="auto">
          <a:xfrm>
            <a:off x="3470785" y="24806"/>
            <a:ext cx="5361039" cy="459658"/>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2000" b="1" kern="0" dirty="0">
                <a:solidFill>
                  <a:srgbClr val="002060"/>
                </a:solidFill>
                <a:latin typeface="Arial" panose="020B0604020202020204" pitchFamily="34" charset="0"/>
                <a:cs typeface="Arial" panose="020B0604020202020204" pitchFamily="34" charset="0"/>
              </a:rPr>
              <a:t>Management of Aeronautical Science</a:t>
            </a:r>
          </a:p>
        </p:txBody>
      </p:sp>
      <p:grpSp>
        <p:nvGrpSpPr>
          <p:cNvPr id="4" name="Group 3"/>
          <p:cNvGrpSpPr/>
          <p:nvPr/>
        </p:nvGrpSpPr>
        <p:grpSpPr>
          <a:xfrm>
            <a:off x="20933" y="3342747"/>
            <a:ext cx="1099341" cy="1876926"/>
            <a:chOff x="20933" y="2518611"/>
            <a:chExt cx="1099341" cy="1876926"/>
          </a:xfrm>
        </p:grpSpPr>
        <p:sp>
          <p:nvSpPr>
            <p:cNvPr id="2" name="Left Brace 1"/>
            <p:cNvSpPr/>
            <p:nvPr/>
          </p:nvSpPr>
          <p:spPr bwMode="auto">
            <a:xfrm>
              <a:off x="494632" y="2518611"/>
              <a:ext cx="625642" cy="1876926"/>
            </a:xfrm>
            <a:prstGeom prst="lef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srgbClr val="000000"/>
                </a:solidFill>
                <a:latin typeface="Arial" charset="0"/>
              </a:endParaRPr>
            </a:p>
          </p:txBody>
        </p:sp>
        <p:sp>
          <p:nvSpPr>
            <p:cNvPr id="3" name="TextBox 2"/>
            <p:cNvSpPr txBox="1"/>
            <p:nvPr/>
          </p:nvSpPr>
          <p:spPr>
            <a:xfrm rot="16200000">
              <a:off x="-388794" y="3226241"/>
              <a:ext cx="1281120" cy="461665"/>
            </a:xfrm>
            <a:prstGeom prst="rect">
              <a:avLst/>
            </a:prstGeom>
            <a:noFill/>
          </p:spPr>
          <p:txBody>
            <a:bodyPr wrap="none" rtlCol="0">
              <a:spAutoFit/>
            </a:bodyPr>
            <a:lstStyle/>
            <a:p>
              <a:pPr eaLnBrk="0" fontAlgn="base" hangingPunct="0">
                <a:spcBef>
                  <a:spcPct val="0"/>
                </a:spcBef>
                <a:spcAft>
                  <a:spcPct val="0"/>
                </a:spcAft>
              </a:pPr>
              <a:r>
                <a:rPr lang="en-US" sz="2400" dirty="0" smtClean="0">
                  <a:solidFill>
                    <a:srgbClr val="000000"/>
                  </a:solidFill>
                  <a:latin typeface="Arial" charset="0"/>
                </a:rPr>
                <a:t>Monday</a:t>
              </a:r>
              <a:endParaRPr lang="en-US" sz="2400" dirty="0">
                <a:solidFill>
                  <a:srgbClr val="000000"/>
                </a:solidFill>
                <a:latin typeface="Arial" charset="0"/>
              </a:endParaRPr>
            </a:p>
          </p:txBody>
        </p:sp>
      </p:grpSp>
      <p:sp>
        <p:nvSpPr>
          <p:cNvPr id="5" name="Multiply 4"/>
          <p:cNvSpPr/>
          <p:nvPr/>
        </p:nvSpPr>
        <p:spPr bwMode="auto">
          <a:xfrm>
            <a:off x="394283" y="2889893"/>
            <a:ext cx="8597317" cy="3239058"/>
          </a:xfrm>
          <a:prstGeom prst="mathMultiply">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623126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sz="3200" b="1" u="sng" dirty="0" smtClean="0"/>
              <a:t>Learning Objectives – Module 4 </a:t>
            </a:r>
            <a:r>
              <a:rPr lang="en-US" sz="3200" b="1" dirty="0" smtClean="0"/>
              <a:t>(9/26/16 – 10/9/16)</a:t>
            </a:r>
            <a:r>
              <a:rPr lang="en-US" sz="3200" b="1" u="sng" dirty="0" smtClean="0"/>
              <a:t/>
            </a:r>
            <a:br>
              <a:rPr lang="en-US" sz="3200" b="1" u="sng" dirty="0" smtClean="0"/>
            </a:br>
            <a:r>
              <a:rPr lang="en-US" sz="2400" b="1" i="1" dirty="0">
                <a:solidFill>
                  <a:srgbClr val="00386B"/>
                </a:solidFill>
              </a:rPr>
              <a:t>Aircraft Systems and Maintenance – Importance to Management</a:t>
            </a:r>
            <a:endParaRPr lang="en-US" sz="2400" b="1" i="1" u="sng" dirty="0" smtClean="0">
              <a:solidFill>
                <a:srgbClr val="00386B"/>
              </a:solidFill>
            </a:endParaRPr>
          </a:p>
        </p:txBody>
      </p:sp>
      <p:sp>
        <p:nvSpPr>
          <p:cNvPr id="16387" name="Rectangle 3"/>
          <p:cNvSpPr>
            <a:spLocks noGrp="1" noChangeArrowheads="1"/>
          </p:cNvSpPr>
          <p:nvPr>
            <p:ph type="body" idx="1"/>
          </p:nvPr>
        </p:nvSpPr>
        <p:spPr>
          <a:xfrm>
            <a:off x="609600" y="2006600"/>
            <a:ext cx="8382000" cy="5105400"/>
          </a:xfrm>
        </p:spPr>
        <p:txBody>
          <a:bodyPr/>
          <a:lstStyle/>
          <a:p>
            <a:r>
              <a:rPr lang="en-US" sz="2000" b="1" u="sng" dirty="0"/>
              <a:t>Upon successful completion of this module, you will be able to:</a:t>
            </a:r>
          </a:p>
          <a:p>
            <a:pPr lvl="1"/>
            <a:r>
              <a:rPr lang="en-US" sz="1800" dirty="0"/>
              <a:t>5. Describe the three areas that most maintenance procedures are based upon. </a:t>
            </a:r>
          </a:p>
          <a:p>
            <a:pPr lvl="1"/>
            <a:r>
              <a:rPr lang="en-US" sz="1800" dirty="0"/>
              <a:t>6. Examine the scope and detail of the 100 hour and annual inspection. </a:t>
            </a:r>
          </a:p>
          <a:p>
            <a:pPr lvl="1"/>
            <a:r>
              <a:rPr lang="en-US" sz="1800" dirty="0"/>
              <a:t>7. Describe the recording and approval of Major Repairs and Alterations. </a:t>
            </a:r>
          </a:p>
          <a:p>
            <a:pPr lvl="1"/>
            <a:r>
              <a:rPr lang="en-US" sz="1800" dirty="0"/>
              <a:t>8. Differentiate between the four options to the inspection program for large turbine powered multi-engine aircraft. </a:t>
            </a:r>
          </a:p>
          <a:p>
            <a:pPr lvl="1"/>
            <a:endParaRPr lang="en-US" sz="1800" dirty="0" smtClean="0"/>
          </a:p>
          <a:p>
            <a:pPr lvl="1"/>
            <a:r>
              <a:rPr lang="en-US" sz="1800" dirty="0" smtClean="0"/>
              <a:t>9</a:t>
            </a:r>
            <a:r>
              <a:rPr lang="en-US" sz="1800" dirty="0"/>
              <a:t>. Discuss the Continuing Analysis and Surveillance System (CASS) of an air carrier maintenance program. </a:t>
            </a:r>
          </a:p>
          <a:p>
            <a:pPr lvl="1"/>
            <a:r>
              <a:rPr lang="en-US" sz="1800" dirty="0"/>
              <a:t>10. Critique the make or buy decision and outsourcing maintenance. </a:t>
            </a:r>
          </a:p>
          <a:p>
            <a:pPr lvl="1"/>
            <a:r>
              <a:rPr lang="en-US" sz="1800" dirty="0"/>
              <a:t>11. Explain the three primary airline maintenance processes. </a:t>
            </a:r>
          </a:p>
          <a:p>
            <a:pPr lvl="1"/>
            <a:r>
              <a:rPr lang="en-US" sz="1800" dirty="0"/>
              <a:t>12. Examine quality requirements for an airline maintenance program</a:t>
            </a:r>
            <a:r>
              <a:rPr lang="en-US" sz="1800" dirty="0" smtClean="0"/>
              <a:t>.</a:t>
            </a:r>
            <a:endParaRPr lang="en-US" sz="1800" dirty="0"/>
          </a:p>
        </p:txBody>
      </p:sp>
      <p:sp>
        <p:nvSpPr>
          <p:cNvPr id="16388" name="Rectangle 11"/>
          <p:cNvSpPr>
            <a:spLocks noChangeArrowheads="1"/>
          </p:cNvSpPr>
          <p:nvPr/>
        </p:nvSpPr>
        <p:spPr bwMode="auto">
          <a:xfrm>
            <a:off x="3470785" y="75140"/>
            <a:ext cx="5361039" cy="459658"/>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2000" b="1" kern="0" dirty="0">
                <a:solidFill>
                  <a:srgbClr val="002060"/>
                </a:solidFill>
                <a:latin typeface="Arial" panose="020B0604020202020204" pitchFamily="34" charset="0"/>
                <a:cs typeface="Arial" panose="020B0604020202020204" pitchFamily="34" charset="0"/>
              </a:rPr>
              <a:t>Management of Aeronautical Science</a:t>
            </a:r>
          </a:p>
        </p:txBody>
      </p:sp>
      <p:grpSp>
        <p:nvGrpSpPr>
          <p:cNvPr id="4" name="Group 3"/>
          <p:cNvGrpSpPr/>
          <p:nvPr/>
        </p:nvGrpSpPr>
        <p:grpSpPr>
          <a:xfrm>
            <a:off x="20933" y="2518611"/>
            <a:ext cx="1099341" cy="1651664"/>
            <a:chOff x="20933" y="2518611"/>
            <a:chExt cx="1099341" cy="1876926"/>
          </a:xfrm>
        </p:grpSpPr>
        <p:sp>
          <p:nvSpPr>
            <p:cNvPr id="2" name="Left Brace 1"/>
            <p:cNvSpPr/>
            <p:nvPr/>
          </p:nvSpPr>
          <p:spPr bwMode="auto">
            <a:xfrm>
              <a:off x="494632" y="2518611"/>
              <a:ext cx="625642" cy="1876926"/>
            </a:xfrm>
            <a:prstGeom prst="lef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srgbClr val="000000"/>
                </a:solidFill>
                <a:latin typeface="Arial" charset="0"/>
              </a:endParaRPr>
            </a:p>
          </p:txBody>
        </p:sp>
        <p:sp>
          <p:nvSpPr>
            <p:cNvPr id="3" name="TextBox 2"/>
            <p:cNvSpPr txBox="1"/>
            <p:nvPr/>
          </p:nvSpPr>
          <p:spPr>
            <a:xfrm rot="16200000">
              <a:off x="-425567" y="3226241"/>
              <a:ext cx="1354666" cy="461665"/>
            </a:xfrm>
            <a:prstGeom prst="rect">
              <a:avLst/>
            </a:prstGeom>
            <a:noFill/>
          </p:spPr>
          <p:txBody>
            <a:bodyPr wrap="none" rtlCol="0">
              <a:spAutoFit/>
            </a:bodyPr>
            <a:lstStyle/>
            <a:p>
              <a:pPr eaLnBrk="0" fontAlgn="base" hangingPunct="0">
                <a:spcBef>
                  <a:spcPct val="0"/>
                </a:spcBef>
                <a:spcAft>
                  <a:spcPct val="0"/>
                </a:spcAft>
              </a:pPr>
              <a:r>
                <a:rPr lang="en-US" sz="2400" dirty="0" smtClean="0">
                  <a:solidFill>
                    <a:srgbClr val="000000"/>
                  </a:solidFill>
                  <a:latin typeface="Arial" charset="0"/>
                </a:rPr>
                <a:t>Tuesday</a:t>
              </a:r>
              <a:endParaRPr lang="en-US" sz="2400" dirty="0">
                <a:solidFill>
                  <a:srgbClr val="000000"/>
                </a:solidFill>
                <a:latin typeface="Arial" charset="0"/>
              </a:endParaRPr>
            </a:p>
          </p:txBody>
        </p:sp>
      </p:grpSp>
      <p:grpSp>
        <p:nvGrpSpPr>
          <p:cNvPr id="5" name="Group 4"/>
          <p:cNvGrpSpPr/>
          <p:nvPr/>
        </p:nvGrpSpPr>
        <p:grpSpPr>
          <a:xfrm>
            <a:off x="-67070" y="4529138"/>
            <a:ext cx="1099339" cy="2223999"/>
            <a:chOff x="-67070" y="4466389"/>
            <a:chExt cx="1099339" cy="1428179"/>
          </a:xfrm>
        </p:grpSpPr>
        <p:sp>
          <p:nvSpPr>
            <p:cNvPr id="9" name="Left Brace 8"/>
            <p:cNvSpPr/>
            <p:nvPr/>
          </p:nvSpPr>
          <p:spPr bwMode="auto">
            <a:xfrm>
              <a:off x="406627" y="4466389"/>
              <a:ext cx="625642" cy="1428179"/>
            </a:xfrm>
            <a:prstGeom prst="lef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srgbClr val="000000"/>
                </a:solidFill>
                <a:latin typeface="Arial" charset="0"/>
              </a:endParaRPr>
            </a:p>
          </p:txBody>
        </p:sp>
        <p:sp>
          <p:nvSpPr>
            <p:cNvPr id="10" name="TextBox 9"/>
            <p:cNvSpPr txBox="1"/>
            <p:nvPr/>
          </p:nvSpPr>
          <p:spPr>
            <a:xfrm rot="16200000">
              <a:off x="-520861" y="4969925"/>
              <a:ext cx="1369247" cy="461665"/>
            </a:xfrm>
            <a:prstGeom prst="rect">
              <a:avLst/>
            </a:prstGeom>
            <a:noFill/>
          </p:spPr>
          <p:txBody>
            <a:bodyPr wrap="square" rtlCol="0">
              <a:spAutoFit/>
            </a:bodyPr>
            <a:lstStyle/>
            <a:p>
              <a:pPr algn="ctr" eaLnBrk="0" fontAlgn="base" hangingPunct="0">
                <a:spcBef>
                  <a:spcPct val="0"/>
                </a:spcBef>
                <a:spcAft>
                  <a:spcPct val="0"/>
                </a:spcAft>
              </a:pPr>
              <a:r>
                <a:rPr lang="en-US" sz="2400" dirty="0" smtClean="0">
                  <a:solidFill>
                    <a:srgbClr val="000000"/>
                  </a:solidFill>
                  <a:latin typeface="Arial" charset="0"/>
                </a:rPr>
                <a:t>Wednesday</a:t>
              </a:r>
              <a:endParaRPr lang="en-US" sz="2400" dirty="0">
                <a:solidFill>
                  <a:srgbClr val="000000"/>
                </a:solidFill>
                <a:latin typeface="Arial" charset="0"/>
              </a:endParaRPr>
            </a:p>
          </p:txBody>
        </p:sp>
      </p:grpSp>
    </p:spTree>
    <p:extLst>
      <p:ext uri="{BB962C8B-B14F-4D97-AF65-F5344CB8AC3E}">
        <p14:creationId xmlns:p14="http://schemas.microsoft.com/office/powerpoint/2010/main" val="398493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644900" y="1752602"/>
            <a:ext cx="1852613" cy="399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pPr algn="ctr"/>
            <a:r>
              <a:rPr lang="en-US" sz="4400" dirty="0" smtClean="0">
                <a:solidFill>
                  <a:schemeClr val="tx1"/>
                </a:solidFill>
              </a:rPr>
              <a:t>Questions / Comments</a:t>
            </a:r>
            <a:endParaRPr lang="en-US" sz="4400" dirty="0">
              <a:solidFill>
                <a:schemeClr val="tx1"/>
              </a:solidFill>
            </a:endParaRPr>
          </a:p>
        </p:txBody>
      </p:sp>
    </p:spTree>
    <p:extLst>
      <p:ext uri="{BB962C8B-B14F-4D97-AF65-F5344CB8AC3E}">
        <p14:creationId xmlns:p14="http://schemas.microsoft.com/office/powerpoint/2010/main" val="29890521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009650" y="1181100"/>
            <a:ext cx="7124700" cy="4495800"/>
          </a:xfrm>
          <a:prstGeom prst="rect">
            <a:avLst/>
          </a:prstGeom>
        </p:spPr>
      </p:pic>
      <p:sp>
        <p:nvSpPr>
          <p:cNvPr id="4" name="Oval 3"/>
          <p:cNvSpPr/>
          <p:nvPr/>
        </p:nvSpPr>
        <p:spPr bwMode="auto">
          <a:xfrm>
            <a:off x="1224445" y="2308957"/>
            <a:ext cx="4363453" cy="457200"/>
          </a:xfrm>
          <a:prstGeom prst="ellipse">
            <a:avLst/>
          </a:prstGeom>
          <a:noFill/>
          <a:ln w="508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srgbClr val="000000"/>
              </a:solidFill>
              <a:latin typeface="Arial" charset="0"/>
            </a:endParaRPr>
          </a:p>
        </p:txBody>
      </p:sp>
    </p:spTree>
    <p:extLst>
      <p:ext uri="{BB962C8B-B14F-4D97-AF65-F5344CB8AC3E}">
        <p14:creationId xmlns:p14="http://schemas.microsoft.com/office/powerpoint/2010/main" val="173873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nterstate-Regular"/>
        <a:ea typeface="ＭＳ Ｐゴシック"/>
        <a:cs typeface="ＭＳ Ｐゴシック"/>
      </a:majorFont>
      <a:minorFont>
        <a:latin typeface="Times"/>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7384</TotalTime>
  <Words>1661</Words>
  <Application>Microsoft Office PowerPoint</Application>
  <PresentationFormat>On-screen Show (4:3)</PresentationFormat>
  <Paragraphs>381</Paragraphs>
  <Slides>38</Slides>
  <Notes>11</Notes>
  <HiddenSlides>0</HiddenSlides>
  <MMClips>0</MMClips>
  <ScaleCrop>false</ScaleCrop>
  <HeadingPairs>
    <vt:vector size="6" baseType="variant">
      <vt:variant>
        <vt:lpstr>Fonts Used</vt:lpstr>
      </vt:variant>
      <vt:variant>
        <vt:i4>12</vt:i4>
      </vt:variant>
      <vt:variant>
        <vt:lpstr>Theme</vt:lpstr>
      </vt:variant>
      <vt:variant>
        <vt:i4>6</vt:i4>
      </vt:variant>
      <vt:variant>
        <vt:lpstr>Slide Titles</vt:lpstr>
      </vt:variant>
      <vt:variant>
        <vt:i4>38</vt:i4>
      </vt:variant>
    </vt:vector>
  </HeadingPairs>
  <TitlesOfParts>
    <vt:vector size="56" baseType="lpstr">
      <vt:lpstr>MS PGothic</vt:lpstr>
      <vt:lpstr>Arial</vt:lpstr>
      <vt:lpstr>Calibri</vt:lpstr>
      <vt:lpstr>Cambria</vt:lpstr>
      <vt:lpstr>Candara</vt:lpstr>
      <vt:lpstr>Helvetica</vt:lpstr>
      <vt:lpstr>Helvetica Light</vt:lpstr>
      <vt:lpstr>Interstate-Regular</vt:lpstr>
      <vt:lpstr>Noteworthy Bold</vt:lpstr>
      <vt:lpstr>Times</vt:lpstr>
      <vt:lpstr>Times New Roman</vt:lpstr>
      <vt:lpstr>Wingdings 3</vt:lpstr>
      <vt:lpstr>Office Theme</vt:lpstr>
      <vt:lpstr>3_Custom Design</vt:lpstr>
      <vt:lpstr>Blank Presentation</vt:lpstr>
      <vt:lpstr>1_Office Theme</vt:lpstr>
      <vt:lpstr>2_Custom Design</vt:lpstr>
      <vt:lpstr>6_Office Theme</vt:lpstr>
      <vt:lpstr>MGMT 203 Aircraft Systems and Maintenance – Importance to Management</vt:lpstr>
      <vt:lpstr>THIS DAY IN AVIATION</vt:lpstr>
      <vt:lpstr>THIS DAY IN AVIATION</vt:lpstr>
      <vt:lpstr>THIS DAY IN AVIATION</vt:lpstr>
      <vt:lpstr>Questions / Comments</vt:lpstr>
      <vt:lpstr>Learning Objectives – Module 4 (9/26/16 – 10/9/16) Aircraft Systems and Maintenance – Importance to Management</vt:lpstr>
      <vt:lpstr>Learning Objectives – Module 4 (9/26/16 – 10/9/16) Aircraft Systems and Maintenance – Importance to Management</vt:lpstr>
      <vt:lpstr>Questions / Comments</vt:lpstr>
      <vt:lpstr>PowerPoint Presentation</vt:lpstr>
      <vt:lpstr>Discussion: Aircraft Systems: Wed Oct 5</vt:lpstr>
      <vt:lpstr>Discussion: Aviation Maintenance: Wed Oct 5</vt:lpstr>
      <vt:lpstr>Module 4 Review Questions  (Due Fri Oct 7)</vt:lpstr>
      <vt:lpstr>Assignments Due – Module 4  (9/26/16 – 10/9/16) </vt:lpstr>
      <vt:lpstr>PowerPoint Presentation</vt:lpstr>
      <vt:lpstr>Questions / Comments</vt:lpstr>
      <vt:lpstr>MGMT 203  Aircraft Systems and Maintenance – Importance to Management </vt:lpstr>
      <vt:lpstr> Maintenance</vt:lpstr>
      <vt:lpstr>AC 120-16F Air Carrier Maintenance Program</vt:lpstr>
      <vt:lpstr> Airline Maintenance Checks </vt:lpstr>
      <vt:lpstr>Airline Maintenance Checks</vt:lpstr>
      <vt:lpstr>Airline Maintenance Checks</vt:lpstr>
      <vt:lpstr>Make or Buy Decision</vt:lpstr>
      <vt:lpstr>3rd Party Maintenance</vt:lpstr>
      <vt:lpstr>14 CFR Part 145 Repair Stations </vt:lpstr>
      <vt:lpstr>  3rd Party Types of Contracts </vt:lpstr>
      <vt:lpstr>Maintenance Costs</vt:lpstr>
      <vt:lpstr>Managers’ Perspective</vt:lpstr>
      <vt:lpstr> Maintenance Planning and Controlling</vt:lpstr>
      <vt:lpstr>Inventory</vt:lpstr>
      <vt:lpstr>Inventory Costs</vt:lpstr>
      <vt:lpstr>Inventory Costs</vt:lpstr>
      <vt:lpstr> Quality</vt:lpstr>
      <vt:lpstr>Quality Control</vt:lpstr>
      <vt:lpstr>Quality Assurance  (QA)</vt:lpstr>
      <vt:lpstr>ISO 9001:2008</vt:lpstr>
      <vt:lpstr>ISO 9001:2008</vt:lpstr>
      <vt:lpstr>AS9100 Aerospace Standard</vt:lpstr>
      <vt:lpstr>Questions / Comments</vt:lpstr>
    </vt:vector>
  </TitlesOfParts>
  <Company>Embry-Riddle Aeronautical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SYSE 560 Introduction to Systems Engineering Management</dc:title>
  <dc:creator>Bruce Conway User</dc:creator>
  <cp:lastModifiedBy>Petrucci, Anthony P</cp:lastModifiedBy>
  <cp:revision>259</cp:revision>
  <cp:lastPrinted>2016-09-29T15:42:29Z</cp:lastPrinted>
  <dcterms:created xsi:type="dcterms:W3CDTF">2011-08-23T19:56:56Z</dcterms:created>
  <dcterms:modified xsi:type="dcterms:W3CDTF">2016-09-30T15:19:50Z</dcterms:modified>
</cp:coreProperties>
</file>