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3" r:id="rId2"/>
    <p:sldMasterId id="2147483758" r:id="rId3"/>
    <p:sldMasterId id="2147483782" r:id="rId4"/>
    <p:sldMasterId id="2147483867" r:id="rId5"/>
    <p:sldMasterId id="2147483879" r:id="rId6"/>
    <p:sldMasterId id="2147483891" r:id="rId7"/>
    <p:sldMasterId id="2147483903" r:id="rId8"/>
  </p:sldMasterIdLst>
  <p:notesMasterIdLst>
    <p:notesMasterId r:id="rId85"/>
  </p:notesMasterIdLst>
  <p:handoutMasterIdLst>
    <p:handoutMasterId r:id="rId86"/>
  </p:handoutMasterIdLst>
  <p:sldIdLst>
    <p:sldId id="272" r:id="rId9"/>
    <p:sldId id="535" r:id="rId10"/>
    <p:sldId id="536" r:id="rId11"/>
    <p:sldId id="537" r:id="rId12"/>
    <p:sldId id="417" r:id="rId13"/>
    <p:sldId id="525" r:id="rId14"/>
    <p:sldId id="526" r:id="rId15"/>
    <p:sldId id="527" r:id="rId16"/>
    <p:sldId id="528" r:id="rId17"/>
    <p:sldId id="529" r:id="rId18"/>
    <p:sldId id="530" r:id="rId19"/>
    <p:sldId id="531" r:id="rId20"/>
    <p:sldId id="532" r:id="rId21"/>
    <p:sldId id="533" r:id="rId22"/>
    <p:sldId id="534" r:id="rId23"/>
    <p:sldId id="418" r:id="rId24"/>
    <p:sldId id="443" r:id="rId25"/>
    <p:sldId id="538" r:id="rId26"/>
    <p:sldId id="539" r:id="rId27"/>
    <p:sldId id="540" r:id="rId28"/>
    <p:sldId id="541" r:id="rId29"/>
    <p:sldId id="542" r:id="rId30"/>
    <p:sldId id="543" r:id="rId31"/>
    <p:sldId id="544" r:id="rId32"/>
    <p:sldId id="545" r:id="rId33"/>
    <p:sldId id="546" r:id="rId34"/>
    <p:sldId id="547" r:id="rId35"/>
    <p:sldId id="54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23" r:id="rId55"/>
    <p:sldId id="517" r:id="rId56"/>
    <p:sldId id="518" r:id="rId57"/>
    <p:sldId id="519" r:id="rId58"/>
    <p:sldId id="520" r:id="rId59"/>
    <p:sldId id="521" r:id="rId60"/>
    <p:sldId id="478" r:id="rId61"/>
    <p:sldId id="479" r:id="rId62"/>
    <p:sldId id="480" r:id="rId63"/>
    <p:sldId id="481" r:id="rId64"/>
    <p:sldId id="482" r:id="rId65"/>
    <p:sldId id="483" r:id="rId66"/>
    <p:sldId id="484" r:id="rId67"/>
    <p:sldId id="485" r:id="rId68"/>
    <p:sldId id="486" r:id="rId69"/>
    <p:sldId id="487" r:id="rId70"/>
    <p:sldId id="488" r:id="rId71"/>
    <p:sldId id="489" r:id="rId72"/>
    <p:sldId id="490" r:id="rId73"/>
    <p:sldId id="522" r:id="rId74"/>
    <p:sldId id="524" r:id="rId75"/>
    <p:sldId id="491" r:id="rId76"/>
    <p:sldId id="492" r:id="rId77"/>
    <p:sldId id="493" r:id="rId78"/>
    <p:sldId id="494" r:id="rId79"/>
    <p:sldId id="495" r:id="rId80"/>
    <p:sldId id="496" r:id="rId81"/>
    <p:sldId id="497" r:id="rId82"/>
    <p:sldId id="498" r:id="rId83"/>
    <p:sldId id="416" r:id="rId84"/>
  </p:sldIdLst>
  <p:sldSz cx="9144000" cy="6858000" type="screen4x3"/>
  <p:notesSz cx="7077075" cy="9363075"/>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Teeple" initials="BT" lastIdx="1" clrIdx="0">
    <p:extLst>
      <p:ext uri="{19B8F6BF-5375-455C-9EA6-DF929625EA0E}">
        <p15:presenceInfo xmlns:p15="http://schemas.microsoft.com/office/powerpoint/2012/main" userId="2fd4d0e1b625b9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autoAdjust="0"/>
    <p:restoredTop sz="94109" autoAdjust="0"/>
  </p:normalViewPr>
  <p:slideViewPr>
    <p:cSldViewPr snapToGrid="0" snapToObjects="1">
      <p:cViewPr varScale="1">
        <p:scale>
          <a:sx n="113" d="100"/>
          <a:sy n="113" d="100"/>
        </p:scale>
        <p:origin x="1476" y="84"/>
      </p:cViewPr>
      <p:guideLst>
        <p:guide orient="horz" pos="2160"/>
        <p:guide pos="2880"/>
      </p:guideLst>
    </p:cSldViewPr>
  </p:slideViewPr>
  <p:outlineViewPr>
    <p:cViewPr>
      <p:scale>
        <a:sx n="33" d="100"/>
        <a:sy n="33" d="100"/>
      </p:scale>
      <p:origin x="48" y="0"/>
    </p:cViewPr>
  </p:outlineViewPr>
  <p:notesTextViewPr>
    <p:cViewPr>
      <p:scale>
        <a:sx n="3" d="2"/>
        <a:sy n="3" d="2"/>
      </p:scale>
      <p:origin x="0" y="0"/>
    </p:cViewPr>
  </p:notesTextViewPr>
  <p:sorterViewPr>
    <p:cViewPr varScale="1">
      <p:scale>
        <a:sx n="1" d="1"/>
        <a:sy n="1" d="1"/>
      </p:scale>
      <p:origin x="0" y="-1902"/>
    </p:cViewPr>
  </p:sorterViewPr>
  <p:notesViewPr>
    <p:cSldViewPr snapToGrid="0" snapToObjects="1">
      <p:cViewPr varScale="1">
        <p:scale>
          <a:sx n="87" d="100"/>
          <a:sy n="87" d="100"/>
        </p:scale>
        <p:origin x="-1902" y="-4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ags" Target="tags/tag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841332-348A-6C49-829D-397A2F31E2F3}" type="datetimeFigureOut">
              <a:rPr lang="en-US" smtClean="0"/>
              <a:t>9/17/2017</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52ED3ED-985D-534F-94A9-B7D352EFA037}" type="slidenum">
              <a:rPr lang="en-US" smtClean="0"/>
              <a:t>‹#›</a:t>
            </a:fld>
            <a:endParaRPr lang="en-US" dirty="0"/>
          </a:p>
        </p:txBody>
      </p:sp>
    </p:spTree>
    <p:extLst>
      <p:ext uri="{BB962C8B-B14F-4D97-AF65-F5344CB8AC3E}">
        <p14:creationId xmlns:p14="http://schemas.microsoft.com/office/powerpoint/2010/main" val="1103313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6B760D0-0509-1345-87FB-4E5C4FFD68E5}" type="datetimeFigureOut">
              <a:rPr lang="en-US" smtClean="0"/>
              <a:t>9/17/2017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07F57B2-DDD8-2A4B-9ECA-52A4627997E7}" type="slidenum">
              <a:rPr lang="en-US" smtClean="0"/>
              <a:t>‹#›</a:t>
            </a:fld>
            <a:endParaRPr lang="en-US" dirty="0"/>
          </a:p>
        </p:txBody>
      </p:sp>
    </p:spTree>
    <p:extLst>
      <p:ext uri="{BB962C8B-B14F-4D97-AF65-F5344CB8AC3E}">
        <p14:creationId xmlns:p14="http://schemas.microsoft.com/office/powerpoint/2010/main" val="1157960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F57B2-DDD8-2A4B-9ECA-52A4627997E7}" type="slidenum">
              <a:rPr lang="en-US" smtClean="0"/>
              <a:t>1</a:t>
            </a:fld>
            <a:endParaRPr lang="en-US" dirty="0"/>
          </a:p>
        </p:txBody>
      </p:sp>
    </p:spTree>
    <p:extLst>
      <p:ext uri="{BB962C8B-B14F-4D97-AF65-F5344CB8AC3E}">
        <p14:creationId xmlns:p14="http://schemas.microsoft.com/office/powerpoint/2010/main" val="271716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shows</a:t>
            </a:r>
            <a:r>
              <a:rPr lang="en-US" baseline="0" dirty="0" smtClean="0"/>
              <a:t> the scale of a turbofan engine.</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326028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smtClean="0"/>
              <a:t>The images on the left are an example of a high bypass ratio turbofan for civilian aircraft. It is a  Rolls Royce Trent 800 turbofan engine.</a:t>
            </a:r>
          </a:p>
          <a:p>
            <a:pPr>
              <a:defRPr/>
            </a:pPr>
            <a:endParaRPr lang="en-GB" dirty="0" smtClean="0"/>
          </a:p>
          <a:p>
            <a:pPr>
              <a:defRPr/>
            </a:pPr>
            <a:r>
              <a:rPr lang="en-GB" dirty="0" smtClean="0"/>
              <a:t>The images on the right are an example of a low bypass ratio turbofan for military aircraft. It is a  Rolls Royce EJ200 turbofan engine. The military aircraft’s flight speed and jet velocity are both higher than for a civilian airliner, but jet velocity is still less than a turbojet (</a:t>
            </a:r>
            <a:r>
              <a:rPr lang="en-GB" dirty="0" err="1" smtClean="0"/>
              <a:t>V</a:t>
            </a:r>
            <a:r>
              <a:rPr lang="en-GB" baseline="-25000" dirty="0" err="1" smtClean="0"/>
              <a:t>flight</a:t>
            </a:r>
            <a:r>
              <a:rPr lang="en-GB" dirty="0" smtClean="0"/>
              <a:t> &lt; </a:t>
            </a:r>
            <a:r>
              <a:rPr lang="en-GB" dirty="0" err="1" smtClean="0"/>
              <a:t>V</a:t>
            </a:r>
            <a:r>
              <a:rPr lang="en-GB" baseline="-25000" dirty="0" err="1" smtClean="0"/>
              <a:t>jet</a:t>
            </a:r>
            <a:r>
              <a:rPr lang="en-GB" baseline="-25000" dirty="0" smtClean="0"/>
              <a:t> </a:t>
            </a:r>
            <a:r>
              <a:rPr lang="en-GB" dirty="0" smtClean="0"/>
              <a:t>&lt; </a:t>
            </a:r>
            <a:r>
              <a:rPr lang="en-GB" dirty="0" err="1" smtClean="0"/>
              <a:t>V</a:t>
            </a:r>
            <a:r>
              <a:rPr lang="en-GB" baseline="-25000" dirty="0" err="1" smtClean="0"/>
              <a:t>turbojet</a:t>
            </a:r>
            <a:r>
              <a:rPr lang="en-GB" dirty="0" smtClean="0"/>
              <a:t>).</a:t>
            </a:r>
          </a:p>
          <a:p>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244166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127908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6</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1833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7</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681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12</a:t>
            </a:fld>
            <a:endParaRPr lang="en-US" altLang="en-US" sz="1200" dirty="0" smtClean="0">
              <a:solidFill>
                <a:prstClr val="black"/>
              </a:solidFill>
            </a:endParaRPr>
          </a:p>
        </p:txBody>
      </p:sp>
    </p:spTree>
    <p:extLst>
      <p:ext uri="{BB962C8B-B14F-4D97-AF65-F5344CB8AC3E}">
        <p14:creationId xmlns:p14="http://schemas.microsoft.com/office/powerpoint/2010/main" val="359929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14</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1537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F57B2-DDD8-2A4B-9ECA-52A4627997E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4621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stages in a jet engine are similar to the operations of a reciprocating engine.</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347768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defRPr/>
            </a:pPr>
            <a:r>
              <a:rPr lang="en-US" dirty="0" smtClean="0"/>
              <a:t>An interactive engine presentation can be found at GE Aviation’s education website: http://www.geae.com/education/index.html . Select Engines 101.</a:t>
            </a:r>
          </a:p>
          <a:p>
            <a:pPr>
              <a:defRPr/>
            </a:pPr>
            <a:endParaRPr lang="en-US" dirty="0" smtClean="0"/>
          </a:p>
          <a:p>
            <a:pPr>
              <a:defRPr/>
            </a:pPr>
            <a:r>
              <a:rPr lang="en-US" dirty="0" smtClean="0"/>
              <a:t>An animated journey through a jet engine can be found at the Rolls Royce education website: http://www.rolls-royce.com/cr/education/resources/how_things_work/index.jsp </a:t>
            </a:r>
          </a:p>
          <a:p>
            <a:pPr>
              <a:defRPr/>
            </a:pPr>
            <a:r>
              <a:rPr lang="en-US" dirty="0" smtClean="0"/>
              <a:t>Select </a:t>
            </a:r>
            <a:r>
              <a:rPr lang="en-US" i="1" dirty="0" smtClean="0"/>
              <a:t>Take a Journey Through a Jet Engine</a:t>
            </a:r>
            <a:r>
              <a:rPr lang="en-US" dirty="0" smtClean="0"/>
              <a:t>.</a:t>
            </a:r>
          </a:p>
          <a:p>
            <a:pPr>
              <a:defRPr/>
            </a:pPr>
            <a:endParaRPr lang="en-US" dirty="0" smtClean="0"/>
          </a:p>
          <a:p>
            <a:pPr>
              <a:defRPr/>
            </a:pPr>
            <a:r>
              <a:rPr lang="en-US" dirty="0" smtClean="0"/>
              <a:t>A turbofan engine is the most modern variation of the basic gas turbine engine. As with other gas turbines, there is a core engine. In the turbofan engine, the core engine is surrounded by a fan in the front and an additional turbine at the rear. The fan and fan turbine are composed of many blades, like the core compressor and core turbine, and are connected by an additional shaft also called </a:t>
            </a:r>
            <a:r>
              <a:rPr lang="en-US" dirty="0" err="1" smtClean="0"/>
              <a:t>turbomachinery</a:t>
            </a:r>
            <a:r>
              <a:rPr lang="en-US" dirty="0" smtClean="0"/>
              <a:t>. As with the core compressor and turbine, some of the fan blades turn with the shaft and some blades remain stationary. The fan shaft passes through the core shaft for mechanical reasons. This type of arrangement is called a two spool engine; one “spool" for the fan, one "spool" for the core. Some advanced engines have additional spools for sections of the compressor which provide for even higher compressor efficiency.</a:t>
            </a:r>
          </a:p>
          <a:p>
            <a:pPr>
              <a:defRPr/>
            </a:pPr>
            <a:endParaRPr lang="en-US" dirty="0" smtClean="0"/>
          </a:p>
          <a:p>
            <a:pPr>
              <a:defRPr/>
            </a:pPr>
            <a:r>
              <a:rPr lang="en-US" dirty="0" smtClean="0"/>
              <a:t>How does a turbofan engine work? The incoming air is captured by the engine inlet. Some of the incoming air, colored blue on the figure, passes through the fan and continues on into the core compressor and then into the burner, where it is mixed with fuel and combustion occurs. The hot exhaust passes through the core and fan turbines and then out the nozzle, as in a basic turbojet.</a:t>
            </a:r>
          </a:p>
          <a:p>
            <a:pPr>
              <a:defRPr/>
            </a:pPr>
            <a:endParaRPr lang="en-US" dirty="0" smtClean="0"/>
          </a:p>
          <a:p>
            <a:pPr>
              <a:defRPr/>
            </a:pPr>
            <a:r>
              <a:rPr lang="en-US" dirty="0" smtClean="0"/>
              <a:t>More information is available at NASA’s website: http://www.grc.nasa.gov/WWW/K-12/airplane/turbfan.html</a:t>
            </a:r>
          </a:p>
          <a:p>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403075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what the purpose might be for the white stripe on the engine cone. The answer is to indicate to personnel whether the engine is turning or static.</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Name</a:t>
            </a:r>
            <a:endParaRPr lang="en-US">
              <a:solidFill>
                <a:srgbClr val="000000"/>
              </a:solidFill>
            </a:endParaRPr>
          </a:p>
        </p:txBody>
      </p:sp>
      <p:sp>
        <p:nvSpPr>
          <p:cNvPr id="5" name="Date Placeholder 4"/>
          <p:cNvSpPr>
            <a:spLocks noGrp="1"/>
          </p:cNvSpPr>
          <p:nvPr>
            <p:ph type="dt" sz="quarter" idx="11"/>
          </p:nvPr>
        </p:nvSpPr>
        <p:spPr/>
        <p:txBody>
          <a:bodyPr/>
          <a:lstStyle/>
          <a:p>
            <a:r>
              <a:rPr lang="en-US" smtClean="0">
                <a:solidFill>
                  <a:srgbClr val="000000"/>
                </a:solidFill>
              </a:rPr>
              <a:t>Course Name</a:t>
            </a:r>
            <a:endParaRPr lang="en-US" baseline="30000" smtClean="0">
              <a:solidFill>
                <a:srgbClr val="000000"/>
              </a:solidFill>
            </a:endParaRPr>
          </a:p>
          <a:p>
            <a:r>
              <a:rPr lang="en-US" smtClean="0">
                <a:solidFill>
                  <a:srgbClr val="000000"/>
                </a:solidFill>
              </a:rPr>
              <a:t>Unit # – Lesson #.# – Lesson Name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38374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583080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65692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5238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52556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F6C88-DF7A-42C4-960E-E540B9C6F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9007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15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148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9/17/2017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018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A6CDB34B-94A8-46F8-81E8-1E5B1D13F86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2136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6297BA53-3748-4BA6-81F7-0221BEAD82B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356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0F9DA3B8-9DCC-4BF1-A965-5019AF31A59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99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39D46B3-4686-4835-97D3-129100525A2B}" type="slidenum">
              <a:rPr lang="en-US" smtClean="0"/>
              <a:t>‹#›</a:t>
            </a:fld>
            <a:endParaRPr lang="en-US" dirty="0"/>
          </a:p>
        </p:txBody>
      </p:sp>
    </p:spTree>
    <p:extLst>
      <p:ext uri="{BB962C8B-B14F-4D97-AF65-F5344CB8AC3E}">
        <p14:creationId xmlns:p14="http://schemas.microsoft.com/office/powerpoint/2010/main" val="38224251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29536294-250A-48BD-AD70-8C3FCFE845F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981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589EAC6-334F-4AAB-BB7C-7596E4B8055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344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355904DF-73E5-4B4A-9416-17EE89D4678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785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3FFA017-CE86-443D-A9FA-D699ED704B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74874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DA8946EA-A502-4819-83CC-2330B111647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1408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48E76F1-2E26-42EB-A249-01ECA37A46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3974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958EC5AE-B623-4B90-9714-C43E2FE07BD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95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334000"/>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334000"/>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EE67A32-FC1B-4357-B6EF-53DD1C45F15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485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42733675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a:xfrm>
            <a:off x="457200" y="1263722"/>
            <a:ext cx="8229600" cy="48624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39D46B3-4686-4835-97D3-129100525A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4143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0214421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22261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2511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49057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7566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31025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93650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9063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4328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0157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660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06878532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4"/>
            <a:ext cx="6400354" cy="1752451"/>
          </a:xfrm>
        </p:spPr>
        <p:txBody>
          <a:bodyPr/>
          <a:lstStyle>
            <a:lvl1pPr marL="0" indent="0" algn="ctr">
              <a:buNone/>
              <a:defRPr/>
            </a:lvl1pPr>
            <a:lvl2pPr marL="320844" indent="0" algn="ctr">
              <a:buNone/>
              <a:defRPr/>
            </a:lvl2pPr>
            <a:lvl3pPr marL="641694" indent="0" algn="ctr">
              <a:buNone/>
              <a:defRPr/>
            </a:lvl3pPr>
            <a:lvl4pPr marL="962545" indent="0" algn="ctr">
              <a:buNone/>
              <a:defRPr/>
            </a:lvl4pPr>
            <a:lvl5pPr marL="1283395" indent="0" algn="ctr">
              <a:buNone/>
              <a:defRPr/>
            </a:lvl5pPr>
            <a:lvl6pPr marL="1604248" indent="0" algn="ctr">
              <a:buNone/>
              <a:defRPr/>
            </a:lvl6pPr>
            <a:lvl7pPr marL="1925093" indent="0" algn="ctr">
              <a:buNone/>
              <a:defRPr/>
            </a:lvl7pPr>
            <a:lvl8pPr marL="2245946" indent="0" algn="ctr">
              <a:buNone/>
              <a:defRPr/>
            </a:lvl8pPr>
            <a:lvl9pPr marL="256679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5413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53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44" indent="0">
              <a:buNone/>
              <a:defRPr sz="1300"/>
            </a:lvl2pPr>
            <a:lvl3pPr marL="641694" indent="0">
              <a:buNone/>
              <a:defRPr sz="1100"/>
            </a:lvl3pPr>
            <a:lvl4pPr marL="962545" indent="0">
              <a:buNone/>
              <a:defRPr sz="1000"/>
            </a:lvl4pPr>
            <a:lvl5pPr marL="1283395" indent="0">
              <a:buNone/>
              <a:defRPr sz="1000"/>
            </a:lvl5pPr>
            <a:lvl6pPr marL="1604248" indent="0">
              <a:buNone/>
              <a:defRPr sz="1000"/>
            </a:lvl6pPr>
            <a:lvl7pPr marL="1925093" indent="0">
              <a:buNone/>
              <a:defRPr sz="1000"/>
            </a:lvl7pPr>
            <a:lvl8pPr marL="2245946" indent="0">
              <a:buNone/>
              <a:defRPr sz="1000"/>
            </a:lvl8pPr>
            <a:lvl9pPr marL="2566792" indent="0">
              <a:buNone/>
              <a:defRPr sz="1000"/>
            </a:lvl9pPr>
          </a:lstStyle>
          <a:p>
            <a:pPr lvl="0"/>
            <a:r>
              <a:rPr lang="en-US" smtClean="0"/>
              <a:t>Click to edit Master text styles</a:t>
            </a:r>
          </a:p>
        </p:txBody>
      </p:sp>
    </p:spTree>
    <p:extLst>
      <p:ext uri="{BB962C8B-B14F-4D97-AF65-F5344CB8AC3E}">
        <p14:creationId xmlns:p14="http://schemas.microsoft.com/office/powerpoint/2010/main" val="3857217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9"/>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9"/>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8373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44" indent="0">
              <a:buNone/>
              <a:defRPr sz="1400" b="1"/>
            </a:lvl2pPr>
            <a:lvl3pPr marL="641694" indent="0">
              <a:buNone/>
              <a:defRPr sz="1300" b="1"/>
            </a:lvl3pPr>
            <a:lvl4pPr marL="962545" indent="0">
              <a:buNone/>
              <a:defRPr sz="1100" b="1"/>
            </a:lvl4pPr>
            <a:lvl5pPr marL="1283395" indent="0">
              <a:buNone/>
              <a:defRPr sz="1100" b="1"/>
            </a:lvl5pPr>
            <a:lvl6pPr marL="1604248" indent="0">
              <a:buNone/>
              <a:defRPr sz="1100" b="1"/>
            </a:lvl6pPr>
            <a:lvl7pPr marL="1925093" indent="0">
              <a:buNone/>
              <a:defRPr sz="1100" b="1"/>
            </a:lvl7pPr>
            <a:lvl8pPr marL="2245946" indent="0">
              <a:buNone/>
              <a:defRPr sz="1100" b="1"/>
            </a:lvl8pPr>
            <a:lvl9pPr marL="25667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44" indent="0">
              <a:buNone/>
              <a:defRPr sz="1400" b="1"/>
            </a:lvl2pPr>
            <a:lvl3pPr marL="641694" indent="0">
              <a:buNone/>
              <a:defRPr sz="1300" b="1"/>
            </a:lvl3pPr>
            <a:lvl4pPr marL="962545" indent="0">
              <a:buNone/>
              <a:defRPr sz="1100" b="1"/>
            </a:lvl4pPr>
            <a:lvl5pPr marL="1283395" indent="0">
              <a:buNone/>
              <a:defRPr sz="1100" b="1"/>
            </a:lvl5pPr>
            <a:lvl6pPr marL="1604248" indent="0">
              <a:buNone/>
              <a:defRPr sz="1100" b="1"/>
            </a:lvl6pPr>
            <a:lvl7pPr marL="1925093" indent="0">
              <a:buNone/>
              <a:defRPr sz="1100" b="1"/>
            </a:lvl7pPr>
            <a:lvl8pPr marL="2245946" indent="0">
              <a:buNone/>
              <a:defRPr sz="1100" b="1"/>
            </a:lvl8pPr>
            <a:lvl9pPr marL="25667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198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3654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92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4" y="27351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4" y="1435448"/>
            <a:ext cx="3008189" cy="4690318"/>
          </a:xfrm>
        </p:spPr>
        <p:txBody>
          <a:bodyPr/>
          <a:lstStyle>
            <a:lvl1pPr marL="0" indent="0">
              <a:buNone/>
              <a:defRPr sz="1000"/>
            </a:lvl1pPr>
            <a:lvl2pPr marL="320844" indent="0">
              <a:buNone/>
              <a:defRPr sz="800"/>
            </a:lvl2pPr>
            <a:lvl3pPr marL="641694" indent="0">
              <a:buNone/>
              <a:defRPr sz="700"/>
            </a:lvl3pPr>
            <a:lvl4pPr marL="962545" indent="0">
              <a:buNone/>
              <a:defRPr sz="600"/>
            </a:lvl4pPr>
            <a:lvl5pPr marL="1283395" indent="0">
              <a:buNone/>
              <a:defRPr sz="600"/>
            </a:lvl5pPr>
            <a:lvl6pPr marL="1604248" indent="0">
              <a:buNone/>
              <a:defRPr sz="600"/>
            </a:lvl6pPr>
            <a:lvl7pPr marL="1925093" indent="0">
              <a:buNone/>
              <a:defRPr sz="600"/>
            </a:lvl7pPr>
            <a:lvl8pPr marL="2245946" indent="0">
              <a:buNone/>
              <a:defRPr sz="600"/>
            </a:lvl8pPr>
            <a:lvl9pPr marL="2566792" indent="0">
              <a:buNone/>
              <a:defRPr sz="600"/>
            </a:lvl9pPr>
          </a:lstStyle>
          <a:p>
            <a:pPr lvl="0"/>
            <a:r>
              <a:rPr lang="en-US" smtClean="0"/>
              <a:t>Click to edit Master text styles</a:t>
            </a:r>
          </a:p>
        </p:txBody>
      </p:sp>
    </p:spTree>
    <p:extLst>
      <p:ext uri="{BB962C8B-B14F-4D97-AF65-F5344CB8AC3E}">
        <p14:creationId xmlns:p14="http://schemas.microsoft.com/office/powerpoint/2010/main" val="4226775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2" y="612800"/>
            <a:ext cx="5486177" cy="4114354"/>
          </a:xfrm>
        </p:spPr>
        <p:txBody>
          <a:bodyPr/>
          <a:lstStyle>
            <a:lvl1pPr marL="0" indent="0">
              <a:buNone/>
              <a:defRPr sz="2200"/>
            </a:lvl1pPr>
            <a:lvl2pPr marL="320844" indent="0">
              <a:buNone/>
              <a:defRPr sz="2000"/>
            </a:lvl2pPr>
            <a:lvl3pPr marL="641694" indent="0">
              <a:buNone/>
              <a:defRPr sz="1700"/>
            </a:lvl3pPr>
            <a:lvl4pPr marL="962545" indent="0">
              <a:buNone/>
              <a:defRPr sz="1400"/>
            </a:lvl4pPr>
            <a:lvl5pPr marL="1283395" indent="0">
              <a:buNone/>
              <a:defRPr sz="1400"/>
            </a:lvl5pPr>
            <a:lvl6pPr marL="1604248" indent="0">
              <a:buNone/>
              <a:defRPr sz="1400"/>
            </a:lvl6pPr>
            <a:lvl7pPr marL="1925093" indent="0">
              <a:buNone/>
              <a:defRPr sz="1400"/>
            </a:lvl7pPr>
            <a:lvl8pPr marL="2245946" indent="0">
              <a:buNone/>
              <a:defRPr sz="1400"/>
            </a:lvl8pPr>
            <a:lvl9pPr marL="2566792"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2" y="5367860"/>
            <a:ext cx="5486177" cy="804788"/>
          </a:xfrm>
        </p:spPr>
        <p:txBody>
          <a:bodyPr/>
          <a:lstStyle>
            <a:lvl1pPr marL="0" indent="0">
              <a:buNone/>
              <a:defRPr sz="1000"/>
            </a:lvl1pPr>
            <a:lvl2pPr marL="320844" indent="0">
              <a:buNone/>
              <a:defRPr sz="800"/>
            </a:lvl2pPr>
            <a:lvl3pPr marL="641694" indent="0">
              <a:buNone/>
              <a:defRPr sz="700"/>
            </a:lvl3pPr>
            <a:lvl4pPr marL="962545" indent="0">
              <a:buNone/>
              <a:defRPr sz="600"/>
            </a:lvl4pPr>
            <a:lvl5pPr marL="1283395" indent="0">
              <a:buNone/>
              <a:defRPr sz="600"/>
            </a:lvl5pPr>
            <a:lvl6pPr marL="1604248" indent="0">
              <a:buNone/>
              <a:defRPr sz="600"/>
            </a:lvl6pPr>
            <a:lvl7pPr marL="1925093" indent="0">
              <a:buNone/>
              <a:defRPr sz="600"/>
            </a:lvl7pPr>
            <a:lvl8pPr marL="2245946" indent="0">
              <a:buNone/>
              <a:defRPr sz="600"/>
            </a:lvl8pPr>
            <a:lvl9pPr marL="2566792" indent="0">
              <a:buNone/>
              <a:defRPr sz="600"/>
            </a:lvl9pPr>
          </a:lstStyle>
          <a:p>
            <a:pPr lvl="0"/>
            <a:r>
              <a:rPr lang="en-US" smtClean="0"/>
              <a:t>Click to edit Master text styles</a:t>
            </a:r>
          </a:p>
        </p:txBody>
      </p:sp>
    </p:spTree>
    <p:extLst>
      <p:ext uri="{BB962C8B-B14F-4D97-AF65-F5344CB8AC3E}">
        <p14:creationId xmlns:p14="http://schemas.microsoft.com/office/powerpoint/2010/main" val="2425539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2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235069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6"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330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845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5752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594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2646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3746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932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1920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1497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832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3987210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9681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5413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7256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95185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1778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8843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187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666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8030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9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714435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8959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7727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085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430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4013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834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555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793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70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7645879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08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828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28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05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3307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endParaRPr lang="en-US" dirty="0"/>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D12AA694-00EB-4F4B-AABB-6F50FB178914}" type="slidenum">
              <a:rPr lang="en-US" smtClean="0"/>
              <a:pPr/>
              <a:t>‹#›</a:t>
            </a:fld>
            <a:endParaRPr lang="en-US" dirty="0"/>
          </a:p>
        </p:txBody>
      </p:sp>
    </p:spTree>
    <p:extLst>
      <p:ext uri="{BB962C8B-B14F-4D97-AF65-F5344CB8AC3E}">
        <p14:creationId xmlns:p14="http://schemas.microsoft.com/office/powerpoint/2010/main" val="802163602"/>
      </p:ext>
    </p:extLst>
  </p:cSld>
  <p:clrMap bg1="lt1" tx1="dk1" bg2="lt2" tx2="dk2" accent1="accent1" accent2="accent2" accent3="accent3" accent4="accent4" accent5="accent5" accent6="accent6" hlink="hlink" folHlink="folHlink"/>
  <p:sldLayoutIdLst>
    <p:sldLayoutId id="2147483741" r:id="rId1"/>
    <p:sldLayoutId id="2147483752" r:id="rId2"/>
    <p:sldLayoutId id="2147483740"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a typeface="ＭＳ Ｐゴシック"/>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a typeface="ＭＳ Ｐゴシック"/>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940E21-42B8-4226-8C60-9DE6FF1CCD57}" type="slidenum">
              <a:rPr lang="en-US">
                <a:solidFill>
                  <a:srgbClr val="000000"/>
                </a:solidFill>
                <a:ea typeface="ＭＳ Ｐゴシック"/>
              </a:rPr>
              <a:pPr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7204459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 y="6553200"/>
            <a:ext cx="2774731"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atin typeface="Arial" panose="020B0604020202020204" pitchFamily="34" charset="0"/>
                <a:cs typeface="Arial" panose="020B0604020202020204" pitchFamily="34" charset="0"/>
              </a:defRPr>
            </a:lvl1pPr>
          </a:lstStyle>
          <a:p>
            <a:pPr eaLnBrk="0" fontAlgn="base" hangingPunct="0">
              <a:spcBef>
                <a:spcPct val="0"/>
              </a:spcBef>
              <a:spcAft>
                <a:spcPct val="0"/>
              </a:spcAft>
            </a:pPr>
            <a:r>
              <a:rPr lang="en-US" dirty="0" smtClean="0">
                <a:solidFill>
                  <a:srgbClr val="000000"/>
                </a:solidFill>
              </a:rPr>
              <a:t>Engineering Design And Development</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atin typeface="Times" charset="0"/>
              </a:defRPr>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atin typeface="Times" charset="0"/>
              </a:defRPr>
            </a:lvl1pPr>
          </a:lstStyle>
          <a:p>
            <a:pPr eaLnBrk="0" fontAlgn="base" hangingPunct="0">
              <a:spcBef>
                <a:spcPct val="0"/>
              </a:spcBef>
              <a:spcAft>
                <a:spcPct val="0"/>
              </a:spcAft>
            </a:pPr>
            <a:fld id="{F9AD4160-40F7-4C67-9BB5-5D52FB100129}" type="slidenum">
              <a:rPr lang="en-US">
                <a:solidFill>
                  <a:srgbClr val="000000"/>
                </a:solidFill>
              </a:rPr>
              <a:pPr eaLnBrk="0" fontAlgn="base" hangingPunct="0">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13365542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spcBef>
          <a:spcPct val="0"/>
        </a:spcBef>
        <a:spcAft>
          <a:spcPct val="0"/>
        </a:spcAft>
        <a:defRPr sz="2300">
          <a:solidFill>
            <a:srgbClr val="1D2F86"/>
          </a:solidFill>
          <a:latin typeface="+mj-lt"/>
          <a:ea typeface="+mj-ea"/>
          <a:cs typeface="+mj-cs"/>
        </a:defRPr>
      </a:lvl1pPr>
      <a:lvl2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2pPr>
      <a:lvl3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3pPr>
      <a:lvl4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4pPr>
      <a:lvl5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5pPr>
      <a:lvl6pPr marL="4572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6pPr>
      <a:lvl7pPr marL="9144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7pPr>
      <a:lvl8pPr marL="13716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8pPr>
      <a:lvl9pPr marL="18288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defRPr>
      </a:lvl5pPr>
      <a:lvl6pPr marL="2514600" indent="-228600" algn="l" rtl="0" fontAlgn="base">
        <a:spcBef>
          <a:spcPct val="20000"/>
        </a:spcBef>
        <a:spcAft>
          <a:spcPct val="0"/>
        </a:spcAft>
        <a:buClr>
          <a:srgbClr val="B60E20"/>
        </a:buClr>
        <a:buChar char="»"/>
        <a:defRPr sz="1700">
          <a:solidFill>
            <a:schemeClr val="tx1"/>
          </a:solidFill>
          <a:latin typeface="+mn-lt"/>
          <a:ea typeface="+mn-ea"/>
        </a:defRPr>
      </a:lvl6pPr>
      <a:lvl7pPr marL="2971800" indent="-228600" algn="l" rtl="0" fontAlgn="base">
        <a:spcBef>
          <a:spcPct val="20000"/>
        </a:spcBef>
        <a:spcAft>
          <a:spcPct val="0"/>
        </a:spcAft>
        <a:buClr>
          <a:srgbClr val="B60E20"/>
        </a:buClr>
        <a:buChar char="»"/>
        <a:defRPr sz="1700">
          <a:solidFill>
            <a:schemeClr val="tx1"/>
          </a:solidFill>
          <a:latin typeface="+mn-lt"/>
          <a:ea typeface="+mn-ea"/>
        </a:defRPr>
      </a:lvl7pPr>
      <a:lvl8pPr marL="3429000" indent="-228600" algn="l" rtl="0" fontAlgn="base">
        <a:spcBef>
          <a:spcPct val="20000"/>
        </a:spcBef>
        <a:spcAft>
          <a:spcPct val="0"/>
        </a:spcAft>
        <a:buClr>
          <a:srgbClr val="B60E20"/>
        </a:buClr>
        <a:buChar char="»"/>
        <a:defRPr sz="1700">
          <a:solidFill>
            <a:schemeClr val="tx1"/>
          </a:solidFill>
          <a:latin typeface="+mn-lt"/>
          <a:ea typeface="+mn-ea"/>
        </a:defRPr>
      </a:lvl8pPr>
      <a:lvl9pPr marL="3886200" indent="-228600" algn="l" rtl="0" fontAlgn="base">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endParaRPr lang="en-US" dirty="0">
              <a:solidFill>
                <a:prstClr val="black"/>
              </a:solidFill>
            </a:endParaRPr>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334870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6"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4" tIns="35644" rIns="35644" bIns="35644"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6" y="1946709"/>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4" tIns="35644" rIns="35644" bIns="35644"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43251901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09974"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7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7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7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7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44" algn="ctr" defTabSz="40997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94" algn="ctr" defTabSz="40997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545" algn="ctr" defTabSz="40997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395" algn="ctr" defTabSz="409974"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69" indent="-267369" algn="l" defTabSz="409974"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43" indent="-267369" algn="l" defTabSz="409974"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126" indent="-267369" algn="l" defTabSz="409974"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498" indent="-267369" algn="l" defTabSz="409974"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864" indent="-267369" algn="l" defTabSz="409974"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718" indent="-267369" algn="l" defTabSz="40997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567" indent="-267369" algn="l" defTabSz="40997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416" indent="-267369" algn="l" defTabSz="40997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263" indent="-267369" algn="l" defTabSz="409974"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94" rtl="0" eaLnBrk="1" latinLnBrk="0" hangingPunct="1">
        <a:defRPr sz="1300" kern="1200">
          <a:solidFill>
            <a:schemeClr val="tx1"/>
          </a:solidFill>
          <a:latin typeface="+mn-lt"/>
          <a:ea typeface="+mn-ea"/>
          <a:cs typeface="+mn-cs"/>
        </a:defRPr>
      </a:lvl1pPr>
      <a:lvl2pPr marL="320844" algn="l" defTabSz="641694" rtl="0" eaLnBrk="1" latinLnBrk="0" hangingPunct="1">
        <a:defRPr sz="1300" kern="1200">
          <a:solidFill>
            <a:schemeClr val="tx1"/>
          </a:solidFill>
          <a:latin typeface="+mn-lt"/>
          <a:ea typeface="+mn-ea"/>
          <a:cs typeface="+mn-cs"/>
        </a:defRPr>
      </a:lvl2pPr>
      <a:lvl3pPr marL="641694" algn="l" defTabSz="641694" rtl="0" eaLnBrk="1" latinLnBrk="0" hangingPunct="1">
        <a:defRPr sz="1300" kern="1200">
          <a:solidFill>
            <a:schemeClr val="tx1"/>
          </a:solidFill>
          <a:latin typeface="+mn-lt"/>
          <a:ea typeface="+mn-ea"/>
          <a:cs typeface="+mn-cs"/>
        </a:defRPr>
      </a:lvl3pPr>
      <a:lvl4pPr marL="962545" algn="l" defTabSz="641694" rtl="0" eaLnBrk="1" latinLnBrk="0" hangingPunct="1">
        <a:defRPr sz="1300" kern="1200">
          <a:solidFill>
            <a:schemeClr val="tx1"/>
          </a:solidFill>
          <a:latin typeface="+mn-lt"/>
          <a:ea typeface="+mn-ea"/>
          <a:cs typeface="+mn-cs"/>
        </a:defRPr>
      </a:lvl4pPr>
      <a:lvl5pPr marL="1283395" algn="l" defTabSz="641694" rtl="0" eaLnBrk="1" latinLnBrk="0" hangingPunct="1">
        <a:defRPr sz="1300" kern="1200">
          <a:solidFill>
            <a:schemeClr val="tx1"/>
          </a:solidFill>
          <a:latin typeface="+mn-lt"/>
          <a:ea typeface="+mn-ea"/>
          <a:cs typeface="+mn-cs"/>
        </a:defRPr>
      </a:lvl5pPr>
      <a:lvl6pPr marL="1604248" algn="l" defTabSz="641694" rtl="0" eaLnBrk="1" latinLnBrk="0" hangingPunct="1">
        <a:defRPr sz="1300" kern="1200">
          <a:solidFill>
            <a:schemeClr val="tx1"/>
          </a:solidFill>
          <a:latin typeface="+mn-lt"/>
          <a:ea typeface="+mn-ea"/>
          <a:cs typeface="+mn-cs"/>
        </a:defRPr>
      </a:lvl6pPr>
      <a:lvl7pPr marL="1925093" algn="l" defTabSz="641694" rtl="0" eaLnBrk="1" latinLnBrk="0" hangingPunct="1">
        <a:defRPr sz="1300" kern="1200">
          <a:solidFill>
            <a:schemeClr val="tx1"/>
          </a:solidFill>
          <a:latin typeface="+mn-lt"/>
          <a:ea typeface="+mn-ea"/>
          <a:cs typeface="+mn-cs"/>
        </a:defRPr>
      </a:lvl7pPr>
      <a:lvl8pPr marL="2245946" algn="l" defTabSz="641694" rtl="0" eaLnBrk="1" latinLnBrk="0" hangingPunct="1">
        <a:defRPr sz="1300" kern="1200">
          <a:solidFill>
            <a:schemeClr val="tx1"/>
          </a:solidFill>
          <a:latin typeface="+mn-lt"/>
          <a:ea typeface="+mn-ea"/>
          <a:cs typeface="+mn-cs"/>
        </a:defRPr>
      </a:lvl8pPr>
      <a:lvl9pPr marL="2566792" algn="l" defTabSz="64169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fontAlgn="base">
              <a:spcBef>
                <a:spcPct val="0"/>
              </a:spcBef>
              <a:spcAft>
                <a:spcPct val="0"/>
              </a:spcAft>
            </a:pPr>
            <a:fld id="{068B3C12-BC1A-4959-8182-8B391870C7D3}"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701769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3200">
          <a:solidFill>
            <a:schemeClr val="tx1"/>
          </a:solidFill>
          <a:latin typeface="+mn-lt"/>
          <a:ea typeface="+mn-ea"/>
          <a:cs typeface="+mn-cs"/>
        </a:defRPr>
      </a:lvl1pPr>
      <a:lvl2pPr marL="742760" indent="-285677" algn="l" rtl="0" fontAlgn="base">
        <a:spcBef>
          <a:spcPct val="20000"/>
        </a:spcBef>
        <a:spcAft>
          <a:spcPct val="0"/>
        </a:spcAft>
        <a:buChar char="–"/>
        <a:defRPr sz="3200">
          <a:solidFill>
            <a:schemeClr val="tx1"/>
          </a:solidFill>
          <a:latin typeface="+mn-lt"/>
        </a:defRPr>
      </a:lvl2pPr>
      <a:lvl3pPr marL="1142706" indent="-228541" algn="l" rtl="0" fontAlgn="base">
        <a:spcBef>
          <a:spcPct val="20000"/>
        </a:spcBef>
        <a:spcAft>
          <a:spcPct val="0"/>
        </a:spcAft>
        <a:buChar char="•"/>
        <a:defRPr sz="2800">
          <a:solidFill>
            <a:schemeClr val="tx1"/>
          </a:solidFill>
          <a:latin typeface="+mn-lt"/>
        </a:defRPr>
      </a:lvl3pPr>
      <a:lvl4pPr marL="1599790" indent="-228541" algn="l" rtl="0" fontAlgn="base">
        <a:spcBef>
          <a:spcPct val="20000"/>
        </a:spcBef>
        <a:spcAft>
          <a:spcPct val="0"/>
        </a:spcAft>
        <a:buChar char="–"/>
        <a:defRPr sz="2800">
          <a:solidFill>
            <a:schemeClr val="tx1"/>
          </a:solidFill>
          <a:latin typeface="+mn-lt"/>
        </a:defRPr>
      </a:lvl4pPr>
      <a:lvl5pPr marL="2056875" indent="-228541" algn="l" rtl="0" fontAlgn="base">
        <a:spcBef>
          <a:spcPct val="20000"/>
        </a:spcBef>
        <a:spcAft>
          <a:spcPct val="0"/>
        </a:spcAft>
        <a:buChar char="»"/>
        <a:defRPr sz="2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fontAlgn="base">
              <a:spcBef>
                <a:spcPct val="0"/>
              </a:spcBef>
              <a:spcAft>
                <a:spcPct val="0"/>
              </a:spcAft>
            </a:pPr>
            <a:fld id="{068B3C12-BC1A-4959-8182-8B391870C7D3}"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60018826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3200">
          <a:solidFill>
            <a:schemeClr val="tx1"/>
          </a:solidFill>
          <a:latin typeface="+mn-lt"/>
          <a:ea typeface="+mn-ea"/>
          <a:cs typeface="+mn-cs"/>
        </a:defRPr>
      </a:lvl1pPr>
      <a:lvl2pPr marL="742760" indent="-285677" algn="l" rtl="0" fontAlgn="base">
        <a:spcBef>
          <a:spcPct val="20000"/>
        </a:spcBef>
        <a:spcAft>
          <a:spcPct val="0"/>
        </a:spcAft>
        <a:buChar char="–"/>
        <a:defRPr sz="3200">
          <a:solidFill>
            <a:schemeClr val="tx1"/>
          </a:solidFill>
          <a:latin typeface="+mn-lt"/>
        </a:defRPr>
      </a:lvl2pPr>
      <a:lvl3pPr marL="1142706" indent="-228541" algn="l" rtl="0" fontAlgn="base">
        <a:spcBef>
          <a:spcPct val="20000"/>
        </a:spcBef>
        <a:spcAft>
          <a:spcPct val="0"/>
        </a:spcAft>
        <a:buChar char="•"/>
        <a:defRPr sz="2800">
          <a:solidFill>
            <a:schemeClr val="tx1"/>
          </a:solidFill>
          <a:latin typeface="+mn-lt"/>
        </a:defRPr>
      </a:lvl3pPr>
      <a:lvl4pPr marL="1599790" indent="-228541" algn="l" rtl="0" fontAlgn="base">
        <a:spcBef>
          <a:spcPct val="20000"/>
        </a:spcBef>
        <a:spcAft>
          <a:spcPct val="0"/>
        </a:spcAft>
        <a:buChar char="–"/>
        <a:defRPr sz="2800">
          <a:solidFill>
            <a:schemeClr val="tx1"/>
          </a:solidFill>
          <a:latin typeface="+mn-lt"/>
        </a:defRPr>
      </a:lvl4pPr>
      <a:lvl5pPr marL="2056875" indent="-228541" algn="l" rtl="0" fontAlgn="base">
        <a:spcBef>
          <a:spcPct val="20000"/>
        </a:spcBef>
        <a:spcAft>
          <a:spcPct val="0"/>
        </a:spcAft>
        <a:buChar char="»"/>
        <a:defRPr sz="2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9/17/2017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209031871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hyperlink" Target="http://www.nac.aero/"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3.xml"/><Relationship Id="rId4" Type="http://schemas.openxmlformats.org/officeDocument/2006/relationships/image" Target="../media/image5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myerauedu.sharepoint.com/teams/LMS/_layouts/15/guestaccess.aspx?guestaccesstoken=eyHRpJqOCTidDe/ndgqkK38TJ1DS1nC%2bg7r/fZ8H2w0%3d&amp;docid=002615f3daf7f416898a88a1edcc9dcb2&amp;rev=1" TargetMode="External"/><Relationship Id="rId2" Type="http://schemas.openxmlformats.org/officeDocument/2006/relationships/hyperlink" Target="PHAK_FAA.pdf" TargetMode="External"/><Relationship Id="rId1" Type="http://schemas.openxmlformats.org/officeDocument/2006/relationships/slideLayout" Target="../slideLayouts/slideLayout1.xml"/><Relationship Id="rId4" Type="http://schemas.openxmlformats.org/officeDocument/2006/relationships/hyperlink" Target="https://www.ecfr.gov/cgi-bin/text-idx?tpl=/ecfrbrowse/Title14/14tab_02.t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449" y="1722438"/>
            <a:ext cx="7105651" cy="178276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latin typeface="+mj-lt"/>
              </a:rPr>
              <a:t>MGMT 203</a:t>
            </a:r>
            <a:br>
              <a:rPr lang="en-US" sz="3600" b="1" dirty="0" smtClean="0">
                <a:latin typeface="+mj-lt"/>
              </a:rPr>
            </a:br>
            <a:r>
              <a:rPr lang="en-US" sz="3600" dirty="0"/>
              <a:t>Propulsion and Aircraft Performance Management Perspective</a:t>
            </a:r>
            <a:endParaRPr lang="en-US" sz="3600" dirty="0">
              <a:latin typeface="+mj-lt"/>
            </a:endParaRPr>
          </a:p>
        </p:txBody>
      </p:sp>
      <p:sp>
        <p:nvSpPr>
          <p:cNvPr id="5" name="TextBox 4"/>
          <p:cNvSpPr txBox="1"/>
          <p:nvPr/>
        </p:nvSpPr>
        <p:spPr>
          <a:xfrm>
            <a:off x="2003425" y="3824248"/>
            <a:ext cx="5194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Module 3</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9144000" cy="173355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eagle.gif"/>
          <p:cNvPicPr>
            <a:picLocks noChangeAspect="1"/>
          </p:cNvPicPr>
          <p:nvPr/>
        </p:nvPicPr>
        <p:blipFill>
          <a:blip r:embed="rId4" cstate="print"/>
          <a:srcRect/>
          <a:stretch>
            <a:fillRect/>
          </a:stretch>
        </p:blipFill>
        <p:spPr bwMode="auto">
          <a:xfrm>
            <a:off x="246656" y="3824248"/>
            <a:ext cx="1585319" cy="1756046"/>
          </a:xfrm>
          <a:prstGeom prst="rect">
            <a:avLst/>
          </a:prstGeom>
          <a:noFill/>
          <a:ln w="9525">
            <a:noFill/>
            <a:miter lim="800000"/>
            <a:headEnd/>
            <a:tailEnd/>
          </a:ln>
        </p:spPr>
      </p:pic>
    </p:spTree>
    <p:extLst>
      <p:ext uri="{BB962C8B-B14F-4D97-AF65-F5344CB8AC3E}">
        <p14:creationId xmlns:p14="http://schemas.microsoft.com/office/powerpoint/2010/main" val="2224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1+ppt_w/2"/>
                                          </p:val>
                                        </p:tav>
                                      </p:tavLst>
                                    </p:anim>
                                    <p:anim calcmode="lin" valueType="num">
                                      <p:cBhvr additive="base">
                                        <p:cTn id="7" dur="3000"/>
                                        <p:tgtEl>
                                          <p:spTgt spid="6"/>
                                        </p:tgtEl>
                                        <p:attrNameLst>
                                          <p:attrName>ppt_y</p:attrName>
                                        </p:attrNameLst>
                                      </p:cBhvr>
                                      <p:tavLst>
                                        <p:tav tm="0">
                                          <p:val>
                                            <p:strVal val="ppt_y"/>
                                          </p:val>
                                        </p:tav>
                                        <p:tav tm="100000">
                                          <p:val>
                                            <p:strVal val="0-ppt_h/2"/>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a:t>You are interviewing for a management position at </a:t>
            </a:r>
            <a:r>
              <a:rPr lang="en-US" u="sng" dirty="0">
                <a:hlinkClick r:id="rId2"/>
              </a:rPr>
              <a:t>Northern Air Cargo (Links to an external site.)Links to an external site.</a:t>
            </a:r>
            <a:r>
              <a:rPr lang="en-US" dirty="0"/>
              <a:t>(NAC), a general airfreight service that operates throughout Alaska. As part of your preparation for the interview, you thoroughly check out their website. You also found out that the interviewers are likely to discuss any of these topics:</a:t>
            </a:r>
          </a:p>
          <a:p>
            <a:r>
              <a:rPr lang="en-US" dirty="0"/>
              <a:t>Aircraft Performance</a:t>
            </a:r>
          </a:p>
          <a:p>
            <a:r>
              <a:rPr lang="en-US" dirty="0"/>
              <a:t>Turbofan engines</a:t>
            </a:r>
          </a:p>
          <a:p>
            <a:r>
              <a:rPr lang="en-US" dirty="0"/>
              <a:t>Air cargo and freight operations</a:t>
            </a:r>
          </a:p>
          <a:p>
            <a:r>
              <a:rPr lang="en-US" dirty="0"/>
              <a:t>Hazardous materials</a:t>
            </a:r>
          </a:p>
          <a:p>
            <a:r>
              <a:rPr lang="en-US" dirty="0"/>
              <a:t>Safety culture</a:t>
            </a:r>
          </a:p>
          <a:p>
            <a:r>
              <a:rPr lang="en-US" dirty="0"/>
              <a:t>Routes and Locations</a:t>
            </a:r>
          </a:p>
          <a:p>
            <a:r>
              <a:rPr lang="en-US" dirty="0"/>
              <a:t>Problems with weight and balance</a:t>
            </a:r>
          </a:p>
          <a:p>
            <a:r>
              <a:rPr lang="en-US" dirty="0"/>
              <a:t>Repairs and modifications</a:t>
            </a:r>
          </a:p>
          <a:p>
            <a:r>
              <a:rPr lang="en-US" dirty="0"/>
              <a:t>Maintenance scheduling vs. flight </a:t>
            </a:r>
            <a:r>
              <a:rPr lang="en-US" dirty="0" smtClean="0"/>
              <a:t>schedules</a:t>
            </a:r>
          </a:p>
          <a:p>
            <a:r>
              <a:rPr lang="en-US" b="1" dirty="0"/>
              <a:t>PART I:</a:t>
            </a:r>
            <a:r>
              <a:rPr lang="en-US" dirty="0"/>
              <a:t> Choose one of the Interview Topics from above and discuss how they relate to the safe and efficient management of Northern Air Cargo operations. Consider that you are interviewing with Northern Air Cargo and have been asked the following question: "As the next Manager of Aviation Operations at Northern Air Cargo how will you safely, effectively, and efficiently address (enter topic here)?" </a:t>
            </a:r>
          </a:p>
          <a:p>
            <a:r>
              <a:rPr lang="en-US" b="1" dirty="0"/>
              <a:t>PART II:</a:t>
            </a:r>
            <a:r>
              <a:rPr lang="en-US" dirty="0"/>
              <a:t> Be sure to read the responses from your classmates logically. Remember, a manager's role is to provide proper thorough oversight and direction to a group that is trying to accomplish a certain task.</a:t>
            </a:r>
          </a:p>
          <a:p>
            <a:pPr marL="0" indent="0">
              <a:buNone/>
            </a:pPr>
            <a:endParaRPr lang="en-US" dirty="0"/>
          </a:p>
          <a:p>
            <a:r>
              <a:rPr lang="en-US" dirty="0" smtClean="0"/>
              <a:t>Your </a:t>
            </a:r>
            <a:r>
              <a:rPr lang="en-US" dirty="0"/>
              <a:t>post should be a minimum of 300 words with at least, two sources cited. </a:t>
            </a:r>
            <a:endParaRPr lang="en-US" dirty="0" smtClean="0"/>
          </a:p>
          <a:p>
            <a:r>
              <a:rPr lang="en-US" dirty="0" smtClean="0"/>
              <a:t>Respond </a:t>
            </a:r>
            <a:r>
              <a:rPr lang="en-US" dirty="0"/>
              <a:t>to at least one of your classmates. </a:t>
            </a:r>
            <a:endParaRPr lang="en-US" dirty="0" smtClean="0"/>
          </a:p>
          <a:p>
            <a:r>
              <a:rPr lang="en-US" dirty="0" smtClean="0"/>
              <a:t>Your </a:t>
            </a:r>
            <a:r>
              <a:rPr lang="en-US" dirty="0"/>
              <a:t>responses to classmates should be at least 100 words</a:t>
            </a:r>
          </a:p>
        </p:txBody>
      </p:sp>
      <p:sp>
        <p:nvSpPr>
          <p:cNvPr id="3" name="Title 2"/>
          <p:cNvSpPr>
            <a:spLocks noGrp="1"/>
          </p:cNvSpPr>
          <p:nvPr>
            <p:ph type="title" idx="4294967295"/>
          </p:nvPr>
        </p:nvSpPr>
        <p:spPr>
          <a:xfrm>
            <a:off x="0" y="162405"/>
            <a:ext cx="7010400" cy="698983"/>
          </a:xfrm>
          <a:prstGeom prst="rect">
            <a:avLst/>
          </a:prstGeom>
        </p:spPr>
        <p:txBody>
          <a:bodyPr/>
          <a:lstStyle/>
          <a:p>
            <a:r>
              <a:rPr lang="en-US" sz="2800" dirty="0"/>
              <a:t>Discussion: Interviewing with Northern Air Cargo for a Management </a:t>
            </a:r>
            <a:r>
              <a:rPr lang="en-US" sz="2800" dirty="0" smtClean="0"/>
              <a:t>Position </a:t>
            </a:r>
            <a:r>
              <a:rPr lang="en-US" sz="2800" b="1" dirty="0">
                <a:solidFill>
                  <a:srgbClr val="FF0000"/>
                </a:solidFill>
              </a:rPr>
              <a:t>Wed Sep 27</a:t>
            </a:r>
            <a:endParaRPr lang="en-US" sz="2800" dirty="0"/>
          </a:p>
        </p:txBody>
      </p:sp>
    </p:spTree>
    <p:extLst>
      <p:ext uri="{BB962C8B-B14F-4D97-AF65-F5344CB8AC3E}">
        <p14:creationId xmlns:p14="http://schemas.microsoft.com/office/powerpoint/2010/main" val="114283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9074728" cy="609600"/>
          </a:xfrm>
        </p:spPr>
        <p:txBody>
          <a:bodyPr/>
          <a:lstStyle/>
          <a:p>
            <a:pPr algn="ctr"/>
            <a:r>
              <a:rPr lang="en-US" sz="3200" b="1" dirty="0"/>
              <a:t>Discussion: </a:t>
            </a:r>
            <a:r>
              <a:rPr lang="en-US" sz="3200" b="1" dirty="0" smtClean="0"/>
              <a:t>YouTube </a:t>
            </a:r>
            <a:r>
              <a:rPr lang="en-US" sz="3200" b="1" dirty="0"/>
              <a:t>Video: </a:t>
            </a:r>
            <a:r>
              <a:rPr lang="en-US" sz="3200" b="1" dirty="0" smtClean="0">
                <a:solidFill>
                  <a:srgbClr val="FF0000"/>
                </a:solidFill>
              </a:rPr>
              <a:t>Wed Sep 27</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862012" y="1690687"/>
            <a:ext cx="7419975" cy="3476625"/>
          </a:xfrm>
          <a:prstGeom prst="rect">
            <a:avLst/>
          </a:prstGeom>
        </p:spPr>
      </p:pic>
    </p:spTree>
    <p:extLst>
      <p:ext uri="{BB962C8B-B14F-4D97-AF65-F5344CB8AC3E}">
        <p14:creationId xmlns:p14="http://schemas.microsoft.com/office/powerpoint/2010/main" val="343630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3 Review Questions </a:t>
            </a:r>
            <a:br>
              <a:rPr lang="en-US" b="1" dirty="0" smtClean="0"/>
            </a:br>
            <a:r>
              <a:rPr lang="en-US" sz="2800" b="1" dirty="0" smtClean="0">
                <a:solidFill>
                  <a:srgbClr val="FF0000"/>
                </a:solidFill>
              </a:rPr>
              <a:t>(Due Fri Sep 29)</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85000" lnSpcReduction="10000"/>
          </a:bodyPr>
          <a:lstStyle/>
          <a:p>
            <a:r>
              <a:rPr lang="en-US" altLang="en-US" b="1" dirty="0"/>
              <a:t>Spend quality time responding to the following questions in your own words.</a:t>
            </a:r>
          </a:p>
          <a:p>
            <a:r>
              <a:rPr lang="en-US" altLang="en-US" dirty="0"/>
              <a:t>1</a:t>
            </a:r>
            <a:r>
              <a:rPr lang="en-US" altLang="en-US" dirty="0" smtClean="0"/>
              <a:t>. Defend </a:t>
            </a:r>
            <a:r>
              <a:rPr lang="en-US" altLang="en-US" dirty="0"/>
              <a:t>the importance of the Aircraft Flight Manual (AFM) and Pilot’s Operating Handbook.</a:t>
            </a:r>
          </a:p>
          <a:p>
            <a:r>
              <a:rPr lang="en-US" altLang="en-US" dirty="0"/>
              <a:t>2</a:t>
            </a:r>
            <a:r>
              <a:rPr lang="en-US" altLang="en-US" dirty="0" smtClean="0"/>
              <a:t>. Name </a:t>
            </a:r>
            <a:r>
              <a:rPr lang="en-US" altLang="en-US" dirty="0"/>
              <a:t>the four stages or the Life Cycle Costs and describe which stage is the highest and why.</a:t>
            </a:r>
          </a:p>
          <a:p>
            <a:r>
              <a:rPr lang="en-US" altLang="en-US" dirty="0"/>
              <a:t>3</a:t>
            </a:r>
            <a:r>
              <a:rPr lang="en-US" altLang="en-US" dirty="0" smtClean="0"/>
              <a:t>. Describe </a:t>
            </a:r>
            <a:r>
              <a:rPr lang="en-US" altLang="en-US" dirty="0"/>
              <a:t>the three classifications of reciprocating engines. Please give examples of each type.</a:t>
            </a:r>
          </a:p>
          <a:p>
            <a:r>
              <a:rPr lang="en-US" altLang="en-US" dirty="0"/>
              <a:t>4</a:t>
            </a:r>
            <a:r>
              <a:rPr lang="en-US" altLang="en-US" dirty="0" smtClean="0"/>
              <a:t>. Describe </a:t>
            </a:r>
            <a:r>
              <a:rPr lang="en-US" altLang="en-US" dirty="0"/>
              <a:t>two types of plans that are used in a business or corporate aviation flight department.</a:t>
            </a:r>
          </a:p>
          <a:p>
            <a:r>
              <a:rPr lang="en-US" altLang="en-US" dirty="0"/>
              <a:t>5</a:t>
            </a:r>
            <a:r>
              <a:rPr lang="en-US" altLang="en-US" dirty="0" smtClean="0"/>
              <a:t>. Describe </a:t>
            </a:r>
            <a:r>
              <a:rPr lang="en-US" altLang="en-US" dirty="0"/>
              <a:t>why a turboprop is used in aviation today. What are the three main sections of a turboprop engine?</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12</a:t>
            </a:fld>
            <a:endParaRPr lang="en-US" altLang="en-US" sz="1800" dirty="0" smtClean="0">
              <a:solidFill>
                <a:prstClr val="black"/>
              </a:solidFill>
            </a:endParaRPr>
          </a:p>
        </p:txBody>
      </p:sp>
    </p:spTree>
    <p:extLst>
      <p:ext uri="{BB962C8B-B14F-4D97-AF65-F5344CB8AC3E}">
        <p14:creationId xmlns:p14="http://schemas.microsoft.com/office/powerpoint/2010/main" val="368313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38408" y="2487730"/>
          <a:ext cx="2871553" cy="2005794"/>
        </p:xfrm>
        <a:graphic>
          <a:graphicData uri="http://schemas.openxmlformats.org/drawingml/2006/table">
            <a:tbl>
              <a:tblPr firstRow="1" firstCol="1" bandRow="1">
                <a:tableStyleId>{5C22544A-7EE6-4342-B048-85BDC9FD1C3A}</a:tableStyleId>
              </a:tblPr>
              <a:tblGrid>
                <a:gridCol w="2871553"/>
              </a:tblGrid>
              <a:tr h="222866">
                <a:tc>
                  <a:txBody>
                    <a:bodyPr/>
                    <a:lstStyle/>
                    <a:p>
                      <a:pPr marL="0" marR="45720">
                        <a:spcBef>
                          <a:spcPts val="0"/>
                        </a:spcBef>
                        <a:spcAft>
                          <a:spcPts val="0"/>
                        </a:spcAft>
                      </a:pPr>
                      <a:r>
                        <a:rPr lang="en-US" sz="1200" dirty="0">
                          <a:effectLst/>
                        </a:rPr>
                        <a:t>Aircraft Manufacturing Management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 Chris</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Corbett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r>
                        <a:rPr lang="en-US" sz="1200">
                          <a:effectLst/>
                        </a:rPr>
                        <a:t>Fire and Crash Rescue Management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 Trent Thompson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r>
                        <a:rPr lang="en-US" sz="1200" dirty="0">
                          <a:effectLst/>
                        </a:rPr>
                        <a:t>Helicopter Operations Management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 Casey Bradford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2866">
                <a:tc>
                  <a:txBody>
                    <a:bodyPr/>
                    <a:lstStyle/>
                    <a:p>
                      <a:pPr marL="0" marR="4572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itle 2"/>
          <p:cNvSpPr>
            <a:spLocks noGrp="1"/>
          </p:cNvSpPr>
          <p:nvPr>
            <p:ph type="title" idx="4294967295"/>
          </p:nvPr>
        </p:nvSpPr>
        <p:spPr>
          <a:xfrm>
            <a:off x="333374" y="212035"/>
            <a:ext cx="6353175" cy="845240"/>
          </a:xfrm>
          <a:prstGeom prst="rect">
            <a:avLst/>
          </a:prstGeom>
        </p:spPr>
        <p:txBody>
          <a:bodyPr/>
          <a:lstStyle/>
          <a:p>
            <a:r>
              <a:rPr lang="en-US" dirty="0" smtClean="0"/>
              <a:t>Term Paper Topics</a:t>
            </a:r>
            <a:endParaRPr lang="en-US" dirty="0"/>
          </a:p>
        </p:txBody>
      </p:sp>
      <p:sp>
        <p:nvSpPr>
          <p:cNvPr id="5" name="TextBox 4"/>
          <p:cNvSpPr txBox="1"/>
          <p:nvPr/>
        </p:nvSpPr>
        <p:spPr>
          <a:xfrm>
            <a:off x="4214191" y="1070534"/>
            <a:ext cx="4426226" cy="5262979"/>
          </a:xfrm>
          <a:prstGeom prst="rect">
            <a:avLst/>
          </a:prstGeom>
          <a:noFill/>
        </p:spPr>
        <p:txBody>
          <a:bodyPr wrap="square" rtlCol="0">
            <a:spAutoFit/>
          </a:bodyPr>
          <a:lstStyle/>
          <a:p>
            <a:r>
              <a:rPr lang="en-US" sz="1400" dirty="0" smtClean="0">
                <a:solidFill>
                  <a:prstClr val="black"/>
                </a:solidFill>
              </a:rPr>
              <a:t>Your </a:t>
            </a:r>
            <a:r>
              <a:rPr lang="en-US" sz="1400" dirty="0">
                <a:solidFill>
                  <a:prstClr val="black"/>
                </a:solidFill>
              </a:rPr>
              <a:t>Final Term Paper must be at least 12 pages and consist of the following:</a:t>
            </a:r>
          </a:p>
          <a:p>
            <a:r>
              <a:rPr lang="en-US" sz="1400" dirty="0">
                <a:solidFill>
                  <a:prstClr val="black"/>
                </a:solidFill>
              </a:rPr>
              <a:t>A title page</a:t>
            </a:r>
          </a:p>
          <a:p>
            <a:r>
              <a:rPr lang="en-US" sz="1400" dirty="0">
                <a:solidFill>
                  <a:prstClr val="black"/>
                </a:solidFill>
              </a:rPr>
              <a:t>Main text (10 pages)</a:t>
            </a:r>
          </a:p>
          <a:p>
            <a:r>
              <a:rPr lang="en-US" sz="1400" dirty="0">
                <a:solidFill>
                  <a:prstClr val="black"/>
                </a:solidFill>
              </a:rPr>
              <a:t>Reference page (current APA format</a:t>
            </a:r>
            <a:r>
              <a:rPr lang="en-US" sz="1400" dirty="0" smtClean="0">
                <a:solidFill>
                  <a:prstClr val="black"/>
                </a:solidFill>
              </a:rPr>
              <a:t>)</a:t>
            </a:r>
          </a:p>
          <a:p>
            <a:endParaRPr lang="en-US" sz="1400" dirty="0">
              <a:solidFill>
                <a:prstClr val="black"/>
              </a:solidFill>
            </a:endParaRPr>
          </a:p>
          <a:p>
            <a:r>
              <a:rPr lang="en-US" sz="1400" dirty="0">
                <a:solidFill>
                  <a:prstClr val="black"/>
                </a:solidFill>
              </a:rPr>
              <a:t>The </a:t>
            </a:r>
            <a:r>
              <a:rPr lang="en-US" sz="1400" dirty="0" smtClean="0">
                <a:solidFill>
                  <a:prstClr val="black"/>
                </a:solidFill>
              </a:rPr>
              <a:t>paper should </a:t>
            </a:r>
            <a:r>
              <a:rPr lang="en-US" sz="1400" dirty="0">
                <a:solidFill>
                  <a:prstClr val="black"/>
                </a:solidFill>
              </a:rPr>
              <a:t>include some of the headings below as appropriate:</a:t>
            </a:r>
          </a:p>
          <a:p>
            <a:r>
              <a:rPr lang="en-US" sz="1400" dirty="0">
                <a:solidFill>
                  <a:prstClr val="black"/>
                </a:solidFill>
              </a:rPr>
              <a:t>Introduction</a:t>
            </a:r>
          </a:p>
          <a:p>
            <a:r>
              <a:rPr lang="en-US" sz="1400" dirty="0">
                <a:solidFill>
                  <a:prstClr val="black"/>
                </a:solidFill>
              </a:rPr>
              <a:t>Description of the Company or Agency (Basically what business are you in)</a:t>
            </a:r>
          </a:p>
          <a:p>
            <a:r>
              <a:rPr lang="en-US" sz="1400" dirty="0">
                <a:solidFill>
                  <a:prstClr val="black"/>
                </a:solidFill>
              </a:rPr>
              <a:t>Operation Description</a:t>
            </a:r>
          </a:p>
          <a:p>
            <a:r>
              <a:rPr lang="en-US" sz="1400" dirty="0">
                <a:solidFill>
                  <a:prstClr val="black"/>
                </a:solidFill>
              </a:rPr>
              <a:t>Equipment or Aircraft</a:t>
            </a:r>
          </a:p>
          <a:p>
            <a:r>
              <a:rPr lang="en-US" sz="1400" dirty="0">
                <a:solidFill>
                  <a:prstClr val="black"/>
                </a:solidFill>
              </a:rPr>
              <a:t>Maintenance Requirements</a:t>
            </a:r>
          </a:p>
          <a:p>
            <a:r>
              <a:rPr lang="en-US" sz="1400" dirty="0">
                <a:solidFill>
                  <a:prstClr val="black"/>
                </a:solidFill>
              </a:rPr>
              <a:t>Manager’s Roles and Responsibilities</a:t>
            </a:r>
          </a:p>
          <a:p>
            <a:r>
              <a:rPr lang="en-US" sz="1400" dirty="0">
                <a:solidFill>
                  <a:prstClr val="black"/>
                </a:solidFill>
              </a:rPr>
              <a:t>Staff Qualifications, Certifications, and Responsibilities</a:t>
            </a:r>
          </a:p>
          <a:p>
            <a:r>
              <a:rPr lang="en-US" sz="1400" dirty="0">
                <a:solidFill>
                  <a:prstClr val="black"/>
                </a:solidFill>
              </a:rPr>
              <a:t>Human Factors</a:t>
            </a:r>
          </a:p>
          <a:p>
            <a:r>
              <a:rPr lang="en-US" sz="1400" dirty="0">
                <a:solidFill>
                  <a:prstClr val="black"/>
                </a:solidFill>
              </a:rPr>
              <a:t>Quality Requirements</a:t>
            </a:r>
          </a:p>
          <a:p>
            <a:r>
              <a:rPr lang="en-US" sz="1400" dirty="0">
                <a:solidFill>
                  <a:prstClr val="black"/>
                </a:solidFill>
              </a:rPr>
              <a:t>Regulations and Laws</a:t>
            </a:r>
          </a:p>
          <a:p>
            <a:r>
              <a:rPr lang="en-US" sz="1400" dirty="0">
                <a:solidFill>
                  <a:prstClr val="black"/>
                </a:solidFill>
              </a:rPr>
              <a:t>Safety</a:t>
            </a:r>
          </a:p>
          <a:p>
            <a:r>
              <a:rPr lang="en-US" sz="1400" dirty="0">
                <a:solidFill>
                  <a:prstClr val="black"/>
                </a:solidFill>
              </a:rPr>
              <a:t>Security</a:t>
            </a:r>
          </a:p>
          <a:p>
            <a:r>
              <a:rPr lang="en-US" sz="1400" dirty="0">
                <a:solidFill>
                  <a:prstClr val="black"/>
                </a:solidFill>
              </a:rPr>
              <a:t>Environmental Responsibilities</a:t>
            </a:r>
          </a:p>
          <a:p>
            <a:r>
              <a:rPr lang="en-US" sz="1400" dirty="0">
                <a:solidFill>
                  <a:prstClr val="black"/>
                </a:solidFill>
              </a:rPr>
              <a:t>Other Management Factors Considered</a:t>
            </a:r>
          </a:p>
          <a:p>
            <a:r>
              <a:rPr lang="en-US" sz="1400" dirty="0">
                <a:solidFill>
                  <a:prstClr val="black"/>
                </a:solidFill>
              </a:rPr>
              <a:t>References (current APA format</a:t>
            </a:r>
            <a:r>
              <a:rPr lang="en-US" sz="1400" dirty="0" smtClean="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3079473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946484"/>
            <a:ext cx="7772400" cy="609600"/>
          </a:xfrm>
        </p:spPr>
        <p:txBody>
          <a:bodyPr/>
          <a:lstStyle/>
          <a:p>
            <a:pPr algn="ctr" eaLnBrk="1" hangingPunct="1"/>
            <a:r>
              <a:rPr lang="en-US" sz="3200" b="1" u="sng" dirty="0" smtClean="0"/>
              <a:t>Assignments Due – Module 3 </a:t>
            </a:r>
            <a:br>
              <a:rPr lang="en-US" sz="3200" b="1" u="sng" dirty="0" smtClean="0"/>
            </a:br>
            <a:r>
              <a:rPr lang="en-US" sz="3200" b="1" dirty="0" smtClean="0"/>
              <a:t>(9/18/17 – 9/29/17)</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1621588"/>
            <a:ext cx="8382000" cy="3399593"/>
          </a:xfrm>
        </p:spPr>
        <p:txBody>
          <a:bodyPr/>
          <a:lstStyle/>
          <a:p>
            <a:r>
              <a:rPr lang="en-US" sz="2000" b="1" u="sng" dirty="0" smtClean="0"/>
              <a:t>Review Module 3 Instructions for the following assignments:</a:t>
            </a:r>
          </a:p>
          <a:p>
            <a:pPr marL="0" indent="0">
              <a:buNone/>
            </a:pPr>
            <a:endParaRPr lang="en-US" sz="2400" b="1" dirty="0" smtClean="0"/>
          </a:p>
          <a:p>
            <a:r>
              <a:rPr lang="en-US" sz="2400" b="1" dirty="0" smtClean="0"/>
              <a:t>Discussion Board Due </a:t>
            </a:r>
            <a:r>
              <a:rPr lang="en-US" sz="2400" b="1" dirty="0"/>
              <a:t>(Interviewing with Northern Air Cargo for a Management Position) </a:t>
            </a:r>
            <a:endParaRPr lang="en-US" sz="2400" b="1" dirty="0" smtClean="0">
              <a:hlinkClick r:id="" action="ppaction://hlinkfile"/>
            </a:endParaRPr>
          </a:p>
          <a:p>
            <a:pPr lvl="1"/>
            <a:r>
              <a:rPr lang="en-US" sz="2400" b="1" dirty="0" smtClean="0">
                <a:solidFill>
                  <a:srgbClr val="FF0000"/>
                </a:solidFill>
              </a:rPr>
              <a:t>(Due - Wed Sep 27) </a:t>
            </a:r>
            <a:r>
              <a:rPr lang="en-US" sz="2400" b="1" dirty="0" smtClean="0"/>
              <a:t>– 2 part (</a:t>
            </a:r>
            <a:r>
              <a:rPr lang="en-US" sz="2400" b="1" dirty="0" smtClean="0">
                <a:solidFill>
                  <a:srgbClr val="FF0000"/>
                </a:solidFill>
              </a:rPr>
              <a:t>Post and Respond</a:t>
            </a:r>
            <a:r>
              <a:rPr lang="en-US" sz="2400" b="1" dirty="0" smtClean="0"/>
              <a:t>)</a:t>
            </a:r>
          </a:p>
          <a:p>
            <a:pPr marL="457200" lvl="1" indent="0">
              <a:buNone/>
            </a:pPr>
            <a:endParaRPr lang="en-US" sz="2400" b="1" dirty="0" smtClean="0"/>
          </a:p>
          <a:p>
            <a:r>
              <a:rPr lang="en-US" sz="2400" b="1" dirty="0"/>
              <a:t>Discussion Board Due </a:t>
            </a:r>
            <a:r>
              <a:rPr lang="en-US" sz="2400" b="1" dirty="0" smtClean="0"/>
              <a:t>(YouTube Video) </a:t>
            </a:r>
            <a:endParaRPr lang="en-US" sz="2400" b="1" dirty="0">
              <a:hlinkClick r:id="" action="ppaction://hlinkfile"/>
            </a:endParaRPr>
          </a:p>
          <a:p>
            <a:pPr lvl="1"/>
            <a:r>
              <a:rPr lang="en-US" sz="2400" b="1" dirty="0">
                <a:solidFill>
                  <a:srgbClr val="FF0000"/>
                </a:solidFill>
              </a:rPr>
              <a:t>(Due - Wed Sep </a:t>
            </a:r>
            <a:r>
              <a:rPr lang="en-US" sz="2400" b="1" dirty="0" smtClean="0">
                <a:solidFill>
                  <a:srgbClr val="FF0000"/>
                </a:solidFill>
              </a:rPr>
              <a:t>27) </a:t>
            </a:r>
            <a:r>
              <a:rPr lang="en-US" sz="2400" b="1" dirty="0"/>
              <a:t>– 2 part (</a:t>
            </a:r>
            <a:r>
              <a:rPr lang="en-US" sz="2400" b="1" dirty="0">
                <a:solidFill>
                  <a:srgbClr val="FF0000"/>
                </a:solidFill>
              </a:rPr>
              <a:t>Post and Respond</a:t>
            </a:r>
            <a:r>
              <a:rPr lang="en-US" sz="2400" b="1" dirty="0" smtClean="0"/>
              <a:t>)</a:t>
            </a:r>
          </a:p>
          <a:p>
            <a:pPr marL="457200" lvl="1" indent="0">
              <a:buNone/>
            </a:pPr>
            <a:endParaRPr lang="en-US" sz="2400" b="1" dirty="0"/>
          </a:p>
          <a:p>
            <a:pPr lvl="0"/>
            <a:r>
              <a:rPr lang="en-US" sz="2400" b="1" dirty="0" smtClean="0">
                <a:solidFill>
                  <a:srgbClr val="000000"/>
                </a:solidFill>
              </a:rPr>
              <a:t>Review Questions </a:t>
            </a:r>
            <a:r>
              <a:rPr lang="en-US" sz="2400" b="1" dirty="0">
                <a:solidFill>
                  <a:srgbClr val="000000"/>
                </a:solidFill>
              </a:rPr>
              <a:t>– Propulsion and Aircraft Performance Management Perspective</a:t>
            </a:r>
            <a:endParaRPr lang="en-US" sz="2400" b="1" dirty="0" smtClean="0">
              <a:solidFill>
                <a:srgbClr val="000000"/>
              </a:solidFill>
            </a:endParaRPr>
          </a:p>
          <a:p>
            <a:pPr lvl="1"/>
            <a:r>
              <a:rPr lang="en-US" sz="2400" b="1" dirty="0" smtClean="0">
                <a:solidFill>
                  <a:srgbClr val="FF0000"/>
                </a:solidFill>
              </a:rPr>
              <a:t>(Due - Fri Sep 29) </a:t>
            </a:r>
            <a:r>
              <a:rPr lang="en-US" sz="2400" b="1" dirty="0">
                <a:solidFill>
                  <a:srgbClr val="000000"/>
                </a:solidFill>
              </a:rPr>
              <a:t>– 5</a:t>
            </a:r>
            <a:r>
              <a:rPr lang="en-US" sz="2400" b="1" dirty="0" smtClean="0">
                <a:solidFill>
                  <a:srgbClr val="000000"/>
                </a:solidFill>
              </a:rPr>
              <a:t> Questions</a:t>
            </a:r>
            <a:endParaRPr lang="en-US" sz="2400" b="1" dirty="0">
              <a:solidFill>
                <a:srgbClr val="000000"/>
              </a:solidFill>
            </a:endParaRPr>
          </a:p>
        </p:txBody>
      </p:sp>
      <p:sp>
        <p:nvSpPr>
          <p:cNvPr id="16388" name="Rectangle 11"/>
          <p:cNvSpPr>
            <a:spLocks noChangeArrowheads="1"/>
          </p:cNvSpPr>
          <p:nvPr/>
        </p:nvSpPr>
        <p:spPr bwMode="auto">
          <a:xfrm>
            <a:off x="3470785" y="226142"/>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39965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98634" y="616515"/>
          <a:ext cx="8146732" cy="6662938"/>
        </p:xfrm>
        <a:graphic>
          <a:graphicData uri="http://schemas.openxmlformats.org/drawingml/2006/table">
            <a:tbl>
              <a:tblPr firstRow="1" firstCol="1" bandRow="1"/>
              <a:tblGrid>
                <a:gridCol w="1004702"/>
                <a:gridCol w="1100379"/>
                <a:gridCol w="1286360"/>
                <a:gridCol w="1261891"/>
                <a:gridCol w="1403817"/>
                <a:gridCol w="1162373"/>
                <a:gridCol w="927210"/>
              </a:tblGrid>
              <a:tr h="270393">
                <a:tc>
                  <a:txBody>
                    <a:bodyPr/>
                    <a:lstStyle/>
                    <a:p>
                      <a:pPr marL="0" marR="0" algn="ctr">
                        <a:spcBef>
                          <a:spcPts val="200"/>
                        </a:spcBef>
                        <a:spcAft>
                          <a:spcPts val="200"/>
                        </a:spcAft>
                      </a:pPr>
                      <a:r>
                        <a:rPr lang="en-US" sz="900" cap="all" spc="50" dirty="0">
                          <a:solidFill>
                            <a:srgbClr val="404040"/>
                          </a:solidFill>
                          <a:effectLst/>
                          <a:latin typeface="Cambria"/>
                          <a:ea typeface="Cambria"/>
                          <a:cs typeface="Times New Roman"/>
                        </a:rPr>
                        <a:t>Sunday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Monday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Tuesday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Wednesday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Thursday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Friday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Saturday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r>
              <a:tr h="33236">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17</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 Friday</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Progress Reports Sent Home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23</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8156">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24</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Propulsion and Aircraft Performance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30</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92871">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7</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72330">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8</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Aircraft Systems and Maintenance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Progress Reports Sent Home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14</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57505">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256959" y="-136240"/>
            <a:ext cx="66300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4400" dirty="0" smtClean="0">
                <a:solidFill>
                  <a:srgbClr val="0D0D0D"/>
                </a:solidFill>
                <a:latin typeface="Cambria" pitchFamily="18" charset="0"/>
                <a:ea typeface="Cambria" pitchFamily="18" charset="0"/>
                <a:cs typeface="Times New Roman" pitchFamily="18" charset="0"/>
              </a:rPr>
              <a:t>September / October 2017</a:t>
            </a:r>
            <a:endParaRPr lang="en-US" dirty="0" smtClean="0">
              <a:solidFill>
                <a:prstClr val="black"/>
              </a:solidFill>
              <a:ea typeface="ＭＳ Ｐゴシック"/>
              <a:cs typeface="Arial" pitchFamily="34" charset="0"/>
            </a:endParaRPr>
          </a:p>
        </p:txBody>
      </p:sp>
      <p:sp>
        <p:nvSpPr>
          <p:cNvPr id="8" name="Oval 7"/>
          <p:cNvSpPr/>
          <p:nvPr/>
        </p:nvSpPr>
        <p:spPr>
          <a:xfrm>
            <a:off x="2485561" y="822669"/>
            <a:ext cx="1394845" cy="16994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5954395" y="1827841"/>
            <a:ext cx="2057400" cy="2209800"/>
          </a:xfrm>
          <a:prstGeom prst="star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3420987" y="1827841"/>
            <a:ext cx="2057400" cy="2209800"/>
          </a:xfrm>
          <a:prstGeom prst="star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220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751071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449" y="1722438"/>
            <a:ext cx="7105651" cy="178276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latin typeface="+mj-lt"/>
              </a:rPr>
              <a:t>MGMT 203 </a:t>
            </a:r>
            <a:br>
              <a:rPr lang="en-US" sz="3600" b="1" dirty="0" smtClean="0">
                <a:latin typeface="+mj-lt"/>
              </a:rPr>
            </a:br>
            <a:r>
              <a:rPr lang="en-US" sz="3600" dirty="0"/>
              <a:t>Propulsion </a:t>
            </a:r>
            <a:r>
              <a:rPr lang="en-US" sz="3600" dirty="0" smtClean="0"/>
              <a:t>and Aircraft </a:t>
            </a:r>
            <a:r>
              <a:rPr lang="en-US" sz="3600" dirty="0"/>
              <a:t>Performance Management Perspective</a:t>
            </a:r>
            <a:endParaRPr lang="en-US" sz="3600" dirty="0">
              <a:latin typeface="+mj-lt"/>
            </a:endParaRPr>
          </a:p>
        </p:txBody>
      </p:sp>
      <p:sp>
        <p:nvSpPr>
          <p:cNvPr id="5" name="TextBox 4"/>
          <p:cNvSpPr txBox="1"/>
          <p:nvPr/>
        </p:nvSpPr>
        <p:spPr>
          <a:xfrm>
            <a:off x="2003425" y="3824248"/>
            <a:ext cx="5194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prstClr val="black"/>
                </a:solidFill>
              </a:rPr>
              <a:t>Module 3</a:t>
            </a:r>
            <a:endParaRPr lang="en-US"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9144000" cy="173355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eagle.gif"/>
          <p:cNvPicPr>
            <a:picLocks noChangeAspect="1"/>
          </p:cNvPicPr>
          <p:nvPr/>
        </p:nvPicPr>
        <p:blipFill>
          <a:blip r:embed="rId4" cstate="print"/>
          <a:srcRect/>
          <a:stretch>
            <a:fillRect/>
          </a:stretch>
        </p:blipFill>
        <p:spPr bwMode="auto">
          <a:xfrm>
            <a:off x="246656" y="3824248"/>
            <a:ext cx="1585319" cy="1756046"/>
          </a:xfrm>
          <a:prstGeom prst="rect">
            <a:avLst/>
          </a:prstGeom>
          <a:noFill/>
          <a:ln w="9525">
            <a:noFill/>
            <a:miter lim="800000"/>
            <a:headEnd/>
            <a:tailEnd/>
          </a:ln>
        </p:spPr>
      </p:pic>
    </p:spTree>
    <p:extLst>
      <p:ext uri="{BB962C8B-B14F-4D97-AF65-F5344CB8AC3E}">
        <p14:creationId xmlns:p14="http://schemas.microsoft.com/office/powerpoint/2010/main" val="37633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1+ppt_w/2"/>
                                          </p:val>
                                        </p:tav>
                                      </p:tavLst>
                                    </p:anim>
                                    <p:anim calcmode="lin" valueType="num">
                                      <p:cBhvr additive="base">
                                        <p:cTn id="7" dur="3000"/>
                                        <p:tgtEl>
                                          <p:spTgt spid="6"/>
                                        </p:tgtEl>
                                        <p:attrNameLst>
                                          <p:attrName>ppt_y</p:attrName>
                                        </p:attrNameLst>
                                      </p:cBhvr>
                                      <p:tavLst>
                                        <p:tav tm="0">
                                          <p:val>
                                            <p:strVal val="ppt_y"/>
                                          </p:val>
                                        </p:tav>
                                        <p:tav tm="100000">
                                          <p:val>
                                            <p:strVal val="0-ppt_h/2"/>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noFill/>
        </p:spPr>
        <p:txBody>
          <a:bodyPr/>
          <a:lstStyle/>
          <a:p>
            <a:r>
              <a:rPr lang="en-US" dirty="0" smtClean="0"/>
              <a:t/>
            </a:r>
            <a:br>
              <a:rPr lang="en-US" dirty="0" smtClean="0"/>
            </a:br>
            <a:r>
              <a:rPr lang="en-US" dirty="0" smtClean="0"/>
              <a:t>Propulsion</a:t>
            </a:r>
            <a:endParaRPr lang="en-US" dirty="0"/>
          </a:p>
        </p:txBody>
      </p:sp>
      <p:sp>
        <p:nvSpPr>
          <p:cNvPr id="6" name="Subtitle 5"/>
          <p:cNvSpPr>
            <a:spLocks noGrp="1"/>
          </p:cNvSpPr>
          <p:nvPr>
            <p:ph type="subTitle" idx="1"/>
          </p:nvPr>
        </p:nvSpPr>
        <p:spPr/>
        <p:txBody>
          <a:bodyPr/>
          <a:lstStyle/>
          <a:p>
            <a:r>
              <a:rPr lang="en-US" dirty="0" smtClean="0">
                <a:solidFill>
                  <a:schemeClr val="tx1"/>
                </a:solidFill>
              </a:rPr>
              <a:t>Let’s explore the very basics of the types of engines and their systems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7242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a:t>R</a:t>
            </a:r>
            <a:r>
              <a:rPr lang="en-US" dirty="0" smtClean="0"/>
              <a:t>eciprocating Engines</a:t>
            </a:r>
            <a:r>
              <a:rPr lang="en-US" dirty="0"/>
              <a:t/>
            </a:r>
            <a:br>
              <a:rPr lang="en-US" dirty="0"/>
            </a:br>
            <a:endParaRPr lang="en-US" dirty="0"/>
          </a:p>
        </p:txBody>
      </p:sp>
      <p:sp>
        <p:nvSpPr>
          <p:cNvPr id="3" name="Content Placeholder 2"/>
          <p:cNvSpPr>
            <a:spLocks noGrp="1"/>
          </p:cNvSpPr>
          <p:nvPr>
            <p:ph idx="1"/>
          </p:nvPr>
        </p:nvSpPr>
        <p:spPr>
          <a:xfrm>
            <a:off x="457200" y="1200840"/>
            <a:ext cx="8229600" cy="4925324"/>
          </a:xfrm>
        </p:spPr>
        <p:txBody>
          <a:bodyPr>
            <a:normAutofit/>
          </a:bodyPr>
          <a:lstStyle/>
          <a:p>
            <a:r>
              <a:rPr lang="en-US" dirty="0" smtClean="0"/>
              <a:t>Internal </a:t>
            </a:r>
            <a:r>
              <a:rPr lang="en-US" dirty="0"/>
              <a:t>combustion </a:t>
            </a:r>
            <a:r>
              <a:rPr lang="en-US" dirty="0" smtClean="0"/>
              <a:t>engine</a:t>
            </a:r>
            <a:endParaRPr lang="en-US" dirty="0"/>
          </a:p>
          <a:p>
            <a:r>
              <a:rPr lang="en-US" dirty="0" smtClean="0"/>
              <a:t>Converts chemical energy to heat </a:t>
            </a:r>
            <a:r>
              <a:rPr lang="en-US" dirty="0"/>
              <a:t>energy to mechanical </a:t>
            </a:r>
            <a:r>
              <a:rPr lang="en-US" dirty="0" smtClean="0"/>
              <a:t>energy to drive propeller.</a:t>
            </a:r>
            <a:endParaRPr lang="en-US" dirty="0"/>
          </a:p>
          <a:p>
            <a:r>
              <a:rPr lang="en-US" dirty="0" smtClean="0"/>
              <a:t>Reciprocating action of </a:t>
            </a:r>
            <a:r>
              <a:rPr lang="en-US" dirty="0"/>
              <a:t>pistons </a:t>
            </a:r>
            <a:r>
              <a:rPr lang="en-US" dirty="0" smtClean="0"/>
              <a:t>inside cylinders</a:t>
            </a:r>
          </a:p>
          <a:p>
            <a:r>
              <a:rPr lang="en-US" dirty="0" smtClean="0"/>
              <a:t>3 </a:t>
            </a:r>
            <a:r>
              <a:rPr lang="en-US" dirty="0"/>
              <a:t>ways to </a:t>
            </a:r>
            <a:r>
              <a:rPr lang="en-US" dirty="0" smtClean="0"/>
              <a:t>classify reciprocating engines</a:t>
            </a:r>
            <a:endParaRPr lang="en-US" dirty="0"/>
          </a:p>
          <a:p>
            <a:pPr lvl="1"/>
            <a:r>
              <a:rPr lang="en-US" dirty="0" smtClean="0"/>
              <a:t>Cylinder arrangement</a:t>
            </a:r>
          </a:p>
          <a:p>
            <a:pPr lvl="1"/>
            <a:r>
              <a:rPr lang="en-US" dirty="0" smtClean="0"/>
              <a:t>Cooling </a:t>
            </a:r>
            <a:r>
              <a:rPr lang="en-US" dirty="0"/>
              <a:t>system </a:t>
            </a:r>
            <a:r>
              <a:rPr lang="en-US" dirty="0" smtClean="0"/>
              <a:t>type</a:t>
            </a:r>
            <a:endParaRPr lang="en-US" dirty="0"/>
          </a:p>
          <a:p>
            <a:pPr lvl="1"/>
            <a:r>
              <a:rPr lang="en-US" dirty="0" smtClean="0"/>
              <a:t>Lubricating </a:t>
            </a:r>
            <a:r>
              <a:rPr lang="en-US" dirty="0"/>
              <a:t>system </a:t>
            </a:r>
            <a:r>
              <a:rPr lang="en-US" dirty="0" smtClean="0"/>
              <a:t>type</a:t>
            </a:r>
            <a:endParaRPr lang="en-US" dirty="0"/>
          </a:p>
          <a:p>
            <a:endParaRPr lang="en-US" b="1"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19</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5855551" y="4152686"/>
            <a:ext cx="2132072" cy="2386226"/>
          </a:xfrm>
          <a:prstGeom prst="rect">
            <a:avLst/>
          </a:prstGeom>
        </p:spPr>
      </p:pic>
    </p:spTree>
    <p:extLst>
      <p:ext uri="{BB962C8B-B14F-4D97-AF65-F5344CB8AC3E}">
        <p14:creationId xmlns:p14="http://schemas.microsoft.com/office/powerpoint/2010/main" val="36099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19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1907 — The first piloted helicopter rises at Douai in France.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Piloted by </a:t>
            </a:r>
            <a:r>
              <a:rPr lang="en-US" sz="2800" dirty="0" err="1"/>
              <a:t>Volumard</a:t>
            </a:r>
            <a:r>
              <a:rPr lang="en-US" sz="2800" dirty="0"/>
              <a:t>, it rises only about 2 feet and is steadied by men on the ground.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It does not constitute free, vertical flight.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134" y="2971800"/>
            <a:ext cx="443204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33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a:t/>
            </a:r>
            <a:br>
              <a:rPr lang="en-US" dirty="0"/>
            </a:br>
            <a:r>
              <a:rPr lang="en-US" dirty="0"/>
              <a:t>Reciprocating </a:t>
            </a:r>
            <a:r>
              <a:rPr lang="en-US" dirty="0" smtClean="0"/>
              <a:t>Engines</a:t>
            </a:r>
            <a:endParaRPr lang="en-US" dirty="0"/>
          </a:p>
        </p:txBody>
      </p:sp>
      <p:sp>
        <p:nvSpPr>
          <p:cNvPr id="3" name="Content Placeholder 2"/>
          <p:cNvSpPr>
            <a:spLocks noGrp="1"/>
          </p:cNvSpPr>
          <p:nvPr>
            <p:ph idx="1"/>
          </p:nvPr>
        </p:nvSpPr>
        <p:spPr>
          <a:xfrm>
            <a:off x="457200" y="1091720"/>
            <a:ext cx="8229600" cy="5408232"/>
          </a:xfrm>
        </p:spPr>
        <p:txBody>
          <a:bodyPr>
            <a:normAutofit/>
          </a:bodyPr>
          <a:lstStyle/>
          <a:p>
            <a:pPr marL="342900" lvl="1" indent="-342900">
              <a:buFont typeface="Arial"/>
              <a:buChar char="•"/>
            </a:pPr>
            <a:r>
              <a:rPr lang="en-US" sz="3200" dirty="0"/>
              <a:t>Cylinder </a:t>
            </a:r>
            <a:r>
              <a:rPr lang="en-US" sz="3200" dirty="0" smtClean="0"/>
              <a:t>arrangement</a:t>
            </a:r>
          </a:p>
          <a:p>
            <a:pPr marL="742950" lvl="2" indent="-342900"/>
            <a:r>
              <a:rPr lang="en-US" sz="2800" dirty="0" smtClean="0"/>
              <a:t>Inline</a:t>
            </a:r>
            <a:endParaRPr lang="en-US" sz="2800" dirty="0"/>
          </a:p>
          <a:p>
            <a:pPr marL="1200150" lvl="3" indent="-342900"/>
            <a:r>
              <a:rPr lang="en-US" sz="2400" dirty="0" smtClean="0"/>
              <a:t>Even </a:t>
            </a:r>
            <a:r>
              <a:rPr lang="en-US" sz="2400" dirty="0"/>
              <a:t>number of </a:t>
            </a:r>
            <a:r>
              <a:rPr lang="en-US" sz="2400" dirty="0" smtClean="0"/>
              <a:t>cylinders or all </a:t>
            </a:r>
            <a:r>
              <a:rPr lang="en-US" sz="2400" dirty="0"/>
              <a:t>cylinders in a </a:t>
            </a:r>
            <a:r>
              <a:rPr lang="en-US" sz="2400" dirty="0" smtClean="0"/>
              <a:t>row.</a:t>
            </a:r>
            <a:endParaRPr lang="en-US" sz="2400" dirty="0"/>
          </a:p>
          <a:p>
            <a:pPr marL="742950" lvl="2" indent="-342900"/>
            <a:r>
              <a:rPr lang="en-US" sz="2800" dirty="0" smtClean="0"/>
              <a:t>V </a:t>
            </a:r>
            <a:r>
              <a:rPr lang="en-US" sz="2800" dirty="0"/>
              <a:t>Type</a:t>
            </a:r>
          </a:p>
          <a:p>
            <a:pPr marL="1200150" lvl="3" indent="-342900"/>
            <a:r>
              <a:rPr lang="en-US" sz="2400" dirty="0" smtClean="0"/>
              <a:t>Cylinders </a:t>
            </a:r>
            <a:r>
              <a:rPr lang="en-US" sz="2400" dirty="0"/>
              <a:t>arranged in 2 rows or banks forming the letter "V" with an </a:t>
            </a:r>
            <a:r>
              <a:rPr lang="en-US" sz="2400" dirty="0" smtClean="0"/>
              <a:t>angle.</a:t>
            </a:r>
          </a:p>
          <a:p>
            <a:pPr marL="1200150" lvl="3" indent="-342900"/>
            <a:r>
              <a:rPr lang="en-US" sz="2400" dirty="0"/>
              <a:t>Even number of </a:t>
            </a:r>
            <a:r>
              <a:rPr lang="en-US" sz="2400" dirty="0" smtClean="0"/>
              <a:t>cylinders.</a:t>
            </a:r>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20</a:t>
            </a:fld>
            <a:endParaRPr lang="en-US"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426" y="4089508"/>
            <a:ext cx="2492675" cy="171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199" y="4493949"/>
            <a:ext cx="2496002" cy="18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a:t/>
            </a:r>
            <a:br>
              <a:rPr lang="en-US" dirty="0"/>
            </a:br>
            <a:r>
              <a:rPr lang="en-US" dirty="0"/>
              <a:t>Reciprocating </a:t>
            </a:r>
            <a:r>
              <a:rPr lang="en-US" dirty="0" smtClean="0"/>
              <a:t>Engines</a:t>
            </a:r>
            <a:endParaRPr lang="en-US" dirty="0"/>
          </a:p>
        </p:txBody>
      </p:sp>
      <p:sp>
        <p:nvSpPr>
          <p:cNvPr id="3" name="Content Placeholder 2"/>
          <p:cNvSpPr>
            <a:spLocks noGrp="1"/>
          </p:cNvSpPr>
          <p:nvPr>
            <p:ph idx="1"/>
          </p:nvPr>
        </p:nvSpPr>
        <p:spPr>
          <a:xfrm>
            <a:off x="54528" y="1091720"/>
            <a:ext cx="6883167" cy="5408232"/>
          </a:xfrm>
        </p:spPr>
        <p:txBody>
          <a:bodyPr>
            <a:normAutofit lnSpcReduction="10000"/>
          </a:bodyPr>
          <a:lstStyle/>
          <a:p>
            <a:pPr marL="342900" lvl="1" indent="-342900">
              <a:buFont typeface="Arial"/>
              <a:buChar char="•"/>
            </a:pPr>
            <a:r>
              <a:rPr lang="en-US" sz="3200" dirty="0"/>
              <a:t>Cylinder </a:t>
            </a:r>
            <a:r>
              <a:rPr lang="en-US" sz="3200" dirty="0" smtClean="0"/>
              <a:t>arrangement</a:t>
            </a:r>
          </a:p>
          <a:p>
            <a:pPr marL="742950" lvl="2" indent="-342900"/>
            <a:r>
              <a:rPr lang="en-US" sz="2800" dirty="0" smtClean="0"/>
              <a:t>Opposed </a:t>
            </a:r>
            <a:r>
              <a:rPr lang="en-US" sz="2800" dirty="0"/>
              <a:t>or O Type Engines</a:t>
            </a:r>
          </a:p>
          <a:p>
            <a:pPr marL="1200150" lvl="3" indent="-342900"/>
            <a:r>
              <a:rPr lang="en-US" sz="2400" dirty="0" smtClean="0"/>
              <a:t>2 </a:t>
            </a:r>
            <a:r>
              <a:rPr lang="en-US" sz="2400" dirty="0"/>
              <a:t>banks of cylinders directly opposite each </a:t>
            </a:r>
            <a:r>
              <a:rPr lang="en-US" sz="2400" dirty="0" smtClean="0"/>
              <a:t>other. </a:t>
            </a:r>
          </a:p>
          <a:p>
            <a:pPr marL="1200150" lvl="3" indent="-342900"/>
            <a:r>
              <a:rPr lang="en-US" sz="2400" dirty="0" smtClean="0"/>
              <a:t>Vertical </a:t>
            </a:r>
            <a:r>
              <a:rPr lang="en-US" sz="2400" dirty="0"/>
              <a:t>or horizontally </a:t>
            </a:r>
            <a:r>
              <a:rPr lang="en-US" sz="2400" dirty="0" smtClean="0"/>
              <a:t>mounted.</a:t>
            </a:r>
            <a:endParaRPr lang="en-US" sz="2400" dirty="0"/>
          </a:p>
          <a:p>
            <a:pPr marL="1200150" lvl="3" indent="-342900"/>
            <a:r>
              <a:rPr lang="en-US" sz="2400" dirty="0" smtClean="0"/>
              <a:t>Most </a:t>
            </a:r>
            <a:r>
              <a:rPr lang="en-US" sz="2400" dirty="0"/>
              <a:t>widely used in general aviation (GA</a:t>
            </a:r>
            <a:r>
              <a:rPr lang="en-US" sz="2400" dirty="0" smtClean="0"/>
              <a:t>).</a:t>
            </a:r>
          </a:p>
          <a:p>
            <a:pPr marL="742950" lvl="2" indent="-342900"/>
            <a:r>
              <a:rPr lang="en-US" sz="2800" dirty="0"/>
              <a:t>Radial Engines</a:t>
            </a:r>
          </a:p>
          <a:p>
            <a:pPr marL="1200150" lvl="3" indent="-342900"/>
            <a:r>
              <a:rPr lang="en-US" sz="2400" dirty="0" smtClean="0"/>
              <a:t>Consists </a:t>
            </a:r>
            <a:r>
              <a:rPr lang="en-US" sz="2400" dirty="0"/>
              <a:t>of a row, </a:t>
            </a:r>
            <a:r>
              <a:rPr lang="en-US" sz="2400" dirty="0" smtClean="0"/>
              <a:t>or </a:t>
            </a:r>
            <a:r>
              <a:rPr lang="en-US" sz="2400" dirty="0"/>
              <a:t>rows of cylinders arranged radially about a central </a:t>
            </a:r>
            <a:r>
              <a:rPr lang="en-US" sz="2400" dirty="0" smtClean="0"/>
              <a:t>crankcase.</a:t>
            </a:r>
          </a:p>
          <a:p>
            <a:pPr marL="1200150" lvl="3" indent="-342900"/>
            <a:r>
              <a:rPr lang="en-US" sz="2400" dirty="0" smtClean="0"/>
              <a:t>Odd </a:t>
            </a:r>
            <a:r>
              <a:rPr lang="en-US" sz="2400" dirty="0"/>
              <a:t>number of cylinders 5, 7, or 9 per </a:t>
            </a:r>
            <a:r>
              <a:rPr lang="en-US" sz="2400" dirty="0" smtClean="0"/>
              <a:t>row.</a:t>
            </a:r>
            <a:endParaRPr lang="en-US" sz="2400" dirty="0"/>
          </a:p>
          <a:p>
            <a:pPr marL="1200150" lvl="3" indent="-342900"/>
            <a:r>
              <a:rPr lang="en-US" sz="2400" dirty="0" smtClean="0"/>
              <a:t>May </a:t>
            </a:r>
            <a:r>
              <a:rPr lang="en-US" sz="2400" dirty="0"/>
              <a:t>have dual </a:t>
            </a:r>
            <a:r>
              <a:rPr lang="en-US" sz="2400" dirty="0" smtClean="0"/>
              <a:t>rows (9 cylinders in front and 9 in the back).</a:t>
            </a:r>
            <a:endParaRPr lang="en-US" sz="2400" dirty="0"/>
          </a:p>
          <a:p>
            <a:pPr marL="1200150" lvl="3" indent="-342900"/>
            <a:r>
              <a:rPr lang="en-US" sz="2400" dirty="0" smtClean="0"/>
              <a:t>Greatest </a:t>
            </a:r>
            <a:r>
              <a:rPr lang="en-US" sz="2400" dirty="0"/>
              <a:t>drag of all cylinder </a:t>
            </a:r>
            <a:r>
              <a:rPr lang="en-US" sz="2400" dirty="0" smtClean="0"/>
              <a:t>arrangements.</a:t>
            </a:r>
            <a:endParaRPr lang="en-US" sz="2400" dirty="0"/>
          </a:p>
          <a:p>
            <a:pPr marL="742950" lvl="2" indent="-342900"/>
            <a:endParaRPr lang="en-US" dirty="0" smtClean="0"/>
          </a:p>
          <a:p>
            <a:pPr marL="742950" lvl="2" indent="-342900"/>
            <a:endParaRPr lang="en-US" dirty="0" smtClean="0"/>
          </a:p>
          <a:p>
            <a:pPr marL="857250" lvl="3" indent="0">
              <a:buNone/>
            </a:pPr>
            <a:endParaRPr lang="en-US" dirty="0"/>
          </a:p>
          <a:p>
            <a:pPr marL="742950" lvl="2" indent="-342900"/>
            <a:endParaRPr lang="en-US" dirty="0" smtClean="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21</a:t>
            </a:fld>
            <a:endParaRPr lang="en-US" dirty="0">
              <a:solidFill>
                <a:prstClr val="black"/>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2057" y="1795244"/>
            <a:ext cx="2080381"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6853806" y="4239417"/>
            <a:ext cx="2290194" cy="1573458"/>
          </a:xfrm>
          <a:prstGeom prst="rect">
            <a:avLst/>
          </a:prstGeom>
        </p:spPr>
      </p:pic>
    </p:spTree>
    <p:extLst>
      <p:ext uri="{BB962C8B-B14F-4D97-AF65-F5344CB8AC3E}">
        <p14:creationId xmlns:p14="http://schemas.microsoft.com/office/powerpoint/2010/main" val="38791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a:t/>
            </a:r>
            <a:br>
              <a:rPr lang="en-US" dirty="0"/>
            </a:br>
            <a:r>
              <a:rPr lang="en-US" dirty="0"/>
              <a:t>Reciprocating </a:t>
            </a:r>
            <a:r>
              <a:rPr lang="en-US" dirty="0" smtClean="0"/>
              <a:t>Engines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22</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204037" y="1348187"/>
            <a:ext cx="4930026" cy="3982279"/>
          </a:xfrm>
          <a:prstGeom prst="rect">
            <a:avLst/>
          </a:prstGeom>
        </p:spPr>
      </p:pic>
      <p:sp>
        <p:nvSpPr>
          <p:cNvPr id="7" name="TextBox 6"/>
          <p:cNvSpPr txBox="1"/>
          <p:nvPr/>
        </p:nvSpPr>
        <p:spPr>
          <a:xfrm>
            <a:off x="374572" y="5586934"/>
            <a:ext cx="7645707" cy="646331"/>
          </a:xfrm>
          <a:prstGeom prst="rect">
            <a:avLst/>
          </a:prstGeom>
          <a:noFill/>
        </p:spPr>
        <p:txBody>
          <a:bodyPr wrap="square" rtlCol="0">
            <a:spAutoFit/>
          </a:bodyPr>
          <a:lstStyle/>
          <a:p>
            <a:r>
              <a:rPr lang="en-US" dirty="0">
                <a:solidFill>
                  <a:prstClr val="black"/>
                </a:solidFill>
              </a:rPr>
              <a:t>FAA. (2008). </a:t>
            </a:r>
            <a:r>
              <a:rPr lang="en-US" i="1" dirty="0">
                <a:solidFill>
                  <a:prstClr val="black"/>
                </a:solidFill>
              </a:rPr>
              <a:t>FAA-H-8083-25 Pilot's Handbook of Aeronautical Knowledge. </a:t>
            </a:r>
            <a:endParaRPr lang="en-US" dirty="0">
              <a:solidFill>
                <a:prstClr val="black"/>
              </a:solidFill>
            </a:endParaRPr>
          </a:p>
          <a:p>
            <a:r>
              <a:rPr lang="en-US" dirty="0" smtClean="0">
                <a:solidFill>
                  <a:prstClr val="black"/>
                </a:solidFill>
              </a:rPr>
              <a:t>p. 6-2 </a:t>
            </a:r>
            <a:endParaRPr lang="en-US" dirty="0">
              <a:solidFill>
                <a:prstClr val="black"/>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13" y="1795243"/>
            <a:ext cx="3223425" cy="253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24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a:t/>
            </a:r>
            <a:br>
              <a:rPr lang="en-US" dirty="0"/>
            </a:br>
            <a:r>
              <a:rPr lang="en-US" dirty="0"/>
              <a:t>Reciprocating </a:t>
            </a:r>
            <a:r>
              <a:rPr lang="en-US" dirty="0" smtClean="0"/>
              <a:t>Engines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23</a:t>
            </a:fld>
            <a:endParaRPr lang="en-US" dirty="0">
              <a:solidFill>
                <a:prstClr val="black"/>
              </a:solidFill>
            </a:endParaRPr>
          </a:p>
        </p:txBody>
      </p:sp>
      <p:sp>
        <p:nvSpPr>
          <p:cNvPr id="7" name="TextBox 6"/>
          <p:cNvSpPr txBox="1"/>
          <p:nvPr/>
        </p:nvSpPr>
        <p:spPr>
          <a:xfrm>
            <a:off x="99153" y="6105648"/>
            <a:ext cx="8455007" cy="646331"/>
          </a:xfrm>
          <a:prstGeom prst="rect">
            <a:avLst/>
          </a:prstGeom>
          <a:noFill/>
        </p:spPr>
        <p:txBody>
          <a:bodyPr wrap="none" rtlCol="0">
            <a:spAutoFit/>
          </a:bodyPr>
          <a:lstStyle/>
          <a:p>
            <a:r>
              <a:rPr lang="en-US" dirty="0">
                <a:solidFill>
                  <a:prstClr val="black"/>
                </a:solidFill>
              </a:rPr>
              <a:t>FAA (2012). </a:t>
            </a:r>
            <a:r>
              <a:rPr lang="en-US" i="1" dirty="0">
                <a:solidFill>
                  <a:prstClr val="black"/>
                </a:solidFill>
              </a:rPr>
              <a:t>FAA-H-8083-32 Aviation Maintenance Technician Handbook – Powerplant</a:t>
            </a:r>
            <a:r>
              <a:rPr lang="en-US" dirty="0">
                <a:solidFill>
                  <a:prstClr val="black"/>
                </a:solidFill>
              </a:rPr>
              <a:t>. </a:t>
            </a:r>
          </a:p>
          <a:p>
            <a:r>
              <a:rPr lang="en-US" dirty="0" smtClean="0">
                <a:solidFill>
                  <a:prstClr val="black"/>
                </a:solidFill>
              </a:rPr>
              <a:t>p. 1-5</a:t>
            </a:r>
            <a:endParaRPr lang="en-US" dirty="0">
              <a:solidFill>
                <a:prstClr val="black"/>
              </a:solidFill>
            </a:endParaRPr>
          </a:p>
        </p:txBody>
      </p:sp>
      <p:pic>
        <p:nvPicPr>
          <p:cNvPr id="3" name="Picture 2"/>
          <p:cNvPicPr>
            <a:picLocks noChangeAspect="1"/>
          </p:cNvPicPr>
          <p:nvPr/>
        </p:nvPicPr>
        <p:blipFill>
          <a:blip r:embed="rId2"/>
          <a:stretch>
            <a:fillRect/>
          </a:stretch>
        </p:blipFill>
        <p:spPr>
          <a:xfrm>
            <a:off x="1961003" y="1091720"/>
            <a:ext cx="5155893" cy="5001172"/>
          </a:xfrm>
          <a:prstGeom prst="rect">
            <a:avLst/>
          </a:prstGeom>
        </p:spPr>
      </p:pic>
    </p:spTree>
    <p:extLst>
      <p:ext uri="{BB962C8B-B14F-4D97-AF65-F5344CB8AC3E}">
        <p14:creationId xmlns:p14="http://schemas.microsoft.com/office/powerpoint/2010/main" val="11688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Reciprocating Engines</a:t>
            </a:r>
            <a:r>
              <a:rPr lang="en-US" dirty="0"/>
              <a:t/>
            </a:r>
            <a:br>
              <a:rPr lang="en-US" dirty="0"/>
            </a:br>
            <a:endParaRPr lang="en-US" dirty="0"/>
          </a:p>
        </p:txBody>
      </p:sp>
      <p:sp>
        <p:nvSpPr>
          <p:cNvPr id="3" name="Content Placeholder 2"/>
          <p:cNvSpPr>
            <a:spLocks noGrp="1"/>
          </p:cNvSpPr>
          <p:nvPr>
            <p:ph idx="1"/>
          </p:nvPr>
        </p:nvSpPr>
        <p:spPr>
          <a:xfrm>
            <a:off x="457200" y="1112704"/>
            <a:ext cx="8229600" cy="5155893"/>
          </a:xfrm>
        </p:spPr>
        <p:txBody>
          <a:bodyPr>
            <a:normAutofit fontScale="92500" lnSpcReduction="10000"/>
          </a:bodyPr>
          <a:lstStyle/>
          <a:p>
            <a:r>
              <a:rPr lang="en-US" sz="3500" dirty="0" smtClean="0"/>
              <a:t>Cooling </a:t>
            </a:r>
            <a:r>
              <a:rPr lang="en-US" sz="3500" dirty="0"/>
              <a:t>system </a:t>
            </a:r>
            <a:r>
              <a:rPr lang="en-US" sz="3500" dirty="0" smtClean="0"/>
              <a:t>type</a:t>
            </a:r>
          </a:p>
          <a:p>
            <a:pPr lvl="1"/>
            <a:r>
              <a:rPr lang="en-US" sz="3000" dirty="0" smtClean="0"/>
              <a:t>Air cooled (fins around the cylinder)</a:t>
            </a:r>
          </a:p>
          <a:p>
            <a:pPr lvl="2"/>
            <a:r>
              <a:rPr lang="en-US" sz="2600" dirty="0" smtClean="0"/>
              <a:t>Very common </a:t>
            </a:r>
            <a:endParaRPr lang="en-US" sz="2600" dirty="0"/>
          </a:p>
          <a:p>
            <a:pPr lvl="1"/>
            <a:r>
              <a:rPr lang="en-US" sz="3000" dirty="0" smtClean="0"/>
              <a:t>Liquid cooled (radiator)</a:t>
            </a:r>
          </a:p>
          <a:p>
            <a:r>
              <a:rPr lang="en-US" sz="3500" dirty="0" smtClean="0"/>
              <a:t>Lubricating </a:t>
            </a:r>
            <a:r>
              <a:rPr lang="en-US" sz="3500" dirty="0"/>
              <a:t>system </a:t>
            </a:r>
            <a:r>
              <a:rPr lang="en-US" sz="3500" dirty="0" smtClean="0"/>
              <a:t>type</a:t>
            </a:r>
          </a:p>
          <a:p>
            <a:pPr lvl="1"/>
            <a:r>
              <a:rPr lang="en-US" sz="3000" dirty="0"/>
              <a:t>Wet sump system</a:t>
            </a:r>
          </a:p>
          <a:p>
            <a:pPr lvl="2"/>
            <a:r>
              <a:rPr lang="en-US" sz="2600" dirty="0" smtClean="0"/>
              <a:t>Entire </a:t>
            </a:r>
            <a:r>
              <a:rPr lang="en-US" sz="2600" dirty="0"/>
              <a:t>oil supply is carried in </a:t>
            </a:r>
            <a:r>
              <a:rPr lang="en-US" sz="2600" dirty="0" smtClean="0"/>
              <a:t>engine.</a:t>
            </a:r>
            <a:endParaRPr lang="en-US" sz="2600" dirty="0"/>
          </a:p>
          <a:p>
            <a:pPr lvl="2"/>
            <a:r>
              <a:rPr lang="en-US" sz="2600" dirty="0" smtClean="0"/>
              <a:t>Example car engine.</a:t>
            </a:r>
            <a:endParaRPr lang="en-US" sz="2600" dirty="0"/>
          </a:p>
          <a:p>
            <a:pPr lvl="1"/>
            <a:r>
              <a:rPr lang="en-US" sz="3000" dirty="0"/>
              <a:t>Dry sump system</a:t>
            </a:r>
          </a:p>
          <a:p>
            <a:pPr lvl="2"/>
            <a:r>
              <a:rPr lang="en-US" sz="2600" dirty="0"/>
              <a:t> </a:t>
            </a:r>
            <a:r>
              <a:rPr lang="en-US" sz="2600" dirty="0" smtClean="0"/>
              <a:t>Independent </a:t>
            </a:r>
            <a:r>
              <a:rPr lang="en-US" sz="2600" dirty="0"/>
              <a:t>oil </a:t>
            </a:r>
            <a:r>
              <a:rPr lang="en-US" sz="2600" dirty="0" smtClean="0"/>
              <a:t>system.</a:t>
            </a:r>
            <a:endParaRPr lang="en-US" sz="2600" dirty="0"/>
          </a:p>
          <a:p>
            <a:pPr lvl="2"/>
            <a:r>
              <a:rPr lang="en-US" sz="2600" dirty="0" smtClean="0"/>
              <a:t> Separate </a:t>
            </a:r>
            <a:r>
              <a:rPr lang="en-US" sz="2600" dirty="0"/>
              <a:t>tank and tubing or hose to engine oil </a:t>
            </a:r>
            <a:r>
              <a:rPr lang="en-US" sz="2600" dirty="0" smtClean="0"/>
              <a:t>pump.</a:t>
            </a:r>
            <a:endParaRPr lang="en-US" sz="2600" dirty="0"/>
          </a:p>
          <a:p>
            <a:endParaRPr lang="en-US" b="1"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0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
            <a:ext cx="6629400" cy="1154162"/>
          </a:xfrm>
        </p:spPr>
        <p:txBody>
          <a:bodyPr/>
          <a:lstStyle/>
          <a:p>
            <a:r>
              <a:rPr lang="en-US" dirty="0"/>
              <a:t/>
            </a:r>
            <a:br>
              <a:rPr lang="en-US" dirty="0"/>
            </a:br>
            <a:r>
              <a:rPr lang="en-US" sz="3600" dirty="0"/>
              <a:t>Reciprocating </a:t>
            </a:r>
            <a:r>
              <a:rPr lang="en-US" sz="3600" dirty="0" smtClean="0"/>
              <a:t>Engines</a:t>
            </a:r>
            <a:endParaRPr lang="en-US" sz="3600" dirty="0"/>
          </a:p>
        </p:txBody>
      </p:sp>
      <p:sp>
        <p:nvSpPr>
          <p:cNvPr id="3" name="Content Placeholder 2"/>
          <p:cNvSpPr>
            <a:spLocks noGrp="1"/>
          </p:cNvSpPr>
          <p:nvPr>
            <p:ph idx="1"/>
          </p:nvPr>
        </p:nvSpPr>
        <p:spPr>
          <a:xfrm>
            <a:off x="457200" y="1107996"/>
            <a:ext cx="8229600" cy="5018167"/>
          </a:xfrm>
        </p:spPr>
        <p:txBody>
          <a:bodyPr>
            <a:normAutofit/>
          </a:bodyPr>
          <a:lstStyle/>
          <a:p>
            <a:r>
              <a:rPr lang="en-US" dirty="0" smtClean="0"/>
              <a:t>Most of the reciprocating engines used today are </a:t>
            </a:r>
            <a:r>
              <a:rPr lang="en-US" dirty="0"/>
              <a:t>4 stroke </a:t>
            </a:r>
            <a:r>
              <a:rPr lang="en-US" dirty="0" smtClean="0"/>
              <a:t>engines. </a:t>
            </a:r>
          </a:p>
          <a:p>
            <a:r>
              <a:rPr lang="en-US" dirty="0" smtClean="0"/>
              <a:t>5 </a:t>
            </a:r>
            <a:r>
              <a:rPr lang="en-US" dirty="0"/>
              <a:t>events of a 4 stroke engine in the order of </a:t>
            </a:r>
            <a:r>
              <a:rPr lang="en-US" dirty="0" smtClean="0"/>
              <a:t>occurrence.</a:t>
            </a:r>
            <a:endParaRPr lang="en-US" dirty="0"/>
          </a:p>
          <a:p>
            <a:pPr lvl="1"/>
            <a:r>
              <a:rPr lang="en-US" dirty="0" smtClean="0"/>
              <a:t>Intake</a:t>
            </a:r>
            <a:endParaRPr lang="en-US" dirty="0"/>
          </a:p>
          <a:p>
            <a:pPr lvl="1"/>
            <a:r>
              <a:rPr lang="en-US" dirty="0" smtClean="0"/>
              <a:t>Compression</a:t>
            </a:r>
            <a:endParaRPr lang="en-US" dirty="0"/>
          </a:p>
          <a:p>
            <a:pPr lvl="1"/>
            <a:r>
              <a:rPr lang="en-US" dirty="0" smtClean="0"/>
              <a:t>Ignition</a:t>
            </a:r>
          </a:p>
          <a:p>
            <a:pPr lvl="1"/>
            <a:r>
              <a:rPr lang="en-US" dirty="0" smtClean="0"/>
              <a:t>Power</a:t>
            </a:r>
            <a:endParaRPr lang="en-US" dirty="0"/>
          </a:p>
          <a:p>
            <a:pPr lvl="1"/>
            <a:r>
              <a:rPr lang="en-US" dirty="0" smtClean="0"/>
              <a:t>Exhaust</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96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
            <a:ext cx="6629400" cy="1154162"/>
          </a:xfrm>
        </p:spPr>
        <p:txBody>
          <a:bodyPr/>
          <a:lstStyle/>
          <a:p>
            <a:r>
              <a:rPr lang="en-US" dirty="0"/>
              <a:t/>
            </a:r>
            <a:br>
              <a:rPr lang="en-US" dirty="0"/>
            </a:br>
            <a:r>
              <a:rPr lang="en-US" sz="3600" dirty="0"/>
              <a:t>Reciprocating </a:t>
            </a:r>
            <a:r>
              <a:rPr lang="en-US" sz="3600" dirty="0" smtClean="0"/>
              <a:t>Engines</a:t>
            </a:r>
            <a:endParaRPr lang="en-US" sz="36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26</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0" y="1131079"/>
            <a:ext cx="4400550" cy="3781425"/>
          </a:xfrm>
          <a:prstGeom prst="rect">
            <a:avLst/>
          </a:prstGeom>
        </p:spPr>
      </p:pic>
      <p:pic>
        <p:nvPicPr>
          <p:cNvPr id="8" name="Picture 7"/>
          <p:cNvPicPr>
            <a:picLocks noChangeAspect="1"/>
          </p:cNvPicPr>
          <p:nvPr/>
        </p:nvPicPr>
        <p:blipFill>
          <a:blip r:embed="rId3"/>
          <a:stretch>
            <a:fillRect/>
          </a:stretch>
        </p:blipFill>
        <p:spPr>
          <a:xfrm>
            <a:off x="4333875" y="1363925"/>
            <a:ext cx="4438650" cy="4210610"/>
          </a:xfrm>
          <a:prstGeom prst="rect">
            <a:avLst/>
          </a:prstGeom>
        </p:spPr>
      </p:pic>
      <p:sp>
        <p:nvSpPr>
          <p:cNvPr id="9" name="TextBox 8"/>
          <p:cNvSpPr txBox="1"/>
          <p:nvPr/>
        </p:nvSpPr>
        <p:spPr>
          <a:xfrm>
            <a:off x="396608" y="5710019"/>
            <a:ext cx="7639143" cy="369332"/>
          </a:xfrm>
          <a:prstGeom prst="rect">
            <a:avLst/>
          </a:prstGeom>
          <a:noFill/>
        </p:spPr>
        <p:txBody>
          <a:bodyPr wrap="none" rtlCol="0">
            <a:spAutoFit/>
          </a:bodyPr>
          <a:lstStyle/>
          <a:p>
            <a:r>
              <a:rPr lang="en-US" dirty="0">
                <a:solidFill>
                  <a:prstClr val="black"/>
                </a:solidFill>
              </a:rPr>
              <a:t>FAA. (2008). </a:t>
            </a:r>
            <a:r>
              <a:rPr lang="en-US" i="1" dirty="0">
                <a:solidFill>
                  <a:prstClr val="black"/>
                </a:solidFill>
              </a:rPr>
              <a:t>FAA-H-8083-25 Pilot's Handbook of Aeronautical Knowledge. </a:t>
            </a:r>
            <a:r>
              <a:rPr lang="en-US" dirty="0" smtClean="0">
                <a:solidFill>
                  <a:prstClr val="black"/>
                </a:solidFill>
              </a:rPr>
              <a:t>p. 6-4</a:t>
            </a:r>
            <a:endParaRPr lang="en-US" dirty="0">
              <a:solidFill>
                <a:prstClr val="black"/>
              </a:solidFill>
            </a:endParaRPr>
          </a:p>
        </p:txBody>
      </p:sp>
    </p:spTree>
    <p:extLst>
      <p:ext uri="{BB962C8B-B14F-4D97-AF65-F5344CB8AC3E}">
        <p14:creationId xmlns:p14="http://schemas.microsoft.com/office/powerpoint/2010/main" val="1221356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89"/>
            <a:ext cx="6629400" cy="1077218"/>
          </a:xfrm>
        </p:spPr>
        <p:txBody>
          <a:bodyPr/>
          <a:lstStyle/>
          <a:p>
            <a:r>
              <a:rPr lang="en-US" sz="3200" dirty="0"/>
              <a:t/>
            </a:r>
            <a:br>
              <a:rPr lang="en-US" sz="3200" dirty="0"/>
            </a:br>
            <a:r>
              <a:rPr lang="en-US" sz="3200" dirty="0"/>
              <a:t>Reciprocating </a:t>
            </a:r>
            <a:r>
              <a:rPr lang="en-US" sz="3200" dirty="0" smtClean="0"/>
              <a:t>Engine Components</a:t>
            </a:r>
            <a:endParaRPr lang="en-US" sz="3200" dirty="0"/>
          </a:p>
        </p:txBody>
      </p:sp>
      <p:sp>
        <p:nvSpPr>
          <p:cNvPr id="3" name="Content Placeholder 2"/>
          <p:cNvSpPr>
            <a:spLocks noGrp="1"/>
          </p:cNvSpPr>
          <p:nvPr>
            <p:ph idx="1"/>
          </p:nvPr>
        </p:nvSpPr>
        <p:spPr>
          <a:xfrm>
            <a:off x="457200" y="1200839"/>
            <a:ext cx="8229600" cy="4925324"/>
          </a:xfrm>
        </p:spPr>
        <p:txBody>
          <a:bodyPr>
            <a:normAutofit fontScale="32500" lnSpcReduction="20000"/>
          </a:bodyPr>
          <a:lstStyle/>
          <a:p>
            <a:r>
              <a:rPr lang="en-US" sz="8600" dirty="0" smtClean="0"/>
              <a:t>Crankcase Section </a:t>
            </a:r>
          </a:p>
          <a:p>
            <a:pPr lvl="1"/>
            <a:r>
              <a:rPr lang="en-US" sz="6800" dirty="0" smtClean="0"/>
              <a:t>Foundation </a:t>
            </a:r>
            <a:r>
              <a:rPr lang="en-US" sz="6800" dirty="0"/>
              <a:t>of engine</a:t>
            </a:r>
          </a:p>
          <a:p>
            <a:pPr lvl="1"/>
            <a:r>
              <a:rPr lang="en-US" sz="6800" dirty="0" smtClean="0"/>
              <a:t>One </a:t>
            </a:r>
            <a:r>
              <a:rPr lang="en-US" sz="6800" dirty="0"/>
              <a:t>piece or multi-piece </a:t>
            </a:r>
            <a:r>
              <a:rPr lang="en-US" sz="6800" dirty="0" smtClean="0"/>
              <a:t>construction</a:t>
            </a:r>
          </a:p>
          <a:p>
            <a:r>
              <a:rPr lang="en-US" sz="8600" dirty="0" smtClean="0"/>
              <a:t>Cylinder</a:t>
            </a:r>
            <a:endParaRPr lang="en-US" sz="8600" dirty="0"/>
          </a:p>
          <a:p>
            <a:pPr lvl="1"/>
            <a:r>
              <a:rPr lang="en-US" sz="6800" dirty="0" smtClean="0"/>
              <a:t>Two </a:t>
            </a:r>
            <a:r>
              <a:rPr lang="en-US" sz="6800" dirty="0"/>
              <a:t>main parts of a cylinder </a:t>
            </a:r>
            <a:r>
              <a:rPr lang="en-US" sz="6800" dirty="0" smtClean="0"/>
              <a:t>are</a:t>
            </a:r>
            <a:endParaRPr lang="en-US" sz="6800" dirty="0"/>
          </a:p>
          <a:p>
            <a:pPr lvl="2"/>
            <a:r>
              <a:rPr lang="en-US" sz="6400" dirty="0" smtClean="0"/>
              <a:t>Cylinder head</a:t>
            </a:r>
          </a:p>
          <a:p>
            <a:pPr lvl="3"/>
            <a:r>
              <a:rPr lang="en-US" sz="6000" dirty="0" smtClean="0"/>
              <a:t>Intake and exhaust valves </a:t>
            </a:r>
          </a:p>
          <a:p>
            <a:pPr lvl="3"/>
            <a:r>
              <a:rPr lang="en-US" sz="6000" dirty="0" smtClean="0"/>
              <a:t>2 spark plugs</a:t>
            </a:r>
            <a:endParaRPr lang="en-US" sz="6000" dirty="0"/>
          </a:p>
          <a:p>
            <a:pPr lvl="2"/>
            <a:r>
              <a:rPr lang="en-US" sz="6400" dirty="0" smtClean="0"/>
              <a:t>Cylinder barrel</a:t>
            </a:r>
          </a:p>
          <a:p>
            <a:pPr lvl="3"/>
            <a:r>
              <a:rPr lang="en-US" sz="6000" dirty="0" smtClean="0"/>
              <a:t>Connected to cylinder head and crankcase</a:t>
            </a:r>
            <a:endParaRPr lang="en-US" sz="7200" dirty="0"/>
          </a:p>
          <a:p>
            <a:r>
              <a:rPr lang="en-US" sz="8400" dirty="0" smtClean="0"/>
              <a:t> </a:t>
            </a:r>
            <a:r>
              <a:rPr lang="en-US" sz="8400" dirty="0"/>
              <a:t>	</a:t>
            </a:r>
            <a:r>
              <a:rPr lang="en-US" sz="8600" dirty="0" smtClean="0"/>
              <a:t>Pistons move up and down in the cylinder</a:t>
            </a:r>
          </a:p>
          <a:p>
            <a:pPr lvl="1"/>
            <a:r>
              <a:rPr lang="en-US" sz="7000" dirty="0" smtClean="0"/>
              <a:t>Has compression rings and oil ring</a:t>
            </a:r>
          </a:p>
          <a:p>
            <a:pPr lvl="3"/>
            <a:endParaRPr lang="en-US" sz="72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391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
            <a:ext cx="6629400" cy="1154162"/>
          </a:xfrm>
        </p:spPr>
        <p:txBody>
          <a:bodyPr/>
          <a:lstStyle/>
          <a:p>
            <a:r>
              <a:rPr lang="en-US" dirty="0"/>
              <a:t/>
            </a:r>
            <a:br>
              <a:rPr lang="en-US" dirty="0"/>
            </a:br>
            <a:r>
              <a:rPr lang="en-US" sz="3600" dirty="0"/>
              <a:t>Reciprocating </a:t>
            </a:r>
            <a:r>
              <a:rPr lang="en-US" sz="3600" dirty="0" smtClean="0"/>
              <a:t>Engines</a:t>
            </a:r>
            <a:endParaRPr lang="en-US" sz="36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28</a:t>
            </a:fld>
            <a:endParaRPr lang="en-US" dirty="0">
              <a:solidFill>
                <a:prstClr val="black"/>
              </a:solidFill>
            </a:endParaRPr>
          </a:p>
        </p:txBody>
      </p:sp>
      <p:sp>
        <p:nvSpPr>
          <p:cNvPr id="9" name="TextBox 8"/>
          <p:cNvSpPr txBox="1"/>
          <p:nvPr/>
        </p:nvSpPr>
        <p:spPr>
          <a:xfrm>
            <a:off x="150046" y="6382921"/>
            <a:ext cx="7870234" cy="338554"/>
          </a:xfrm>
          <a:prstGeom prst="rect">
            <a:avLst/>
          </a:prstGeom>
          <a:noFill/>
        </p:spPr>
        <p:txBody>
          <a:bodyPr wrap="square" rtlCol="0">
            <a:spAutoFit/>
          </a:bodyPr>
          <a:lstStyle/>
          <a:p>
            <a:r>
              <a:rPr lang="en-US" sz="1600" dirty="0">
                <a:solidFill>
                  <a:prstClr val="black"/>
                </a:solidFill>
              </a:rPr>
              <a:t>FAA (2012). </a:t>
            </a:r>
            <a:r>
              <a:rPr lang="en-US" sz="1600" i="1" dirty="0">
                <a:solidFill>
                  <a:prstClr val="black"/>
                </a:solidFill>
              </a:rPr>
              <a:t>FAA-H-8083-32 Aviation Maintenance Technician Handbook – Powerplant</a:t>
            </a:r>
            <a:r>
              <a:rPr lang="en-US" sz="1600" dirty="0">
                <a:solidFill>
                  <a:prstClr val="black"/>
                </a:solidFill>
              </a:rPr>
              <a:t>. </a:t>
            </a:r>
            <a:r>
              <a:rPr lang="en-US" sz="1600" dirty="0" smtClean="0">
                <a:solidFill>
                  <a:prstClr val="black"/>
                </a:solidFill>
              </a:rPr>
              <a:t> p. 1-6</a:t>
            </a:r>
            <a:endParaRPr lang="en-US" sz="1600" dirty="0">
              <a:solidFill>
                <a:prstClr val="black"/>
              </a:solidFill>
            </a:endParaRPr>
          </a:p>
        </p:txBody>
      </p:sp>
      <p:pic>
        <p:nvPicPr>
          <p:cNvPr id="3" name="Picture 2"/>
          <p:cNvPicPr>
            <a:picLocks noChangeAspect="1"/>
          </p:cNvPicPr>
          <p:nvPr/>
        </p:nvPicPr>
        <p:blipFill>
          <a:blip r:embed="rId2"/>
          <a:stretch>
            <a:fillRect/>
          </a:stretch>
        </p:blipFill>
        <p:spPr>
          <a:xfrm>
            <a:off x="954277" y="1140989"/>
            <a:ext cx="7231255" cy="5215361"/>
          </a:xfrm>
          <a:prstGeom prst="rect">
            <a:avLst/>
          </a:prstGeom>
        </p:spPr>
      </p:pic>
    </p:spTree>
    <p:extLst>
      <p:ext uri="{BB962C8B-B14F-4D97-AF65-F5344CB8AC3E}">
        <p14:creationId xmlns:p14="http://schemas.microsoft.com/office/powerpoint/2010/main" val="193657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023332"/>
            <a:ext cx="5105400" cy="5693705"/>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800" b="1" dirty="0">
                <a:solidFill>
                  <a:srgbClr val="FF0000"/>
                </a:solidFill>
              </a:rPr>
              <a:t>1. The intake stroke begins as the piston starts its downward travel. </a:t>
            </a:r>
          </a:p>
          <a:p>
            <a:pPr marL="342259" indent="-342259" defTabSz="912620">
              <a:buFont typeface="Arial" pitchFamily="34" charset="0"/>
              <a:buChar char="•"/>
            </a:pPr>
            <a:endParaRPr lang="en-US" sz="2800" b="1" dirty="0">
              <a:solidFill>
                <a:srgbClr val="FF0000"/>
              </a:solidFill>
            </a:endParaRPr>
          </a:p>
          <a:p>
            <a:pPr marL="798560" lvl="1" indent="-342259" defTabSz="912620">
              <a:buFont typeface="Arial" pitchFamily="34" charset="0"/>
              <a:buChar char="•"/>
            </a:pPr>
            <a:r>
              <a:rPr lang="en-US" sz="2800" b="1" dirty="0">
                <a:solidFill>
                  <a:srgbClr val="000000"/>
                </a:solidFill>
              </a:rPr>
              <a:t>When this happens, the intake valve opens and the </a:t>
            </a:r>
            <a:r>
              <a:rPr lang="en-US" sz="2800" b="1" dirty="0">
                <a:solidFill>
                  <a:srgbClr val="FF0000"/>
                </a:solidFill>
              </a:rPr>
              <a:t>fuel/air mixture is drawn into the cylinder.</a:t>
            </a:r>
          </a:p>
          <a:p>
            <a:pPr marL="798560" lvl="1" indent="-342259" defTabSz="912620">
              <a:buFont typeface="Arial" pitchFamily="34" charset="0"/>
              <a:buChar char="•"/>
            </a:pPr>
            <a:endParaRPr lang="en-US" sz="2800" b="1" dirty="0">
              <a:solidFill>
                <a:srgbClr val="FF0000"/>
              </a:solidFill>
            </a:endParaRPr>
          </a:p>
          <a:p>
            <a:pPr marL="798560" lvl="1" indent="-342259" defTabSz="912620">
              <a:buFont typeface="Arial" pitchFamily="34" charset="0"/>
              <a:buChar char="•"/>
            </a:pPr>
            <a:r>
              <a:rPr lang="en-US" sz="2800" b="1" dirty="0">
                <a:solidFill>
                  <a:srgbClr val="FF0000"/>
                </a:solidFill>
              </a:rPr>
              <a:t>SUCK, </a:t>
            </a:r>
            <a:r>
              <a:rPr lang="en-US" sz="2800" b="1" dirty="0">
                <a:solidFill>
                  <a:srgbClr val="000000"/>
                </a:solidFill>
              </a:rPr>
              <a:t>SQUEEZE, BANG, BLOW.</a:t>
            </a:r>
          </a:p>
          <a:p>
            <a:pPr marL="798560" lvl="1" indent="-342259" defTabSz="912620">
              <a:buFont typeface="Arial" pitchFamily="34" charset="0"/>
              <a:buChar char="•"/>
            </a:pPr>
            <a:endParaRPr lang="en-US" sz="2800" b="1" dirty="0">
              <a:solidFill>
                <a:srgbClr val="000000"/>
              </a:solidFill>
            </a:endParaRPr>
          </a:p>
          <a:p>
            <a:pPr marL="798560" lvl="1" indent="-342259" defTabSz="912620">
              <a:buFont typeface="Arial" pitchFamily="34" charset="0"/>
              <a:buChar char="•"/>
            </a:pPr>
            <a:endParaRPr lang="en-US" sz="2800" b="1" dirty="0">
              <a:solidFill>
                <a:srgbClr val="FF0000"/>
              </a:solidFill>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7402" y="1676401"/>
            <a:ext cx="274376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94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19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1911 — One of the first aerial photography experiments was made from an airplane.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743200"/>
            <a:ext cx="4919662" cy="352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91548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0382"/>
            <a:ext cx="5105400" cy="5632150"/>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400" b="1" dirty="0">
                <a:solidFill>
                  <a:srgbClr val="FF0000"/>
                </a:solidFill>
              </a:rPr>
              <a:t>2. The compression stroke begins when the intake valve closes and the piston starts moving back to the top of the cylinder. </a:t>
            </a:r>
          </a:p>
          <a:p>
            <a:pPr marL="342259" indent="-342259" defTabSz="912620">
              <a:buFont typeface="Arial" pitchFamily="34" charset="0"/>
              <a:buChar char="•"/>
            </a:pPr>
            <a:endParaRPr lang="en-US" sz="2400" b="1" dirty="0">
              <a:solidFill>
                <a:srgbClr val="FF0000"/>
              </a:solidFill>
            </a:endParaRPr>
          </a:p>
          <a:p>
            <a:pPr marL="798560" lvl="1" indent="-342259" defTabSz="912620">
              <a:buFont typeface="Arial" pitchFamily="34" charset="0"/>
              <a:buChar char="•"/>
            </a:pPr>
            <a:r>
              <a:rPr lang="en-US" sz="2400" b="1" dirty="0">
                <a:solidFill>
                  <a:srgbClr val="000000"/>
                </a:solidFill>
              </a:rPr>
              <a:t>This phase of the cycle is used to obtain a much greater power output from the fuel/air mixture once it is ignited.</a:t>
            </a:r>
          </a:p>
          <a:p>
            <a:pPr marL="798560" lvl="1" indent="-342259" defTabSz="912620">
              <a:buFont typeface="Arial" pitchFamily="34" charset="0"/>
              <a:buChar char="•"/>
            </a:pPr>
            <a:endParaRPr lang="en-US" sz="2400" b="1" dirty="0">
              <a:solidFill>
                <a:srgbClr val="000000"/>
              </a:solidFill>
            </a:endParaRPr>
          </a:p>
          <a:p>
            <a:pPr marL="798560" lvl="1" indent="-342259" defTabSz="912620">
              <a:buFont typeface="Arial" pitchFamily="34" charset="0"/>
              <a:buChar char="•"/>
            </a:pPr>
            <a:r>
              <a:rPr lang="en-US" sz="2400" b="1" dirty="0">
                <a:solidFill>
                  <a:srgbClr val="000000"/>
                </a:solidFill>
              </a:rPr>
              <a:t>SUCK, </a:t>
            </a:r>
            <a:r>
              <a:rPr lang="en-US" sz="2400" b="1" dirty="0">
                <a:solidFill>
                  <a:srgbClr val="FF0000"/>
                </a:solidFill>
              </a:rPr>
              <a:t>SQUEEZE,</a:t>
            </a:r>
            <a:r>
              <a:rPr lang="en-US" sz="2400" b="1" dirty="0">
                <a:solidFill>
                  <a:srgbClr val="000000"/>
                </a:solidFill>
              </a:rPr>
              <a:t> BANG, BLOW.</a:t>
            </a:r>
          </a:p>
          <a:p>
            <a:pPr marL="798560" lvl="1" indent="-342259" defTabSz="912620">
              <a:buFont typeface="Arial" pitchFamily="34" charset="0"/>
              <a:buChar char="•"/>
            </a:pPr>
            <a:endParaRPr lang="en-US" sz="24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6400"/>
            <a:ext cx="2590800" cy="456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187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0382"/>
            <a:ext cx="5105400" cy="6155370"/>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600" b="1" dirty="0">
                <a:solidFill>
                  <a:srgbClr val="FF0000"/>
                </a:solidFill>
              </a:rPr>
              <a:t>3. The power stroke begins when the fuel/air mixture is ignited. </a:t>
            </a:r>
          </a:p>
          <a:p>
            <a:pPr marL="342259" indent="-342259" defTabSz="912620">
              <a:buFont typeface="Arial" pitchFamily="34" charset="0"/>
              <a:buChar char="•"/>
            </a:pPr>
            <a:endParaRPr lang="en-US" sz="2600" b="1" dirty="0">
              <a:solidFill>
                <a:srgbClr val="FF0000"/>
              </a:solidFill>
            </a:endParaRPr>
          </a:p>
          <a:p>
            <a:pPr marL="798560" lvl="1" indent="-342259" defTabSz="912620">
              <a:buFont typeface="Arial" pitchFamily="34" charset="0"/>
              <a:buChar char="•"/>
            </a:pPr>
            <a:r>
              <a:rPr lang="en-US" sz="2600" b="1" dirty="0">
                <a:solidFill>
                  <a:srgbClr val="FF0000"/>
                </a:solidFill>
              </a:rPr>
              <a:t>This causes a tremendous pressure increase in the cylinder, and forces the piston downward away from the cylinder head, creating the power that turns the crankshaft.</a:t>
            </a:r>
          </a:p>
          <a:p>
            <a:pPr marL="798560" lvl="1" indent="-342259" defTabSz="912620">
              <a:buFont typeface="Arial" pitchFamily="34" charset="0"/>
              <a:buChar char="•"/>
            </a:pPr>
            <a:r>
              <a:rPr lang="en-US" sz="2400" b="1" dirty="0">
                <a:solidFill>
                  <a:srgbClr val="000000"/>
                </a:solidFill>
              </a:rPr>
              <a:t>SUCK, SQUEEZE, </a:t>
            </a:r>
            <a:r>
              <a:rPr lang="en-US" sz="2400" b="1" dirty="0">
                <a:solidFill>
                  <a:srgbClr val="FF0000"/>
                </a:solidFill>
              </a:rPr>
              <a:t>BANG, </a:t>
            </a:r>
            <a:r>
              <a:rPr lang="en-US" sz="2400" b="1" dirty="0">
                <a:solidFill>
                  <a:srgbClr val="000000"/>
                </a:solidFill>
              </a:rPr>
              <a:t>BLOW.</a:t>
            </a:r>
          </a:p>
          <a:p>
            <a:pPr marL="798560" lvl="1" indent="-342259" defTabSz="912620">
              <a:buFont typeface="Arial" pitchFamily="34" charset="0"/>
              <a:buChar char="•"/>
            </a:pPr>
            <a:endParaRPr lang="en-US" sz="26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65" y="1752602"/>
            <a:ext cx="2438235" cy="420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100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44845"/>
            <a:ext cx="5105400" cy="5262818"/>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800" b="1" dirty="0">
                <a:solidFill>
                  <a:srgbClr val="FF0000"/>
                </a:solidFill>
              </a:rPr>
              <a:t>4. The exhaust stroke is used to purge the cylinder of burned gases. </a:t>
            </a:r>
          </a:p>
          <a:p>
            <a:pPr defTabSz="912620"/>
            <a:endParaRPr lang="en-US" sz="2800" b="1" dirty="0">
              <a:solidFill>
                <a:srgbClr val="FF0000"/>
              </a:solidFill>
            </a:endParaRPr>
          </a:p>
          <a:p>
            <a:pPr marL="798560" lvl="1" indent="-342259" defTabSz="912620">
              <a:buFont typeface="Arial" pitchFamily="34" charset="0"/>
              <a:buChar char="•"/>
            </a:pPr>
            <a:r>
              <a:rPr lang="en-US" sz="2800" b="1" dirty="0">
                <a:solidFill>
                  <a:srgbClr val="000000"/>
                </a:solidFill>
              </a:rPr>
              <a:t>It begins when the exhaust valve opens and the piston starts to move toward the cylinder head once again.</a:t>
            </a:r>
          </a:p>
          <a:p>
            <a:pPr marL="798560" lvl="1" indent="-342259" defTabSz="912620">
              <a:buFont typeface="Arial" pitchFamily="34" charset="0"/>
              <a:buChar char="•"/>
            </a:pPr>
            <a:r>
              <a:rPr lang="en-US" sz="2800" b="1" dirty="0">
                <a:solidFill>
                  <a:srgbClr val="000000"/>
                </a:solidFill>
              </a:rPr>
              <a:t>SUCK, SQUEEZE, BANG, </a:t>
            </a:r>
            <a:r>
              <a:rPr lang="en-US" sz="2800" b="1" dirty="0">
                <a:solidFill>
                  <a:srgbClr val="FF0000"/>
                </a:solidFill>
              </a:rPr>
              <a:t>BLOW.</a:t>
            </a:r>
          </a:p>
        </p:txBody>
      </p:sp>
      <p:pic>
        <p:nvPicPr>
          <p:cNvPr id="10242" name="Picture 2" descr="http://www.motorera.com/dictionary/pics/e/exhauststr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1"/>
            <a:ext cx="2209800" cy="361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23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099535"/>
            <a:ext cx="5105400" cy="3539269"/>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800" b="1" dirty="0">
                <a:solidFill>
                  <a:srgbClr val="000000"/>
                </a:solidFill>
              </a:rPr>
              <a:t>The four-stroke cycle takes place several hundred times each minute. </a:t>
            </a:r>
          </a:p>
          <a:p>
            <a:pPr marL="342259" indent="-342259" defTabSz="912620">
              <a:buFont typeface="Arial" pitchFamily="34" charset="0"/>
              <a:buChar char="•"/>
            </a:pPr>
            <a:endParaRPr lang="en-US" sz="2800" b="1" dirty="0">
              <a:solidFill>
                <a:srgbClr val="FF0000"/>
              </a:solidFill>
            </a:endParaRPr>
          </a:p>
          <a:p>
            <a:pPr marL="342259" indent="-342259" defTabSz="912620">
              <a:buFont typeface="Arial" pitchFamily="34" charset="0"/>
              <a:buChar char="•"/>
            </a:pPr>
            <a:r>
              <a:rPr lang="en-US" sz="2800" b="1" dirty="0">
                <a:solidFill>
                  <a:srgbClr val="FF0000"/>
                </a:solidFill>
              </a:rPr>
              <a:t>In a four-cylinder engine, each cylinder operates on a different stroke.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505200" cy="563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088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5105400" cy="5262818"/>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800" b="1" dirty="0">
                <a:solidFill>
                  <a:srgbClr val="FF0000"/>
                </a:solidFill>
              </a:rPr>
              <a:t>Continuous rotation of a crankshaft is maintained by the precise timing of the power strokes in each cylinder. </a:t>
            </a:r>
          </a:p>
          <a:p>
            <a:pPr marL="342259" indent="-342259" defTabSz="912620">
              <a:buFont typeface="Arial" pitchFamily="34" charset="0"/>
              <a:buChar char="•"/>
            </a:pPr>
            <a:endParaRPr lang="en-US" sz="2800" b="1" dirty="0">
              <a:solidFill>
                <a:srgbClr val="FF0000"/>
              </a:solidFill>
            </a:endParaRPr>
          </a:p>
          <a:p>
            <a:pPr marL="342259" indent="-342259" defTabSz="912620">
              <a:buFont typeface="Arial" pitchFamily="34" charset="0"/>
              <a:buChar char="•"/>
            </a:pPr>
            <a:r>
              <a:rPr lang="en-US" sz="2800" b="1" dirty="0">
                <a:solidFill>
                  <a:srgbClr val="000000"/>
                </a:solidFill>
              </a:rPr>
              <a:t>Continuous operation of the engine depends on auxiliary systems, including the induction, ignition, fuel, oil, cooling, and exhaust systems.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505200" cy="563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184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err="1"/>
              <a:t>Powerplants</a:t>
            </a:r>
            <a:r>
              <a:rPr lang="en-US" sz="4000" b="1" dirty="0"/>
              <a:t/>
            </a:r>
            <a:br>
              <a:rPr lang="en-US" sz="4000" b="1" dirty="0"/>
            </a:br>
            <a:r>
              <a:rPr lang="en-US" sz="4000" b="1" dirty="0"/>
              <a:t>Reciprocating Engines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0382"/>
            <a:ext cx="5105400" cy="5262797"/>
          </a:xfrm>
          <a:prstGeom prst="rect">
            <a:avLst/>
          </a:prstGeom>
          <a:noFill/>
        </p:spPr>
        <p:txBody>
          <a:bodyPr wrap="square" lIns="91260" tIns="45630" rIns="91260" bIns="45630" rtlCol="0">
            <a:spAutoFit/>
          </a:bodyPr>
          <a:lstStyle/>
          <a:p>
            <a:pPr marL="342259" indent="-342259" defTabSz="912620">
              <a:buFont typeface="Arial" pitchFamily="34" charset="0"/>
              <a:buChar char="•"/>
            </a:pPr>
            <a:r>
              <a:rPr lang="en-US" sz="2800" b="1" dirty="0">
                <a:solidFill>
                  <a:srgbClr val="FF0000"/>
                </a:solidFill>
              </a:rPr>
              <a:t>The intake/exhaust valves, spark plugs, and pistons are located in the cylinders. </a:t>
            </a:r>
          </a:p>
          <a:p>
            <a:pPr marL="342259" indent="-342259" defTabSz="912620">
              <a:buFont typeface="Arial" pitchFamily="34" charset="0"/>
              <a:buChar char="•"/>
            </a:pPr>
            <a:endParaRPr lang="en-US" sz="2800" b="1" dirty="0">
              <a:solidFill>
                <a:srgbClr val="FF0000"/>
              </a:solidFill>
            </a:endParaRPr>
          </a:p>
          <a:p>
            <a:pPr marL="342259" indent="-342259" defTabSz="912620">
              <a:buFont typeface="Arial" pitchFamily="34" charset="0"/>
              <a:buChar char="•"/>
            </a:pPr>
            <a:r>
              <a:rPr lang="en-US" sz="2800" b="1" dirty="0">
                <a:solidFill>
                  <a:srgbClr val="FF0000"/>
                </a:solidFill>
              </a:rPr>
              <a:t>The crankshaft and connecting rods are located in the crankcase. </a:t>
            </a:r>
          </a:p>
          <a:p>
            <a:pPr marL="342259" indent="-342259" defTabSz="912620">
              <a:buFont typeface="Arial" pitchFamily="34" charset="0"/>
              <a:buChar char="•"/>
            </a:pPr>
            <a:endParaRPr lang="en-US" sz="2800" b="1" dirty="0">
              <a:solidFill>
                <a:srgbClr val="FF0000"/>
              </a:solidFill>
            </a:endParaRPr>
          </a:p>
          <a:p>
            <a:pPr marL="342259" indent="-342259" defTabSz="912620">
              <a:buFont typeface="Arial" pitchFamily="34" charset="0"/>
              <a:buChar char="•"/>
            </a:pPr>
            <a:r>
              <a:rPr lang="en-US" sz="2800" b="1" dirty="0">
                <a:solidFill>
                  <a:srgbClr val="FF0000"/>
                </a:solidFill>
              </a:rPr>
              <a:t>The magnetos are normally located on the engine accessory housing.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164" y="1263713"/>
            <a:ext cx="3671887" cy="55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28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 Systems </a:t>
            </a:r>
            <a:endParaRPr lang="en-US" dirty="0"/>
          </a:p>
        </p:txBody>
      </p:sp>
      <p:sp>
        <p:nvSpPr>
          <p:cNvPr id="3" name="Content Placeholder 2"/>
          <p:cNvSpPr>
            <a:spLocks noGrp="1"/>
          </p:cNvSpPr>
          <p:nvPr>
            <p:ph idx="1"/>
          </p:nvPr>
        </p:nvSpPr>
        <p:spPr>
          <a:xfrm>
            <a:off x="457200" y="1107996"/>
            <a:ext cx="8229600" cy="5018167"/>
          </a:xfrm>
        </p:spPr>
        <p:txBody>
          <a:bodyPr>
            <a:normAutofit fontScale="92500"/>
          </a:bodyPr>
          <a:lstStyle/>
          <a:p>
            <a:r>
              <a:rPr lang="en-US" b="1" u="sng" dirty="0" smtClean="0"/>
              <a:t>Intake system</a:t>
            </a:r>
          </a:p>
          <a:p>
            <a:pPr lvl="1"/>
            <a:r>
              <a:rPr lang="en-US" dirty="0" smtClean="0"/>
              <a:t>Must </a:t>
            </a:r>
            <a:r>
              <a:rPr lang="en-US" dirty="0"/>
              <a:t>allow the proper amount of clean air to </a:t>
            </a:r>
            <a:r>
              <a:rPr lang="en-US" dirty="0" smtClean="0"/>
              <a:t>enter the engine at all operating conditions.</a:t>
            </a:r>
          </a:p>
          <a:p>
            <a:pPr lvl="1"/>
            <a:r>
              <a:rPr lang="en-US" dirty="0"/>
              <a:t>Normally aspirated (</a:t>
            </a:r>
            <a:r>
              <a:rPr lang="en-US" dirty="0" err="1"/>
              <a:t>nonsupercharged</a:t>
            </a:r>
            <a:r>
              <a:rPr lang="en-US" dirty="0" smtClean="0"/>
              <a:t>). </a:t>
            </a:r>
          </a:p>
          <a:p>
            <a:pPr lvl="1"/>
            <a:r>
              <a:rPr lang="en-US" dirty="0" smtClean="0"/>
              <a:t>May be supercharged.</a:t>
            </a:r>
          </a:p>
          <a:p>
            <a:pPr lvl="2"/>
            <a:r>
              <a:rPr lang="en-US" dirty="0" smtClean="0"/>
              <a:t>Supercharger driven by engine</a:t>
            </a:r>
          </a:p>
          <a:p>
            <a:pPr lvl="2"/>
            <a:r>
              <a:rPr lang="en-US" dirty="0" smtClean="0"/>
              <a:t>Turbocharger (driven by exhaust gases).</a:t>
            </a:r>
          </a:p>
          <a:p>
            <a:pPr lvl="1"/>
            <a:r>
              <a:rPr lang="en-US" dirty="0"/>
              <a:t>Carburetor </a:t>
            </a:r>
            <a:r>
              <a:rPr lang="en-US" dirty="0" smtClean="0"/>
              <a:t>heat system prevents ice from forming.</a:t>
            </a:r>
          </a:p>
          <a:p>
            <a:pPr lvl="2"/>
            <a:r>
              <a:rPr lang="en-US" dirty="0" smtClean="0"/>
              <a:t>Alternate air valve is used to select heat or no heat.</a:t>
            </a:r>
          </a:p>
          <a:p>
            <a:pPr lvl="2"/>
            <a:r>
              <a:rPr lang="en-US" dirty="0" smtClean="0"/>
              <a:t>14 CFR Part 23 each reciprocating engine </a:t>
            </a:r>
            <a:r>
              <a:rPr lang="en-US" dirty="0"/>
              <a:t>air induction system must have a means to remove and eliminate </a:t>
            </a:r>
            <a:r>
              <a:rPr lang="en-US" dirty="0" smtClean="0"/>
              <a:t>ice.</a:t>
            </a:r>
            <a:endParaRPr lang="en-US" dirty="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335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Reciprocating Engines Systems </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37</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837282" y="1091720"/>
            <a:ext cx="7678757" cy="5211386"/>
          </a:xfrm>
          <a:prstGeom prst="rect">
            <a:avLst/>
          </a:prstGeom>
        </p:spPr>
      </p:pic>
      <p:sp>
        <p:nvSpPr>
          <p:cNvPr id="7" name="TextBox 6"/>
          <p:cNvSpPr txBox="1"/>
          <p:nvPr/>
        </p:nvSpPr>
        <p:spPr>
          <a:xfrm>
            <a:off x="285428" y="6340226"/>
            <a:ext cx="7756162" cy="369332"/>
          </a:xfrm>
          <a:prstGeom prst="rect">
            <a:avLst/>
          </a:prstGeom>
          <a:noFill/>
        </p:spPr>
        <p:txBody>
          <a:bodyPr wrap="none" rtlCol="0">
            <a:spAutoFit/>
          </a:bodyPr>
          <a:lstStyle/>
          <a:p>
            <a:r>
              <a:rPr lang="en-US" dirty="0">
                <a:solidFill>
                  <a:prstClr val="black"/>
                </a:solidFill>
              </a:rPr>
              <a:t>FAA. (2008). </a:t>
            </a:r>
            <a:r>
              <a:rPr lang="en-US" i="1" dirty="0">
                <a:solidFill>
                  <a:prstClr val="black"/>
                </a:solidFill>
              </a:rPr>
              <a:t>FAA-H-8083-25 Pilot's Handbook of Aeronautical Knowledge. </a:t>
            </a:r>
            <a:r>
              <a:rPr lang="en-US" dirty="0">
                <a:solidFill>
                  <a:prstClr val="black"/>
                </a:solidFill>
              </a:rPr>
              <a:t>p. </a:t>
            </a:r>
            <a:r>
              <a:rPr lang="en-US" dirty="0" smtClean="0">
                <a:solidFill>
                  <a:prstClr val="black"/>
                </a:solidFill>
              </a:rPr>
              <a:t>6-13</a:t>
            </a:r>
            <a:endParaRPr lang="en-US" dirty="0">
              <a:solidFill>
                <a:prstClr val="black"/>
              </a:solidFill>
            </a:endParaRPr>
          </a:p>
        </p:txBody>
      </p:sp>
    </p:spTree>
    <p:extLst>
      <p:ext uri="{BB962C8B-B14F-4D97-AF65-F5344CB8AC3E}">
        <p14:creationId xmlns:p14="http://schemas.microsoft.com/office/powerpoint/2010/main" val="4074205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3" name="Content Placeholder 2"/>
          <p:cNvSpPr>
            <a:spLocks noGrp="1"/>
          </p:cNvSpPr>
          <p:nvPr>
            <p:ph idx="1"/>
          </p:nvPr>
        </p:nvSpPr>
        <p:spPr>
          <a:xfrm>
            <a:off x="457200" y="1107996"/>
            <a:ext cx="8229600" cy="5018167"/>
          </a:xfrm>
        </p:spPr>
        <p:txBody>
          <a:bodyPr>
            <a:normAutofit lnSpcReduction="10000"/>
          </a:bodyPr>
          <a:lstStyle/>
          <a:p>
            <a:r>
              <a:rPr lang="en-US" b="1" u="sng" dirty="0" smtClean="0"/>
              <a:t>Exhaust System</a:t>
            </a:r>
          </a:p>
          <a:p>
            <a:pPr lvl="1"/>
            <a:r>
              <a:rPr lang="en-US" dirty="0"/>
              <a:t>Dispose of exhaust </a:t>
            </a:r>
            <a:r>
              <a:rPr lang="en-US" dirty="0" smtClean="0"/>
              <a:t>gases away from engine and aircraft.</a:t>
            </a:r>
          </a:p>
          <a:p>
            <a:pPr lvl="1"/>
            <a:r>
              <a:rPr lang="en-US" dirty="0" smtClean="0"/>
              <a:t>Exhaust pipes </a:t>
            </a:r>
          </a:p>
          <a:p>
            <a:pPr lvl="1"/>
            <a:r>
              <a:rPr lang="en-US" dirty="0" smtClean="0"/>
              <a:t>Mufflers</a:t>
            </a:r>
          </a:p>
          <a:p>
            <a:pPr lvl="1"/>
            <a:r>
              <a:rPr lang="en-US" dirty="0"/>
              <a:t>Cracks </a:t>
            </a:r>
            <a:r>
              <a:rPr lang="en-US" dirty="0" smtClean="0"/>
              <a:t>are most </a:t>
            </a:r>
            <a:r>
              <a:rPr lang="en-US" dirty="0"/>
              <a:t>common exhaust system </a:t>
            </a:r>
            <a:r>
              <a:rPr lang="en-US" dirty="0" smtClean="0"/>
              <a:t>problem.</a:t>
            </a:r>
            <a:endParaRPr lang="en-US" dirty="0"/>
          </a:p>
          <a:p>
            <a:r>
              <a:rPr lang="en-US" b="1" u="sng" dirty="0" smtClean="0"/>
              <a:t>Cooling</a:t>
            </a:r>
          </a:p>
          <a:p>
            <a:pPr lvl="1"/>
            <a:r>
              <a:rPr lang="en-US" dirty="0"/>
              <a:t>Air cooled (fins around the cylinder)</a:t>
            </a:r>
          </a:p>
          <a:p>
            <a:pPr lvl="1"/>
            <a:r>
              <a:rPr lang="en-US" dirty="0" smtClean="0"/>
              <a:t>Liquid </a:t>
            </a:r>
            <a:r>
              <a:rPr lang="en-US" dirty="0"/>
              <a:t>cooled (radiator)</a:t>
            </a:r>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9637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Reciprocating Engines Systems </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39</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001389" y="1091720"/>
            <a:ext cx="5174212" cy="5791005"/>
          </a:xfrm>
          <a:prstGeom prst="rect">
            <a:avLst/>
          </a:prstGeom>
        </p:spPr>
      </p:pic>
      <p:sp>
        <p:nvSpPr>
          <p:cNvPr id="6" name="Rectangle 5"/>
          <p:cNvSpPr/>
          <p:nvPr/>
        </p:nvSpPr>
        <p:spPr>
          <a:xfrm>
            <a:off x="6175601" y="2239198"/>
            <a:ext cx="2891281" cy="830997"/>
          </a:xfrm>
          <a:prstGeom prst="rect">
            <a:avLst/>
          </a:prstGeom>
        </p:spPr>
        <p:txBody>
          <a:bodyPr wrap="square">
            <a:spAutoFit/>
          </a:bodyPr>
          <a:lstStyle/>
          <a:p>
            <a:r>
              <a:rPr lang="en-US" sz="1600" dirty="0">
                <a:solidFill>
                  <a:prstClr val="black"/>
                </a:solidFill>
              </a:rPr>
              <a:t>FAA. (2008). </a:t>
            </a:r>
            <a:r>
              <a:rPr lang="en-US" sz="1600" i="1" dirty="0">
                <a:solidFill>
                  <a:prstClr val="black"/>
                </a:solidFill>
              </a:rPr>
              <a:t>FAA-H-8083-25 Pilot's </a:t>
            </a:r>
            <a:r>
              <a:rPr lang="en-US" sz="1600" i="1" dirty="0" smtClean="0">
                <a:solidFill>
                  <a:prstClr val="black"/>
                </a:solidFill>
              </a:rPr>
              <a:t>Handbook </a:t>
            </a:r>
            <a:r>
              <a:rPr lang="en-US" sz="1600" i="1" dirty="0">
                <a:solidFill>
                  <a:prstClr val="black"/>
                </a:solidFill>
              </a:rPr>
              <a:t>of Aeronautical </a:t>
            </a:r>
            <a:endParaRPr lang="en-US" sz="1600" i="1" dirty="0" smtClean="0">
              <a:solidFill>
                <a:prstClr val="black"/>
              </a:solidFill>
            </a:endParaRPr>
          </a:p>
          <a:p>
            <a:r>
              <a:rPr lang="en-US" sz="1600" i="1" dirty="0" smtClean="0">
                <a:solidFill>
                  <a:prstClr val="black"/>
                </a:solidFill>
              </a:rPr>
              <a:t>Knowledge</a:t>
            </a:r>
            <a:r>
              <a:rPr lang="en-US" sz="1600" i="1" dirty="0">
                <a:solidFill>
                  <a:prstClr val="black"/>
                </a:solidFill>
              </a:rPr>
              <a:t>. </a:t>
            </a:r>
            <a:r>
              <a:rPr lang="en-US" sz="1600" dirty="0">
                <a:solidFill>
                  <a:prstClr val="black"/>
                </a:solidFill>
              </a:rPr>
              <a:t>p. </a:t>
            </a:r>
            <a:r>
              <a:rPr lang="en-US" sz="1600" dirty="0" smtClean="0">
                <a:solidFill>
                  <a:prstClr val="black"/>
                </a:solidFill>
              </a:rPr>
              <a:t>6-17</a:t>
            </a:r>
            <a:endParaRPr lang="en-US" sz="1600" dirty="0">
              <a:solidFill>
                <a:prstClr val="black"/>
              </a:solidFill>
            </a:endParaRPr>
          </a:p>
        </p:txBody>
      </p:sp>
    </p:spTree>
    <p:extLst>
      <p:ext uri="{BB962C8B-B14F-4D97-AF65-F5344CB8AC3E}">
        <p14:creationId xmlns:p14="http://schemas.microsoft.com/office/powerpoint/2010/main" val="16099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19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1928 — The first diesel engine to power a heavier-than-air aircraft is flight tested in Utica, Michigan.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19201"/>
            <a:ext cx="266401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084" y="3648278"/>
            <a:ext cx="2671911" cy="275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4801134"/>
            <a:ext cx="42862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62955"/>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3" name="Content Placeholder 2"/>
          <p:cNvSpPr>
            <a:spLocks noGrp="1"/>
          </p:cNvSpPr>
          <p:nvPr>
            <p:ph idx="1"/>
          </p:nvPr>
        </p:nvSpPr>
        <p:spPr>
          <a:xfrm>
            <a:off x="457200" y="1107996"/>
            <a:ext cx="8229600" cy="5248354"/>
          </a:xfrm>
        </p:spPr>
        <p:txBody>
          <a:bodyPr>
            <a:normAutofit fontScale="92500" lnSpcReduction="10000"/>
          </a:bodyPr>
          <a:lstStyle/>
          <a:p>
            <a:r>
              <a:rPr lang="en-US" b="1" u="sng" dirty="0" smtClean="0"/>
              <a:t>Engine oil system</a:t>
            </a:r>
          </a:p>
          <a:p>
            <a:pPr lvl="1"/>
            <a:r>
              <a:rPr lang="en-US" b="1" dirty="0" smtClean="0"/>
              <a:t>Function</a:t>
            </a:r>
            <a:endParaRPr lang="en-US" b="1" dirty="0"/>
          </a:p>
          <a:p>
            <a:pPr lvl="2"/>
            <a:r>
              <a:rPr lang="en-US" dirty="0" smtClean="0"/>
              <a:t>Lubricates (reduces friction)</a:t>
            </a:r>
          </a:p>
          <a:p>
            <a:pPr lvl="2"/>
            <a:r>
              <a:rPr lang="en-US" dirty="0" smtClean="0"/>
              <a:t>Cools (oil absorbs heat and carries it away)</a:t>
            </a:r>
          </a:p>
          <a:p>
            <a:pPr lvl="2"/>
            <a:r>
              <a:rPr lang="en-US" dirty="0" smtClean="0"/>
              <a:t>Seal and cushions shock </a:t>
            </a:r>
          </a:p>
          <a:p>
            <a:pPr lvl="2"/>
            <a:r>
              <a:rPr lang="en-US" dirty="0" smtClean="0"/>
              <a:t>Cleans </a:t>
            </a:r>
          </a:p>
          <a:p>
            <a:pPr lvl="2"/>
            <a:r>
              <a:rPr lang="en-US" dirty="0" smtClean="0"/>
              <a:t>Protects against corrosion </a:t>
            </a:r>
            <a:r>
              <a:rPr lang="en-US" i="1" dirty="0"/>
              <a:t> </a:t>
            </a:r>
            <a:endParaRPr lang="en-US" i="1" dirty="0" smtClean="0"/>
          </a:p>
          <a:p>
            <a:pPr lvl="1"/>
            <a:r>
              <a:rPr lang="en-US" b="1" dirty="0" smtClean="0"/>
              <a:t>Components</a:t>
            </a:r>
            <a:r>
              <a:rPr lang="en-US" dirty="0" smtClean="0"/>
              <a:t> </a:t>
            </a:r>
          </a:p>
          <a:p>
            <a:pPr lvl="2"/>
            <a:r>
              <a:rPr lang="en-US" dirty="0"/>
              <a:t>Oil </a:t>
            </a:r>
            <a:r>
              <a:rPr lang="en-US" dirty="0" smtClean="0"/>
              <a:t>tank </a:t>
            </a:r>
            <a:r>
              <a:rPr lang="en-US" dirty="0"/>
              <a:t>(may have a Reserve Oil </a:t>
            </a:r>
            <a:r>
              <a:rPr lang="en-US" dirty="0" smtClean="0"/>
              <a:t>Tank)</a:t>
            </a:r>
          </a:p>
          <a:p>
            <a:pPr lvl="2"/>
            <a:r>
              <a:rPr lang="en-US" dirty="0" smtClean="0"/>
              <a:t>Filter</a:t>
            </a:r>
          </a:p>
          <a:p>
            <a:pPr lvl="2"/>
            <a:r>
              <a:rPr lang="en-US" dirty="0" smtClean="0"/>
              <a:t>Oil pumps (main and scavenge)</a:t>
            </a:r>
          </a:p>
          <a:p>
            <a:pPr lvl="2"/>
            <a:r>
              <a:rPr lang="en-US" dirty="0" smtClean="0"/>
              <a:t>Oil cooler and control valve</a:t>
            </a:r>
          </a:p>
          <a:p>
            <a:pPr lvl="3"/>
            <a:r>
              <a:rPr lang="en-US" dirty="0" smtClean="0"/>
              <a:t>Airflow controls (oil cooler flap)</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40</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6123798" y="2907956"/>
            <a:ext cx="2850699" cy="1786355"/>
          </a:xfrm>
          <a:prstGeom prst="rect">
            <a:avLst/>
          </a:prstGeom>
        </p:spPr>
      </p:pic>
    </p:spTree>
    <p:extLst>
      <p:ext uri="{BB962C8B-B14F-4D97-AF65-F5344CB8AC3E}">
        <p14:creationId xmlns:p14="http://schemas.microsoft.com/office/powerpoint/2010/main" val="14351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Reciprocating Engines Systems</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41</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390467" y="1099084"/>
            <a:ext cx="8373451" cy="5245694"/>
          </a:xfrm>
          <a:prstGeom prst="rect">
            <a:avLst/>
          </a:prstGeom>
        </p:spPr>
      </p:pic>
      <p:sp>
        <p:nvSpPr>
          <p:cNvPr id="6" name="TextBox 5"/>
          <p:cNvSpPr txBox="1"/>
          <p:nvPr/>
        </p:nvSpPr>
        <p:spPr>
          <a:xfrm>
            <a:off x="441361" y="6352142"/>
            <a:ext cx="7622986" cy="338554"/>
          </a:xfrm>
          <a:prstGeom prst="rect">
            <a:avLst/>
          </a:prstGeom>
          <a:noFill/>
        </p:spPr>
        <p:txBody>
          <a:bodyPr wrap="square" rtlCol="0">
            <a:spAutoFit/>
          </a:bodyPr>
          <a:lstStyle/>
          <a:p>
            <a:r>
              <a:rPr lang="en-US" sz="1600" dirty="0">
                <a:solidFill>
                  <a:prstClr val="black"/>
                </a:solidFill>
              </a:rPr>
              <a:t>FAA. (2008). </a:t>
            </a:r>
            <a:r>
              <a:rPr lang="en-US" sz="1600" i="1" dirty="0">
                <a:solidFill>
                  <a:prstClr val="black"/>
                </a:solidFill>
              </a:rPr>
              <a:t>FAA-H-8083-25 Pilot's Handbook of Aeronautical Knowledge. </a:t>
            </a:r>
            <a:r>
              <a:rPr lang="en-US" sz="1600" dirty="0" smtClean="0">
                <a:solidFill>
                  <a:prstClr val="black"/>
                </a:solidFill>
              </a:rPr>
              <a:t> p. 6-16</a:t>
            </a:r>
            <a:endParaRPr lang="en-US" sz="1600" dirty="0">
              <a:solidFill>
                <a:prstClr val="black"/>
              </a:solidFill>
            </a:endParaRPr>
          </a:p>
        </p:txBody>
      </p:sp>
    </p:spTree>
    <p:extLst>
      <p:ext uri="{BB962C8B-B14F-4D97-AF65-F5344CB8AC3E}">
        <p14:creationId xmlns:p14="http://schemas.microsoft.com/office/powerpoint/2010/main" val="828189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3" name="Content Placeholder 2"/>
          <p:cNvSpPr>
            <a:spLocks noGrp="1"/>
          </p:cNvSpPr>
          <p:nvPr>
            <p:ph idx="1"/>
          </p:nvPr>
        </p:nvSpPr>
        <p:spPr>
          <a:xfrm>
            <a:off x="457200" y="1107996"/>
            <a:ext cx="8229600" cy="5018167"/>
          </a:xfrm>
        </p:spPr>
        <p:txBody>
          <a:bodyPr>
            <a:normAutofit fontScale="92500" lnSpcReduction="20000"/>
          </a:bodyPr>
          <a:lstStyle/>
          <a:p>
            <a:r>
              <a:rPr lang="en-US" dirty="0" smtClean="0"/>
              <a:t>Fuel Feed Systems</a:t>
            </a:r>
            <a:endParaRPr lang="en-US" dirty="0"/>
          </a:p>
          <a:p>
            <a:pPr lvl="1"/>
            <a:r>
              <a:rPr lang="en-US" dirty="0" smtClean="0"/>
              <a:t>Fuel comes from the aircraft fuel supply system.</a:t>
            </a:r>
          </a:p>
          <a:p>
            <a:pPr lvl="1"/>
            <a:r>
              <a:rPr lang="en-US" dirty="0" smtClean="0"/>
              <a:t>Different types of fuel are used depending upon engine.</a:t>
            </a:r>
          </a:p>
          <a:p>
            <a:pPr lvl="1"/>
            <a:r>
              <a:rPr lang="en-US" dirty="0"/>
              <a:t>Supply fuel to c</a:t>
            </a:r>
            <a:r>
              <a:rPr lang="en-US" dirty="0" smtClean="0"/>
              <a:t>arburetor under </a:t>
            </a:r>
            <a:r>
              <a:rPr lang="en-US" dirty="0"/>
              <a:t>all altitudes, attitudes, and </a:t>
            </a:r>
            <a:r>
              <a:rPr lang="en-US" dirty="0" smtClean="0"/>
              <a:t>temperatures.</a:t>
            </a:r>
            <a:endParaRPr lang="en-US" dirty="0"/>
          </a:p>
          <a:p>
            <a:pPr lvl="1"/>
            <a:r>
              <a:rPr lang="en-US" dirty="0" smtClean="0"/>
              <a:t>Components</a:t>
            </a:r>
          </a:p>
          <a:p>
            <a:pPr lvl="2"/>
            <a:r>
              <a:rPr lang="en-US" dirty="0" smtClean="0"/>
              <a:t>Low pressure filter</a:t>
            </a:r>
          </a:p>
          <a:p>
            <a:pPr lvl="2"/>
            <a:r>
              <a:rPr lang="en-US" dirty="0" smtClean="0"/>
              <a:t>Engine driven fuel pump</a:t>
            </a:r>
          </a:p>
          <a:p>
            <a:pPr lvl="2"/>
            <a:r>
              <a:rPr lang="en-US" dirty="0" smtClean="0"/>
              <a:t>High pressure filter</a:t>
            </a:r>
          </a:p>
          <a:p>
            <a:pPr lvl="2"/>
            <a:r>
              <a:rPr lang="en-US" dirty="0" smtClean="0"/>
              <a:t>Fuel metering system (Throttle)</a:t>
            </a:r>
          </a:p>
          <a:p>
            <a:pPr lvl="3"/>
            <a:r>
              <a:rPr lang="en-US" dirty="0" smtClean="0"/>
              <a:t>Float carburetor, pressure carburetor, or fuel injection system.</a:t>
            </a:r>
          </a:p>
          <a:p>
            <a:pPr lvl="2"/>
            <a:r>
              <a:rPr lang="en-US" dirty="0"/>
              <a:t>Mixture Control </a:t>
            </a:r>
            <a:r>
              <a:rPr lang="en-US" dirty="0" smtClean="0"/>
              <a:t>System (Flight deck controlled)</a:t>
            </a:r>
          </a:p>
          <a:p>
            <a:pPr lvl="3"/>
            <a:r>
              <a:rPr lang="en-US" dirty="0" smtClean="0"/>
              <a:t>Mixture control and fuel shutoff .</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42</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6199750" y="3122140"/>
            <a:ext cx="2164796" cy="1861920"/>
          </a:xfrm>
          <a:prstGeom prst="rect">
            <a:avLst/>
          </a:prstGeom>
        </p:spPr>
      </p:pic>
    </p:spTree>
    <p:extLst>
      <p:ext uri="{BB962C8B-B14F-4D97-AF65-F5344CB8AC3E}">
        <p14:creationId xmlns:p14="http://schemas.microsoft.com/office/powerpoint/2010/main" val="6620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43</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1453823" y="1107996"/>
            <a:ext cx="5828325" cy="5012886"/>
          </a:xfrm>
          <a:prstGeom prst="rect">
            <a:avLst/>
          </a:prstGeom>
        </p:spPr>
      </p:pic>
      <p:sp>
        <p:nvSpPr>
          <p:cNvPr id="7" name="TextBox 6"/>
          <p:cNvSpPr txBox="1"/>
          <p:nvPr/>
        </p:nvSpPr>
        <p:spPr>
          <a:xfrm>
            <a:off x="285428" y="6322992"/>
            <a:ext cx="7756162" cy="369332"/>
          </a:xfrm>
          <a:prstGeom prst="rect">
            <a:avLst/>
          </a:prstGeom>
          <a:noFill/>
        </p:spPr>
        <p:txBody>
          <a:bodyPr wrap="none" rtlCol="0">
            <a:spAutoFit/>
          </a:bodyPr>
          <a:lstStyle/>
          <a:p>
            <a:r>
              <a:rPr lang="en-US" dirty="0">
                <a:solidFill>
                  <a:prstClr val="black"/>
                </a:solidFill>
              </a:rPr>
              <a:t>FAA. (2008). </a:t>
            </a:r>
            <a:r>
              <a:rPr lang="en-US" i="1" dirty="0">
                <a:solidFill>
                  <a:prstClr val="black"/>
                </a:solidFill>
              </a:rPr>
              <a:t>FAA-H-8083-25 Pilot's Handbook of Aeronautical Knowledge. </a:t>
            </a:r>
            <a:r>
              <a:rPr lang="en-US" dirty="0" smtClean="0">
                <a:solidFill>
                  <a:prstClr val="black"/>
                </a:solidFill>
              </a:rPr>
              <a:t>p. 6-25</a:t>
            </a:r>
            <a:endParaRPr lang="en-US" dirty="0">
              <a:solidFill>
                <a:prstClr val="black"/>
              </a:solidFill>
            </a:endParaRPr>
          </a:p>
        </p:txBody>
      </p:sp>
    </p:spTree>
    <p:extLst>
      <p:ext uri="{BB962C8B-B14F-4D97-AF65-F5344CB8AC3E}">
        <p14:creationId xmlns:p14="http://schemas.microsoft.com/office/powerpoint/2010/main" val="4187349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Reciprocating Engines Systems</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44</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620575" y="1109168"/>
            <a:ext cx="7660480" cy="4880070"/>
          </a:xfrm>
          <a:prstGeom prst="rect">
            <a:avLst/>
          </a:prstGeom>
        </p:spPr>
      </p:pic>
      <p:sp>
        <p:nvSpPr>
          <p:cNvPr id="6" name="Rectangle 5"/>
          <p:cNvSpPr/>
          <p:nvPr/>
        </p:nvSpPr>
        <p:spPr>
          <a:xfrm>
            <a:off x="620575" y="6356350"/>
            <a:ext cx="7403334" cy="338554"/>
          </a:xfrm>
          <a:prstGeom prst="rect">
            <a:avLst/>
          </a:prstGeom>
        </p:spPr>
        <p:txBody>
          <a:bodyPr wrap="square">
            <a:spAutoFit/>
          </a:bodyPr>
          <a:lstStyle/>
          <a:p>
            <a:r>
              <a:rPr lang="en-US" sz="1600" dirty="0">
                <a:solidFill>
                  <a:prstClr val="black"/>
                </a:solidFill>
              </a:rPr>
              <a:t>FAA. (2008). </a:t>
            </a:r>
            <a:r>
              <a:rPr lang="en-US" sz="1600" i="1" dirty="0">
                <a:solidFill>
                  <a:prstClr val="black"/>
                </a:solidFill>
              </a:rPr>
              <a:t>FAA-H-8083-25 Pilot's Handbook of Aeronautical Knowledge. </a:t>
            </a:r>
            <a:r>
              <a:rPr lang="en-US" sz="1600" dirty="0">
                <a:solidFill>
                  <a:prstClr val="black"/>
                </a:solidFill>
              </a:rPr>
              <a:t>p. </a:t>
            </a:r>
            <a:r>
              <a:rPr lang="en-US" sz="1600" dirty="0" smtClean="0">
                <a:solidFill>
                  <a:prstClr val="black"/>
                </a:solidFill>
              </a:rPr>
              <a:t>6-11</a:t>
            </a:r>
            <a:endParaRPr lang="en-US" sz="1600" dirty="0">
              <a:solidFill>
                <a:prstClr val="black"/>
              </a:solidFill>
            </a:endParaRPr>
          </a:p>
        </p:txBody>
      </p:sp>
    </p:spTree>
    <p:extLst>
      <p:ext uri="{BB962C8B-B14F-4D97-AF65-F5344CB8AC3E}">
        <p14:creationId xmlns:p14="http://schemas.microsoft.com/office/powerpoint/2010/main" val="3801018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3" name="Content Placeholder 2"/>
          <p:cNvSpPr>
            <a:spLocks noGrp="1"/>
          </p:cNvSpPr>
          <p:nvPr>
            <p:ph idx="1"/>
          </p:nvPr>
        </p:nvSpPr>
        <p:spPr>
          <a:xfrm>
            <a:off x="457200" y="1107996"/>
            <a:ext cx="7434649" cy="5018167"/>
          </a:xfrm>
        </p:spPr>
        <p:txBody>
          <a:bodyPr>
            <a:normAutofit fontScale="85000" lnSpcReduction="10000"/>
          </a:bodyPr>
          <a:lstStyle/>
          <a:p>
            <a:r>
              <a:rPr lang="en-US" dirty="0" smtClean="0"/>
              <a:t>Engine Ignition Systems</a:t>
            </a:r>
          </a:p>
          <a:p>
            <a:pPr lvl="1"/>
            <a:r>
              <a:rPr lang="en-US" b="1" u="sng" dirty="0" smtClean="0"/>
              <a:t>Dual type ignition system</a:t>
            </a:r>
          </a:p>
          <a:p>
            <a:pPr lvl="2"/>
            <a:r>
              <a:rPr lang="en-US" dirty="0" smtClean="0"/>
              <a:t>Two independent systems =  </a:t>
            </a:r>
            <a:r>
              <a:rPr lang="en-US" dirty="0"/>
              <a:t>if one system fails, engine will operate on the other </a:t>
            </a:r>
            <a:r>
              <a:rPr lang="en-US" dirty="0" smtClean="0"/>
              <a:t>ignition system.</a:t>
            </a:r>
          </a:p>
          <a:p>
            <a:pPr lvl="1"/>
            <a:r>
              <a:rPr lang="en-US" b="1" u="sng" dirty="0" smtClean="0"/>
              <a:t>Components</a:t>
            </a:r>
          </a:p>
          <a:p>
            <a:pPr lvl="2"/>
            <a:r>
              <a:rPr lang="en-US" b="1" dirty="0"/>
              <a:t>Ignition </a:t>
            </a:r>
            <a:r>
              <a:rPr lang="en-US" b="1" dirty="0" smtClean="0"/>
              <a:t>Switch</a:t>
            </a:r>
            <a:r>
              <a:rPr lang="en-US" dirty="0" smtClean="0"/>
              <a:t> in flight deck</a:t>
            </a:r>
          </a:p>
          <a:p>
            <a:pPr lvl="3"/>
            <a:r>
              <a:rPr lang="en-US" dirty="0" smtClean="0"/>
              <a:t>Controls left or right ignition systems, both, or shutoff.</a:t>
            </a:r>
            <a:endParaRPr lang="en-US" dirty="0"/>
          </a:p>
          <a:p>
            <a:pPr lvl="2"/>
            <a:r>
              <a:rPr lang="en-US" b="1" dirty="0" smtClean="0"/>
              <a:t>Magnetos</a:t>
            </a:r>
            <a:r>
              <a:rPr lang="en-US" dirty="0" smtClean="0"/>
              <a:t> (2 separate or dual in one magneto housing)</a:t>
            </a:r>
          </a:p>
          <a:p>
            <a:pPr lvl="3"/>
            <a:r>
              <a:rPr lang="en-US" dirty="0" smtClean="0"/>
              <a:t>Self‑contained </a:t>
            </a:r>
            <a:r>
              <a:rPr lang="en-US" dirty="0"/>
              <a:t>magneto which supplies the electrical </a:t>
            </a:r>
            <a:r>
              <a:rPr lang="en-US" dirty="0" smtClean="0"/>
              <a:t>energy for the ignition system.</a:t>
            </a:r>
          </a:p>
          <a:p>
            <a:pPr lvl="3"/>
            <a:r>
              <a:rPr lang="en-US" dirty="0" smtClean="0"/>
              <a:t>Once engine starts, magnetos do not need an aircraft battery.</a:t>
            </a:r>
            <a:endParaRPr lang="en-US" dirty="0"/>
          </a:p>
          <a:p>
            <a:pPr lvl="2"/>
            <a:r>
              <a:rPr lang="en-US" b="1" dirty="0" smtClean="0"/>
              <a:t>Coils</a:t>
            </a:r>
            <a:r>
              <a:rPr lang="en-US" dirty="0" smtClean="0"/>
              <a:t> – step up electricity (step up transformer)</a:t>
            </a:r>
          </a:p>
          <a:p>
            <a:pPr lvl="3"/>
            <a:r>
              <a:rPr lang="en-US" dirty="0" smtClean="0"/>
              <a:t>May be located inside magneto or separate for each spark plug.</a:t>
            </a:r>
          </a:p>
          <a:p>
            <a:pPr lvl="2"/>
            <a:r>
              <a:rPr lang="en-US" b="1" dirty="0" smtClean="0"/>
              <a:t>Distributor</a:t>
            </a:r>
            <a:r>
              <a:rPr lang="en-US" dirty="0" smtClean="0"/>
              <a:t> – distributes spark to spark plugs.</a:t>
            </a:r>
          </a:p>
          <a:p>
            <a:pPr lvl="2"/>
            <a:r>
              <a:rPr lang="en-US" b="1" dirty="0" smtClean="0"/>
              <a:t>Spark plugs </a:t>
            </a:r>
            <a:r>
              <a:rPr lang="en-US" dirty="0" smtClean="0"/>
              <a:t>– two plugs per cylinder.</a:t>
            </a:r>
            <a:endParaRPr lang="en-US" dirty="0"/>
          </a:p>
          <a:p>
            <a:pPr marL="1371600" lvl="3" indent="0">
              <a:buNone/>
            </a:pPr>
            <a:endParaRPr lang="en-US" dirty="0" smtClean="0"/>
          </a:p>
          <a:p>
            <a:pPr marL="1371600" lvl="3" indent="0">
              <a:buNone/>
            </a:pP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45</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6765945" y="5390081"/>
            <a:ext cx="2251808" cy="1467919"/>
          </a:xfrm>
          <a:prstGeom prst="rect">
            <a:avLst/>
          </a:prstGeom>
        </p:spPr>
      </p:pic>
    </p:spTree>
    <p:extLst>
      <p:ext uri="{BB962C8B-B14F-4D97-AF65-F5344CB8AC3E}">
        <p14:creationId xmlns:p14="http://schemas.microsoft.com/office/powerpoint/2010/main" val="5689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1107996"/>
          </a:xfrm>
        </p:spPr>
        <p:txBody>
          <a:bodyPr/>
          <a:lstStyle/>
          <a:p>
            <a:r>
              <a:rPr lang="en-US" dirty="0"/>
              <a:t/>
            </a:r>
            <a:br>
              <a:rPr lang="en-US" dirty="0"/>
            </a:br>
            <a:r>
              <a:rPr lang="en-US" dirty="0"/>
              <a:t>Reciprocating </a:t>
            </a:r>
            <a:r>
              <a:rPr lang="en-US" dirty="0" smtClean="0"/>
              <a:t>Engines Systems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46</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441478" y="1120775"/>
            <a:ext cx="7832189" cy="5105684"/>
          </a:xfrm>
          <a:prstGeom prst="rect">
            <a:avLst/>
          </a:prstGeom>
        </p:spPr>
      </p:pic>
      <p:sp>
        <p:nvSpPr>
          <p:cNvPr id="7" name="TextBox 6"/>
          <p:cNvSpPr txBox="1"/>
          <p:nvPr/>
        </p:nvSpPr>
        <p:spPr>
          <a:xfrm>
            <a:off x="139029" y="6211669"/>
            <a:ext cx="7756162" cy="369332"/>
          </a:xfrm>
          <a:prstGeom prst="rect">
            <a:avLst/>
          </a:prstGeom>
          <a:noFill/>
        </p:spPr>
        <p:txBody>
          <a:bodyPr wrap="none" rtlCol="0">
            <a:spAutoFit/>
          </a:bodyPr>
          <a:lstStyle/>
          <a:p>
            <a:r>
              <a:rPr lang="en-US" dirty="0">
                <a:solidFill>
                  <a:prstClr val="black"/>
                </a:solidFill>
              </a:rPr>
              <a:t>FAA. (2008). </a:t>
            </a:r>
            <a:r>
              <a:rPr lang="en-US" i="1" dirty="0">
                <a:solidFill>
                  <a:prstClr val="black"/>
                </a:solidFill>
              </a:rPr>
              <a:t>FAA-H-8083-25 Pilot's Handbook of Aeronautical Knowledge. </a:t>
            </a:r>
            <a:r>
              <a:rPr lang="en-US" dirty="0" smtClean="0">
                <a:solidFill>
                  <a:prstClr val="black"/>
                </a:solidFill>
              </a:rPr>
              <a:t>p. 6-15</a:t>
            </a:r>
            <a:endParaRPr lang="en-US" dirty="0">
              <a:solidFill>
                <a:prstClr val="black"/>
              </a:solidFill>
            </a:endParaRPr>
          </a:p>
        </p:txBody>
      </p:sp>
    </p:spTree>
    <p:extLst>
      <p:ext uri="{BB962C8B-B14F-4D97-AF65-F5344CB8AC3E}">
        <p14:creationId xmlns:p14="http://schemas.microsoft.com/office/powerpoint/2010/main" val="7448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Operation Similarity</a:t>
            </a:r>
            <a:endParaRPr lang="en-US" dirty="0"/>
          </a:p>
        </p:txBody>
      </p:sp>
      <p:sp>
        <p:nvSpPr>
          <p:cNvPr id="3" name="Content Placeholder 2"/>
          <p:cNvSpPr>
            <a:spLocks noGrp="1"/>
          </p:cNvSpPr>
          <p:nvPr>
            <p:ph idx="1"/>
          </p:nvPr>
        </p:nvSpPr>
        <p:spPr/>
        <p:txBody>
          <a:bodyPr/>
          <a:lstStyle/>
          <a:p>
            <a:r>
              <a:rPr lang="en-US" dirty="0" smtClean="0">
                <a:cs typeface="Arial" pitchFamily="34" charset="0"/>
              </a:rPr>
              <a:t>Reciprocating and turbine engines have same four operations</a:t>
            </a:r>
          </a:p>
        </p:txBody>
      </p:sp>
      <p:pic>
        <p:nvPicPr>
          <p:cNvPr id="6" name="Picture 1029" descr="Trent A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48" y="1247985"/>
            <a:ext cx="8951912" cy="1560512"/>
          </a:xfrm>
          <a:prstGeom prst="rect">
            <a:avLst/>
          </a:prstGeom>
          <a:noFill/>
          <a:ln w="9525">
            <a:solidFill>
              <a:schemeClr val="bg2"/>
            </a:solid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1" y="3420900"/>
            <a:ext cx="1616075"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9125" y="3467100"/>
            <a:ext cx="16383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43400" y="3424994"/>
            <a:ext cx="1660525"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38400" y="3424989"/>
            <a:ext cx="1714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9753600" y="34671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2678" y="3003521"/>
            <a:ext cx="1023037" cy="461665"/>
          </a:xfrm>
          <a:prstGeom prst="rect">
            <a:avLst/>
          </a:prstGeom>
          <a:noFill/>
        </p:spPr>
        <p:txBody>
          <a:bodyPr wrap="none" lIns="91416" tIns="45709" rIns="91416" bIns="45709" rtlCol="0">
            <a:spAutoFit/>
          </a:bodyPr>
          <a:lstStyle/>
          <a:p>
            <a:pPr fontAlgn="base">
              <a:spcBef>
                <a:spcPct val="0"/>
              </a:spcBef>
              <a:spcAft>
                <a:spcPct val="0"/>
              </a:spcAft>
            </a:pPr>
            <a:r>
              <a:rPr lang="en-US" sz="2400" dirty="0">
                <a:solidFill>
                  <a:srgbClr val="000000"/>
                </a:solidFill>
              </a:rPr>
              <a:t>Intake</a:t>
            </a:r>
          </a:p>
        </p:txBody>
      </p:sp>
      <p:sp>
        <p:nvSpPr>
          <p:cNvPr id="14" name="TextBox 13"/>
          <p:cNvSpPr txBox="1"/>
          <p:nvPr/>
        </p:nvSpPr>
        <p:spPr>
          <a:xfrm>
            <a:off x="2438402" y="3003521"/>
            <a:ext cx="2000869" cy="461665"/>
          </a:xfrm>
          <a:prstGeom prst="rect">
            <a:avLst/>
          </a:prstGeom>
          <a:noFill/>
        </p:spPr>
        <p:txBody>
          <a:bodyPr wrap="none" lIns="91416" tIns="45709" rIns="91416" bIns="45709" rtlCol="0">
            <a:spAutoFit/>
          </a:bodyPr>
          <a:lstStyle/>
          <a:p>
            <a:pPr fontAlgn="base">
              <a:spcBef>
                <a:spcPct val="0"/>
              </a:spcBef>
              <a:spcAft>
                <a:spcPct val="0"/>
              </a:spcAft>
            </a:pPr>
            <a:r>
              <a:rPr lang="en-US" sz="2400" dirty="0">
                <a:solidFill>
                  <a:srgbClr val="000000"/>
                </a:solidFill>
              </a:rPr>
              <a:t>Compression</a:t>
            </a:r>
          </a:p>
        </p:txBody>
      </p:sp>
      <p:sp>
        <p:nvSpPr>
          <p:cNvPr id="15" name="TextBox 14"/>
          <p:cNvSpPr txBox="1"/>
          <p:nvPr/>
        </p:nvSpPr>
        <p:spPr>
          <a:xfrm>
            <a:off x="4552156" y="2992593"/>
            <a:ext cx="1178528" cy="461665"/>
          </a:xfrm>
          <a:prstGeom prst="rect">
            <a:avLst/>
          </a:prstGeom>
          <a:noFill/>
        </p:spPr>
        <p:txBody>
          <a:bodyPr wrap="none" lIns="91416" tIns="45709" rIns="91416" bIns="45709" rtlCol="0">
            <a:spAutoFit/>
          </a:bodyPr>
          <a:lstStyle/>
          <a:p>
            <a:pPr fontAlgn="base">
              <a:spcBef>
                <a:spcPct val="0"/>
              </a:spcBef>
              <a:spcAft>
                <a:spcPct val="0"/>
              </a:spcAft>
            </a:pPr>
            <a:r>
              <a:rPr lang="en-US" sz="2400" dirty="0">
                <a:solidFill>
                  <a:srgbClr val="000000"/>
                </a:solidFill>
              </a:rPr>
              <a:t>Ignition</a:t>
            </a:r>
          </a:p>
        </p:txBody>
      </p:sp>
      <p:sp>
        <p:nvSpPr>
          <p:cNvPr id="16" name="TextBox 15"/>
          <p:cNvSpPr txBox="1"/>
          <p:nvPr/>
        </p:nvSpPr>
        <p:spPr>
          <a:xfrm>
            <a:off x="6300642" y="2985334"/>
            <a:ext cx="1624163" cy="461665"/>
          </a:xfrm>
          <a:prstGeom prst="rect">
            <a:avLst/>
          </a:prstGeom>
          <a:noFill/>
        </p:spPr>
        <p:txBody>
          <a:bodyPr wrap="none" lIns="91416" tIns="45709" rIns="91416" bIns="45709" rtlCol="0">
            <a:spAutoFit/>
          </a:bodyPr>
          <a:lstStyle/>
          <a:p>
            <a:pPr fontAlgn="base">
              <a:spcBef>
                <a:spcPct val="0"/>
              </a:spcBef>
              <a:spcAft>
                <a:spcPct val="0"/>
              </a:spcAft>
            </a:pPr>
            <a:r>
              <a:rPr lang="en-US" sz="2400" dirty="0">
                <a:solidFill>
                  <a:srgbClr val="000000"/>
                </a:solidFill>
              </a:rPr>
              <a:t>Expansion</a:t>
            </a:r>
          </a:p>
        </p:txBody>
      </p:sp>
    </p:spTree>
    <p:extLst>
      <p:ext uri="{BB962C8B-B14F-4D97-AF65-F5344CB8AC3E}">
        <p14:creationId xmlns:p14="http://schemas.microsoft.com/office/powerpoint/2010/main" val="241011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 animation of flow through a turbofan engine"/>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72187" y="63500"/>
            <a:ext cx="2690813" cy="17653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Turbofan</a:t>
            </a:r>
            <a:endParaRPr lang="en-US" dirty="0"/>
          </a:p>
        </p:txBody>
      </p:sp>
      <p:sp>
        <p:nvSpPr>
          <p:cNvPr id="4" name="Content Placeholder 3"/>
          <p:cNvSpPr>
            <a:spLocks noGrp="1"/>
          </p:cNvSpPr>
          <p:nvPr>
            <p:ph idx="1"/>
          </p:nvPr>
        </p:nvSpPr>
        <p:spPr>
          <a:xfrm>
            <a:off x="457200" y="1676400"/>
            <a:ext cx="8229600" cy="4830763"/>
          </a:xfrm>
        </p:spPr>
        <p:txBody>
          <a:bodyPr/>
          <a:lstStyle/>
          <a:p>
            <a:r>
              <a:rPr lang="en-US" dirty="0" smtClean="0">
                <a:latin typeface="+mj-lt"/>
                <a:cs typeface="Arial" pitchFamily="34" charset="0"/>
              </a:rPr>
              <a:t>Modern military and commercial aircraft</a:t>
            </a:r>
          </a:p>
          <a:p>
            <a:r>
              <a:rPr lang="en-US" dirty="0" smtClean="0">
                <a:latin typeface="+mj-lt"/>
                <a:cs typeface="Arial" pitchFamily="34" charset="0"/>
              </a:rPr>
              <a:t>Combines best of high and low speed and altitude performance</a:t>
            </a:r>
          </a:p>
          <a:p>
            <a:r>
              <a:rPr lang="en-US" dirty="0" smtClean="0">
                <a:latin typeface="+mj-lt"/>
                <a:cs typeface="Arial" pitchFamily="34" charset="0"/>
              </a:rPr>
              <a:t>Two airstreams</a:t>
            </a:r>
          </a:p>
          <a:p>
            <a:pPr lvl="1"/>
            <a:r>
              <a:rPr lang="en-US" sz="3200" dirty="0">
                <a:latin typeface="+mj-lt"/>
                <a:cs typeface="Arial" pitchFamily="34" charset="0"/>
              </a:rPr>
              <a:t>	Center core of air sent through process 	similar to basic turbojet</a:t>
            </a:r>
          </a:p>
          <a:p>
            <a:pPr lvl="1"/>
            <a:r>
              <a:rPr lang="en-US" sz="3200" dirty="0">
                <a:latin typeface="+mj-lt"/>
                <a:cs typeface="Arial" pitchFamily="34" charset="0"/>
              </a:rPr>
              <a:t>	Some air passes around this center 	turbojet</a:t>
            </a:r>
          </a:p>
          <a:p>
            <a:pPr lvl="1"/>
            <a:r>
              <a:rPr lang="en-US" sz="3200" dirty="0">
                <a:latin typeface="+mj-lt"/>
                <a:cs typeface="Arial" pitchFamily="34" charset="0"/>
              </a:rPr>
              <a:t>	Ratio of two streams is bypass ratio</a:t>
            </a:r>
          </a:p>
        </p:txBody>
      </p:sp>
    </p:spTree>
    <p:extLst>
      <p:ext uri="{BB962C8B-B14F-4D97-AF65-F5344CB8AC3E}">
        <p14:creationId xmlns:p14="http://schemas.microsoft.com/office/powerpoint/2010/main" val="38321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Turbofan</a:t>
            </a:r>
          </a:p>
        </p:txBody>
      </p:sp>
      <p:pic>
        <p:nvPicPr>
          <p:cNvPr id="4098" name="Picture 2" descr="C:\Users\Public\Documents\Copy to Netbook\2011_0617_EvergreenMuseum_SpruceGoose\IMAG0197 (Large).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38200" y="1143000"/>
            <a:ext cx="4876800" cy="3966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4" y="5181602"/>
            <a:ext cx="2133869" cy="369310"/>
          </a:xfrm>
          <a:prstGeom prst="rect">
            <a:avLst/>
          </a:prstGeom>
          <a:noFill/>
        </p:spPr>
        <p:txBody>
          <a:bodyPr wrap="none" lIns="91416" tIns="45709" rIns="91416" bIns="45709" rtlCol="0">
            <a:spAutoFit/>
          </a:bodyPr>
          <a:lstStyle/>
          <a:p>
            <a:pPr fontAlgn="base">
              <a:spcBef>
                <a:spcPct val="0"/>
              </a:spcBef>
              <a:spcAft>
                <a:spcPct val="0"/>
              </a:spcAft>
            </a:pPr>
            <a:r>
              <a:rPr lang="en-US" dirty="0" smtClean="0">
                <a:solidFill>
                  <a:srgbClr val="000000"/>
                </a:solidFill>
              </a:rPr>
              <a:t>Boeing 767 Engine</a:t>
            </a:r>
            <a:endParaRPr lang="en-US" dirty="0">
              <a:solidFill>
                <a:srgbClr val="000000"/>
              </a:solidFill>
            </a:endParaRPr>
          </a:p>
        </p:txBody>
      </p:sp>
      <p:pic>
        <p:nvPicPr>
          <p:cNvPr id="2050" name="Picture 2" descr="C:\Users\Public\Documents\Copy to Netbook\2011_0622_Boeing Tour\IMAG0444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48205" y="3886201"/>
            <a:ext cx="4372897" cy="2658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4604" y="3352802"/>
            <a:ext cx="2133869" cy="369310"/>
          </a:xfrm>
          <a:prstGeom prst="rect">
            <a:avLst/>
          </a:prstGeom>
          <a:noFill/>
        </p:spPr>
        <p:txBody>
          <a:bodyPr wrap="none" lIns="91416" tIns="45709" rIns="91416" bIns="45709" rtlCol="0">
            <a:spAutoFit/>
          </a:bodyPr>
          <a:lstStyle/>
          <a:p>
            <a:pPr fontAlgn="base">
              <a:spcBef>
                <a:spcPct val="0"/>
              </a:spcBef>
              <a:spcAft>
                <a:spcPct val="0"/>
              </a:spcAft>
            </a:pPr>
            <a:r>
              <a:rPr lang="en-US" dirty="0" smtClean="0">
                <a:solidFill>
                  <a:srgbClr val="000000"/>
                </a:solidFill>
              </a:rPr>
              <a:t>Boeing 777 Engine</a:t>
            </a:r>
            <a:endParaRPr lang="en-US" dirty="0">
              <a:solidFill>
                <a:srgbClr val="000000"/>
              </a:solidFill>
            </a:endParaRPr>
          </a:p>
        </p:txBody>
      </p:sp>
    </p:spTree>
    <p:extLst>
      <p:ext uri="{BB962C8B-B14F-4D97-AF65-F5344CB8AC3E}">
        <p14:creationId xmlns:p14="http://schemas.microsoft.com/office/powerpoint/2010/main" val="380788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126581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Turbofan Engine Size</a:t>
            </a:r>
            <a:endParaRPr lang="en-US" dirty="0"/>
          </a:p>
        </p:txBody>
      </p:sp>
      <p:pic>
        <p:nvPicPr>
          <p:cNvPr id="3" name="Picture 2" descr="F:\000_Digital_Pic_Video\AAA_Digital\2007_0515_Cathy in B777\Catherine_33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5909" y="1021615"/>
            <a:ext cx="3903189" cy="5204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5909" y="6225867"/>
            <a:ext cx="3912781" cy="461665"/>
          </a:xfrm>
          <a:prstGeom prst="rect">
            <a:avLst/>
          </a:prstGeom>
          <a:noFill/>
        </p:spPr>
        <p:txBody>
          <a:bodyPr wrap="square" lIns="91416" tIns="45709" rIns="91416" bIns="45709"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a:solidFill>
                  <a:srgbClr val="000000"/>
                </a:solidFill>
              </a:rPr>
              <a:t>Boeing 777 Engine Intake</a:t>
            </a:r>
          </a:p>
        </p:txBody>
      </p:sp>
    </p:spTree>
    <p:extLst>
      <p:ext uri="{BB962C8B-B14F-4D97-AF65-F5344CB8AC3E}">
        <p14:creationId xmlns:p14="http://schemas.microsoft.com/office/powerpoint/2010/main" val="1118866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Turbofan Bypass Ratios</a:t>
            </a:r>
          </a:p>
        </p:txBody>
      </p:sp>
      <p:pic>
        <p:nvPicPr>
          <p:cNvPr id="4" name="Picture 2" descr="trentcutawa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5" y="1295400"/>
            <a:ext cx="3463925" cy="2403475"/>
          </a:xfrm>
          <a:prstGeom prst="rect">
            <a:avLst/>
          </a:prstGeom>
          <a:noFill/>
          <a:ln w="9525">
            <a:noFill/>
            <a:miter lim="800000"/>
            <a:headEnd/>
            <a:tailEnd/>
          </a:ln>
        </p:spPr>
      </p:pic>
      <p:pic>
        <p:nvPicPr>
          <p:cNvPr id="5" name="Picture 1029" descr="Trent Aer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5450" y="3984630"/>
            <a:ext cx="3405188" cy="1419225"/>
          </a:xfrm>
          <a:prstGeom prst="rect">
            <a:avLst/>
          </a:prstGeom>
          <a:noFill/>
          <a:ln w="9525">
            <a:solidFill>
              <a:schemeClr val="bg2"/>
            </a:solidFill>
            <a:miter lim="800000"/>
            <a:headEnd/>
            <a:tailEnd/>
          </a:ln>
        </p:spPr>
      </p:pic>
      <p:pic>
        <p:nvPicPr>
          <p:cNvPr id="6" name="Picture 1035" descr="EJ200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67213" y="4268787"/>
            <a:ext cx="4351337" cy="930275"/>
          </a:xfrm>
          <a:prstGeom prst="rect">
            <a:avLst/>
          </a:prstGeom>
          <a:noFill/>
          <a:ln w="9525">
            <a:solidFill>
              <a:schemeClr val="bg2"/>
            </a:solidFill>
            <a:miter lim="800000"/>
            <a:headEnd/>
            <a:tailEnd/>
          </a:ln>
        </p:spPr>
      </p:pic>
      <p:pic>
        <p:nvPicPr>
          <p:cNvPr id="7" name="Picture 12" descr="ej200"/>
          <p:cNvPicPr>
            <a:picLocks noChangeAspect="1" noChangeArrowheads="1"/>
          </p:cNvPicPr>
          <p:nvPr/>
        </p:nvPicPr>
        <p:blipFill>
          <a:blip r:embed="rId6" cstate="email">
            <a:extLst>
              <a:ext uri="{28A0092B-C50C-407E-A947-70E740481C1C}">
                <a14:useLocalDpi xmlns:a14="http://schemas.microsoft.com/office/drawing/2010/main" val="0"/>
              </a:ext>
            </a:extLst>
          </a:blip>
          <a:srcRect l="1357" t="10953" r="1357" b="9456"/>
          <a:stretch>
            <a:fillRect/>
          </a:stretch>
        </p:blipFill>
        <p:spPr bwMode="auto">
          <a:xfrm>
            <a:off x="4287843" y="1746250"/>
            <a:ext cx="4524375" cy="1719262"/>
          </a:xfrm>
          <a:prstGeom prst="rect">
            <a:avLst/>
          </a:prstGeom>
          <a:noFill/>
          <a:ln w="9525">
            <a:noFill/>
            <a:miter lim="800000"/>
            <a:headEnd/>
            <a:tailEnd/>
          </a:ln>
        </p:spPr>
      </p:pic>
      <p:sp>
        <p:nvSpPr>
          <p:cNvPr id="8" name="TextBox 13"/>
          <p:cNvSpPr txBox="1">
            <a:spLocks noChangeArrowheads="1"/>
          </p:cNvSpPr>
          <p:nvPr/>
        </p:nvSpPr>
        <p:spPr bwMode="auto">
          <a:xfrm>
            <a:off x="288760" y="5466133"/>
            <a:ext cx="4049486" cy="892552"/>
          </a:xfrm>
          <a:prstGeom prst="rect">
            <a:avLst/>
          </a:prstGeom>
          <a:noFill/>
          <a:ln w="9525">
            <a:noFill/>
            <a:miter lim="800000"/>
            <a:headEnd/>
            <a:tailEnd/>
          </a:ln>
        </p:spPr>
        <p:txBody>
          <a:bodyPr wrap="square" lIns="91416" tIns="45709" rIns="91416" bIns="45709">
            <a:spAutoFit/>
          </a:bodyPr>
          <a:lstStyle/>
          <a:p>
            <a:pPr fontAlgn="base">
              <a:spcBef>
                <a:spcPct val="0"/>
              </a:spcBef>
              <a:spcAft>
                <a:spcPct val="0"/>
              </a:spcAft>
            </a:pPr>
            <a:r>
              <a:rPr lang="en-GB" sz="2600" dirty="0">
                <a:solidFill>
                  <a:srgbClr val="000000"/>
                </a:solidFill>
              </a:rPr>
              <a:t>High bypass ratio turbofan</a:t>
            </a:r>
          </a:p>
          <a:p>
            <a:pPr fontAlgn="base">
              <a:spcBef>
                <a:spcPct val="0"/>
              </a:spcBef>
              <a:spcAft>
                <a:spcPct val="0"/>
              </a:spcAft>
            </a:pPr>
            <a:r>
              <a:rPr lang="en-GB" sz="2600" dirty="0">
                <a:solidFill>
                  <a:srgbClr val="000000"/>
                </a:solidFill>
              </a:rPr>
              <a:t>for civilian aircraft</a:t>
            </a:r>
            <a:endParaRPr lang="en-US" sz="2600" dirty="0">
              <a:solidFill>
                <a:srgbClr val="000000"/>
              </a:solidFill>
            </a:endParaRPr>
          </a:p>
        </p:txBody>
      </p:sp>
      <p:sp>
        <p:nvSpPr>
          <p:cNvPr id="9" name="TextBox 14"/>
          <p:cNvSpPr txBox="1">
            <a:spLocks noChangeArrowheads="1"/>
          </p:cNvSpPr>
          <p:nvPr/>
        </p:nvSpPr>
        <p:spPr bwMode="auto">
          <a:xfrm>
            <a:off x="4433249" y="5356225"/>
            <a:ext cx="4073237" cy="892552"/>
          </a:xfrm>
          <a:prstGeom prst="rect">
            <a:avLst/>
          </a:prstGeom>
          <a:noFill/>
          <a:ln w="9525">
            <a:noFill/>
            <a:miter lim="800000"/>
            <a:headEnd/>
            <a:tailEnd/>
          </a:ln>
        </p:spPr>
        <p:txBody>
          <a:bodyPr wrap="square" lIns="91416" tIns="45709" rIns="91416" bIns="45709">
            <a:spAutoFit/>
          </a:bodyPr>
          <a:lstStyle/>
          <a:p>
            <a:pPr fontAlgn="base">
              <a:spcBef>
                <a:spcPct val="0"/>
              </a:spcBef>
              <a:spcAft>
                <a:spcPct val="0"/>
              </a:spcAft>
            </a:pPr>
            <a:r>
              <a:rPr lang="en-GB" sz="2600" dirty="0">
                <a:solidFill>
                  <a:srgbClr val="000000"/>
                </a:solidFill>
              </a:rPr>
              <a:t>Low bypass ratio turbofan</a:t>
            </a:r>
          </a:p>
          <a:p>
            <a:pPr fontAlgn="base">
              <a:spcBef>
                <a:spcPct val="0"/>
              </a:spcBef>
              <a:spcAft>
                <a:spcPct val="0"/>
              </a:spcAft>
            </a:pPr>
            <a:r>
              <a:rPr lang="en-GB" sz="2600" dirty="0">
                <a:solidFill>
                  <a:srgbClr val="000000"/>
                </a:solidFill>
              </a:rPr>
              <a:t>for military aircraft</a:t>
            </a:r>
            <a:endParaRPr lang="en-US" sz="2600" dirty="0">
              <a:solidFill>
                <a:srgbClr val="000000"/>
              </a:solidFill>
            </a:endParaRPr>
          </a:p>
        </p:txBody>
      </p:sp>
    </p:spTree>
    <p:extLst>
      <p:ext uri="{BB962C8B-B14F-4D97-AF65-F5344CB8AC3E}">
        <p14:creationId xmlns:p14="http://schemas.microsoft.com/office/powerpoint/2010/main" val="24759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Turbofan Operation</a:t>
            </a:r>
          </a:p>
        </p:txBody>
      </p:sp>
      <p:grpSp>
        <p:nvGrpSpPr>
          <p:cNvPr id="3" name="Group 3"/>
          <p:cNvGrpSpPr>
            <a:grpSpLocks/>
          </p:cNvGrpSpPr>
          <p:nvPr/>
        </p:nvGrpSpPr>
        <p:grpSpPr bwMode="auto">
          <a:xfrm>
            <a:off x="5461235" y="5382744"/>
            <a:ext cx="1928082" cy="519694"/>
            <a:chOff x="1798" y="1786"/>
            <a:chExt cx="1989" cy="654"/>
          </a:xfrm>
        </p:grpSpPr>
        <p:sp>
          <p:nvSpPr>
            <p:cNvPr id="4" name="AutoShape 4"/>
            <p:cNvSpPr>
              <a:spLocks noChangeArrowheads="1"/>
            </p:cNvSpPr>
            <p:nvPr/>
          </p:nvSpPr>
          <p:spPr bwMode="auto">
            <a:xfrm>
              <a:off x="2076" y="1918"/>
              <a:ext cx="1711" cy="371"/>
            </a:xfrm>
            <a:prstGeom prst="rightArrow">
              <a:avLst>
                <a:gd name="adj1" fmla="val 57954"/>
                <a:gd name="adj2" fmla="val 98109"/>
              </a:avLst>
            </a:prstGeom>
            <a:solidFill>
              <a:schemeClr val="hlink"/>
            </a:solidFill>
            <a:ln w="12700">
              <a:solidFill>
                <a:schemeClr val="tx1"/>
              </a:solidFill>
              <a:miter lim="800000"/>
              <a:headEnd/>
              <a:tailEnd/>
            </a:ln>
          </p:spPr>
          <p:txBody>
            <a:bodyPr wrap="none" anchor="ctr"/>
            <a:lstStyle/>
            <a:p>
              <a:pPr fontAlgn="base">
                <a:spcBef>
                  <a:spcPct val="0"/>
                </a:spcBef>
                <a:spcAft>
                  <a:spcPct val="0"/>
                </a:spcAft>
              </a:pPr>
              <a:r>
                <a:rPr lang="en-GB" sz="1200" dirty="0">
                  <a:solidFill>
                    <a:srgbClr val="FFFFFF"/>
                  </a:solidFill>
                </a:rPr>
                <a:t>Very fast core jet</a:t>
              </a:r>
            </a:p>
          </p:txBody>
        </p:sp>
        <p:sp>
          <p:nvSpPr>
            <p:cNvPr id="5" name="Oval 5"/>
            <p:cNvSpPr>
              <a:spLocks noChangeArrowheads="1"/>
            </p:cNvSpPr>
            <p:nvPr/>
          </p:nvSpPr>
          <p:spPr bwMode="auto">
            <a:xfrm>
              <a:off x="1798" y="1786"/>
              <a:ext cx="268" cy="654"/>
            </a:xfrm>
            <a:prstGeom prst="ellipse">
              <a:avLst/>
            </a:prstGeom>
            <a:solidFill>
              <a:schemeClr val="hlink"/>
            </a:solidFill>
            <a:ln w="19050">
              <a:solidFill>
                <a:schemeClr val="tx1"/>
              </a:solidFill>
              <a:round/>
              <a:headEnd/>
              <a:tailEnd/>
            </a:ln>
          </p:spPr>
          <p:txBody>
            <a:bodyPr wrap="none" anchor="ctr">
              <a:spAutoFit/>
            </a:bodyPr>
            <a:lstStyle/>
            <a:p>
              <a:pPr fontAlgn="base">
                <a:spcBef>
                  <a:spcPct val="0"/>
                </a:spcBef>
                <a:spcAft>
                  <a:spcPct val="0"/>
                </a:spcAft>
              </a:pPr>
              <a:endParaRPr lang="en-US">
                <a:solidFill>
                  <a:srgbClr val="000000"/>
                </a:solidFill>
              </a:endParaRPr>
            </a:p>
          </p:txBody>
        </p:sp>
      </p:grpSp>
      <p:sp>
        <p:nvSpPr>
          <p:cNvPr id="6" name="Rectangle 6"/>
          <p:cNvSpPr>
            <a:spLocks noChangeArrowheads="1"/>
          </p:cNvSpPr>
          <p:nvPr/>
        </p:nvSpPr>
        <p:spPr bwMode="auto">
          <a:xfrm>
            <a:off x="5417794" y="5425423"/>
            <a:ext cx="2043001" cy="369310"/>
          </a:xfrm>
          <a:prstGeom prst="rect">
            <a:avLst/>
          </a:prstGeom>
          <a:solidFill>
            <a:srgbClr val="FFFFFF"/>
          </a:solidFill>
          <a:ln w="12700">
            <a:noFill/>
            <a:miter lim="800000"/>
            <a:headEnd/>
            <a:tailEnd/>
          </a:ln>
        </p:spPr>
        <p:txBody>
          <a:bodyPr lIns="91416" tIns="45709" rIns="91416" bIns="45709" anchor="ctr">
            <a:spAutoFit/>
          </a:bodyPr>
          <a:lstStyle/>
          <a:p>
            <a:pPr fontAlgn="base">
              <a:spcBef>
                <a:spcPct val="0"/>
              </a:spcBef>
              <a:spcAft>
                <a:spcPct val="0"/>
              </a:spcAft>
            </a:pPr>
            <a:endParaRPr lang="en-US">
              <a:solidFill>
                <a:srgbClr val="000000"/>
              </a:solidFill>
            </a:endParaRPr>
          </a:p>
        </p:txBody>
      </p:sp>
      <p:pic>
        <p:nvPicPr>
          <p:cNvPr id="7" name="Picture 1029" descr="Trent A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19200"/>
            <a:ext cx="8951912" cy="1560512"/>
          </a:xfrm>
          <a:prstGeom prst="rect">
            <a:avLst/>
          </a:prstGeom>
          <a:noFill/>
          <a:ln w="9525">
            <a:solidFill>
              <a:schemeClr val="bg2"/>
            </a:solidFill>
            <a:miter lim="800000"/>
            <a:headEnd/>
            <a:tailEnd/>
          </a:ln>
        </p:spPr>
      </p:pic>
      <p:sp>
        <p:nvSpPr>
          <p:cNvPr id="8" name="Freeform 123"/>
          <p:cNvSpPr>
            <a:spLocks/>
          </p:cNvSpPr>
          <p:nvPr/>
        </p:nvSpPr>
        <p:spPr bwMode="auto">
          <a:xfrm>
            <a:off x="3540657" y="4992843"/>
            <a:ext cx="184682" cy="369310"/>
          </a:xfrm>
          <a:custGeom>
            <a:avLst/>
            <a:gdLst>
              <a:gd name="T0" fmla="*/ 2147483647 w 1878"/>
              <a:gd name="T1" fmla="*/ 0 h 1046"/>
              <a:gd name="T2" fmla="*/ 0 w 1878"/>
              <a:gd name="T3" fmla="*/ 5040312 h 1046"/>
              <a:gd name="T4" fmla="*/ 0 w 1878"/>
              <a:gd name="T5" fmla="*/ 710683929 h 1046"/>
              <a:gd name="T6" fmla="*/ 667842225 w 1878"/>
              <a:gd name="T7" fmla="*/ 710683929 h 1046"/>
              <a:gd name="T8" fmla="*/ 667842225 w 1878"/>
              <a:gd name="T9" fmla="*/ 1340722896 h 1046"/>
              <a:gd name="T10" fmla="*/ 1315521617 w 1878"/>
              <a:gd name="T11" fmla="*/ 1340722896 h 1046"/>
              <a:gd name="T12" fmla="*/ 1315521617 w 1878"/>
              <a:gd name="T13" fmla="*/ 1988402353 h 1046"/>
              <a:gd name="T14" fmla="*/ 1963202796 w 1878"/>
              <a:gd name="T15" fmla="*/ 1988402353 h 1046"/>
              <a:gd name="T16" fmla="*/ 1963202796 w 1878"/>
              <a:gd name="T17" fmla="*/ 2147483647 h 1046"/>
              <a:gd name="T18" fmla="*/ 2147483647 w 1878"/>
              <a:gd name="T19" fmla="*/ 2147483647 h 1046"/>
              <a:gd name="T20" fmla="*/ 2147483647 w 1878"/>
              <a:gd name="T21" fmla="*/ 2147483647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8"/>
              <a:gd name="T34" fmla="*/ 0 h 1046"/>
              <a:gd name="T35" fmla="*/ 1878 w 1878"/>
              <a:gd name="T36" fmla="*/ 1046 h 10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8" h="1046">
                <a:moveTo>
                  <a:pt x="1693" y="0"/>
                </a:moveTo>
                <a:lnTo>
                  <a:pt x="0" y="2"/>
                </a:lnTo>
                <a:lnTo>
                  <a:pt x="0" y="282"/>
                </a:lnTo>
                <a:lnTo>
                  <a:pt x="265" y="282"/>
                </a:lnTo>
                <a:lnTo>
                  <a:pt x="265" y="532"/>
                </a:lnTo>
                <a:lnTo>
                  <a:pt x="522" y="532"/>
                </a:lnTo>
                <a:lnTo>
                  <a:pt x="522" y="789"/>
                </a:lnTo>
                <a:lnTo>
                  <a:pt x="779" y="789"/>
                </a:lnTo>
                <a:lnTo>
                  <a:pt x="779" y="1046"/>
                </a:lnTo>
                <a:lnTo>
                  <a:pt x="1075" y="1046"/>
                </a:lnTo>
                <a:lnTo>
                  <a:pt x="1878" y="1046"/>
                </a:lnTo>
              </a:path>
            </a:pathLst>
          </a:custGeom>
          <a:noFill/>
          <a:ln w="38100" cap="flat" cmpd="sng">
            <a:solidFill>
              <a:schemeClr val="tx1"/>
            </a:solidFill>
            <a:prstDash val="solid"/>
            <a:round/>
            <a:headEnd type="none" w="med" len="med"/>
            <a:tailEnd type="none" w="med" len="med"/>
          </a:ln>
        </p:spPr>
        <p:txBody>
          <a:bodyPr wrap="none" lIns="91416" tIns="45709" rIns="91416" bIns="45709" anchor="ctr">
            <a:spAutoFit/>
          </a:bodyPr>
          <a:lstStyle/>
          <a:p>
            <a:pPr fontAlgn="base">
              <a:spcBef>
                <a:spcPct val="0"/>
              </a:spcBef>
              <a:spcAft>
                <a:spcPct val="0"/>
              </a:spcAft>
            </a:pPr>
            <a:endParaRPr lang="en-US">
              <a:solidFill>
                <a:srgbClr val="000000"/>
              </a:solidFill>
            </a:endParaRPr>
          </a:p>
        </p:txBody>
      </p:sp>
      <p:sp>
        <p:nvSpPr>
          <p:cNvPr id="9" name="Text Box 124"/>
          <p:cNvSpPr txBox="1">
            <a:spLocks noChangeArrowheads="1"/>
          </p:cNvSpPr>
          <p:nvPr/>
        </p:nvSpPr>
        <p:spPr bwMode="auto">
          <a:xfrm>
            <a:off x="2211675" y="4620762"/>
            <a:ext cx="2600695" cy="1169551"/>
          </a:xfrm>
          <a:prstGeom prst="rect">
            <a:avLst/>
          </a:prstGeom>
          <a:noFill/>
          <a:ln w="12700">
            <a:noFill/>
            <a:miter lim="800000"/>
            <a:headEnd/>
            <a:tailEnd/>
          </a:ln>
        </p:spPr>
        <p:txBody>
          <a:bodyPr wrap="square" lIns="91416" tIns="45709" rIns="91416" bIns="45709" anchor="ctr">
            <a:spAutoFit/>
          </a:bodyPr>
          <a:lstStyle/>
          <a:p>
            <a:pPr fontAlgn="base">
              <a:spcBef>
                <a:spcPct val="0"/>
              </a:spcBef>
              <a:spcAft>
                <a:spcPct val="0"/>
              </a:spcAft>
            </a:pPr>
            <a:r>
              <a:rPr lang="en-GB" sz="1400" dirty="0">
                <a:solidFill>
                  <a:srgbClr val="000000"/>
                </a:solidFill>
              </a:rPr>
              <a:t>    Accelerate,</a:t>
            </a:r>
          </a:p>
          <a:p>
            <a:pPr fontAlgn="base">
              <a:spcBef>
                <a:spcPct val="0"/>
              </a:spcBef>
              <a:spcAft>
                <a:spcPct val="0"/>
              </a:spcAft>
            </a:pPr>
            <a:r>
              <a:rPr lang="en-GB" sz="1400" dirty="0">
                <a:solidFill>
                  <a:srgbClr val="000000"/>
                </a:solidFill>
              </a:rPr>
              <a:t>         slow down,</a:t>
            </a:r>
          </a:p>
          <a:p>
            <a:pPr fontAlgn="base">
              <a:spcBef>
                <a:spcPct val="0"/>
              </a:spcBef>
              <a:spcAft>
                <a:spcPct val="0"/>
              </a:spcAft>
            </a:pPr>
            <a:r>
              <a:rPr lang="en-GB" sz="1400" dirty="0">
                <a:solidFill>
                  <a:srgbClr val="000000"/>
                </a:solidFill>
              </a:rPr>
              <a:t>              accelerate, </a:t>
            </a:r>
          </a:p>
          <a:p>
            <a:pPr fontAlgn="base">
              <a:spcBef>
                <a:spcPct val="0"/>
              </a:spcBef>
              <a:spcAft>
                <a:spcPct val="0"/>
              </a:spcAft>
            </a:pPr>
            <a:r>
              <a:rPr lang="en-GB" sz="1400" dirty="0">
                <a:solidFill>
                  <a:srgbClr val="000000"/>
                </a:solidFill>
              </a:rPr>
              <a:t>                  slow down,</a:t>
            </a:r>
          </a:p>
          <a:p>
            <a:pPr fontAlgn="base">
              <a:spcBef>
                <a:spcPct val="0"/>
              </a:spcBef>
              <a:spcAft>
                <a:spcPct val="0"/>
              </a:spcAft>
            </a:pPr>
            <a:r>
              <a:rPr lang="en-GB" sz="1400" dirty="0">
                <a:solidFill>
                  <a:srgbClr val="000000"/>
                </a:solidFill>
              </a:rPr>
              <a:t>                     at each stage</a:t>
            </a:r>
          </a:p>
        </p:txBody>
      </p:sp>
      <p:grpSp>
        <p:nvGrpSpPr>
          <p:cNvPr id="10" name="Group 127"/>
          <p:cNvGrpSpPr>
            <a:grpSpLocks/>
          </p:cNvGrpSpPr>
          <p:nvPr/>
        </p:nvGrpSpPr>
        <p:grpSpPr bwMode="auto">
          <a:xfrm>
            <a:off x="6040496" y="4526660"/>
            <a:ext cx="1976344" cy="1623980"/>
            <a:chOff x="6327086" y="4653023"/>
            <a:chExt cx="2212065" cy="2070852"/>
          </a:xfrm>
        </p:grpSpPr>
        <p:sp>
          <p:nvSpPr>
            <p:cNvPr id="11" name="Line 129"/>
            <p:cNvSpPr>
              <a:spLocks noChangeShapeType="1"/>
            </p:cNvSpPr>
            <p:nvPr/>
          </p:nvSpPr>
          <p:spPr bwMode="auto">
            <a:xfrm flipH="1">
              <a:off x="6327086" y="4653023"/>
              <a:ext cx="1184884" cy="3646"/>
            </a:xfrm>
            <a:prstGeom prst="line">
              <a:avLst/>
            </a:prstGeom>
            <a:noFill/>
            <a:ln w="12700">
              <a:solidFill>
                <a:schemeClr val="tx1"/>
              </a:solidFill>
              <a:prstDash val="dash"/>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12" name="Line 130"/>
            <p:cNvSpPr>
              <a:spLocks noChangeShapeType="1"/>
            </p:cNvSpPr>
            <p:nvPr/>
          </p:nvSpPr>
          <p:spPr bwMode="auto">
            <a:xfrm flipV="1">
              <a:off x="6714961" y="6721642"/>
              <a:ext cx="835524" cy="2233"/>
            </a:xfrm>
            <a:prstGeom prst="line">
              <a:avLst/>
            </a:prstGeom>
            <a:noFill/>
            <a:ln w="12700">
              <a:solidFill>
                <a:schemeClr val="tx1"/>
              </a:solidFill>
              <a:prstDash val="dash"/>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13" name="Line 131"/>
            <p:cNvSpPr>
              <a:spLocks noChangeShapeType="1"/>
            </p:cNvSpPr>
            <p:nvPr/>
          </p:nvSpPr>
          <p:spPr bwMode="auto">
            <a:xfrm>
              <a:off x="7419372" y="4653023"/>
              <a:ext cx="12434" cy="2059278"/>
            </a:xfrm>
            <a:prstGeom prst="line">
              <a:avLst/>
            </a:prstGeom>
            <a:noFill/>
            <a:ln w="12700">
              <a:solidFill>
                <a:schemeClr val="tx1"/>
              </a:solidFill>
              <a:round/>
              <a:headEnd type="arrow" w="med" len="med"/>
              <a:tailEnd type="arrow" w="med" len="med"/>
            </a:ln>
          </p:spPr>
          <p:txBody>
            <a:bodyPr anchor="ctr">
              <a:spAutoFit/>
            </a:bodyPr>
            <a:lstStyle/>
            <a:p>
              <a:pPr fontAlgn="base">
                <a:spcBef>
                  <a:spcPct val="0"/>
                </a:spcBef>
                <a:spcAft>
                  <a:spcPct val="0"/>
                </a:spcAft>
              </a:pPr>
              <a:endParaRPr lang="en-US">
                <a:solidFill>
                  <a:srgbClr val="000000"/>
                </a:solidFill>
              </a:endParaRPr>
            </a:p>
          </p:txBody>
        </p:sp>
        <p:sp>
          <p:nvSpPr>
            <p:cNvPr id="14" name="Text Box 132"/>
            <p:cNvSpPr txBox="1">
              <a:spLocks noChangeArrowheads="1"/>
            </p:cNvSpPr>
            <p:nvPr/>
          </p:nvSpPr>
          <p:spPr bwMode="auto">
            <a:xfrm>
              <a:off x="7438951" y="4684994"/>
              <a:ext cx="1100200" cy="745688"/>
            </a:xfrm>
            <a:prstGeom prst="rect">
              <a:avLst/>
            </a:prstGeom>
            <a:solidFill>
              <a:schemeClr val="bg1"/>
            </a:solidFill>
            <a:ln w="12700">
              <a:noFill/>
              <a:miter lim="800000"/>
              <a:headEnd/>
              <a:tailEnd/>
            </a:ln>
          </p:spPr>
          <p:txBody>
            <a:bodyPr wrap="none" anchor="ctr">
              <a:spAutoFit/>
            </a:bodyPr>
            <a:lstStyle/>
            <a:p>
              <a:pPr fontAlgn="base">
                <a:spcBef>
                  <a:spcPct val="0"/>
                </a:spcBef>
                <a:spcAft>
                  <a:spcPct val="0"/>
                </a:spcAft>
              </a:pPr>
              <a:r>
                <a:rPr lang="en-GB" sz="1600" dirty="0">
                  <a:solidFill>
                    <a:srgbClr val="000000"/>
                  </a:solidFill>
                </a:rPr>
                <a:t>Spare</a:t>
              </a:r>
            </a:p>
            <a:p>
              <a:pPr fontAlgn="base">
                <a:spcBef>
                  <a:spcPct val="0"/>
                </a:spcBef>
                <a:spcAft>
                  <a:spcPct val="0"/>
                </a:spcAft>
              </a:pPr>
              <a:r>
                <a:rPr lang="en-GB" sz="1600" dirty="0">
                  <a:solidFill>
                    <a:srgbClr val="000000"/>
                  </a:solidFill>
                </a:rPr>
                <a:t>pressure</a:t>
              </a:r>
            </a:p>
          </p:txBody>
        </p:sp>
      </p:grpSp>
      <p:grpSp>
        <p:nvGrpSpPr>
          <p:cNvPr id="15" name="Group 19"/>
          <p:cNvGrpSpPr>
            <a:grpSpLocks/>
          </p:cNvGrpSpPr>
          <p:nvPr/>
        </p:nvGrpSpPr>
        <p:grpSpPr bwMode="auto">
          <a:xfrm>
            <a:off x="3497129" y="4531599"/>
            <a:ext cx="1847718" cy="1307961"/>
            <a:chOff x="3898218" y="5169081"/>
            <a:chExt cx="2067491" cy="1668553"/>
          </a:xfrm>
        </p:grpSpPr>
        <p:sp>
          <p:nvSpPr>
            <p:cNvPr id="16" name="Text Box 125"/>
            <p:cNvSpPr txBox="1">
              <a:spLocks noChangeArrowheads="1"/>
            </p:cNvSpPr>
            <p:nvPr/>
          </p:nvSpPr>
          <p:spPr bwMode="auto">
            <a:xfrm>
              <a:off x="3898218" y="5169081"/>
              <a:ext cx="830828" cy="431890"/>
            </a:xfrm>
            <a:prstGeom prst="rect">
              <a:avLst/>
            </a:prstGeom>
            <a:noFill/>
            <a:ln w="12700">
              <a:noFill/>
              <a:miter lim="800000"/>
              <a:headEnd/>
              <a:tailEnd/>
            </a:ln>
          </p:spPr>
          <p:txBody>
            <a:bodyPr wrap="none" anchor="ctr">
              <a:spAutoFit/>
            </a:bodyPr>
            <a:lstStyle/>
            <a:p>
              <a:pPr algn="ctr" fontAlgn="base">
                <a:spcBef>
                  <a:spcPct val="0"/>
                </a:spcBef>
                <a:spcAft>
                  <a:spcPct val="0"/>
                </a:spcAft>
              </a:pPr>
              <a:r>
                <a:rPr lang="en-GB" sz="1600" b="1" dirty="0">
                  <a:solidFill>
                    <a:srgbClr val="000000"/>
                  </a:solidFill>
                </a:rPr>
                <a:t>LPT 1</a:t>
              </a:r>
            </a:p>
          </p:txBody>
        </p:sp>
        <p:sp>
          <p:nvSpPr>
            <p:cNvPr id="17" name="Text Box 126"/>
            <p:cNvSpPr txBox="1">
              <a:spLocks noChangeArrowheads="1"/>
            </p:cNvSpPr>
            <p:nvPr/>
          </p:nvSpPr>
          <p:spPr bwMode="auto">
            <a:xfrm>
              <a:off x="4333194" y="5581831"/>
              <a:ext cx="830828" cy="431890"/>
            </a:xfrm>
            <a:prstGeom prst="rect">
              <a:avLst/>
            </a:prstGeom>
            <a:noFill/>
            <a:ln w="12700">
              <a:noFill/>
              <a:miter lim="800000"/>
              <a:headEnd/>
              <a:tailEnd/>
            </a:ln>
          </p:spPr>
          <p:txBody>
            <a:bodyPr wrap="none" anchor="ctr">
              <a:spAutoFit/>
            </a:bodyPr>
            <a:lstStyle/>
            <a:p>
              <a:pPr algn="ctr" fontAlgn="base">
                <a:spcBef>
                  <a:spcPct val="0"/>
                </a:spcBef>
                <a:spcAft>
                  <a:spcPct val="0"/>
                </a:spcAft>
              </a:pPr>
              <a:r>
                <a:rPr lang="en-GB" sz="1600" b="1" dirty="0">
                  <a:solidFill>
                    <a:srgbClr val="000000"/>
                  </a:solidFill>
                </a:rPr>
                <a:t>LPT 2</a:t>
              </a:r>
            </a:p>
          </p:txBody>
        </p:sp>
        <p:sp>
          <p:nvSpPr>
            <p:cNvPr id="18" name="Text Box 127"/>
            <p:cNvSpPr txBox="1">
              <a:spLocks noChangeArrowheads="1"/>
            </p:cNvSpPr>
            <p:nvPr/>
          </p:nvSpPr>
          <p:spPr bwMode="auto">
            <a:xfrm>
              <a:off x="5134881" y="6405744"/>
              <a:ext cx="830828" cy="431890"/>
            </a:xfrm>
            <a:prstGeom prst="rect">
              <a:avLst/>
            </a:prstGeom>
            <a:noFill/>
            <a:ln w="12700">
              <a:noFill/>
              <a:miter lim="800000"/>
              <a:headEnd/>
              <a:tailEnd/>
            </a:ln>
          </p:spPr>
          <p:txBody>
            <a:bodyPr wrap="none" anchor="ctr">
              <a:spAutoFit/>
            </a:bodyPr>
            <a:lstStyle/>
            <a:p>
              <a:pPr algn="ctr" fontAlgn="base">
                <a:spcBef>
                  <a:spcPct val="0"/>
                </a:spcBef>
                <a:spcAft>
                  <a:spcPct val="0"/>
                </a:spcAft>
              </a:pPr>
              <a:r>
                <a:rPr lang="en-GB" sz="1600" b="1">
                  <a:solidFill>
                    <a:srgbClr val="000000"/>
                  </a:solidFill>
                </a:rPr>
                <a:t>LPT 4</a:t>
              </a:r>
            </a:p>
          </p:txBody>
        </p:sp>
        <p:sp>
          <p:nvSpPr>
            <p:cNvPr id="19" name="Text Box 133"/>
            <p:cNvSpPr txBox="1">
              <a:spLocks noChangeArrowheads="1"/>
            </p:cNvSpPr>
            <p:nvPr/>
          </p:nvSpPr>
          <p:spPr bwMode="auto">
            <a:xfrm>
              <a:off x="4733244" y="6007282"/>
              <a:ext cx="830829" cy="431890"/>
            </a:xfrm>
            <a:prstGeom prst="rect">
              <a:avLst/>
            </a:prstGeom>
            <a:noFill/>
            <a:ln w="12700">
              <a:noFill/>
              <a:miter lim="800000"/>
              <a:headEnd/>
              <a:tailEnd/>
            </a:ln>
          </p:spPr>
          <p:txBody>
            <a:bodyPr wrap="none" anchor="ctr">
              <a:spAutoFit/>
            </a:bodyPr>
            <a:lstStyle/>
            <a:p>
              <a:pPr algn="ctr" fontAlgn="base">
                <a:spcBef>
                  <a:spcPct val="0"/>
                </a:spcBef>
                <a:spcAft>
                  <a:spcPct val="0"/>
                </a:spcAft>
              </a:pPr>
              <a:r>
                <a:rPr lang="en-GB" sz="1600" b="1">
                  <a:solidFill>
                    <a:srgbClr val="000000"/>
                  </a:solidFill>
                </a:rPr>
                <a:t>LPT 3</a:t>
              </a:r>
            </a:p>
          </p:txBody>
        </p:sp>
      </p:grpSp>
      <p:sp>
        <p:nvSpPr>
          <p:cNvPr id="20" name="AutoShape 137"/>
          <p:cNvSpPr>
            <a:spLocks noChangeArrowheads="1"/>
          </p:cNvSpPr>
          <p:nvPr/>
        </p:nvSpPr>
        <p:spPr bwMode="auto">
          <a:xfrm>
            <a:off x="5528327" y="4536615"/>
            <a:ext cx="973263" cy="1019188"/>
          </a:xfrm>
          <a:prstGeom prst="rightArrow">
            <a:avLst>
              <a:gd name="adj1" fmla="val 73926"/>
              <a:gd name="adj2" fmla="val 38046"/>
            </a:avLst>
          </a:prstGeom>
          <a:solidFill>
            <a:srgbClr val="1B51FF"/>
          </a:solidFill>
          <a:ln w="12700">
            <a:solidFill>
              <a:schemeClr val="tx1"/>
            </a:solidFill>
            <a:miter lim="800000"/>
            <a:headEnd/>
            <a:tailEnd/>
          </a:ln>
        </p:spPr>
        <p:txBody>
          <a:bodyPr wrap="none" lIns="91416" tIns="45709" rIns="91416" bIns="45709" anchor="ctr"/>
          <a:lstStyle/>
          <a:p>
            <a:pPr fontAlgn="base">
              <a:spcBef>
                <a:spcPct val="0"/>
              </a:spcBef>
              <a:spcAft>
                <a:spcPct val="0"/>
              </a:spcAft>
            </a:pPr>
            <a:r>
              <a:rPr lang="en-GB" dirty="0">
                <a:solidFill>
                  <a:srgbClr val="FFFFFF"/>
                </a:solidFill>
              </a:rPr>
              <a:t>Bypass</a:t>
            </a:r>
          </a:p>
        </p:txBody>
      </p:sp>
      <p:sp>
        <p:nvSpPr>
          <p:cNvPr id="21" name="AutoShape 138"/>
          <p:cNvSpPr>
            <a:spLocks noChangeArrowheads="1"/>
          </p:cNvSpPr>
          <p:nvPr/>
        </p:nvSpPr>
        <p:spPr bwMode="auto">
          <a:xfrm>
            <a:off x="5817751" y="5788517"/>
            <a:ext cx="1176145" cy="403195"/>
          </a:xfrm>
          <a:prstGeom prst="rightArrow">
            <a:avLst>
              <a:gd name="adj1" fmla="val 50000"/>
              <a:gd name="adj2" fmla="val 55793"/>
            </a:avLst>
          </a:prstGeom>
          <a:solidFill>
            <a:schemeClr val="hlink"/>
          </a:solidFill>
          <a:ln w="12700">
            <a:solidFill>
              <a:schemeClr val="tx1"/>
            </a:solidFill>
            <a:miter lim="800000"/>
            <a:headEnd/>
            <a:tailEnd/>
          </a:ln>
        </p:spPr>
        <p:txBody>
          <a:bodyPr wrap="none" lIns="91416" tIns="45709" rIns="91416" bIns="45709" anchor="ctr"/>
          <a:lstStyle/>
          <a:p>
            <a:pPr fontAlgn="base">
              <a:spcBef>
                <a:spcPct val="0"/>
              </a:spcBef>
              <a:spcAft>
                <a:spcPct val="0"/>
              </a:spcAft>
            </a:pPr>
            <a:r>
              <a:rPr lang="en-GB" dirty="0">
                <a:solidFill>
                  <a:srgbClr val="FFFFFF"/>
                </a:solidFill>
              </a:rPr>
              <a:t>Core</a:t>
            </a:r>
          </a:p>
        </p:txBody>
      </p:sp>
      <p:sp>
        <p:nvSpPr>
          <p:cNvPr id="22" name="Text Box 111"/>
          <p:cNvSpPr txBox="1">
            <a:spLocks noChangeArrowheads="1"/>
          </p:cNvSpPr>
          <p:nvPr/>
        </p:nvSpPr>
        <p:spPr bwMode="auto">
          <a:xfrm>
            <a:off x="1594157" y="3571755"/>
            <a:ext cx="1425039" cy="584775"/>
          </a:xfrm>
          <a:prstGeom prst="rect">
            <a:avLst/>
          </a:prstGeom>
          <a:noFill/>
          <a:ln w="12700">
            <a:noFill/>
            <a:miter lim="800000"/>
            <a:headEnd/>
            <a:tailEnd/>
          </a:ln>
        </p:spPr>
        <p:txBody>
          <a:bodyPr wrap="square" lIns="91416" tIns="45709" rIns="91416" bIns="45709">
            <a:spAutoFit/>
          </a:bodyPr>
          <a:lstStyle/>
          <a:p>
            <a:pPr fontAlgn="base">
              <a:spcBef>
                <a:spcPct val="0"/>
              </a:spcBef>
              <a:spcAft>
                <a:spcPct val="0"/>
              </a:spcAft>
            </a:pPr>
            <a:r>
              <a:rPr lang="en-GB" sz="1600" dirty="0">
                <a:solidFill>
                  <a:srgbClr val="000000"/>
                </a:solidFill>
              </a:rPr>
              <a:t>Core </a:t>
            </a:r>
          </a:p>
          <a:p>
            <a:pPr fontAlgn="base">
              <a:spcBef>
                <a:spcPct val="0"/>
              </a:spcBef>
              <a:spcAft>
                <a:spcPct val="0"/>
              </a:spcAft>
            </a:pPr>
            <a:r>
              <a:rPr lang="en-GB" sz="1600" dirty="0">
                <a:solidFill>
                  <a:srgbClr val="000000"/>
                </a:solidFill>
              </a:rPr>
              <a:t>compressor</a:t>
            </a:r>
          </a:p>
        </p:txBody>
      </p:sp>
      <p:sp>
        <p:nvSpPr>
          <p:cNvPr id="23" name="Text Box 122"/>
          <p:cNvSpPr txBox="1">
            <a:spLocks noChangeArrowheads="1"/>
          </p:cNvSpPr>
          <p:nvPr/>
        </p:nvSpPr>
        <p:spPr bwMode="auto">
          <a:xfrm>
            <a:off x="5477251" y="3608272"/>
            <a:ext cx="1323046" cy="341198"/>
          </a:xfrm>
          <a:prstGeom prst="rect">
            <a:avLst/>
          </a:prstGeom>
          <a:noFill/>
          <a:ln w="12700">
            <a:noFill/>
            <a:miter lim="800000"/>
            <a:headEnd/>
            <a:tailEnd/>
          </a:ln>
        </p:spPr>
        <p:txBody>
          <a:bodyPr wrap="none" lIns="91416" tIns="45709" rIns="91416" bIns="45709">
            <a:spAutoFit/>
          </a:bodyPr>
          <a:lstStyle/>
          <a:p>
            <a:pPr fontAlgn="base">
              <a:spcBef>
                <a:spcPct val="0"/>
              </a:spcBef>
              <a:spcAft>
                <a:spcPct val="0"/>
              </a:spcAft>
            </a:pPr>
            <a:r>
              <a:rPr lang="en-GB" sz="1600">
                <a:solidFill>
                  <a:srgbClr val="000000"/>
                </a:solidFill>
              </a:rPr>
              <a:t>Core turbine</a:t>
            </a:r>
          </a:p>
        </p:txBody>
      </p:sp>
      <p:grpSp>
        <p:nvGrpSpPr>
          <p:cNvPr id="24" name="Group 30"/>
          <p:cNvGrpSpPr>
            <a:grpSpLocks noChangeAspect="1"/>
          </p:cNvGrpSpPr>
          <p:nvPr/>
        </p:nvGrpSpPr>
        <p:grpSpPr bwMode="auto">
          <a:xfrm rot="20966044">
            <a:off x="3967704" y="2935039"/>
            <a:ext cx="446907" cy="308619"/>
            <a:chOff x="4195" y="734"/>
            <a:chExt cx="464" cy="354"/>
          </a:xfrm>
        </p:grpSpPr>
        <p:grpSp>
          <p:nvGrpSpPr>
            <p:cNvPr id="25" name="Group 31"/>
            <p:cNvGrpSpPr>
              <a:grpSpLocks/>
            </p:cNvGrpSpPr>
            <p:nvPr/>
          </p:nvGrpSpPr>
          <p:grpSpPr bwMode="auto">
            <a:xfrm>
              <a:off x="4206" y="768"/>
              <a:ext cx="453" cy="266"/>
              <a:chOff x="4119" y="433"/>
              <a:chExt cx="433" cy="259"/>
            </a:xfrm>
          </p:grpSpPr>
          <p:sp>
            <p:nvSpPr>
              <p:cNvPr id="98" name="Freeform 32"/>
              <p:cNvSpPr>
                <a:spLocks/>
              </p:cNvSpPr>
              <p:nvPr/>
            </p:nvSpPr>
            <p:spPr bwMode="auto">
              <a:xfrm>
                <a:off x="4119" y="535"/>
                <a:ext cx="92" cy="106"/>
              </a:xfrm>
              <a:custGeom>
                <a:avLst/>
                <a:gdLst>
                  <a:gd name="T0" fmla="*/ 89 w 92"/>
                  <a:gd name="T1" fmla="*/ 59 h 106"/>
                  <a:gd name="T2" fmla="*/ 87 w 92"/>
                  <a:gd name="T3" fmla="*/ 42 h 106"/>
                  <a:gd name="T4" fmla="*/ 82 w 92"/>
                  <a:gd name="T5" fmla="*/ 32 h 106"/>
                  <a:gd name="T6" fmla="*/ 75 w 92"/>
                  <a:gd name="T7" fmla="*/ 25 h 106"/>
                  <a:gd name="T8" fmla="*/ 65 w 92"/>
                  <a:gd name="T9" fmla="*/ 19 h 106"/>
                  <a:gd name="T10" fmla="*/ 56 w 92"/>
                  <a:gd name="T11" fmla="*/ 17 h 106"/>
                  <a:gd name="T12" fmla="*/ 52 w 92"/>
                  <a:gd name="T13" fmla="*/ 13 h 106"/>
                  <a:gd name="T14" fmla="*/ 49 w 92"/>
                  <a:gd name="T15" fmla="*/ 6 h 106"/>
                  <a:gd name="T16" fmla="*/ 47 w 92"/>
                  <a:gd name="T17" fmla="*/ 3 h 106"/>
                  <a:gd name="T18" fmla="*/ 45 w 92"/>
                  <a:gd name="T19" fmla="*/ 11 h 106"/>
                  <a:gd name="T20" fmla="*/ 44 w 92"/>
                  <a:gd name="T21" fmla="*/ 16 h 106"/>
                  <a:gd name="T22" fmla="*/ 39 w 92"/>
                  <a:gd name="T23" fmla="*/ 14 h 106"/>
                  <a:gd name="T24" fmla="*/ 35 w 92"/>
                  <a:gd name="T25" fmla="*/ 6 h 106"/>
                  <a:gd name="T26" fmla="*/ 33 w 92"/>
                  <a:gd name="T27" fmla="*/ 1 h 106"/>
                  <a:gd name="T28" fmla="*/ 30 w 92"/>
                  <a:gd name="T29" fmla="*/ 8 h 106"/>
                  <a:gd name="T30" fmla="*/ 30 w 92"/>
                  <a:gd name="T31" fmla="*/ 19 h 106"/>
                  <a:gd name="T32" fmla="*/ 33 w 92"/>
                  <a:gd name="T33" fmla="*/ 28 h 106"/>
                  <a:gd name="T34" fmla="*/ 26 w 92"/>
                  <a:gd name="T35" fmla="*/ 22 h 106"/>
                  <a:gd name="T36" fmla="*/ 17 w 92"/>
                  <a:gd name="T37" fmla="*/ 21 h 106"/>
                  <a:gd name="T38" fmla="*/ 10 w 92"/>
                  <a:gd name="T39" fmla="*/ 24 h 106"/>
                  <a:gd name="T40" fmla="*/ 10 w 92"/>
                  <a:gd name="T41" fmla="*/ 29 h 106"/>
                  <a:gd name="T42" fmla="*/ 16 w 92"/>
                  <a:gd name="T43" fmla="*/ 30 h 106"/>
                  <a:gd name="T44" fmla="*/ 21 w 92"/>
                  <a:gd name="T45" fmla="*/ 38 h 106"/>
                  <a:gd name="T46" fmla="*/ 19 w 92"/>
                  <a:gd name="T47" fmla="*/ 46 h 106"/>
                  <a:gd name="T48" fmla="*/ 12 w 92"/>
                  <a:gd name="T49" fmla="*/ 51 h 106"/>
                  <a:gd name="T50" fmla="*/ 7 w 92"/>
                  <a:gd name="T51" fmla="*/ 50 h 106"/>
                  <a:gd name="T52" fmla="*/ 5 w 92"/>
                  <a:gd name="T53" fmla="*/ 45 h 106"/>
                  <a:gd name="T54" fmla="*/ 3 w 92"/>
                  <a:gd name="T55" fmla="*/ 46 h 106"/>
                  <a:gd name="T56" fmla="*/ 0 w 92"/>
                  <a:gd name="T57" fmla="*/ 52 h 106"/>
                  <a:gd name="T58" fmla="*/ 1 w 92"/>
                  <a:gd name="T59" fmla="*/ 62 h 106"/>
                  <a:gd name="T60" fmla="*/ 7 w 92"/>
                  <a:gd name="T61" fmla="*/ 73 h 106"/>
                  <a:gd name="T62" fmla="*/ 12 w 92"/>
                  <a:gd name="T63" fmla="*/ 75 h 106"/>
                  <a:gd name="T64" fmla="*/ 21 w 92"/>
                  <a:gd name="T65" fmla="*/ 79 h 106"/>
                  <a:gd name="T66" fmla="*/ 26 w 92"/>
                  <a:gd name="T67" fmla="*/ 84 h 106"/>
                  <a:gd name="T68" fmla="*/ 31 w 92"/>
                  <a:gd name="T69" fmla="*/ 92 h 106"/>
                  <a:gd name="T70" fmla="*/ 36 w 92"/>
                  <a:gd name="T71" fmla="*/ 101 h 106"/>
                  <a:gd name="T72" fmla="*/ 42 w 92"/>
                  <a:gd name="T73" fmla="*/ 104 h 106"/>
                  <a:gd name="T74" fmla="*/ 52 w 92"/>
                  <a:gd name="T75" fmla="*/ 105 h 106"/>
                  <a:gd name="T76" fmla="*/ 64 w 92"/>
                  <a:gd name="T77" fmla="*/ 104 h 106"/>
                  <a:gd name="T78" fmla="*/ 80 w 92"/>
                  <a:gd name="T79" fmla="*/ 98 h 106"/>
                  <a:gd name="T80" fmla="*/ 89 w 92"/>
                  <a:gd name="T81" fmla="*/ 91 h 106"/>
                  <a:gd name="T82" fmla="*/ 91 w 92"/>
                  <a:gd name="T83" fmla="*/ 8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106"/>
                  <a:gd name="T128" fmla="*/ 92 w 92"/>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106">
                    <a:moveTo>
                      <a:pt x="90" y="72"/>
                    </a:moveTo>
                    <a:lnTo>
                      <a:pt x="90" y="65"/>
                    </a:lnTo>
                    <a:lnTo>
                      <a:pt x="89" y="59"/>
                    </a:lnTo>
                    <a:lnTo>
                      <a:pt x="89" y="53"/>
                    </a:lnTo>
                    <a:lnTo>
                      <a:pt x="88" y="47"/>
                    </a:lnTo>
                    <a:lnTo>
                      <a:pt x="87" y="42"/>
                    </a:lnTo>
                    <a:lnTo>
                      <a:pt x="85" y="38"/>
                    </a:lnTo>
                    <a:lnTo>
                      <a:pt x="84" y="35"/>
                    </a:lnTo>
                    <a:lnTo>
                      <a:pt x="82" y="32"/>
                    </a:lnTo>
                    <a:lnTo>
                      <a:pt x="80" y="29"/>
                    </a:lnTo>
                    <a:lnTo>
                      <a:pt x="78" y="27"/>
                    </a:lnTo>
                    <a:lnTo>
                      <a:pt x="75" y="25"/>
                    </a:lnTo>
                    <a:lnTo>
                      <a:pt x="72" y="22"/>
                    </a:lnTo>
                    <a:lnTo>
                      <a:pt x="68" y="21"/>
                    </a:lnTo>
                    <a:lnTo>
                      <a:pt x="65" y="19"/>
                    </a:lnTo>
                    <a:lnTo>
                      <a:pt x="62" y="19"/>
                    </a:lnTo>
                    <a:lnTo>
                      <a:pt x="59" y="18"/>
                    </a:lnTo>
                    <a:lnTo>
                      <a:pt x="56" y="17"/>
                    </a:lnTo>
                    <a:lnTo>
                      <a:pt x="54" y="15"/>
                    </a:lnTo>
                    <a:lnTo>
                      <a:pt x="52" y="14"/>
                    </a:lnTo>
                    <a:lnTo>
                      <a:pt x="52" y="13"/>
                    </a:lnTo>
                    <a:lnTo>
                      <a:pt x="50" y="11"/>
                    </a:lnTo>
                    <a:lnTo>
                      <a:pt x="49" y="8"/>
                    </a:lnTo>
                    <a:lnTo>
                      <a:pt x="49" y="6"/>
                    </a:lnTo>
                    <a:lnTo>
                      <a:pt x="49" y="3"/>
                    </a:lnTo>
                    <a:lnTo>
                      <a:pt x="49" y="0"/>
                    </a:lnTo>
                    <a:lnTo>
                      <a:pt x="47" y="3"/>
                    </a:lnTo>
                    <a:lnTo>
                      <a:pt x="45" y="5"/>
                    </a:lnTo>
                    <a:lnTo>
                      <a:pt x="44" y="8"/>
                    </a:lnTo>
                    <a:lnTo>
                      <a:pt x="45" y="11"/>
                    </a:lnTo>
                    <a:lnTo>
                      <a:pt x="45" y="13"/>
                    </a:lnTo>
                    <a:lnTo>
                      <a:pt x="47" y="16"/>
                    </a:lnTo>
                    <a:lnTo>
                      <a:pt x="44" y="16"/>
                    </a:lnTo>
                    <a:lnTo>
                      <a:pt x="42" y="16"/>
                    </a:lnTo>
                    <a:lnTo>
                      <a:pt x="41" y="15"/>
                    </a:lnTo>
                    <a:lnTo>
                      <a:pt x="39" y="14"/>
                    </a:lnTo>
                    <a:lnTo>
                      <a:pt x="37" y="12"/>
                    </a:lnTo>
                    <a:lnTo>
                      <a:pt x="36" y="9"/>
                    </a:lnTo>
                    <a:lnTo>
                      <a:pt x="35" y="6"/>
                    </a:lnTo>
                    <a:lnTo>
                      <a:pt x="35" y="3"/>
                    </a:lnTo>
                    <a:lnTo>
                      <a:pt x="36" y="0"/>
                    </a:lnTo>
                    <a:lnTo>
                      <a:pt x="33" y="1"/>
                    </a:lnTo>
                    <a:lnTo>
                      <a:pt x="31" y="3"/>
                    </a:lnTo>
                    <a:lnTo>
                      <a:pt x="30" y="5"/>
                    </a:lnTo>
                    <a:lnTo>
                      <a:pt x="30" y="8"/>
                    </a:lnTo>
                    <a:lnTo>
                      <a:pt x="30" y="11"/>
                    </a:lnTo>
                    <a:lnTo>
                      <a:pt x="30" y="15"/>
                    </a:lnTo>
                    <a:lnTo>
                      <a:pt x="30" y="19"/>
                    </a:lnTo>
                    <a:lnTo>
                      <a:pt x="31" y="23"/>
                    </a:lnTo>
                    <a:lnTo>
                      <a:pt x="32" y="25"/>
                    </a:lnTo>
                    <a:lnTo>
                      <a:pt x="33" y="28"/>
                    </a:lnTo>
                    <a:lnTo>
                      <a:pt x="31" y="26"/>
                    </a:lnTo>
                    <a:lnTo>
                      <a:pt x="28" y="23"/>
                    </a:lnTo>
                    <a:lnTo>
                      <a:pt x="26" y="22"/>
                    </a:lnTo>
                    <a:lnTo>
                      <a:pt x="23" y="21"/>
                    </a:lnTo>
                    <a:lnTo>
                      <a:pt x="20" y="21"/>
                    </a:lnTo>
                    <a:lnTo>
                      <a:pt x="17" y="21"/>
                    </a:lnTo>
                    <a:lnTo>
                      <a:pt x="14" y="21"/>
                    </a:lnTo>
                    <a:lnTo>
                      <a:pt x="12" y="22"/>
                    </a:lnTo>
                    <a:lnTo>
                      <a:pt x="10" y="24"/>
                    </a:lnTo>
                    <a:lnTo>
                      <a:pt x="8" y="26"/>
                    </a:lnTo>
                    <a:lnTo>
                      <a:pt x="7" y="30"/>
                    </a:lnTo>
                    <a:lnTo>
                      <a:pt x="10" y="29"/>
                    </a:lnTo>
                    <a:lnTo>
                      <a:pt x="11" y="29"/>
                    </a:lnTo>
                    <a:lnTo>
                      <a:pt x="14" y="29"/>
                    </a:lnTo>
                    <a:lnTo>
                      <a:pt x="16" y="30"/>
                    </a:lnTo>
                    <a:lnTo>
                      <a:pt x="19" y="32"/>
                    </a:lnTo>
                    <a:lnTo>
                      <a:pt x="20" y="35"/>
                    </a:lnTo>
                    <a:lnTo>
                      <a:pt x="21" y="38"/>
                    </a:lnTo>
                    <a:lnTo>
                      <a:pt x="21" y="41"/>
                    </a:lnTo>
                    <a:lnTo>
                      <a:pt x="21" y="43"/>
                    </a:lnTo>
                    <a:lnTo>
                      <a:pt x="19" y="46"/>
                    </a:lnTo>
                    <a:lnTo>
                      <a:pt x="16" y="48"/>
                    </a:lnTo>
                    <a:lnTo>
                      <a:pt x="14" y="50"/>
                    </a:lnTo>
                    <a:lnTo>
                      <a:pt x="12" y="51"/>
                    </a:lnTo>
                    <a:lnTo>
                      <a:pt x="11" y="51"/>
                    </a:lnTo>
                    <a:lnTo>
                      <a:pt x="8" y="51"/>
                    </a:lnTo>
                    <a:lnTo>
                      <a:pt x="7" y="50"/>
                    </a:lnTo>
                    <a:lnTo>
                      <a:pt x="6" y="48"/>
                    </a:lnTo>
                    <a:lnTo>
                      <a:pt x="5" y="46"/>
                    </a:lnTo>
                    <a:lnTo>
                      <a:pt x="5" y="45"/>
                    </a:lnTo>
                    <a:lnTo>
                      <a:pt x="5" y="43"/>
                    </a:lnTo>
                    <a:lnTo>
                      <a:pt x="4" y="44"/>
                    </a:lnTo>
                    <a:lnTo>
                      <a:pt x="3" y="46"/>
                    </a:lnTo>
                    <a:lnTo>
                      <a:pt x="2" y="48"/>
                    </a:lnTo>
                    <a:lnTo>
                      <a:pt x="1" y="50"/>
                    </a:lnTo>
                    <a:lnTo>
                      <a:pt x="0" y="52"/>
                    </a:lnTo>
                    <a:lnTo>
                      <a:pt x="0" y="55"/>
                    </a:lnTo>
                    <a:lnTo>
                      <a:pt x="0" y="59"/>
                    </a:lnTo>
                    <a:lnTo>
                      <a:pt x="1" y="62"/>
                    </a:lnTo>
                    <a:lnTo>
                      <a:pt x="2" y="66"/>
                    </a:lnTo>
                    <a:lnTo>
                      <a:pt x="5" y="71"/>
                    </a:lnTo>
                    <a:lnTo>
                      <a:pt x="7" y="73"/>
                    </a:lnTo>
                    <a:lnTo>
                      <a:pt x="8" y="74"/>
                    </a:lnTo>
                    <a:lnTo>
                      <a:pt x="10" y="75"/>
                    </a:lnTo>
                    <a:lnTo>
                      <a:pt x="12" y="75"/>
                    </a:lnTo>
                    <a:lnTo>
                      <a:pt x="15" y="76"/>
                    </a:lnTo>
                    <a:lnTo>
                      <a:pt x="18" y="78"/>
                    </a:lnTo>
                    <a:lnTo>
                      <a:pt x="21" y="79"/>
                    </a:lnTo>
                    <a:lnTo>
                      <a:pt x="23" y="80"/>
                    </a:lnTo>
                    <a:lnTo>
                      <a:pt x="24" y="81"/>
                    </a:lnTo>
                    <a:lnTo>
                      <a:pt x="26" y="84"/>
                    </a:lnTo>
                    <a:lnTo>
                      <a:pt x="28" y="86"/>
                    </a:lnTo>
                    <a:lnTo>
                      <a:pt x="29" y="88"/>
                    </a:lnTo>
                    <a:lnTo>
                      <a:pt x="31" y="92"/>
                    </a:lnTo>
                    <a:lnTo>
                      <a:pt x="32" y="96"/>
                    </a:lnTo>
                    <a:lnTo>
                      <a:pt x="34" y="99"/>
                    </a:lnTo>
                    <a:lnTo>
                      <a:pt x="36" y="101"/>
                    </a:lnTo>
                    <a:lnTo>
                      <a:pt x="38" y="103"/>
                    </a:lnTo>
                    <a:lnTo>
                      <a:pt x="40" y="103"/>
                    </a:lnTo>
                    <a:lnTo>
                      <a:pt x="42" y="104"/>
                    </a:lnTo>
                    <a:lnTo>
                      <a:pt x="45" y="105"/>
                    </a:lnTo>
                    <a:lnTo>
                      <a:pt x="49" y="105"/>
                    </a:lnTo>
                    <a:lnTo>
                      <a:pt x="52" y="105"/>
                    </a:lnTo>
                    <a:lnTo>
                      <a:pt x="57" y="105"/>
                    </a:lnTo>
                    <a:lnTo>
                      <a:pt x="59" y="105"/>
                    </a:lnTo>
                    <a:lnTo>
                      <a:pt x="64" y="104"/>
                    </a:lnTo>
                    <a:lnTo>
                      <a:pt x="70" y="103"/>
                    </a:lnTo>
                    <a:lnTo>
                      <a:pt x="75" y="101"/>
                    </a:lnTo>
                    <a:lnTo>
                      <a:pt x="80" y="98"/>
                    </a:lnTo>
                    <a:lnTo>
                      <a:pt x="83" y="96"/>
                    </a:lnTo>
                    <a:lnTo>
                      <a:pt x="87" y="93"/>
                    </a:lnTo>
                    <a:lnTo>
                      <a:pt x="89" y="91"/>
                    </a:lnTo>
                    <a:lnTo>
                      <a:pt x="90" y="89"/>
                    </a:lnTo>
                    <a:lnTo>
                      <a:pt x="90" y="86"/>
                    </a:lnTo>
                    <a:lnTo>
                      <a:pt x="91" y="82"/>
                    </a:lnTo>
                    <a:lnTo>
                      <a:pt x="91" y="76"/>
                    </a:lnTo>
                    <a:lnTo>
                      <a:pt x="90" y="72"/>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9" name="Freeform 33"/>
              <p:cNvSpPr>
                <a:spLocks/>
              </p:cNvSpPr>
              <p:nvPr/>
            </p:nvSpPr>
            <p:spPr bwMode="auto">
              <a:xfrm>
                <a:off x="4148" y="474"/>
                <a:ext cx="124" cy="174"/>
              </a:xfrm>
              <a:custGeom>
                <a:avLst/>
                <a:gdLst>
                  <a:gd name="T0" fmla="*/ 40 w 124"/>
                  <a:gd name="T1" fmla="*/ 164 h 174"/>
                  <a:gd name="T2" fmla="*/ 26 w 124"/>
                  <a:gd name="T3" fmla="*/ 148 h 174"/>
                  <a:gd name="T4" fmla="*/ 19 w 124"/>
                  <a:gd name="T5" fmla="*/ 131 h 174"/>
                  <a:gd name="T6" fmla="*/ 15 w 124"/>
                  <a:gd name="T7" fmla="*/ 110 h 174"/>
                  <a:gd name="T8" fmla="*/ 14 w 124"/>
                  <a:gd name="T9" fmla="*/ 92 h 174"/>
                  <a:gd name="T10" fmla="*/ 18 w 124"/>
                  <a:gd name="T11" fmla="*/ 76 h 174"/>
                  <a:gd name="T12" fmla="*/ 16 w 124"/>
                  <a:gd name="T13" fmla="*/ 58 h 174"/>
                  <a:gd name="T14" fmla="*/ 12 w 124"/>
                  <a:gd name="T15" fmla="*/ 49 h 174"/>
                  <a:gd name="T16" fmla="*/ 5 w 124"/>
                  <a:gd name="T17" fmla="*/ 38 h 174"/>
                  <a:gd name="T18" fmla="*/ 6 w 124"/>
                  <a:gd name="T19" fmla="*/ 34 h 174"/>
                  <a:gd name="T20" fmla="*/ 15 w 124"/>
                  <a:gd name="T21" fmla="*/ 41 h 174"/>
                  <a:gd name="T22" fmla="*/ 20 w 124"/>
                  <a:gd name="T23" fmla="*/ 43 h 174"/>
                  <a:gd name="T24" fmla="*/ 16 w 124"/>
                  <a:gd name="T25" fmla="*/ 25 h 174"/>
                  <a:gd name="T26" fmla="*/ 5 w 124"/>
                  <a:gd name="T27" fmla="*/ 7 h 174"/>
                  <a:gd name="T28" fmla="*/ 4 w 124"/>
                  <a:gd name="T29" fmla="*/ 1 h 174"/>
                  <a:gd name="T30" fmla="*/ 17 w 124"/>
                  <a:gd name="T31" fmla="*/ 1 h 174"/>
                  <a:gd name="T32" fmla="*/ 30 w 124"/>
                  <a:gd name="T33" fmla="*/ 8 h 174"/>
                  <a:gd name="T34" fmla="*/ 42 w 124"/>
                  <a:gd name="T35" fmla="*/ 24 h 174"/>
                  <a:gd name="T36" fmla="*/ 48 w 124"/>
                  <a:gd name="T37" fmla="*/ 30 h 174"/>
                  <a:gd name="T38" fmla="*/ 54 w 124"/>
                  <a:gd name="T39" fmla="*/ 17 h 174"/>
                  <a:gd name="T40" fmla="*/ 66 w 124"/>
                  <a:gd name="T41" fmla="*/ 8 h 174"/>
                  <a:gd name="T42" fmla="*/ 78 w 124"/>
                  <a:gd name="T43" fmla="*/ 8 h 174"/>
                  <a:gd name="T44" fmla="*/ 85 w 124"/>
                  <a:gd name="T45" fmla="*/ 18 h 174"/>
                  <a:gd name="T46" fmla="*/ 76 w 124"/>
                  <a:gd name="T47" fmla="*/ 19 h 174"/>
                  <a:gd name="T48" fmla="*/ 72 w 124"/>
                  <a:gd name="T49" fmla="*/ 24 h 174"/>
                  <a:gd name="T50" fmla="*/ 71 w 124"/>
                  <a:gd name="T51" fmla="*/ 33 h 174"/>
                  <a:gd name="T52" fmla="*/ 74 w 124"/>
                  <a:gd name="T53" fmla="*/ 40 h 174"/>
                  <a:gd name="T54" fmla="*/ 82 w 124"/>
                  <a:gd name="T55" fmla="*/ 45 h 174"/>
                  <a:gd name="T56" fmla="*/ 91 w 124"/>
                  <a:gd name="T57" fmla="*/ 43 h 174"/>
                  <a:gd name="T58" fmla="*/ 88 w 124"/>
                  <a:gd name="T59" fmla="*/ 31 h 174"/>
                  <a:gd name="T60" fmla="*/ 97 w 124"/>
                  <a:gd name="T61" fmla="*/ 38 h 174"/>
                  <a:gd name="T62" fmla="*/ 106 w 124"/>
                  <a:gd name="T63" fmla="*/ 52 h 174"/>
                  <a:gd name="T64" fmla="*/ 108 w 124"/>
                  <a:gd name="T65" fmla="*/ 64 h 174"/>
                  <a:gd name="T66" fmla="*/ 105 w 124"/>
                  <a:gd name="T67" fmla="*/ 75 h 174"/>
                  <a:gd name="T68" fmla="*/ 99 w 124"/>
                  <a:gd name="T69" fmla="*/ 87 h 174"/>
                  <a:gd name="T70" fmla="*/ 96 w 124"/>
                  <a:gd name="T71" fmla="*/ 96 h 174"/>
                  <a:gd name="T72" fmla="*/ 102 w 124"/>
                  <a:gd name="T73" fmla="*/ 107 h 174"/>
                  <a:gd name="T74" fmla="*/ 111 w 124"/>
                  <a:gd name="T75" fmla="*/ 113 h 174"/>
                  <a:gd name="T76" fmla="*/ 117 w 124"/>
                  <a:gd name="T77" fmla="*/ 110 h 174"/>
                  <a:gd name="T78" fmla="*/ 122 w 124"/>
                  <a:gd name="T79" fmla="*/ 120 h 174"/>
                  <a:gd name="T80" fmla="*/ 121 w 124"/>
                  <a:gd name="T81" fmla="*/ 137 h 174"/>
                  <a:gd name="T82" fmla="*/ 118 w 124"/>
                  <a:gd name="T83" fmla="*/ 151 h 174"/>
                  <a:gd name="T84" fmla="*/ 111 w 124"/>
                  <a:gd name="T85" fmla="*/ 162 h 174"/>
                  <a:gd name="T86" fmla="*/ 102 w 124"/>
                  <a:gd name="T87" fmla="*/ 170 h 174"/>
                  <a:gd name="T88" fmla="*/ 89 w 124"/>
                  <a:gd name="T89" fmla="*/ 173 h 174"/>
                  <a:gd name="T90" fmla="*/ 71 w 124"/>
                  <a:gd name="T91" fmla="*/ 170 h 174"/>
                  <a:gd name="T92" fmla="*/ 49 w 124"/>
                  <a:gd name="T93" fmla="*/ 169 h 1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74"/>
                  <a:gd name="T143" fmla="*/ 124 w 124"/>
                  <a:gd name="T144" fmla="*/ 174 h 1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74">
                    <a:moveTo>
                      <a:pt x="49" y="169"/>
                    </a:moveTo>
                    <a:lnTo>
                      <a:pt x="45" y="168"/>
                    </a:lnTo>
                    <a:lnTo>
                      <a:pt x="40" y="164"/>
                    </a:lnTo>
                    <a:lnTo>
                      <a:pt x="35" y="159"/>
                    </a:lnTo>
                    <a:lnTo>
                      <a:pt x="30" y="154"/>
                    </a:lnTo>
                    <a:lnTo>
                      <a:pt x="26" y="148"/>
                    </a:lnTo>
                    <a:lnTo>
                      <a:pt x="23" y="143"/>
                    </a:lnTo>
                    <a:lnTo>
                      <a:pt x="20" y="137"/>
                    </a:lnTo>
                    <a:lnTo>
                      <a:pt x="19" y="131"/>
                    </a:lnTo>
                    <a:lnTo>
                      <a:pt x="17" y="123"/>
                    </a:lnTo>
                    <a:lnTo>
                      <a:pt x="15" y="116"/>
                    </a:lnTo>
                    <a:lnTo>
                      <a:pt x="15" y="110"/>
                    </a:lnTo>
                    <a:lnTo>
                      <a:pt x="14" y="105"/>
                    </a:lnTo>
                    <a:lnTo>
                      <a:pt x="13" y="99"/>
                    </a:lnTo>
                    <a:lnTo>
                      <a:pt x="14" y="92"/>
                    </a:lnTo>
                    <a:lnTo>
                      <a:pt x="15" y="87"/>
                    </a:lnTo>
                    <a:lnTo>
                      <a:pt x="17" y="81"/>
                    </a:lnTo>
                    <a:lnTo>
                      <a:pt x="18" y="76"/>
                    </a:lnTo>
                    <a:lnTo>
                      <a:pt x="18" y="69"/>
                    </a:lnTo>
                    <a:lnTo>
                      <a:pt x="18" y="64"/>
                    </a:lnTo>
                    <a:lnTo>
                      <a:pt x="16" y="58"/>
                    </a:lnTo>
                    <a:lnTo>
                      <a:pt x="14" y="55"/>
                    </a:lnTo>
                    <a:lnTo>
                      <a:pt x="13" y="53"/>
                    </a:lnTo>
                    <a:lnTo>
                      <a:pt x="12" y="49"/>
                    </a:lnTo>
                    <a:lnTo>
                      <a:pt x="9" y="45"/>
                    </a:lnTo>
                    <a:lnTo>
                      <a:pt x="7" y="41"/>
                    </a:lnTo>
                    <a:lnTo>
                      <a:pt x="5" y="38"/>
                    </a:lnTo>
                    <a:lnTo>
                      <a:pt x="3" y="36"/>
                    </a:lnTo>
                    <a:lnTo>
                      <a:pt x="0" y="33"/>
                    </a:lnTo>
                    <a:lnTo>
                      <a:pt x="6" y="34"/>
                    </a:lnTo>
                    <a:lnTo>
                      <a:pt x="9" y="36"/>
                    </a:lnTo>
                    <a:lnTo>
                      <a:pt x="13" y="39"/>
                    </a:lnTo>
                    <a:lnTo>
                      <a:pt x="15" y="41"/>
                    </a:lnTo>
                    <a:lnTo>
                      <a:pt x="18" y="44"/>
                    </a:lnTo>
                    <a:lnTo>
                      <a:pt x="20" y="49"/>
                    </a:lnTo>
                    <a:lnTo>
                      <a:pt x="20" y="43"/>
                    </a:lnTo>
                    <a:lnTo>
                      <a:pt x="19" y="37"/>
                    </a:lnTo>
                    <a:lnTo>
                      <a:pt x="19" y="31"/>
                    </a:lnTo>
                    <a:lnTo>
                      <a:pt x="16" y="25"/>
                    </a:lnTo>
                    <a:lnTo>
                      <a:pt x="12" y="18"/>
                    </a:lnTo>
                    <a:lnTo>
                      <a:pt x="9" y="13"/>
                    </a:lnTo>
                    <a:lnTo>
                      <a:pt x="5" y="7"/>
                    </a:lnTo>
                    <a:lnTo>
                      <a:pt x="2" y="4"/>
                    </a:lnTo>
                    <a:lnTo>
                      <a:pt x="0" y="1"/>
                    </a:lnTo>
                    <a:lnTo>
                      <a:pt x="4" y="1"/>
                    </a:lnTo>
                    <a:lnTo>
                      <a:pt x="8" y="0"/>
                    </a:lnTo>
                    <a:lnTo>
                      <a:pt x="13" y="0"/>
                    </a:lnTo>
                    <a:lnTo>
                      <a:pt x="17" y="1"/>
                    </a:lnTo>
                    <a:lnTo>
                      <a:pt x="22" y="2"/>
                    </a:lnTo>
                    <a:lnTo>
                      <a:pt x="26" y="6"/>
                    </a:lnTo>
                    <a:lnTo>
                      <a:pt x="30" y="8"/>
                    </a:lnTo>
                    <a:lnTo>
                      <a:pt x="34" y="13"/>
                    </a:lnTo>
                    <a:lnTo>
                      <a:pt x="38" y="19"/>
                    </a:lnTo>
                    <a:lnTo>
                      <a:pt x="42" y="24"/>
                    </a:lnTo>
                    <a:lnTo>
                      <a:pt x="45" y="30"/>
                    </a:lnTo>
                    <a:lnTo>
                      <a:pt x="48" y="38"/>
                    </a:lnTo>
                    <a:lnTo>
                      <a:pt x="48" y="30"/>
                    </a:lnTo>
                    <a:lnTo>
                      <a:pt x="50" y="26"/>
                    </a:lnTo>
                    <a:lnTo>
                      <a:pt x="52" y="21"/>
                    </a:lnTo>
                    <a:lnTo>
                      <a:pt x="54" y="17"/>
                    </a:lnTo>
                    <a:lnTo>
                      <a:pt x="58" y="13"/>
                    </a:lnTo>
                    <a:lnTo>
                      <a:pt x="62" y="10"/>
                    </a:lnTo>
                    <a:lnTo>
                      <a:pt x="66" y="8"/>
                    </a:lnTo>
                    <a:lnTo>
                      <a:pt x="70" y="7"/>
                    </a:lnTo>
                    <a:lnTo>
                      <a:pt x="74" y="7"/>
                    </a:lnTo>
                    <a:lnTo>
                      <a:pt x="78" y="8"/>
                    </a:lnTo>
                    <a:lnTo>
                      <a:pt x="81" y="10"/>
                    </a:lnTo>
                    <a:lnTo>
                      <a:pt x="83" y="13"/>
                    </a:lnTo>
                    <a:lnTo>
                      <a:pt x="85" y="18"/>
                    </a:lnTo>
                    <a:lnTo>
                      <a:pt x="82" y="17"/>
                    </a:lnTo>
                    <a:lnTo>
                      <a:pt x="78" y="18"/>
                    </a:lnTo>
                    <a:lnTo>
                      <a:pt x="76" y="19"/>
                    </a:lnTo>
                    <a:lnTo>
                      <a:pt x="75" y="20"/>
                    </a:lnTo>
                    <a:lnTo>
                      <a:pt x="73" y="21"/>
                    </a:lnTo>
                    <a:lnTo>
                      <a:pt x="72" y="24"/>
                    </a:lnTo>
                    <a:lnTo>
                      <a:pt x="71" y="26"/>
                    </a:lnTo>
                    <a:lnTo>
                      <a:pt x="71" y="30"/>
                    </a:lnTo>
                    <a:lnTo>
                      <a:pt x="71" y="33"/>
                    </a:lnTo>
                    <a:lnTo>
                      <a:pt x="71" y="36"/>
                    </a:lnTo>
                    <a:lnTo>
                      <a:pt x="73" y="38"/>
                    </a:lnTo>
                    <a:lnTo>
                      <a:pt x="74" y="40"/>
                    </a:lnTo>
                    <a:lnTo>
                      <a:pt x="76" y="42"/>
                    </a:lnTo>
                    <a:lnTo>
                      <a:pt x="79" y="44"/>
                    </a:lnTo>
                    <a:lnTo>
                      <a:pt x="82" y="45"/>
                    </a:lnTo>
                    <a:lnTo>
                      <a:pt x="85" y="46"/>
                    </a:lnTo>
                    <a:lnTo>
                      <a:pt x="88" y="45"/>
                    </a:lnTo>
                    <a:lnTo>
                      <a:pt x="91" y="43"/>
                    </a:lnTo>
                    <a:lnTo>
                      <a:pt x="91" y="39"/>
                    </a:lnTo>
                    <a:lnTo>
                      <a:pt x="90" y="35"/>
                    </a:lnTo>
                    <a:lnTo>
                      <a:pt x="88" y="31"/>
                    </a:lnTo>
                    <a:lnTo>
                      <a:pt x="91" y="33"/>
                    </a:lnTo>
                    <a:lnTo>
                      <a:pt x="95" y="35"/>
                    </a:lnTo>
                    <a:lnTo>
                      <a:pt x="97" y="38"/>
                    </a:lnTo>
                    <a:lnTo>
                      <a:pt x="101" y="43"/>
                    </a:lnTo>
                    <a:lnTo>
                      <a:pt x="104" y="46"/>
                    </a:lnTo>
                    <a:lnTo>
                      <a:pt x="106" y="52"/>
                    </a:lnTo>
                    <a:lnTo>
                      <a:pt x="107" y="55"/>
                    </a:lnTo>
                    <a:lnTo>
                      <a:pt x="108" y="59"/>
                    </a:lnTo>
                    <a:lnTo>
                      <a:pt x="108" y="64"/>
                    </a:lnTo>
                    <a:lnTo>
                      <a:pt x="108" y="68"/>
                    </a:lnTo>
                    <a:lnTo>
                      <a:pt x="107" y="71"/>
                    </a:lnTo>
                    <a:lnTo>
                      <a:pt x="105" y="75"/>
                    </a:lnTo>
                    <a:lnTo>
                      <a:pt x="103" y="79"/>
                    </a:lnTo>
                    <a:lnTo>
                      <a:pt x="101" y="83"/>
                    </a:lnTo>
                    <a:lnTo>
                      <a:pt x="99" y="87"/>
                    </a:lnTo>
                    <a:lnTo>
                      <a:pt x="97" y="89"/>
                    </a:lnTo>
                    <a:lnTo>
                      <a:pt x="97" y="92"/>
                    </a:lnTo>
                    <a:lnTo>
                      <a:pt x="96" y="96"/>
                    </a:lnTo>
                    <a:lnTo>
                      <a:pt x="97" y="100"/>
                    </a:lnTo>
                    <a:lnTo>
                      <a:pt x="99" y="103"/>
                    </a:lnTo>
                    <a:lnTo>
                      <a:pt x="102" y="107"/>
                    </a:lnTo>
                    <a:lnTo>
                      <a:pt x="105" y="110"/>
                    </a:lnTo>
                    <a:lnTo>
                      <a:pt x="108" y="111"/>
                    </a:lnTo>
                    <a:lnTo>
                      <a:pt x="111" y="113"/>
                    </a:lnTo>
                    <a:lnTo>
                      <a:pt x="113" y="110"/>
                    </a:lnTo>
                    <a:lnTo>
                      <a:pt x="114" y="107"/>
                    </a:lnTo>
                    <a:lnTo>
                      <a:pt x="117" y="110"/>
                    </a:lnTo>
                    <a:lnTo>
                      <a:pt x="118" y="112"/>
                    </a:lnTo>
                    <a:lnTo>
                      <a:pt x="120" y="116"/>
                    </a:lnTo>
                    <a:lnTo>
                      <a:pt x="122" y="120"/>
                    </a:lnTo>
                    <a:lnTo>
                      <a:pt x="123" y="126"/>
                    </a:lnTo>
                    <a:lnTo>
                      <a:pt x="122" y="132"/>
                    </a:lnTo>
                    <a:lnTo>
                      <a:pt x="121" y="137"/>
                    </a:lnTo>
                    <a:lnTo>
                      <a:pt x="121" y="141"/>
                    </a:lnTo>
                    <a:lnTo>
                      <a:pt x="120" y="146"/>
                    </a:lnTo>
                    <a:lnTo>
                      <a:pt x="118" y="151"/>
                    </a:lnTo>
                    <a:lnTo>
                      <a:pt x="115" y="156"/>
                    </a:lnTo>
                    <a:lnTo>
                      <a:pt x="113" y="159"/>
                    </a:lnTo>
                    <a:lnTo>
                      <a:pt x="111" y="162"/>
                    </a:lnTo>
                    <a:lnTo>
                      <a:pt x="109" y="165"/>
                    </a:lnTo>
                    <a:lnTo>
                      <a:pt x="105" y="168"/>
                    </a:lnTo>
                    <a:lnTo>
                      <a:pt x="102" y="170"/>
                    </a:lnTo>
                    <a:lnTo>
                      <a:pt x="97" y="172"/>
                    </a:lnTo>
                    <a:lnTo>
                      <a:pt x="93" y="173"/>
                    </a:lnTo>
                    <a:lnTo>
                      <a:pt x="89" y="173"/>
                    </a:lnTo>
                    <a:lnTo>
                      <a:pt x="84" y="170"/>
                    </a:lnTo>
                    <a:lnTo>
                      <a:pt x="78" y="169"/>
                    </a:lnTo>
                    <a:lnTo>
                      <a:pt x="71" y="170"/>
                    </a:lnTo>
                    <a:lnTo>
                      <a:pt x="62" y="171"/>
                    </a:lnTo>
                    <a:lnTo>
                      <a:pt x="55" y="171"/>
                    </a:lnTo>
                    <a:lnTo>
                      <a:pt x="49" y="169"/>
                    </a:lnTo>
                  </a:path>
                </a:pathLst>
              </a:custGeom>
              <a:solidFill>
                <a:srgbClr val="E0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0" name="Freeform 34"/>
              <p:cNvSpPr>
                <a:spLocks/>
              </p:cNvSpPr>
              <p:nvPr/>
            </p:nvSpPr>
            <p:spPr bwMode="auto">
              <a:xfrm>
                <a:off x="4197" y="433"/>
                <a:ext cx="355" cy="259"/>
              </a:xfrm>
              <a:custGeom>
                <a:avLst/>
                <a:gdLst>
                  <a:gd name="T0" fmla="*/ 0 w 355"/>
                  <a:gd name="T1" fmla="*/ 162 h 259"/>
                  <a:gd name="T2" fmla="*/ 2 w 355"/>
                  <a:gd name="T3" fmla="*/ 135 h 259"/>
                  <a:gd name="T4" fmla="*/ 10 w 355"/>
                  <a:gd name="T5" fmla="*/ 118 h 259"/>
                  <a:gd name="T6" fmla="*/ 29 w 355"/>
                  <a:gd name="T7" fmla="*/ 108 h 259"/>
                  <a:gd name="T8" fmla="*/ 51 w 355"/>
                  <a:gd name="T9" fmla="*/ 98 h 259"/>
                  <a:gd name="T10" fmla="*/ 65 w 355"/>
                  <a:gd name="T11" fmla="*/ 86 h 259"/>
                  <a:gd name="T12" fmla="*/ 71 w 355"/>
                  <a:gd name="T13" fmla="*/ 66 h 259"/>
                  <a:gd name="T14" fmla="*/ 66 w 355"/>
                  <a:gd name="T15" fmla="*/ 41 h 259"/>
                  <a:gd name="T16" fmla="*/ 67 w 355"/>
                  <a:gd name="T17" fmla="*/ 20 h 259"/>
                  <a:gd name="T18" fmla="*/ 77 w 355"/>
                  <a:gd name="T19" fmla="*/ 5 h 259"/>
                  <a:gd name="T20" fmla="*/ 84 w 355"/>
                  <a:gd name="T21" fmla="*/ 9 h 259"/>
                  <a:gd name="T22" fmla="*/ 88 w 355"/>
                  <a:gd name="T23" fmla="*/ 24 h 259"/>
                  <a:gd name="T24" fmla="*/ 99 w 355"/>
                  <a:gd name="T25" fmla="*/ 32 h 259"/>
                  <a:gd name="T26" fmla="*/ 112 w 355"/>
                  <a:gd name="T27" fmla="*/ 31 h 259"/>
                  <a:gd name="T28" fmla="*/ 121 w 355"/>
                  <a:gd name="T29" fmla="*/ 30 h 259"/>
                  <a:gd name="T30" fmla="*/ 129 w 355"/>
                  <a:gd name="T31" fmla="*/ 40 h 259"/>
                  <a:gd name="T32" fmla="*/ 136 w 355"/>
                  <a:gd name="T33" fmla="*/ 57 h 259"/>
                  <a:gd name="T34" fmla="*/ 144 w 355"/>
                  <a:gd name="T35" fmla="*/ 33 h 259"/>
                  <a:gd name="T36" fmla="*/ 154 w 355"/>
                  <a:gd name="T37" fmla="*/ 35 h 259"/>
                  <a:gd name="T38" fmla="*/ 166 w 355"/>
                  <a:gd name="T39" fmla="*/ 51 h 259"/>
                  <a:gd name="T40" fmla="*/ 176 w 355"/>
                  <a:gd name="T41" fmla="*/ 69 h 259"/>
                  <a:gd name="T42" fmla="*/ 178 w 355"/>
                  <a:gd name="T43" fmla="*/ 90 h 259"/>
                  <a:gd name="T44" fmla="*/ 189 w 355"/>
                  <a:gd name="T45" fmla="*/ 74 h 259"/>
                  <a:gd name="T46" fmla="*/ 196 w 355"/>
                  <a:gd name="T47" fmla="*/ 56 h 259"/>
                  <a:gd name="T48" fmla="*/ 214 w 355"/>
                  <a:gd name="T49" fmla="*/ 51 h 259"/>
                  <a:gd name="T50" fmla="*/ 218 w 355"/>
                  <a:gd name="T51" fmla="*/ 58 h 259"/>
                  <a:gd name="T52" fmla="*/ 217 w 355"/>
                  <a:gd name="T53" fmla="*/ 70 h 259"/>
                  <a:gd name="T54" fmla="*/ 226 w 355"/>
                  <a:gd name="T55" fmla="*/ 77 h 259"/>
                  <a:gd name="T56" fmla="*/ 242 w 355"/>
                  <a:gd name="T57" fmla="*/ 75 h 259"/>
                  <a:gd name="T58" fmla="*/ 250 w 355"/>
                  <a:gd name="T59" fmla="*/ 65 h 259"/>
                  <a:gd name="T60" fmla="*/ 249 w 355"/>
                  <a:gd name="T61" fmla="*/ 48 h 259"/>
                  <a:gd name="T62" fmla="*/ 239 w 355"/>
                  <a:gd name="T63" fmla="*/ 32 h 259"/>
                  <a:gd name="T64" fmla="*/ 253 w 355"/>
                  <a:gd name="T65" fmla="*/ 32 h 259"/>
                  <a:gd name="T66" fmla="*/ 273 w 355"/>
                  <a:gd name="T67" fmla="*/ 46 h 259"/>
                  <a:gd name="T68" fmla="*/ 287 w 355"/>
                  <a:gd name="T69" fmla="*/ 64 h 259"/>
                  <a:gd name="T70" fmla="*/ 298 w 355"/>
                  <a:gd name="T71" fmla="*/ 88 h 259"/>
                  <a:gd name="T72" fmla="*/ 303 w 355"/>
                  <a:gd name="T73" fmla="*/ 112 h 259"/>
                  <a:gd name="T74" fmla="*/ 301 w 355"/>
                  <a:gd name="T75" fmla="*/ 144 h 259"/>
                  <a:gd name="T76" fmla="*/ 301 w 355"/>
                  <a:gd name="T77" fmla="*/ 168 h 259"/>
                  <a:gd name="T78" fmla="*/ 310 w 355"/>
                  <a:gd name="T79" fmla="*/ 168 h 259"/>
                  <a:gd name="T80" fmla="*/ 325 w 355"/>
                  <a:gd name="T81" fmla="*/ 154 h 259"/>
                  <a:gd name="T82" fmla="*/ 330 w 355"/>
                  <a:gd name="T83" fmla="*/ 173 h 259"/>
                  <a:gd name="T84" fmla="*/ 339 w 355"/>
                  <a:gd name="T85" fmla="*/ 190 h 259"/>
                  <a:gd name="T86" fmla="*/ 347 w 355"/>
                  <a:gd name="T87" fmla="*/ 180 h 259"/>
                  <a:gd name="T88" fmla="*/ 354 w 355"/>
                  <a:gd name="T89" fmla="*/ 202 h 259"/>
                  <a:gd name="T90" fmla="*/ 350 w 355"/>
                  <a:gd name="T91" fmla="*/ 220 h 259"/>
                  <a:gd name="T92" fmla="*/ 343 w 355"/>
                  <a:gd name="T93" fmla="*/ 241 h 259"/>
                  <a:gd name="T94" fmla="*/ 324 w 355"/>
                  <a:gd name="T95" fmla="*/ 258 h 259"/>
                  <a:gd name="T96" fmla="*/ 293 w 355"/>
                  <a:gd name="T97" fmla="*/ 255 h 259"/>
                  <a:gd name="T98" fmla="*/ 269 w 355"/>
                  <a:gd name="T99" fmla="*/ 247 h 259"/>
                  <a:gd name="T100" fmla="*/ 244 w 355"/>
                  <a:gd name="T101" fmla="*/ 242 h 259"/>
                  <a:gd name="T102" fmla="*/ 213 w 355"/>
                  <a:gd name="T103" fmla="*/ 226 h 259"/>
                  <a:gd name="T104" fmla="*/ 172 w 355"/>
                  <a:gd name="T105" fmla="*/ 221 h 259"/>
                  <a:gd name="T106" fmla="*/ 57 w 355"/>
                  <a:gd name="T107" fmla="*/ 205 h 2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259"/>
                  <a:gd name="T164" fmla="*/ 355 w 355"/>
                  <a:gd name="T165" fmla="*/ 259 h 2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259">
                    <a:moveTo>
                      <a:pt x="8" y="190"/>
                    </a:moveTo>
                    <a:lnTo>
                      <a:pt x="4" y="181"/>
                    </a:lnTo>
                    <a:lnTo>
                      <a:pt x="2" y="172"/>
                    </a:lnTo>
                    <a:lnTo>
                      <a:pt x="0" y="162"/>
                    </a:lnTo>
                    <a:lnTo>
                      <a:pt x="0" y="155"/>
                    </a:lnTo>
                    <a:lnTo>
                      <a:pt x="0" y="147"/>
                    </a:lnTo>
                    <a:lnTo>
                      <a:pt x="1" y="141"/>
                    </a:lnTo>
                    <a:lnTo>
                      <a:pt x="2" y="135"/>
                    </a:lnTo>
                    <a:lnTo>
                      <a:pt x="3" y="131"/>
                    </a:lnTo>
                    <a:lnTo>
                      <a:pt x="4" y="126"/>
                    </a:lnTo>
                    <a:lnTo>
                      <a:pt x="6" y="122"/>
                    </a:lnTo>
                    <a:lnTo>
                      <a:pt x="10" y="118"/>
                    </a:lnTo>
                    <a:lnTo>
                      <a:pt x="14" y="115"/>
                    </a:lnTo>
                    <a:lnTo>
                      <a:pt x="18" y="112"/>
                    </a:lnTo>
                    <a:lnTo>
                      <a:pt x="23" y="110"/>
                    </a:lnTo>
                    <a:lnTo>
                      <a:pt x="29" y="108"/>
                    </a:lnTo>
                    <a:lnTo>
                      <a:pt x="34" y="106"/>
                    </a:lnTo>
                    <a:lnTo>
                      <a:pt x="40" y="103"/>
                    </a:lnTo>
                    <a:lnTo>
                      <a:pt x="47" y="99"/>
                    </a:lnTo>
                    <a:lnTo>
                      <a:pt x="51" y="98"/>
                    </a:lnTo>
                    <a:lnTo>
                      <a:pt x="55" y="96"/>
                    </a:lnTo>
                    <a:lnTo>
                      <a:pt x="59" y="93"/>
                    </a:lnTo>
                    <a:lnTo>
                      <a:pt x="62" y="90"/>
                    </a:lnTo>
                    <a:lnTo>
                      <a:pt x="65" y="86"/>
                    </a:lnTo>
                    <a:lnTo>
                      <a:pt x="67" y="81"/>
                    </a:lnTo>
                    <a:lnTo>
                      <a:pt x="69" y="76"/>
                    </a:lnTo>
                    <a:lnTo>
                      <a:pt x="70" y="72"/>
                    </a:lnTo>
                    <a:lnTo>
                      <a:pt x="71" y="66"/>
                    </a:lnTo>
                    <a:lnTo>
                      <a:pt x="70" y="60"/>
                    </a:lnTo>
                    <a:lnTo>
                      <a:pt x="69" y="54"/>
                    </a:lnTo>
                    <a:lnTo>
                      <a:pt x="68" y="48"/>
                    </a:lnTo>
                    <a:lnTo>
                      <a:pt x="66" y="41"/>
                    </a:lnTo>
                    <a:lnTo>
                      <a:pt x="65" y="36"/>
                    </a:lnTo>
                    <a:lnTo>
                      <a:pt x="65" y="29"/>
                    </a:lnTo>
                    <a:lnTo>
                      <a:pt x="66" y="25"/>
                    </a:lnTo>
                    <a:lnTo>
                      <a:pt x="67" y="20"/>
                    </a:lnTo>
                    <a:lnTo>
                      <a:pt x="68" y="15"/>
                    </a:lnTo>
                    <a:lnTo>
                      <a:pt x="71" y="11"/>
                    </a:lnTo>
                    <a:lnTo>
                      <a:pt x="73" y="8"/>
                    </a:lnTo>
                    <a:lnTo>
                      <a:pt x="77" y="5"/>
                    </a:lnTo>
                    <a:lnTo>
                      <a:pt x="82" y="1"/>
                    </a:lnTo>
                    <a:lnTo>
                      <a:pt x="85" y="0"/>
                    </a:lnTo>
                    <a:lnTo>
                      <a:pt x="84" y="5"/>
                    </a:lnTo>
                    <a:lnTo>
                      <a:pt x="84" y="9"/>
                    </a:lnTo>
                    <a:lnTo>
                      <a:pt x="84" y="13"/>
                    </a:lnTo>
                    <a:lnTo>
                      <a:pt x="85" y="17"/>
                    </a:lnTo>
                    <a:lnTo>
                      <a:pt x="86" y="21"/>
                    </a:lnTo>
                    <a:lnTo>
                      <a:pt x="88" y="24"/>
                    </a:lnTo>
                    <a:lnTo>
                      <a:pt x="90" y="27"/>
                    </a:lnTo>
                    <a:lnTo>
                      <a:pt x="93" y="29"/>
                    </a:lnTo>
                    <a:lnTo>
                      <a:pt x="96" y="30"/>
                    </a:lnTo>
                    <a:lnTo>
                      <a:pt x="99" y="32"/>
                    </a:lnTo>
                    <a:lnTo>
                      <a:pt x="103" y="33"/>
                    </a:lnTo>
                    <a:lnTo>
                      <a:pt x="106" y="33"/>
                    </a:lnTo>
                    <a:lnTo>
                      <a:pt x="110" y="33"/>
                    </a:lnTo>
                    <a:lnTo>
                      <a:pt x="112" y="31"/>
                    </a:lnTo>
                    <a:lnTo>
                      <a:pt x="114" y="29"/>
                    </a:lnTo>
                    <a:lnTo>
                      <a:pt x="115" y="25"/>
                    </a:lnTo>
                    <a:lnTo>
                      <a:pt x="118" y="27"/>
                    </a:lnTo>
                    <a:lnTo>
                      <a:pt x="121" y="30"/>
                    </a:lnTo>
                    <a:lnTo>
                      <a:pt x="124" y="33"/>
                    </a:lnTo>
                    <a:lnTo>
                      <a:pt x="126" y="36"/>
                    </a:lnTo>
                    <a:lnTo>
                      <a:pt x="128" y="39"/>
                    </a:lnTo>
                    <a:lnTo>
                      <a:pt x="129" y="40"/>
                    </a:lnTo>
                    <a:lnTo>
                      <a:pt x="131" y="44"/>
                    </a:lnTo>
                    <a:lnTo>
                      <a:pt x="133" y="47"/>
                    </a:lnTo>
                    <a:lnTo>
                      <a:pt x="135" y="51"/>
                    </a:lnTo>
                    <a:lnTo>
                      <a:pt x="136" y="57"/>
                    </a:lnTo>
                    <a:lnTo>
                      <a:pt x="138" y="50"/>
                    </a:lnTo>
                    <a:lnTo>
                      <a:pt x="139" y="43"/>
                    </a:lnTo>
                    <a:lnTo>
                      <a:pt x="142" y="36"/>
                    </a:lnTo>
                    <a:lnTo>
                      <a:pt x="144" y="33"/>
                    </a:lnTo>
                    <a:lnTo>
                      <a:pt x="149" y="27"/>
                    </a:lnTo>
                    <a:lnTo>
                      <a:pt x="154" y="24"/>
                    </a:lnTo>
                    <a:lnTo>
                      <a:pt x="153" y="31"/>
                    </a:lnTo>
                    <a:lnTo>
                      <a:pt x="154" y="35"/>
                    </a:lnTo>
                    <a:lnTo>
                      <a:pt x="157" y="40"/>
                    </a:lnTo>
                    <a:lnTo>
                      <a:pt x="160" y="44"/>
                    </a:lnTo>
                    <a:lnTo>
                      <a:pt x="163" y="47"/>
                    </a:lnTo>
                    <a:lnTo>
                      <a:pt x="166" y="51"/>
                    </a:lnTo>
                    <a:lnTo>
                      <a:pt x="169" y="55"/>
                    </a:lnTo>
                    <a:lnTo>
                      <a:pt x="172" y="58"/>
                    </a:lnTo>
                    <a:lnTo>
                      <a:pt x="174" y="64"/>
                    </a:lnTo>
                    <a:lnTo>
                      <a:pt x="176" y="69"/>
                    </a:lnTo>
                    <a:lnTo>
                      <a:pt x="177" y="75"/>
                    </a:lnTo>
                    <a:lnTo>
                      <a:pt x="179" y="80"/>
                    </a:lnTo>
                    <a:lnTo>
                      <a:pt x="178" y="85"/>
                    </a:lnTo>
                    <a:lnTo>
                      <a:pt x="178" y="90"/>
                    </a:lnTo>
                    <a:lnTo>
                      <a:pt x="182" y="86"/>
                    </a:lnTo>
                    <a:lnTo>
                      <a:pt x="186" y="83"/>
                    </a:lnTo>
                    <a:lnTo>
                      <a:pt x="188" y="79"/>
                    </a:lnTo>
                    <a:lnTo>
                      <a:pt x="189" y="74"/>
                    </a:lnTo>
                    <a:lnTo>
                      <a:pt x="190" y="68"/>
                    </a:lnTo>
                    <a:lnTo>
                      <a:pt x="192" y="63"/>
                    </a:lnTo>
                    <a:lnTo>
                      <a:pt x="193" y="59"/>
                    </a:lnTo>
                    <a:lnTo>
                      <a:pt x="196" y="56"/>
                    </a:lnTo>
                    <a:lnTo>
                      <a:pt x="201" y="53"/>
                    </a:lnTo>
                    <a:lnTo>
                      <a:pt x="204" y="52"/>
                    </a:lnTo>
                    <a:lnTo>
                      <a:pt x="209" y="51"/>
                    </a:lnTo>
                    <a:lnTo>
                      <a:pt x="214" y="51"/>
                    </a:lnTo>
                    <a:lnTo>
                      <a:pt x="218" y="51"/>
                    </a:lnTo>
                    <a:lnTo>
                      <a:pt x="224" y="54"/>
                    </a:lnTo>
                    <a:lnTo>
                      <a:pt x="220" y="57"/>
                    </a:lnTo>
                    <a:lnTo>
                      <a:pt x="218" y="58"/>
                    </a:lnTo>
                    <a:lnTo>
                      <a:pt x="216" y="62"/>
                    </a:lnTo>
                    <a:lnTo>
                      <a:pt x="216" y="65"/>
                    </a:lnTo>
                    <a:lnTo>
                      <a:pt x="216" y="68"/>
                    </a:lnTo>
                    <a:lnTo>
                      <a:pt x="217" y="70"/>
                    </a:lnTo>
                    <a:lnTo>
                      <a:pt x="218" y="71"/>
                    </a:lnTo>
                    <a:lnTo>
                      <a:pt x="220" y="73"/>
                    </a:lnTo>
                    <a:lnTo>
                      <a:pt x="224" y="76"/>
                    </a:lnTo>
                    <a:lnTo>
                      <a:pt x="226" y="77"/>
                    </a:lnTo>
                    <a:lnTo>
                      <a:pt x="230" y="78"/>
                    </a:lnTo>
                    <a:lnTo>
                      <a:pt x="234" y="77"/>
                    </a:lnTo>
                    <a:lnTo>
                      <a:pt x="238" y="76"/>
                    </a:lnTo>
                    <a:lnTo>
                      <a:pt x="242" y="75"/>
                    </a:lnTo>
                    <a:lnTo>
                      <a:pt x="245" y="73"/>
                    </a:lnTo>
                    <a:lnTo>
                      <a:pt x="247" y="71"/>
                    </a:lnTo>
                    <a:lnTo>
                      <a:pt x="249" y="68"/>
                    </a:lnTo>
                    <a:lnTo>
                      <a:pt x="250" y="65"/>
                    </a:lnTo>
                    <a:lnTo>
                      <a:pt x="252" y="62"/>
                    </a:lnTo>
                    <a:lnTo>
                      <a:pt x="252" y="57"/>
                    </a:lnTo>
                    <a:lnTo>
                      <a:pt x="251" y="53"/>
                    </a:lnTo>
                    <a:lnTo>
                      <a:pt x="249" y="48"/>
                    </a:lnTo>
                    <a:lnTo>
                      <a:pt x="247" y="43"/>
                    </a:lnTo>
                    <a:lnTo>
                      <a:pt x="245" y="39"/>
                    </a:lnTo>
                    <a:lnTo>
                      <a:pt x="242" y="36"/>
                    </a:lnTo>
                    <a:lnTo>
                      <a:pt x="239" y="32"/>
                    </a:lnTo>
                    <a:lnTo>
                      <a:pt x="236" y="28"/>
                    </a:lnTo>
                    <a:lnTo>
                      <a:pt x="241" y="29"/>
                    </a:lnTo>
                    <a:lnTo>
                      <a:pt x="247" y="30"/>
                    </a:lnTo>
                    <a:lnTo>
                      <a:pt x="253" y="32"/>
                    </a:lnTo>
                    <a:lnTo>
                      <a:pt x="258" y="35"/>
                    </a:lnTo>
                    <a:lnTo>
                      <a:pt x="263" y="38"/>
                    </a:lnTo>
                    <a:lnTo>
                      <a:pt x="268" y="41"/>
                    </a:lnTo>
                    <a:lnTo>
                      <a:pt x="273" y="46"/>
                    </a:lnTo>
                    <a:lnTo>
                      <a:pt x="276" y="50"/>
                    </a:lnTo>
                    <a:lnTo>
                      <a:pt x="280" y="55"/>
                    </a:lnTo>
                    <a:lnTo>
                      <a:pt x="284" y="60"/>
                    </a:lnTo>
                    <a:lnTo>
                      <a:pt x="287" y="64"/>
                    </a:lnTo>
                    <a:lnTo>
                      <a:pt x="289" y="68"/>
                    </a:lnTo>
                    <a:lnTo>
                      <a:pt x="292" y="73"/>
                    </a:lnTo>
                    <a:lnTo>
                      <a:pt x="295" y="80"/>
                    </a:lnTo>
                    <a:lnTo>
                      <a:pt x="298" y="88"/>
                    </a:lnTo>
                    <a:lnTo>
                      <a:pt x="300" y="96"/>
                    </a:lnTo>
                    <a:lnTo>
                      <a:pt x="301" y="99"/>
                    </a:lnTo>
                    <a:lnTo>
                      <a:pt x="302" y="106"/>
                    </a:lnTo>
                    <a:lnTo>
                      <a:pt x="303" y="112"/>
                    </a:lnTo>
                    <a:lnTo>
                      <a:pt x="303" y="118"/>
                    </a:lnTo>
                    <a:lnTo>
                      <a:pt x="303" y="128"/>
                    </a:lnTo>
                    <a:lnTo>
                      <a:pt x="302" y="134"/>
                    </a:lnTo>
                    <a:lnTo>
                      <a:pt x="301" y="144"/>
                    </a:lnTo>
                    <a:lnTo>
                      <a:pt x="301" y="152"/>
                    </a:lnTo>
                    <a:lnTo>
                      <a:pt x="300" y="159"/>
                    </a:lnTo>
                    <a:lnTo>
                      <a:pt x="300" y="164"/>
                    </a:lnTo>
                    <a:lnTo>
                      <a:pt x="301" y="168"/>
                    </a:lnTo>
                    <a:lnTo>
                      <a:pt x="303" y="173"/>
                    </a:lnTo>
                    <a:lnTo>
                      <a:pt x="306" y="176"/>
                    </a:lnTo>
                    <a:lnTo>
                      <a:pt x="308" y="172"/>
                    </a:lnTo>
                    <a:lnTo>
                      <a:pt x="310" y="168"/>
                    </a:lnTo>
                    <a:lnTo>
                      <a:pt x="313" y="164"/>
                    </a:lnTo>
                    <a:lnTo>
                      <a:pt x="317" y="161"/>
                    </a:lnTo>
                    <a:lnTo>
                      <a:pt x="320" y="157"/>
                    </a:lnTo>
                    <a:lnTo>
                      <a:pt x="325" y="154"/>
                    </a:lnTo>
                    <a:lnTo>
                      <a:pt x="329" y="151"/>
                    </a:lnTo>
                    <a:lnTo>
                      <a:pt x="334" y="149"/>
                    </a:lnTo>
                    <a:lnTo>
                      <a:pt x="330" y="166"/>
                    </a:lnTo>
                    <a:lnTo>
                      <a:pt x="330" y="173"/>
                    </a:lnTo>
                    <a:lnTo>
                      <a:pt x="332" y="181"/>
                    </a:lnTo>
                    <a:lnTo>
                      <a:pt x="334" y="187"/>
                    </a:lnTo>
                    <a:lnTo>
                      <a:pt x="336" y="192"/>
                    </a:lnTo>
                    <a:lnTo>
                      <a:pt x="339" y="190"/>
                    </a:lnTo>
                    <a:lnTo>
                      <a:pt x="341" y="186"/>
                    </a:lnTo>
                    <a:lnTo>
                      <a:pt x="342" y="182"/>
                    </a:lnTo>
                    <a:lnTo>
                      <a:pt x="343" y="174"/>
                    </a:lnTo>
                    <a:lnTo>
                      <a:pt x="347" y="180"/>
                    </a:lnTo>
                    <a:lnTo>
                      <a:pt x="349" y="185"/>
                    </a:lnTo>
                    <a:lnTo>
                      <a:pt x="351" y="191"/>
                    </a:lnTo>
                    <a:lnTo>
                      <a:pt x="353" y="197"/>
                    </a:lnTo>
                    <a:lnTo>
                      <a:pt x="354" y="202"/>
                    </a:lnTo>
                    <a:lnTo>
                      <a:pt x="354" y="206"/>
                    </a:lnTo>
                    <a:lnTo>
                      <a:pt x="353" y="212"/>
                    </a:lnTo>
                    <a:lnTo>
                      <a:pt x="352" y="216"/>
                    </a:lnTo>
                    <a:lnTo>
                      <a:pt x="350" y="220"/>
                    </a:lnTo>
                    <a:lnTo>
                      <a:pt x="348" y="226"/>
                    </a:lnTo>
                    <a:lnTo>
                      <a:pt x="347" y="230"/>
                    </a:lnTo>
                    <a:lnTo>
                      <a:pt x="345" y="235"/>
                    </a:lnTo>
                    <a:lnTo>
                      <a:pt x="343" y="241"/>
                    </a:lnTo>
                    <a:lnTo>
                      <a:pt x="342" y="249"/>
                    </a:lnTo>
                    <a:lnTo>
                      <a:pt x="343" y="255"/>
                    </a:lnTo>
                    <a:lnTo>
                      <a:pt x="335" y="256"/>
                    </a:lnTo>
                    <a:lnTo>
                      <a:pt x="324" y="258"/>
                    </a:lnTo>
                    <a:lnTo>
                      <a:pt x="314" y="258"/>
                    </a:lnTo>
                    <a:lnTo>
                      <a:pt x="305" y="257"/>
                    </a:lnTo>
                    <a:lnTo>
                      <a:pt x="300" y="257"/>
                    </a:lnTo>
                    <a:lnTo>
                      <a:pt x="293" y="255"/>
                    </a:lnTo>
                    <a:lnTo>
                      <a:pt x="287" y="252"/>
                    </a:lnTo>
                    <a:lnTo>
                      <a:pt x="281" y="250"/>
                    </a:lnTo>
                    <a:lnTo>
                      <a:pt x="275" y="248"/>
                    </a:lnTo>
                    <a:lnTo>
                      <a:pt x="269" y="247"/>
                    </a:lnTo>
                    <a:lnTo>
                      <a:pt x="264" y="247"/>
                    </a:lnTo>
                    <a:lnTo>
                      <a:pt x="257" y="246"/>
                    </a:lnTo>
                    <a:lnTo>
                      <a:pt x="250" y="244"/>
                    </a:lnTo>
                    <a:lnTo>
                      <a:pt x="244" y="242"/>
                    </a:lnTo>
                    <a:lnTo>
                      <a:pt x="237" y="239"/>
                    </a:lnTo>
                    <a:lnTo>
                      <a:pt x="231" y="236"/>
                    </a:lnTo>
                    <a:lnTo>
                      <a:pt x="220" y="229"/>
                    </a:lnTo>
                    <a:lnTo>
                      <a:pt x="213" y="226"/>
                    </a:lnTo>
                    <a:lnTo>
                      <a:pt x="205" y="224"/>
                    </a:lnTo>
                    <a:lnTo>
                      <a:pt x="196" y="222"/>
                    </a:lnTo>
                    <a:lnTo>
                      <a:pt x="184" y="220"/>
                    </a:lnTo>
                    <a:lnTo>
                      <a:pt x="172" y="221"/>
                    </a:lnTo>
                    <a:lnTo>
                      <a:pt x="140" y="222"/>
                    </a:lnTo>
                    <a:lnTo>
                      <a:pt x="111" y="211"/>
                    </a:lnTo>
                    <a:lnTo>
                      <a:pt x="89" y="201"/>
                    </a:lnTo>
                    <a:lnTo>
                      <a:pt x="57" y="205"/>
                    </a:lnTo>
                    <a:lnTo>
                      <a:pt x="26" y="203"/>
                    </a:lnTo>
                    <a:lnTo>
                      <a:pt x="8" y="190"/>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1" name="Freeform 35"/>
              <p:cNvSpPr>
                <a:spLocks/>
              </p:cNvSpPr>
              <p:nvPr/>
            </p:nvSpPr>
            <p:spPr bwMode="auto">
              <a:xfrm>
                <a:off x="4193" y="564"/>
                <a:ext cx="51" cy="79"/>
              </a:xfrm>
              <a:custGeom>
                <a:avLst/>
                <a:gdLst>
                  <a:gd name="T0" fmla="*/ 18 w 51"/>
                  <a:gd name="T1" fmla="*/ 74 h 79"/>
                  <a:gd name="T2" fmla="*/ 12 w 51"/>
                  <a:gd name="T3" fmla="*/ 67 h 79"/>
                  <a:gd name="T4" fmla="*/ 9 w 51"/>
                  <a:gd name="T5" fmla="*/ 59 h 79"/>
                  <a:gd name="T6" fmla="*/ 7 w 51"/>
                  <a:gd name="T7" fmla="*/ 49 h 79"/>
                  <a:gd name="T8" fmla="*/ 6 w 51"/>
                  <a:gd name="T9" fmla="*/ 41 h 79"/>
                  <a:gd name="T10" fmla="*/ 8 w 51"/>
                  <a:gd name="T11" fmla="*/ 34 h 79"/>
                  <a:gd name="T12" fmla="*/ 7 w 51"/>
                  <a:gd name="T13" fmla="*/ 26 h 79"/>
                  <a:gd name="T14" fmla="*/ 5 w 51"/>
                  <a:gd name="T15" fmla="*/ 22 h 79"/>
                  <a:gd name="T16" fmla="*/ 2 w 51"/>
                  <a:gd name="T17" fmla="*/ 17 h 79"/>
                  <a:gd name="T18" fmla="*/ 2 w 51"/>
                  <a:gd name="T19" fmla="*/ 15 h 79"/>
                  <a:gd name="T20" fmla="*/ 6 w 51"/>
                  <a:gd name="T21" fmla="*/ 18 h 79"/>
                  <a:gd name="T22" fmla="*/ 8 w 51"/>
                  <a:gd name="T23" fmla="*/ 19 h 79"/>
                  <a:gd name="T24" fmla="*/ 7 w 51"/>
                  <a:gd name="T25" fmla="*/ 11 h 79"/>
                  <a:gd name="T26" fmla="*/ 2 w 51"/>
                  <a:gd name="T27" fmla="*/ 4 h 79"/>
                  <a:gd name="T28" fmla="*/ 1 w 51"/>
                  <a:gd name="T29" fmla="*/ 0 h 79"/>
                  <a:gd name="T30" fmla="*/ 7 w 51"/>
                  <a:gd name="T31" fmla="*/ 0 h 79"/>
                  <a:gd name="T32" fmla="*/ 12 w 51"/>
                  <a:gd name="T33" fmla="*/ 4 h 79"/>
                  <a:gd name="T34" fmla="*/ 17 w 51"/>
                  <a:gd name="T35" fmla="*/ 11 h 79"/>
                  <a:gd name="T36" fmla="*/ 19 w 51"/>
                  <a:gd name="T37" fmla="*/ 14 h 79"/>
                  <a:gd name="T38" fmla="*/ 22 w 51"/>
                  <a:gd name="T39" fmla="*/ 8 h 79"/>
                  <a:gd name="T40" fmla="*/ 26 w 51"/>
                  <a:gd name="T41" fmla="*/ 4 h 79"/>
                  <a:gd name="T42" fmla="*/ 31 w 51"/>
                  <a:gd name="T43" fmla="*/ 4 h 79"/>
                  <a:gd name="T44" fmla="*/ 34 w 51"/>
                  <a:gd name="T45" fmla="*/ 9 h 79"/>
                  <a:gd name="T46" fmla="*/ 30 w 51"/>
                  <a:gd name="T47" fmla="*/ 9 h 79"/>
                  <a:gd name="T48" fmla="*/ 29 w 51"/>
                  <a:gd name="T49" fmla="*/ 11 h 79"/>
                  <a:gd name="T50" fmla="*/ 28 w 51"/>
                  <a:gd name="T51" fmla="*/ 15 h 79"/>
                  <a:gd name="T52" fmla="*/ 30 w 51"/>
                  <a:gd name="T53" fmla="*/ 19 h 79"/>
                  <a:gd name="T54" fmla="*/ 33 w 51"/>
                  <a:gd name="T55" fmla="*/ 21 h 79"/>
                  <a:gd name="T56" fmla="*/ 36 w 51"/>
                  <a:gd name="T57" fmla="*/ 20 h 79"/>
                  <a:gd name="T58" fmla="*/ 35 w 51"/>
                  <a:gd name="T59" fmla="*/ 14 h 79"/>
                  <a:gd name="T60" fmla="*/ 39 w 51"/>
                  <a:gd name="T61" fmla="*/ 18 h 79"/>
                  <a:gd name="T62" fmla="*/ 42 w 51"/>
                  <a:gd name="T63" fmla="*/ 24 h 79"/>
                  <a:gd name="T64" fmla="*/ 43 w 51"/>
                  <a:gd name="T65" fmla="*/ 29 h 79"/>
                  <a:gd name="T66" fmla="*/ 43 w 51"/>
                  <a:gd name="T67" fmla="*/ 35 h 79"/>
                  <a:gd name="T68" fmla="*/ 40 w 51"/>
                  <a:gd name="T69" fmla="*/ 40 h 79"/>
                  <a:gd name="T70" fmla="*/ 39 w 51"/>
                  <a:gd name="T71" fmla="*/ 43 h 79"/>
                  <a:gd name="T72" fmla="*/ 41 w 51"/>
                  <a:gd name="T73" fmla="*/ 49 h 79"/>
                  <a:gd name="T74" fmla="*/ 45 w 51"/>
                  <a:gd name="T75" fmla="*/ 51 h 79"/>
                  <a:gd name="T76" fmla="*/ 48 w 51"/>
                  <a:gd name="T77" fmla="*/ 50 h 79"/>
                  <a:gd name="T78" fmla="*/ 49 w 51"/>
                  <a:gd name="T79" fmla="*/ 55 h 79"/>
                  <a:gd name="T80" fmla="*/ 50 w 51"/>
                  <a:gd name="T81" fmla="*/ 62 h 79"/>
                  <a:gd name="T82" fmla="*/ 48 w 51"/>
                  <a:gd name="T83" fmla="*/ 69 h 79"/>
                  <a:gd name="T84" fmla="*/ 46 w 51"/>
                  <a:gd name="T85" fmla="*/ 73 h 79"/>
                  <a:gd name="T86" fmla="*/ 42 w 51"/>
                  <a:gd name="T87" fmla="*/ 77 h 79"/>
                  <a:gd name="T88" fmla="*/ 37 w 51"/>
                  <a:gd name="T89" fmla="*/ 78 h 79"/>
                  <a:gd name="T90" fmla="*/ 30 w 51"/>
                  <a:gd name="T91" fmla="*/ 76 h 79"/>
                  <a:gd name="T92" fmla="*/ 21 w 51"/>
                  <a:gd name="T93" fmla="*/ 76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79"/>
                  <a:gd name="T143" fmla="*/ 51 w 51"/>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79">
                    <a:moveTo>
                      <a:pt x="21" y="76"/>
                    </a:moveTo>
                    <a:lnTo>
                      <a:pt x="20" y="75"/>
                    </a:lnTo>
                    <a:lnTo>
                      <a:pt x="18" y="74"/>
                    </a:lnTo>
                    <a:lnTo>
                      <a:pt x="15" y="71"/>
                    </a:lnTo>
                    <a:lnTo>
                      <a:pt x="13" y="69"/>
                    </a:lnTo>
                    <a:lnTo>
                      <a:pt x="12" y="67"/>
                    </a:lnTo>
                    <a:lnTo>
                      <a:pt x="11" y="64"/>
                    </a:lnTo>
                    <a:lnTo>
                      <a:pt x="9" y="61"/>
                    </a:lnTo>
                    <a:lnTo>
                      <a:pt x="9" y="59"/>
                    </a:lnTo>
                    <a:lnTo>
                      <a:pt x="8" y="55"/>
                    </a:lnTo>
                    <a:lnTo>
                      <a:pt x="7" y="52"/>
                    </a:lnTo>
                    <a:lnTo>
                      <a:pt x="7" y="49"/>
                    </a:lnTo>
                    <a:lnTo>
                      <a:pt x="6" y="47"/>
                    </a:lnTo>
                    <a:lnTo>
                      <a:pt x="6" y="44"/>
                    </a:lnTo>
                    <a:lnTo>
                      <a:pt x="6" y="41"/>
                    </a:lnTo>
                    <a:lnTo>
                      <a:pt x="7" y="39"/>
                    </a:lnTo>
                    <a:lnTo>
                      <a:pt x="8" y="36"/>
                    </a:lnTo>
                    <a:lnTo>
                      <a:pt x="8" y="34"/>
                    </a:lnTo>
                    <a:lnTo>
                      <a:pt x="8" y="31"/>
                    </a:lnTo>
                    <a:lnTo>
                      <a:pt x="7" y="29"/>
                    </a:lnTo>
                    <a:lnTo>
                      <a:pt x="7" y="26"/>
                    </a:lnTo>
                    <a:lnTo>
                      <a:pt x="6" y="25"/>
                    </a:lnTo>
                    <a:lnTo>
                      <a:pt x="6" y="24"/>
                    </a:lnTo>
                    <a:lnTo>
                      <a:pt x="5" y="22"/>
                    </a:lnTo>
                    <a:lnTo>
                      <a:pt x="4" y="20"/>
                    </a:lnTo>
                    <a:lnTo>
                      <a:pt x="3" y="19"/>
                    </a:lnTo>
                    <a:lnTo>
                      <a:pt x="2" y="17"/>
                    </a:lnTo>
                    <a:lnTo>
                      <a:pt x="1" y="16"/>
                    </a:lnTo>
                    <a:lnTo>
                      <a:pt x="0" y="15"/>
                    </a:lnTo>
                    <a:lnTo>
                      <a:pt x="2" y="15"/>
                    </a:lnTo>
                    <a:lnTo>
                      <a:pt x="4" y="16"/>
                    </a:lnTo>
                    <a:lnTo>
                      <a:pt x="6" y="17"/>
                    </a:lnTo>
                    <a:lnTo>
                      <a:pt x="6" y="18"/>
                    </a:lnTo>
                    <a:lnTo>
                      <a:pt x="8" y="20"/>
                    </a:lnTo>
                    <a:lnTo>
                      <a:pt x="8" y="22"/>
                    </a:lnTo>
                    <a:lnTo>
                      <a:pt x="8" y="19"/>
                    </a:lnTo>
                    <a:lnTo>
                      <a:pt x="8" y="16"/>
                    </a:lnTo>
                    <a:lnTo>
                      <a:pt x="8" y="14"/>
                    </a:lnTo>
                    <a:lnTo>
                      <a:pt x="7" y="11"/>
                    </a:lnTo>
                    <a:lnTo>
                      <a:pt x="5" y="8"/>
                    </a:lnTo>
                    <a:lnTo>
                      <a:pt x="4" y="6"/>
                    </a:lnTo>
                    <a:lnTo>
                      <a:pt x="2" y="4"/>
                    </a:lnTo>
                    <a:lnTo>
                      <a:pt x="1" y="2"/>
                    </a:lnTo>
                    <a:lnTo>
                      <a:pt x="0" y="0"/>
                    </a:lnTo>
                    <a:lnTo>
                      <a:pt x="1" y="0"/>
                    </a:lnTo>
                    <a:lnTo>
                      <a:pt x="3" y="0"/>
                    </a:lnTo>
                    <a:lnTo>
                      <a:pt x="5" y="0"/>
                    </a:lnTo>
                    <a:lnTo>
                      <a:pt x="7" y="0"/>
                    </a:lnTo>
                    <a:lnTo>
                      <a:pt x="9" y="1"/>
                    </a:lnTo>
                    <a:lnTo>
                      <a:pt x="11" y="3"/>
                    </a:lnTo>
                    <a:lnTo>
                      <a:pt x="12" y="4"/>
                    </a:lnTo>
                    <a:lnTo>
                      <a:pt x="14" y="6"/>
                    </a:lnTo>
                    <a:lnTo>
                      <a:pt x="15" y="9"/>
                    </a:lnTo>
                    <a:lnTo>
                      <a:pt x="17" y="11"/>
                    </a:lnTo>
                    <a:lnTo>
                      <a:pt x="18" y="14"/>
                    </a:lnTo>
                    <a:lnTo>
                      <a:pt x="19" y="17"/>
                    </a:lnTo>
                    <a:lnTo>
                      <a:pt x="19" y="14"/>
                    </a:lnTo>
                    <a:lnTo>
                      <a:pt x="20" y="12"/>
                    </a:lnTo>
                    <a:lnTo>
                      <a:pt x="21" y="10"/>
                    </a:lnTo>
                    <a:lnTo>
                      <a:pt x="22" y="8"/>
                    </a:lnTo>
                    <a:lnTo>
                      <a:pt x="23" y="6"/>
                    </a:lnTo>
                    <a:lnTo>
                      <a:pt x="25" y="5"/>
                    </a:lnTo>
                    <a:lnTo>
                      <a:pt x="26" y="4"/>
                    </a:lnTo>
                    <a:lnTo>
                      <a:pt x="28" y="4"/>
                    </a:lnTo>
                    <a:lnTo>
                      <a:pt x="29" y="4"/>
                    </a:lnTo>
                    <a:lnTo>
                      <a:pt x="31" y="4"/>
                    </a:lnTo>
                    <a:lnTo>
                      <a:pt x="32" y="5"/>
                    </a:lnTo>
                    <a:lnTo>
                      <a:pt x="33" y="7"/>
                    </a:lnTo>
                    <a:lnTo>
                      <a:pt x="34" y="9"/>
                    </a:lnTo>
                    <a:lnTo>
                      <a:pt x="33" y="8"/>
                    </a:lnTo>
                    <a:lnTo>
                      <a:pt x="31" y="9"/>
                    </a:lnTo>
                    <a:lnTo>
                      <a:pt x="30" y="9"/>
                    </a:lnTo>
                    <a:lnTo>
                      <a:pt x="30" y="10"/>
                    </a:lnTo>
                    <a:lnTo>
                      <a:pt x="29" y="10"/>
                    </a:lnTo>
                    <a:lnTo>
                      <a:pt x="29" y="11"/>
                    </a:lnTo>
                    <a:lnTo>
                      <a:pt x="28" y="12"/>
                    </a:lnTo>
                    <a:lnTo>
                      <a:pt x="28" y="14"/>
                    </a:lnTo>
                    <a:lnTo>
                      <a:pt x="28" y="15"/>
                    </a:lnTo>
                    <a:lnTo>
                      <a:pt x="29" y="16"/>
                    </a:lnTo>
                    <a:lnTo>
                      <a:pt x="29" y="18"/>
                    </a:lnTo>
                    <a:lnTo>
                      <a:pt x="30" y="19"/>
                    </a:lnTo>
                    <a:lnTo>
                      <a:pt x="30" y="20"/>
                    </a:lnTo>
                    <a:lnTo>
                      <a:pt x="31" y="20"/>
                    </a:lnTo>
                    <a:lnTo>
                      <a:pt x="33" y="21"/>
                    </a:lnTo>
                    <a:lnTo>
                      <a:pt x="34" y="21"/>
                    </a:lnTo>
                    <a:lnTo>
                      <a:pt x="35" y="21"/>
                    </a:lnTo>
                    <a:lnTo>
                      <a:pt x="36" y="20"/>
                    </a:lnTo>
                    <a:lnTo>
                      <a:pt x="36" y="19"/>
                    </a:lnTo>
                    <a:lnTo>
                      <a:pt x="36" y="17"/>
                    </a:lnTo>
                    <a:lnTo>
                      <a:pt x="35" y="14"/>
                    </a:lnTo>
                    <a:lnTo>
                      <a:pt x="36" y="15"/>
                    </a:lnTo>
                    <a:lnTo>
                      <a:pt x="38" y="17"/>
                    </a:lnTo>
                    <a:lnTo>
                      <a:pt x="39" y="18"/>
                    </a:lnTo>
                    <a:lnTo>
                      <a:pt x="40" y="20"/>
                    </a:lnTo>
                    <a:lnTo>
                      <a:pt x="42" y="22"/>
                    </a:lnTo>
                    <a:lnTo>
                      <a:pt x="42" y="24"/>
                    </a:lnTo>
                    <a:lnTo>
                      <a:pt x="43" y="26"/>
                    </a:lnTo>
                    <a:lnTo>
                      <a:pt x="43" y="27"/>
                    </a:lnTo>
                    <a:lnTo>
                      <a:pt x="43" y="29"/>
                    </a:lnTo>
                    <a:lnTo>
                      <a:pt x="43" y="31"/>
                    </a:lnTo>
                    <a:lnTo>
                      <a:pt x="43" y="33"/>
                    </a:lnTo>
                    <a:lnTo>
                      <a:pt x="43" y="35"/>
                    </a:lnTo>
                    <a:lnTo>
                      <a:pt x="42" y="36"/>
                    </a:lnTo>
                    <a:lnTo>
                      <a:pt x="41" y="38"/>
                    </a:lnTo>
                    <a:lnTo>
                      <a:pt x="40" y="40"/>
                    </a:lnTo>
                    <a:lnTo>
                      <a:pt x="39" y="41"/>
                    </a:lnTo>
                    <a:lnTo>
                      <a:pt x="39" y="42"/>
                    </a:lnTo>
                    <a:lnTo>
                      <a:pt x="39" y="43"/>
                    </a:lnTo>
                    <a:lnTo>
                      <a:pt x="39" y="45"/>
                    </a:lnTo>
                    <a:lnTo>
                      <a:pt x="40" y="47"/>
                    </a:lnTo>
                    <a:lnTo>
                      <a:pt x="41" y="49"/>
                    </a:lnTo>
                    <a:lnTo>
                      <a:pt x="43" y="50"/>
                    </a:lnTo>
                    <a:lnTo>
                      <a:pt x="44" y="51"/>
                    </a:lnTo>
                    <a:lnTo>
                      <a:pt x="45" y="51"/>
                    </a:lnTo>
                    <a:lnTo>
                      <a:pt x="46" y="50"/>
                    </a:lnTo>
                    <a:lnTo>
                      <a:pt x="46" y="49"/>
                    </a:lnTo>
                    <a:lnTo>
                      <a:pt x="48" y="50"/>
                    </a:lnTo>
                    <a:lnTo>
                      <a:pt x="48" y="51"/>
                    </a:lnTo>
                    <a:lnTo>
                      <a:pt x="49" y="53"/>
                    </a:lnTo>
                    <a:lnTo>
                      <a:pt x="49" y="55"/>
                    </a:lnTo>
                    <a:lnTo>
                      <a:pt x="50" y="57"/>
                    </a:lnTo>
                    <a:lnTo>
                      <a:pt x="50" y="60"/>
                    </a:lnTo>
                    <a:lnTo>
                      <a:pt x="50" y="62"/>
                    </a:lnTo>
                    <a:lnTo>
                      <a:pt x="49" y="64"/>
                    </a:lnTo>
                    <a:lnTo>
                      <a:pt x="49" y="66"/>
                    </a:lnTo>
                    <a:lnTo>
                      <a:pt x="48" y="69"/>
                    </a:lnTo>
                    <a:lnTo>
                      <a:pt x="47" y="70"/>
                    </a:lnTo>
                    <a:lnTo>
                      <a:pt x="46" y="72"/>
                    </a:lnTo>
                    <a:lnTo>
                      <a:pt x="46" y="73"/>
                    </a:lnTo>
                    <a:lnTo>
                      <a:pt x="45" y="74"/>
                    </a:lnTo>
                    <a:lnTo>
                      <a:pt x="44" y="76"/>
                    </a:lnTo>
                    <a:lnTo>
                      <a:pt x="42" y="77"/>
                    </a:lnTo>
                    <a:lnTo>
                      <a:pt x="40" y="78"/>
                    </a:lnTo>
                    <a:lnTo>
                      <a:pt x="39" y="78"/>
                    </a:lnTo>
                    <a:lnTo>
                      <a:pt x="37" y="78"/>
                    </a:lnTo>
                    <a:lnTo>
                      <a:pt x="35" y="76"/>
                    </a:lnTo>
                    <a:lnTo>
                      <a:pt x="33" y="76"/>
                    </a:lnTo>
                    <a:lnTo>
                      <a:pt x="30" y="76"/>
                    </a:lnTo>
                    <a:lnTo>
                      <a:pt x="27" y="77"/>
                    </a:lnTo>
                    <a:lnTo>
                      <a:pt x="24" y="77"/>
                    </a:lnTo>
                    <a:lnTo>
                      <a:pt x="21"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2" name="Freeform 36"/>
              <p:cNvSpPr>
                <a:spLocks/>
              </p:cNvSpPr>
              <p:nvPr/>
            </p:nvSpPr>
            <p:spPr bwMode="auto">
              <a:xfrm>
                <a:off x="4237" y="470"/>
                <a:ext cx="206" cy="209"/>
              </a:xfrm>
              <a:custGeom>
                <a:avLst/>
                <a:gdLst>
                  <a:gd name="T0" fmla="*/ 2 w 206"/>
                  <a:gd name="T1" fmla="*/ 155 h 209"/>
                  <a:gd name="T2" fmla="*/ 4 w 206"/>
                  <a:gd name="T3" fmla="*/ 125 h 209"/>
                  <a:gd name="T4" fmla="*/ 9 w 206"/>
                  <a:gd name="T5" fmla="*/ 101 h 209"/>
                  <a:gd name="T6" fmla="*/ 5 w 206"/>
                  <a:gd name="T7" fmla="*/ 77 h 209"/>
                  <a:gd name="T8" fmla="*/ 26 w 206"/>
                  <a:gd name="T9" fmla="*/ 91 h 209"/>
                  <a:gd name="T10" fmla="*/ 24 w 206"/>
                  <a:gd name="T11" fmla="*/ 40 h 209"/>
                  <a:gd name="T12" fmla="*/ 28 w 206"/>
                  <a:gd name="T13" fmla="*/ 25 h 209"/>
                  <a:gd name="T14" fmla="*/ 40 w 206"/>
                  <a:gd name="T15" fmla="*/ 30 h 209"/>
                  <a:gd name="T16" fmla="*/ 46 w 206"/>
                  <a:gd name="T17" fmla="*/ 12 h 209"/>
                  <a:gd name="T18" fmla="*/ 64 w 206"/>
                  <a:gd name="T19" fmla="*/ 17 h 209"/>
                  <a:gd name="T20" fmla="*/ 73 w 206"/>
                  <a:gd name="T21" fmla="*/ 35 h 209"/>
                  <a:gd name="T22" fmla="*/ 93 w 206"/>
                  <a:gd name="T23" fmla="*/ 40 h 209"/>
                  <a:gd name="T24" fmla="*/ 109 w 206"/>
                  <a:gd name="T25" fmla="*/ 31 h 209"/>
                  <a:gd name="T26" fmla="*/ 119 w 206"/>
                  <a:gd name="T27" fmla="*/ 13 h 209"/>
                  <a:gd name="T28" fmla="*/ 126 w 206"/>
                  <a:gd name="T29" fmla="*/ 14 h 209"/>
                  <a:gd name="T30" fmla="*/ 125 w 206"/>
                  <a:gd name="T31" fmla="*/ 43 h 209"/>
                  <a:gd name="T32" fmla="*/ 105 w 206"/>
                  <a:gd name="T33" fmla="*/ 66 h 209"/>
                  <a:gd name="T34" fmla="*/ 106 w 206"/>
                  <a:gd name="T35" fmla="*/ 75 h 209"/>
                  <a:gd name="T36" fmla="*/ 134 w 206"/>
                  <a:gd name="T37" fmla="*/ 64 h 209"/>
                  <a:gd name="T38" fmla="*/ 156 w 206"/>
                  <a:gd name="T39" fmla="*/ 60 h 209"/>
                  <a:gd name="T40" fmla="*/ 153 w 206"/>
                  <a:gd name="T41" fmla="*/ 77 h 209"/>
                  <a:gd name="T42" fmla="*/ 144 w 206"/>
                  <a:gd name="T43" fmla="*/ 89 h 209"/>
                  <a:gd name="T44" fmla="*/ 144 w 206"/>
                  <a:gd name="T45" fmla="*/ 103 h 209"/>
                  <a:gd name="T46" fmla="*/ 147 w 206"/>
                  <a:gd name="T47" fmla="*/ 111 h 209"/>
                  <a:gd name="T48" fmla="*/ 160 w 206"/>
                  <a:gd name="T49" fmla="*/ 112 h 209"/>
                  <a:gd name="T50" fmla="*/ 163 w 206"/>
                  <a:gd name="T51" fmla="*/ 97 h 209"/>
                  <a:gd name="T52" fmla="*/ 167 w 206"/>
                  <a:gd name="T53" fmla="*/ 86 h 209"/>
                  <a:gd name="T54" fmla="*/ 173 w 206"/>
                  <a:gd name="T55" fmla="*/ 91 h 209"/>
                  <a:gd name="T56" fmla="*/ 177 w 206"/>
                  <a:gd name="T57" fmla="*/ 105 h 209"/>
                  <a:gd name="T58" fmla="*/ 176 w 206"/>
                  <a:gd name="T59" fmla="*/ 113 h 209"/>
                  <a:gd name="T60" fmla="*/ 172 w 206"/>
                  <a:gd name="T61" fmla="*/ 127 h 209"/>
                  <a:gd name="T62" fmla="*/ 173 w 206"/>
                  <a:gd name="T63" fmla="*/ 142 h 209"/>
                  <a:gd name="T64" fmla="*/ 179 w 206"/>
                  <a:gd name="T65" fmla="*/ 148 h 209"/>
                  <a:gd name="T66" fmla="*/ 188 w 206"/>
                  <a:gd name="T67" fmla="*/ 145 h 209"/>
                  <a:gd name="T68" fmla="*/ 196 w 206"/>
                  <a:gd name="T69" fmla="*/ 137 h 209"/>
                  <a:gd name="T70" fmla="*/ 200 w 206"/>
                  <a:gd name="T71" fmla="*/ 128 h 209"/>
                  <a:gd name="T72" fmla="*/ 204 w 206"/>
                  <a:gd name="T73" fmla="*/ 132 h 209"/>
                  <a:gd name="T74" fmla="*/ 204 w 206"/>
                  <a:gd name="T75" fmla="*/ 146 h 209"/>
                  <a:gd name="T76" fmla="*/ 193 w 206"/>
                  <a:gd name="T77" fmla="*/ 166 h 209"/>
                  <a:gd name="T78" fmla="*/ 176 w 206"/>
                  <a:gd name="T79" fmla="*/ 190 h 209"/>
                  <a:gd name="T80" fmla="*/ 160 w 206"/>
                  <a:gd name="T81" fmla="*/ 208 h 209"/>
                  <a:gd name="T82" fmla="*/ 134 w 206"/>
                  <a:gd name="T83" fmla="*/ 203 h 209"/>
                  <a:gd name="T84" fmla="*/ 115 w 206"/>
                  <a:gd name="T85" fmla="*/ 187 h 209"/>
                  <a:gd name="T86" fmla="*/ 84 w 206"/>
                  <a:gd name="T87" fmla="*/ 188 h 209"/>
                  <a:gd name="T88" fmla="*/ 62 w 206"/>
                  <a:gd name="T89" fmla="*/ 184 h 209"/>
                  <a:gd name="T90" fmla="*/ 21 w 206"/>
                  <a:gd name="T91" fmla="*/ 180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209"/>
                  <a:gd name="T140" fmla="*/ 206 w 206"/>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209">
                    <a:moveTo>
                      <a:pt x="12" y="176"/>
                    </a:moveTo>
                    <a:lnTo>
                      <a:pt x="6" y="169"/>
                    </a:lnTo>
                    <a:lnTo>
                      <a:pt x="2" y="155"/>
                    </a:lnTo>
                    <a:lnTo>
                      <a:pt x="0" y="142"/>
                    </a:lnTo>
                    <a:lnTo>
                      <a:pt x="0" y="131"/>
                    </a:lnTo>
                    <a:lnTo>
                      <a:pt x="4" y="125"/>
                    </a:lnTo>
                    <a:lnTo>
                      <a:pt x="16" y="118"/>
                    </a:lnTo>
                    <a:lnTo>
                      <a:pt x="13" y="111"/>
                    </a:lnTo>
                    <a:lnTo>
                      <a:pt x="9" y="101"/>
                    </a:lnTo>
                    <a:lnTo>
                      <a:pt x="7" y="95"/>
                    </a:lnTo>
                    <a:lnTo>
                      <a:pt x="5" y="86"/>
                    </a:lnTo>
                    <a:lnTo>
                      <a:pt x="5" y="77"/>
                    </a:lnTo>
                    <a:lnTo>
                      <a:pt x="7" y="66"/>
                    </a:lnTo>
                    <a:lnTo>
                      <a:pt x="16" y="76"/>
                    </a:lnTo>
                    <a:lnTo>
                      <a:pt x="26" y="91"/>
                    </a:lnTo>
                    <a:lnTo>
                      <a:pt x="31" y="92"/>
                    </a:lnTo>
                    <a:lnTo>
                      <a:pt x="29" y="66"/>
                    </a:lnTo>
                    <a:lnTo>
                      <a:pt x="24" y="40"/>
                    </a:lnTo>
                    <a:lnTo>
                      <a:pt x="15" y="21"/>
                    </a:lnTo>
                    <a:lnTo>
                      <a:pt x="21" y="22"/>
                    </a:lnTo>
                    <a:lnTo>
                      <a:pt x="28" y="25"/>
                    </a:lnTo>
                    <a:lnTo>
                      <a:pt x="34" y="31"/>
                    </a:lnTo>
                    <a:lnTo>
                      <a:pt x="41" y="39"/>
                    </a:lnTo>
                    <a:lnTo>
                      <a:pt x="40" y="30"/>
                    </a:lnTo>
                    <a:lnTo>
                      <a:pt x="41" y="23"/>
                    </a:lnTo>
                    <a:lnTo>
                      <a:pt x="43" y="17"/>
                    </a:lnTo>
                    <a:lnTo>
                      <a:pt x="46" y="12"/>
                    </a:lnTo>
                    <a:lnTo>
                      <a:pt x="57" y="0"/>
                    </a:lnTo>
                    <a:lnTo>
                      <a:pt x="61" y="10"/>
                    </a:lnTo>
                    <a:lnTo>
                      <a:pt x="64" y="17"/>
                    </a:lnTo>
                    <a:lnTo>
                      <a:pt x="66" y="21"/>
                    </a:lnTo>
                    <a:lnTo>
                      <a:pt x="68" y="27"/>
                    </a:lnTo>
                    <a:lnTo>
                      <a:pt x="73" y="35"/>
                    </a:lnTo>
                    <a:lnTo>
                      <a:pt x="78" y="39"/>
                    </a:lnTo>
                    <a:lnTo>
                      <a:pt x="84" y="41"/>
                    </a:lnTo>
                    <a:lnTo>
                      <a:pt x="93" y="40"/>
                    </a:lnTo>
                    <a:lnTo>
                      <a:pt x="98" y="38"/>
                    </a:lnTo>
                    <a:lnTo>
                      <a:pt x="105" y="35"/>
                    </a:lnTo>
                    <a:lnTo>
                      <a:pt x="109" y="31"/>
                    </a:lnTo>
                    <a:lnTo>
                      <a:pt x="114" y="24"/>
                    </a:lnTo>
                    <a:lnTo>
                      <a:pt x="117" y="19"/>
                    </a:lnTo>
                    <a:lnTo>
                      <a:pt x="119" y="13"/>
                    </a:lnTo>
                    <a:lnTo>
                      <a:pt x="121" y="9"/>
                    </a:lnTo>
                    <a:lnTo>
                      <a:pt x="124" y="3"/>
                    </a:lnTo>
                    <a:lnTo>
                      <a:pt x="126" y="14"/>
                    </a:lnTo>
                    <a:lnTo>
                      <a:pt x="127" y="22"/>
                    </a:lnTo>
                    <a:lnTo>
                      <a:pt x="127" y="32"/>
                    </a:lnTo>
                    <a:lnTo>
                      <a:pt x="125" y="43"/>
                    </a:lnTo>
                    <a:lnTo>
                      <a:pt x="120" y="54"/>
                    </a:lnTo>
                    <a:lnTo>
                      <a:pt x="113" y="62"/>
                    </a:lnTo>
                    <a:lnTo>
                      <a:pt x="105" y="66"/>
                    </a:lnTo>
                    <a:lnTo>
                      <a:pt x="101" y="72"/>
                    </a:lnTo>
                    <a:lnTo>
                      <a:pt x="94" y="81"/>
                    </a:lnTo>
                    <a:lnTo>
                      <a:pt x="106" y="75"/>
                    </a:lnTo>
                    <a:lnTo>
                      <a:pt x="118" y="70"/>
                    </a:lnTo>
                    <a:lnTo>
                      <a:pt x="126" y="67"/>
                    </a:lnTo>
                    <a:lnTo>
                      <a:pt x="134" y="64"/>
                    </a:lnTo>
                    <a:lnTo>
                      <a:pt x="142" y="62"/>
                    </a:lnTo>
                    <a:lnTo>
                      <a:pt x="150" y="61"/>
                    </a:lnTo>
                    <a:lnTo>
                      <a:pt x="156" y="60"/>
                    </a:lnTo>
                    <a:lnTo>
                      <a:pt x="156" y="67"/>
                    </a:lnTo>
                    <a:lnTo>
                      <a:pt x="155" y="73"/>
                    </a:lnTo>
                    <a:lnTo>
                      <a:pt x="153" y="77"/>
                    </a:lnTo>
                    <a:lnTo>
                      <a:pt x="151" y="80"/>
                    </a:lnTo>
                    <a:lnTo>
                      <a:pt x="148" y="84"/>
                    </a:lnTo>
                    <a:lnTo>
                      <a:pt x="144" y="89"/>
                    </a:lnTo>
                    <a:lnTo>
                      <a:pt x="142" y="95"/>
                    </a:lnTo>
                    <a:lnTo>
                      <a:pt x="143" y="100"/>
                    </a:lnTo>
                    <a:lnTo>
                      <a:pt x="144" y="103"/>
                    </a:lnTo>
                    <a:lnTo>
                      <a:pt x="145" y="106"/>
                    </a:lnTo>
                    <a:lnTo>
                      <a:pt x="145" y="109"/>
                    </a:lnTo>
                    <a:lnTo>
                      <a:pt x="147" y="111"/>
                    </a:lnTo>
                    <a:lnTo>
                      <a:pt x="149" y="113"/>
                    </a:lnTo>
                    <a:lnTo>
                      <a:pt x="156" y="114"/>
                    </a:lnTo>
                    <a:lnTo>
                      <a:pt x="160" y="112"/>
                    </a:lnTo>
                    <a:lnTo>
                      <a:pt x="162" y="107"/>
                    </a:lnTo>
                    <a:lnTo>
                      <a:pt x="163" y="100"/>
                    </a:lnTo>
                    <a:lnTo>
                      <a:pt x="163" y="97"/>
                    </a:lnTo>
                    <a:lnTo>
                      <a:pt x="164" y="94"/>
                    </a:lnTo>
                    <a:lnTo>
                      <a:pt x="165" y="90"/>
                    </a:lnTo>
                    <a:lnTo>
                      <a:pt x="167" y="86"/>
                    </a:lnTo>
                    <a:lnTo>
                      <a:pt x="169" y="83"/>
                    </a:lnTo>
                    <a:lnTo>
                      <a:pt x="171" y="86"/>
                    </a:lnTo>
                    <a:lnTo>
                      <a:pt x="173" y="91"/>
                    </a:lnTo>
                    <a:lnTo>
                      <a:pt x="176" y="95"/>
                    </a:lnTo>
                    <a:lnTo>
                      <a:pt x="177" y="100"/>
                    </a:lnTo>
                    <a:lnTo>
                      <a:pt x="177" y="105"/>
                    </a:lnTo>
                    <a:lnTo>
                      <a:pt x="177" y="110"/>
                    </a:lnTo>
                    <a:lnTo>
                      <a:pt x="175" y="116"/>
                    </a:lnTo>
                    <a:lnTo>
                      <a:pt x="176" y="113"/>
                    </a:lnTo>
                    <a:lnTo>
                      <a:pt x="174" y="120"/>
                    </a:lnTo>
                    <a:lnTo>
                      <a:pt x="173" y="122"/>
                    </a:lnTo>
                    <a:lnTo>
                      <a:pt x="172" y="127"/>
                    </a:lnTo>
                    <a:lnTo>
                      <a:pt x="173" y="134"/>
                    </a:lnTo>
                    <a:lnTo>
                      <a:pt x="173" y="137"/>
                    </a:lnTo>
                    <a:lnTo>
                      <a:pt x="173" y="142"/>
                    </a:lnTo>
                    <a:lnTo>
                      <a:pt x="174" y="145"/>
                    </a:lnTo>
                    <a:lnTo>
                      <a:pt x="176" y="148"/>
                    </a:lnTo>
                    <a:lnTo>
                      <a:pt x="179" y="148"/>
                    </a:lnTo>
                    <a:lnTo>
                      <a:pt x="183" y="148"/>
                    </a:lnTo>
                    <a:lnTo>
                      <a:pt x="185" y="146"/>
                    </a:lnTo>
                    <a:lnTo>
                      <a:pt x="188" y="145"/>
                    </a:lnTo>
                    <a:lnTo>
                      <a:pt x="191" y="143"/>
                    </a:lnTo>
                    <a:lnTo>
                      <a:pt x="193" y="141"/>
                    </a:lnTo>
                    <a:lnTo>
                      <a:pt x="196" y="137"/>
                    </a:lnTo>
                    <a:lnTo>
                      <a:pt x="198" y="135"/>
                    </a:lnTo>
                    <a:lnTo>
                      <a:pt x="199" y="132"/>
                    </a:lnTo>
                    <a:lnTo>
                      <a:pt x="200" y="128"/>
                    </a:lnTo>
                    <a:lnTo>
                      <a:pt x="201" y="124"/>
                    </a:lnTo>
                    <a:lnTo>
                      <a:pt x="203" y="129"/>
                    </a:lnTo>
                    <a:lnTo>
                      <a:pt x="204" y="132"/>
                    </a:lnTo>
                    <a:lnTo>
                      <a:pt x="205" y="136"/>
                    </a:lnTo>
                    <a:lnTo>
                      <a:pt x="205" y="142"/>
                    </a:lnTo>
                    <a:lnTo>
                      <a:pt x="204" y="146"/>
                    </a:lnTo>
                    <a:lnTo>
                      <a:pt x="202" y="152"/>
                    </a:lnTo>
                    <a:lnTo>
                      <a:pt x="198" y="157"/>
                    </a:lnTo>
                    <a:lnTo>
                      <a:pt x="193" y="166"/>
                    </a:lnTo>
                    <a:lnTo>
                      <a:pt x="185" y="176"/>
                    </a:lnTo>
                    <a:lnTo>
                      <a:pt x="178" y="182"/>
                    </a:lnTo>
                    <a:lnTo>
                      <a:pt x="176" y="190"/>
                    </a:lnTo>
                    <a:lnTo>
                      <a:pt x="177" y="204"/>
                    </a:lnTo>
                    <a:lnTo>
                      <a:pt x="169" y="207"/>
                    </a:lnTo>
                    <a:lnTo>
                      <a:pt x="160" y="208"/>
                    </a:lnTo>
                    <a:lnTo>
                      <a:pt x="151" y="208"/>
                    </a:lnTo>
                    <a:lnTo>
                      <a:pt x="142" y="206"/>
                    </a:lnTo>
                    <a:lnTo>
                      <a:pt x="134" y="203"/>
                    </a:lnTo>
                    <a:lnTo>
                      <a:pt x="126" y="199"/>
                    </a:lnTo>
                    <a:lnTo>
                      <a:pt x="119" y="192"/>
                    </a:lnTo>
                    <a:lnTo>
                      <a:pt x="115" y="187"/>
                    </a:lnTo>
                    <a:lnTo>
                      <a:pt x="107" y="190"/>
                    </a:lnTo>
                    <a:lnTo>
                      <a:pt x="94" y="190"/>
                    </a:lnTo>
                    <a:lnTo>
                      <a:pt x="84" y="188"/>
                    </a:lnTo>
                    <a:lnTo>
                      <a:pt x="78" y="185"/>
                    </a:lnTo>
                    <a:lnTo>
                      <a:pt x="73" y="179"/>
                    </a:lnTo>
                    <a:lnTo>
                      <a:pt x="62" y="184"/>
                    </a:lnTo>
                    <a:lnTo>
                      <a:pt x="48" y="185"/>
                    </a:lnTo>
                    <a:lnTo>
                      <a:pt x="34" y="183"/>
                    </a:lnTo>
                    <a:lnTo>
                      <a:pt x="21" y="180"/>
                    </a:lnTo>
                    <a:lnTo>
                      <a:pt x="12" y="176"/>
                    </a:lnTo>
                  </a:path>
                </a:pathLst>
              </a:custGeom>
              <a:solidFill>
                <a:srgbClr val="E0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3" name="Freeform 37"/>
              <p:cNvSpPr>
                <a:spLocks/>
              </p:cNvSpPr>
              <p:nvPr/>
            </p:nvSpPr>
            <p:spPr bwMode="auto">
              <a:xfrm>
                <a:off x="4245" y="521"/>
                <a:ext cx="147" cy="151"/>
              </a:xfrm>
              <a:custGeom>
                <a:avLst/>
                <a:gdLst>
                  <a:gd name="T0" fmla="*/ 4 w 147"/>
                  <a:gd name="T1" fmla="*/ 122 h 151"/>
                  <a:gd name="T2" fmla="*/ 0 w 147"/>
                  <a:gd name="T3" fmla="*/ 102 h 151"/>
                  <a:gd name="T4" fmla="*/ 3 w 147"/>
                  <a:gd name="T5" fmla="*/ 90 h 151"/>
                  <a:gd name="T6" fmla="*/ 9 w 147"/>
                  <a:gd name="T7" fmla="*/ 80 h 151"/>
                  <a:gd name="T8" fmla="*/ 4 w 147"/>
                  <a:gd name="T9" fmla="*/ 68 h 151"/>
                  <a:gd name="T10" fmla="*/ 3 w 147"/>
                  <a:gd name="T11" fmla="*/ 56 h 151"/>
                  <a:gd name="T12" fmla="*/ 11 w 147"/>
                  <a:gd name="T13" fmla="*/ 55 h 151"/>
                  <a:gd name="T14" fmla="*/ 22 w 147"/>
                  <a:gd name="T15" fmla="*/ 67 h 151"/>
                  <a:gd name="T16" fmla="*/ 17 w 147"/>
                  <a:gd name="T17" fmla="*/ 28 h 151"/>
                  <a:gd name="T18" fmla="*/ 14 w 147"/>
                  <a:gd name="T19" fmla="*/ 16 h 151"/>
                  <a:gd name="T20" fmla="*/ 24 w 147"/>
                  <a:gd name="T21" fmla="*/ 22 h 151"/>
                  <a:gd name="T22" fmla="*/ 28 w 147"/>
                  <a:gd name="T23" fmla="*/ 21 h 151"/>
                  <a:gd name="T24" fmla="*/ 31 w 147"/>
                  <a:gd name="T25" fmla="*/ 12 h 151"/>
                  <a:gd name="T26" fmla="*/ 40 w 147"/>
                  <a:gd name="T27" fmla="*/ 0 h 151"/>
                  <a:gd name="T28" fmla="*/ 45 w 147"/>
                  <a:gd name="T29" fmla="*/ 12 h 151"/>
                  <a:gd name="T30" fmla="*/ 48 w 147"/>
                  <a:gd name="T31" fmla="*/ 19 h 151"/>
                  <a:gd name="T32" fmla="*/ 56 w 147"/>
                  <a:gd name="T33" fmla="*/ 28 h 151"/>
                  <a:gd name="T34" fmla="*/ 66 w 147"/>
                  <a:gd name="T35" fmla="*/ 29 h 151"/>
                  <a:gd name="T36" fmla="*/ 75 w 147"/>
                  <a:gd name="T37" fmla="*/ 25 h 151"/>
                  <a:gd name="T38" fmla="*/ 81 w 147"/>
                  <a:gd name="T39" fmla="*/ 17 h 151"/>
                  <a:gd name="T40" fmla="*/ 85 w 147"/>
                  <a:gd name="T41" fmla="*/ 10 h 151"/>
                  <a:gd name="T42" fmla="*/ 89 w 147"/>
                  <a:gd name="T43" fmla="*/ 2 h 151"/>
                  <a:gd name="T44" fmla="*/ 90 w 147"/>
                  <a:gd name="T45" fmla="*/ 16 h 151"/>
                  <a:gd name="T46" fmla="*/ 90 w 147"/>
                  <a:gd name="T47" fmla="*/ 31 h 151"/>
                  <a:gd name="T48" fmla="*/ 81 w 147"/>
                  <a:gd name="T49" fmla="*/ 44 h 151"/>
                  <a:gd name="T50" fmla="*/ 71 w 147"/>
                  <a:gd name="T51" fmla="*/ 52 h 151"/>
                  <a:gd name="T52" fmla="*/ 76 w 147"/>
                  <a:gd name="T53" fmla="*/ 54 h 151"/>
                  <a:gd name="T54" fmla="*/ 89 w 147"/>
                  <a:gd name="T55" fmla="*/ 48 h 151"/>
                  <a:gd name="T56" fmla="*/ 101 w 147"/>
                  <a:gd name="T57" fmla="*/ 45 h 151"/>
                  <a:gd name="T58" fmla="*/ 109 w 147"/>
                  <a:gd name="T59" fmla="*/ 51 h 151"/>
                  <a:gd name="T60" fmla="*/ 102 w 147"/>
                  <a:gd name="T61" fmla="*/ 64 h 151"/>
                  <a:gd name="T62" fmla="*/ 96 w 147"/>
                  <a:gd name="T63" fmla="*/ 72 h 151"/>
                  <a:gd name="T64" fmla="*/ 96 w 147"/>
                  <a:gd name="T65" fmla="*/ 76 h 151"/>
                  <a:gd name="T66" fmla="*/ 101 w 147"/>
                  <a:gd name="T67" fmla="*/ 80 h 151"/>
                  <a:gd name="T68" fmla="*/ 111 w 147"/>
                  <a:gd name="T69" fmla="*/ 83 h 151"/>
                  <a:gd name="T70" fmla="*/ 116 w 147"/>
                  <a:gd name="T71" fmla="*/ 78 h 151"/>
                  <a:gd name="T72" fmla="*/ 118 w 147"/>
                  <a:gd name="T73" fmla="*/ 65 h 151"/>
                  <a:gd name="T74" fmla="*/ 124 w 147"/>
                  <a:gd name="T75" fmla="*/ 66 h 151"/>
                  <a:gd name="T76" fmla="*/ 126 w 147"/>
                  <a:gd name="T77" fmla="*/ 79 h 151"/>
                  <a:gd name="T78" fmla="*/ 124 w 147"/>
                  <a:gd name="T79" fmla="*/ 97 h 151"/>
                  <a:gd name="T80" fmla="*/ 131 w 147"/>
                  <a:gd name="T81" fmla="*/ 106 h 151"/>
                  <a:gd name="T82" fmla="*/ 138 w 147"/>
                  <a:gd name="T83" fmla="*/ 102 h 151"/>
                  <a:gd name="T84" fmla="*/ 144 w 147"/>
                  <a:gd name="T85" fmla="*/ 90 h 151"/>
                  <a:gd name="T86" fmla="*/ 146 w 147"/>
                  <a:gd name="T87" fmla="*/ 102 h 151"/>
                  <a:gd name="T88" fmla="*/ 141 w 147"/>
                  <a:gd name="T89" fmla="*/ 113 h 151"/>
                  <a:gd name="T90" fmla="*/ 132 w 147"/>
                  <a:gd name="T91" fmla="*/ 127 h 151"/>
                  <a:gd name="T92" fmla="*/ 125 w 147"/>
                  <a:gd name="T93" fmla="*/ 137 h 151"/>
                  <a:gd name="T94" fmla="*/ 121 w 147"/>
                  <a:gd name="T95" fmla="*/ 149 h 151"/>
                  <a:gd name="T96" fmla="*/ 108 w 147"/>
                  <a:gd name="T97" fmla="*/ 150 h 151"/>
                  <a:gd name="T98" fmla="*/ 95 w 147"/>
                  <a:gd name="T99" fmla="*/ 146 h 151"/>
                  <a:gd name="T100" fmla="*/ 85 w 147"/>
                  <a:gd name="T101" fmla="*/ 139 h 151"/>
                  <a:gd name="T102" fmla="*/ 76 w 147"/>
                  <a:gd name="T103" fmla="*/ 137 h 151"/>
                  <a:gd name="T104" fmla="*/ 60 w 147"/>
                  <a:gd name="T105" fmla="*/ 136 h 151"/>
                  <a:gd name="T106" fmla="*/ 52 w 147"/>
                  <a:gd name="T107" fmla="*/ 129 h 151"/>
                  <a:gd name="T108" fmla="*/ 34 w 147"/>
                  <a:gd name="T109" fmla="*/ 134 h 151"/>
                  <a:gd name="T110" fmla="*/ 15 w 147"/>
                  <a:gd name="T111" fmla="*/ 130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
                  <a:gd name="T169" fmla="*/ 0 h 151"/>
                  <a:gd name="T170" fmla="*/ 147 w 147"/>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 h="151">
                    <a:moveTo>
                      <a:pt x="9" y="127"/>
                    </a:moveTo>
                    <a:lnTo>
                      <a:pt x="4" y="122"/>
                    </a:lnTo>
                    <a:lnTo>
                      <a:pt x="1" y="112"/>
                    </a:lnTo>
                    <a:lnTo>
                      <a:pt x="0" y="102"/>
                    </a:lnTo>
                    <a:lnTo>
                      <a:pt x="0" y="94"/>
                    </a:lnTo>
                    <a:lnTo>
                      <a:pt x="3" y="90"/>
                    </a:lnTo>
                    <a:lnTo>
                      <a:pt x="11" y="85"/>
                    </a:lnTo>
                    <a:lnTo>
                      <a:pt x="9" y="80"/>
                    </a:lnTo>
                    <a:lnTo>
                      <a:pt x="6" y="73"/>
                    </a:lnTo>
                    <a:lnTo>
                      <a:pt x="4" y="68"/>
                    </a:lnTo>
                    <a:lnTo>
                      <a:pt x="3" y="62"/>
                    </a:lnTo>
                    <a:lnTo>
                      <a:pt x="3" y="56"/>
                    </a:lnTo>
                    <a:lnTo>
                      <a:pt x="5" y="48"/>
                    </a:lnTo>
                    <a:lnTo>
                      <a:pt x="11" y="55"/>
                    </a:lnTo>
                    <a:lnTo>
                      <a:pt x="18" y="65"/>
                    </a:lnTo>
                    <a:lnTo>
                      <a:pt x="22" y="67"/>
                    </a:lnTo>
                    <a:lnTo>
                      <a:pt x="20" y="48"/>
                    </a:lnTo>
                    <a:lnTo>
                      <a:pt x="17" y="28"/>
                    </a:lnTo>
                    <a:lnTo>
                      <a:pt x="10" y="15"/>
                    </a:lnTo>
                    <a:lnTo>
                      <a:pt x="14" y="16"/>
                    </a:lnTo>
                    <a:lnTo>
                      <a:pt x="20" y="18"/>
                    </a:lnTo>
                    <a:lnTo>
                      <a:pt x="24" y="22"/>
                    </a:lnTo>
                    <a:lnTo>
                      <a:pt x="29" y="28"/>
                    </a:lnTo>
                    <a:lnTo>
                      <a:pt x="28" y="21"/>
                    </a:lnTo>
                    <a:lnTo>
                      <a:pt x="29" y="16"/>
                    </a:lnTo>
                    <a:lnTo>
                      <a:pt x="31" y="12"/>
                    </a:lnTo>
                    <a:lnTo>
                      <a:pt x="33" y="8"/>
                    </a:lnTo>
                    <a:lnTo>
                      <a:pt x="40" y="0"/>
                    </a:lnTo>
                    <a:lnTo>
                      <a:pt x="43" y="7"/>
                    </a:lnTo>
                    <a:lnTo>
                      <a:pt x="45" y="12"/>
                    </a:lnTo>
                    <a:lnTo>
                      <a:pt x="46" y="15"/>
                    </a:lnTo>
                    <a:lnTo>
                      <a:pt x="48" y="19"/>
                    </a:lnTo>
                    <a:lnTo>
                      <a:pt x="51" y="25"/>
                    </a:lnTo>
                    <a:lnTo>
                      <a:pt x="56" y="28"/>
                    </a:lnTo>
                    <a:lnTo>
                      <a:pt x="60" y="30"/>
                    </a:lnTo>
                    <a:lnTo>
                      <a:pt x="66" y="29"/>
                    </a:lnTo>
                    <a:lnTo>
                      <a:pt x="70" y="27"/>
                    </a:lnTo>
                    <a:lnTo>
                      <a:pt x="75" y="25"/>
                    </a:lnTo>
                    <a:lnTo>
                      <a:pt x="78" y="22"/>
                    </a:lnTo>
                    <a:lnTo>
                      <a:pt x="81" y="17"/>
                    </a:lnTo>
                    <a:lnTo>
                      <a:pt x="83" y="13"/>
                    </a:lnTo>
                    <a:lnTo>
                      <a:pt x="85" y="10"/>
                    </a:lnTo>
                    <a:lnTo>
                      <a:pt x="87" y="6"/>
                    </a:lnTo>
                    <a:lnTo>
                      <a:pt x="89" y="2"/>
                    </a:lnTo>
                    <a:lnTo>
                      <a:pt x="90" y="10"/>
                    </a:lnTo>
                    <a:lnTo>
                      <a:pt x="90" y="16"/>
                    </a:lnTo>
                    <a:lnTo>
                      <a:pt x="91" y="23"/>
                    </a:lnTo>
                    <a:lnTo>
                      <a:pt x="90" y="31"/>
                    </a:lnTo>
                    <a:lnTo>
                      <a:pt x="86" y="39"/>
                    </a:lnTo>
                    <a:lnTo>
                      <a:pt x="81" y="44"/>
                    </a:lnTo>
                    <a:lnTo>
                      <a:pt x="75" y="48"/>
                    </a:lnTo>
                    <a:lnTo>
                      <a:pt x="71" y="52"/>
                    </a:lnTo>
                    <a:lnTo>
                      <a:pt x="67" y="59"/>
                    </a:lnTo>
                    <a:lnTo>
                      <a:pt x="76" y="54"/>
                    </a:lnTo>
                    <a:lnTo>
                      <a:pt x="84" y="50"/>
                    </a:lnTo>
                    <a:lnTo>
                      <a:pt x="89" y="48"/>
                    </a:lnTo>
                    <a:lnTo>
                      <a:pt x="96" y="46"/>
                    </a:lnTo>
                    <a:lnTo>
                      <a:pt x="101" y="45"/>
                    </a:lnTo>
                    <a:lnTo>
                      <a:pt x="111" y="44"/>
                    </a:lnTo>
                    <a:lnTo>
                      <a:pt x="109" y="51"/>
                    </a:lnTo>
                    <a:lnTo>
                      <a:pt x="107" y="57"/>
                    </a:lnTo>
                    <a:lnTo>
                      <a:pt x="102" y="64"/>
                    </a:lnTo>
                    <a:lnTo>
                      <a:pt x="100" y="68"/>
                    </a:lnTo>
                    <a:lnTo>
                      <a:pt x="96" y="72"/>
                    </a:lnTo>
                    <a:lnTo>
                      <a:pt x="95" y="73"/>
                    </a:lnTo>
                    <a:lnTo>
                      <a:pt x="96" y="76"/>
                    </a:lnTo>
                    <a:lnTo>
                      <a:pt x="97" y="78"/>
                    </a:lnTo>
                    <a:lnTo>
                      <a:pt x="101" y="80"/>
                    </a:lnTo>
                    <a:lnTo>
                      <a:pt x="105" y="82"/>
                    </a:lnTo>
                    <a:lnTo>
                      <a:pt x="111" y="83"/>
                    </a:lnTo>
                    <a:lnTo>
                      <a:pt x="114" y="81"/>
                    </a:lnTo>
                    <a:lnTo>
                      <a:pt x="116" y="78"/>
                    </a:lnTo>
                    <a:lnTo>
                      <a:pt x="118" y="71"/>
                    </a:lnTo>
                    <a:lnTo>
                      <a:pt x="118" y="65"/>
                    </a:lnTo>
                    <a:lnTo>
                      <a:pt x="121" y="60"/>
                    </a:lnTo>
                    <a:lnTo>
                      <a:pt x="124" y="66"/>
                    </a:lnTo>
                    <a:lnTo>
                      <a:pt x="126" y="72"/>
                    </a:lnTo>
                    <a:lnTo>
                      <a:pt x="126" y="79"/>
                    </a:lnTo>
                    <a:lnTo>
                      <a:pt x="124" y="86"/>
                    </a:lnTo>
                    <a:lnTo>
                      <a:pt x="124" y="97"/>
                    </a:lnTo>
                    <a:lnTo>
                      <a:pt x="125" y="107"/>
                    </a:lnTo>
                    <a:lnTo>
                      <a:pt x="131" y="106"/>
                    </a:lnTo>
                    <a:lnTo>
                      <a:pt x="135" y="105"/>
                    </a:lnTo>
                    <a:lnTo>
                      <a:pt x="138" y="102"/>
                    </a:lnTo>
                    <a:lnTo>
                      <a:pt x="141" y="97"/>
                    </a:lnTo>
                    <a:lnTo>
                      <a:pt x="144" y="90"/>
                    </a:lnTo>
                    <a:lnTo>
                      <a:pt x="146" y="95"/>
                    </a:lnTo>
                    <a:lnTo>
                      <a:pt x="146" y="102"/>
                    </a:lnTo>
                    <a:lnTo>
                      <a:pt x="144" y="110"/>
                    </a:lnTo>
                    <a:lnTo>
                      <a:pt x="141" y="113"/>
                    </a:lnTo>
                    <a:lnTo>
                      <a:pt x="138" y="120"/>
                    </a:lnTo>
                    <a:lnTo>
                      <a:pt x="132" y="127"/>
                    </a:lnTo>
                    <a:lnTo>
                      <a:pt x="127" y="131"/>
                    </a:lnTo>
                    <a:lnTo>
                      <a:pt x="125" y="137"/>
                    </a:lnTo>
                    <a:lnTo>
                      <a:pt x="126" y="147"/>
                    </a:lnTo>
                    <a:lnTo>
                      <a:pt x="121" y="149"/>
                    </a:lnTo>
                    <a:lnTo>
                      <a:pt x="114" y="150"/>
                    </a:lnTo>
                    <a:lnTo>
                      <a:pt x="108" y="150"/>
                    </a:lnTo>
                    <a:lnTo>
                      <a:pt x="101" y="149"/>
                    </a:lnTo>
                    <a:lnTo>
                      <a:pt x="95" y="146"/>
                    </a:lnTo>
                    <a:lnTo>
                      <a:pt x="90" y="144"/>
                    </a:lnTo>
                    <a:lnTo>
                      <a:pt x="85" y="139"/>
                    </a:lnTo>
                    <a:lnTo>
                      <a:pt x="82" y="135"/>
                    </a:lnTo>
                    <a:lnTo>
                      <a:pt x="76" y="137"/>
                    </a:lnTo>
                    <a:lnTo>
                      <a:pt x="67" y="137"/>
                    </a:lnTo>
                    <a:lnTo>
                      <a:pt x="60" y="136"/>
                    </a:lnTo>
                    <a:lnTo>
                      <a:pt x="56" y="133"/>
                    </a:lnTo>
                    <a:lnTo>
                      <a:pt x="52" y="129"/>
                    </a:lnTo>
                    <a:lnTo>
                      <a:pt x="44" y="133"/>
                    </a:lnTo>
                    <a:lnTo>
                      <a:pt x="34" y="134"/>
                    </a:lnTo>
                    <a:lnTo>
                      <a:pt x="24" y="132"/>
                    </a:lnTo>
                    <a:lnTo>
                      <a:pt x="15" y="130"/>
                    </a:lnTo>
                    <a:lnTo>
                      <a:pt x="9" y="127"/>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4" name="Freeform 38"/>
              <p:cNvSpPr>
                <a:spLocks/>
              </p:cNvSpPr>
              <p:nvPr/>
            </p:nvSpPr>
            <p:spPr bwMode="auto">
              <a:xfrm>
                <a:off x="4275" y="572"/>
                <a:ext cx="89" cy="91"/>
              </a:xfrm>
              <a:custGeom>
                <a:avLst/>
                <a:gdLst>
                  <a:gd name="T0" fmla="*/ 3 w 89"/>
                  <a:gd name="T1" fmla="*/ 73 h 91"/>
                  <a:gd name="T2" fmla="*/ 0 w 89"/>
                  <a:gd name="T3" fmla="*/ 61 h 91"/>
                  <a:gd name="T4" fmla="*/ 2 w 89"/>
                  <a:gd name="T5" fmla="*/ 54 h 91"/>
                  <a:gd name="T6" fmla="*/ 6 w 89"/>
                  <a:gd name="T7" fmla="*/ 48 h 91"/>
                  <a:gd name="T8" fmla="*/ 3 w 89"/>
                  <a:gd name="T9" fmla="*/ 41 h 91"/>
                  <a:gd name="T10" fmla="*/ 2 w 89"/>
                  <a:gd name="T11" fmla="*/ 33 h 91"/>
                  <a:gd name="T12" fmla="*/ 7 w 89"/>
                  <a:gd name="T13" fmla="*/ 33 h 91"/>
                  <a:gd name="T14" fmla="*/ 13 w 89"/>
                  <a:gd name="T15" fmla="*/ 40 h 91"/>
                  <a:gd name="T16" fmla="*/ 10 w 89"/>
                  <a:gd name="T17" fmla="*/ 17 h 91"/>
                  <a:gd name="T18" fmla="*/ 8 w 89"/>
                  <a:gd name="T19" fmla="*/ 9 h 91"/>
                  <a:gd name="T20" fmla="*/ 15 w 89"/>
                  <a:gd name="T21" fmla="*/ 13 h 91"/>
                  <a:gd name="T22" fmla="*/ 17 w 89"/>
                  <a:gd name="T23" fmla="*/ 13 h 91"/>
                  <a:gd name="T24" fmla="*/ 18 w 89"/>
                  <a:gd name="T25" fmla="*/ 7 h 91"/>
                  <a:gd name="T26" fmla="*/ 24 w 89"/>
                  <a:gd name="T27" fmla="*/ 0 h 91"/>
                  <a:gd name="T28" fmla="*/ 27 w 89"/>
                  <a:gd name="T29" fmla="*/ 7 h 91"/>
                  <a:gd name="T30" fmla="*/ 29 w 89"/>
                  <a:gd name="T31" fmla="*/ 11 h 91"/>
                  <a:gd name="T32" fmla="*/ 34 w 89"/>
                  <a:gd name="T33" fmla="*/ 17 h 91"/>
                  <a:gd name="T34" fmla="*/ 40 w 89"/>
                  <a:gd name="T35" fmla="*/ 17 h 91"/>
                  <a:gd name="T36" fmla="*/ 45 w 89"/>
                  <a:gd name="T37" fmla="*/ 15 h 91"/>
                  <a:gd name="T38" fmla="*/ 49 w 89"/>
                  <a:gd name="T39" fmla="*/ 10 h 91"/>
                  <a:gd name="T40" fmla="*/ 51 w 89"/>
                  <a:gd name="T41" fmla="*/ 6 h 91"/>
                  <a:gd name="T42" fmla="*/ 53 w 89"/>
                  <a:gd name="T43" fmla="*/ 1 h 91"/>
                  <a:gd name="T44" fmla="*/ 54 w 89"/>
                  <a:gd name="T45" fmla="*/ 9 h 91"/>
                  <a:gd name="T46" fmla="*/ 54 w 89"/>
                  <a:gd name="T47" fmla="*/ 18 h 91"/>
                  <a:gd name="T48" fmla="*/ 49 w 89"/>
                  <a:gd name="T49" fmla="*/ 26 h 91"/>
                  <a:gd name="T50" fmla="*/ 43 w 89"/>
                  <a:gd name="T51" fmla="*/ 31 h 91"/>
                  <a:gd name="T52" fmla="*/ 45 w 89"/>
                  <a:gd name="T53" fmla="*/ 32 h 91"/>
                  <a:gd name="T54" fmla="*/ 54 w 89"/>
                  <a:gd name="T55" fmla="*/ 29 h 91"/>
                  <a:gd name="T56" fmla="*/ 61 w 89"/>
                  <a:gd name="T57" fmla="*/ 27 h 91"/>
                  <a:gd name="T58" fmla="*/ 66 w 89"/>
                  <a:gd name="T59" fmla="*/ 31 h 91"/>
                  <a:gd name="T60" fmla="*/ 62 w 89"/>
                  <a:gd name="T61" fmla="*/ 38 h 91"/>
                  <a:gd name="T62" fmla="*/ 58 w 89"/>
                  <a:gd name="T63" fmla="*/ 43 h 91"/>
                  <a:gd name="T64" fmla="*/ 58 w 89"/>
                  <a:gd name="T65" fmla="*/ 46 h 91"/>
                  <a:gd name="T66" fmla="*/ 60 w 89"/>
                  <a:gd name="T67" fmla="*/ 48 h 91"/>
                  <a:gd name="T68" fmla="*/ 67 w 89"/>
                  <a:gd name="T69" fmla="*/ 49 h 91"/>
                  <a:gd name="T70" fmla="*/ 70 w 89"/>
                  <a:gd name="T71" fmla="*/ 46 h 91"/>
                  <a:gd name="T72" fmla="*/ 71 w 89"/>
                  <a:gd name="T73" fmla="*/ 39 h 91"/>
                  <a:gd name="T74" fmla="*/ 75 w 89"/>
                  <a:gd name="T75" fmla="*/ 40 h 91"/>
                  <a:gd name="T76" fmla="*/ 76 w 89"/>
                  <a:gd name="T77" fmla="*/ 48 h 91"/>
                  <a:gd name="T78" fmla="*/ 74 w 89"/>
                  <a:gd name="T79" fmla="*/ 58 h 91"/>
                  <a:gd name="T80" fmla="*/ 79 w 89"/>
                  <a:gd name="T81" fmla="*/ 64 h 91"/>
                  <a:gd name="T82" fmla="*/ 83 w 89"/>
                  <a:gd name="T83" fmla="*/ 61 h 91"/>
                  <a:gd name="T84" fmla="*/ 87 w 89"/>
                  <a:gd name="T85" fmla="*/ 54 h 91"/>
                  <a:gd name="T86" fmla="*/ 88 w 89"/>
                  <a:gd name="T87" fmla="*/ 61 h 91"/>
                  <a:gd name="T88" fmla="*/ 85 w 89"/>
                  <a:gd name="T89" fmla="*/ 68 h 91"/>
                  <a:gd name="T90" fmla="*/ 80 w 89"/>
                  <a:gd name="T91" fmla="*/ 76 h 91"/>
                  <a:gd name="T92" fmla="*/ 76 w 89"/>
                  <a:gd name="T93" fmla="*/ 82 h 91"/>
                  <a:gd name="T94" fmla="*/ 73 w 89"/>
                  <a:gd name="T95" fmla="*/ 89 h 91"/>
                  <a:gd name="T96" fmla="*/ 65 w 89"/>
                  <a:gd name="T97" fmla="*/ 90 h 91"/>
                  <a:gd name="T98" fmla="*/ 58 w 89"/>
                  <a:gd name="T99" fmla="*/ 88 h 91"/>
                  <a:gd name="T100" fmla="*/ 51 w 89"/>
                  <a:gd name="T101" fmla="*/ 83 h 91"/>
                  <a:gd name="T102" fmla="*/ 46 w 89"/>
                  <a:gd name="T103" fmla="*/ 82 h 91"/>
                  <a:gd name="T104" fmla="*/ 36 w 89"/>
                  <a:gd name="T105" fmla="*/ 81 h 91"/>
                  <a:gd name="T106" fmla="*/ 31 w 89"/>
                  <a:gd name="T107" fmla="*/ 77 h 91"/>
                  <a:gd name="T108" fmla="*/ 21 w 89"/>
                  <a:gd name="T109" fmla="*/ 80 h 91"/>
                  <a:gd name="T110" fmla="*/ 9 w 89"/>
                  <a:gd name="T111" fmla="*/ 78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91"/>
                  <a:gd name="T170" fmla="*/ 89 w 89"/>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91">
                    <a:moveTo>
                      <a:pt x="5" y="76"/>
                    </a:moveTo>
                    <a:lnTo>
                      <a:pt x="3" y="73"/>
                    </a:lnTo>
                    <a:lnTo>
                      <a:pt x="1" y="67"/>
                    </a:lnTo>
                    <a:lnTo>
                      <a:pt x="0" y="61"/>
                    </a:lnTo>
                    <a:lnTo>
                      <a:pt x="0" y="57"/>
                    </a:lnTo>
                    <a:lnTo>
                      <a:pt x="2" y="54"/>
                    </a:lnTo>
                    <a:lnTo>
                      <a:pt x="6" y="51"/>
                    </a:lnTo>
                    <a:lnTo>
                      <a:pt x="6" y="48"/>
                    </a:lnTo>
                    <a:lnTo>
                      <a:pt x="4" y="44"/>
                    </a:lnTo>
                    <a:lnTo>
                      <a:pt x="3" y="41"/>
                    </a:lnTo>
                    <a:lnTo>
                      <a:pt x="2" y="37"/>
                    </a:lnTo>
                    <a:lnTo>
                      <a:pt x="2" y="33"/>
                    </a:lnTo>
                    <a:lnTo>
                      <a:pt x="3" y="29"/>
                    </a:lnTo>
                    <a:lnTo>
                      <a:pt x="7" y="33"/>
                    </a:lnTo>
                    <a:lnTo>
                      <a:pt x="11" y="39"/>
                    </a:lnTo>
                    <a:lnTo>
                      <a:pt x="13" y="40"/>
                    </a:lnTo>
                    <a:lnTo>
                      <a:pt x="12" y="28"/>
                    </a:lnTo>
                    <a:lnTo>
                      <a:pt x="10" y="17"/>
                    </a:lnTo>
                    <a:lnTo>
                      <a:pt x="6" y="9"/>
                    </a:lnTo>
                    <a:lnTo>
                      <a:pt x="8" y="9"/>
                    </a:lnTo>
                    <a:lnTo>
                      <a:pt x="12" y="11"/>
                    </a:lnTo>
                    <a:lnTo>
                      <a:pt x="15" y="13"/>
                    </a:lnTo>
                    <a:lnTo>
                      <a:pt x="17" y="17"/>
                    </a:lnTo>
                    <a:lnTo>
                      <a:pt x="17" y="13"/>
                    </a:lnTo>
                    <a:lnTo>
                      <a:pt x="17" y="10"/>
                    </a:lnTo>
                    <a:lnTo>
                      <a:pt x="18" y="7"/>
                    </a:lnTo>
                    <a:lnTo>
                      <a:pt x="20" y="5"/>
                    </a:lnTo>
                    <a:lnTo>
                      <a:pt x="24" y="0"/>
                    </a:lnTo>
                    <a:lnTo>
                      <a:pt x="26" y="4"/>
                    </a:lnTo>
                    <a:lnTo>
                      <a:pt x="27" y="7"/>
                    </a:lnTo>
                    <a:lnTo>
                      <a:pt x="28" y="9"/>
                    </a:lnTo>
                    <a:lnTo>
                      <a:pt x="29" y="11"/>
                    </a:lnTo>
                    <a:lnTo>
                      <a:pt x="31" y="15"/>
                    </a:lnTo>
                    <a:lnTo>
                      <a:pt x="34" y="17"/>
                    </a:lnTo>
                    <a:lnTo>
                      <a:pt x="36" y="17"/>
                    </a:lnTo>
                    <a:lnTo>
                      <a:pt x="40" y="17"/>
                    </a:lnTo>
                    <a:lnTo>
                      <a:pt x="42" y="16"/>
                    </a:lnTo>
                    <a:lnTo>
                      <a:pt x="45" y="15"/>
                    </a:lnTo>
                    <a:lnTo>
                      <a:pt x="47" y="13"/>
                    </a:lnTo>
                    <a:lnTo>
                      <a:pt x="49" y="10"/>
                    </a:lnTo>
                    <a:lnTo>
                      <a:pt x="50" y="8"/>
                    </a:lnTo>
                    <a:lnTo>
                      <a:pt x="51" y="6"/>
                    </a:lnTo>
                    <a:lnTo>
                      <a:pt x="52" y="4"/>
                    </a:lnTo>
                    <a:lnTo>
                      <a:pt x="53" y="1"/>
                    </a:lnTo>
                    <a:lnTo>
                      <a:pt x="54" y="6"/>
                    </a:lnTo>
                    <a:lnTo>
                      <a:pt x="54" y="9"/>
                    </a:lnTo>
                    <a:lnTo>
                      <a:pt x="55" y="13"/>
                    </a:lnTo>
                    <a:lnTo>
                      <a:pt x="54" y="18"/>
                    </a:lnTo>
                    <a:lnTo>
                      <a:pt x="52" y="23"/>
                    </a:lnTo>
                    <a:lnTo>
                      <a:pt x="49" y="26"/>
                    </a:lnTo>
                    <a:lnTo>
                      <a:pt x="45" y="28"/>
                    </a:lnTo>
                    <a:lnTo>
                      <a:pt x="43" y="31"/>
                    </a:lnTo>
                    <a:lnTo>
                      <a:pt x="41" y="35"/>
                    </a:lnTo>
                    <a:lnTo>
                      <a:pt x="45" y="32"/>
                    </a:lnTo>
                    <a:lnTo>
                      <a:pt x="51" y="30"/>
                    </a:lnTo>
                    <a:lnTo>
                      <a:pt x="54" y="29"/>
                    </a:lnTo>
                    <a:lnTo>
                      <a:pt x="58" y="28"/>
                    </a:lnTo>
                    <a:lnTo>
                      <a:pt x="61" y="27"/>
                    </a:lnTo>
                    <a:lnTo>
                      <a:pt x="67" y="26"/>
                    </a:lnTo>
                    <a:lnTo>
                      <a:pt x="66" y="31"/>
                    </a:lnTo>
                    <a:lnTo>
                      <a:pt x="65" y="34"/>
                    </a:lnTo>
                    <a:lnTo>
                      <a:pt x="62" y="38"/>
                    </a:lnTo>
                    <a:lnTo>
                      <a:pt x="60" y="40"/>
                    </a:lnTo>
                    <a:lnTo>
                      <a:pt x="58" y="43"/>
                    </a:lnTo>
                    <a:lnTo>
                      <a:pt x="57" y="44"/>
                    </a:lnTo>
                    <a:lnTo>
                      <a:pt x="58" y="46"/>
                    </a:lnTo>
                    <a:lnTo>
                      <a:pt x="58" y="47"/>
                    </a:lnTo>
                    <a:lnTo>
                      <a:pt x="60" y="48"/>
                    </a:lnTo>
                    <a:lnTo>
                      <a:pt x="64" y="49"/>
                    </a:lnTo>
                    <a:lnTo>
                      <a:pt x="67" y="49"/>
                    </a:lnTo>
                    <a:lnTo>
                      <a:pt x="69" y="49"/>
                    </a:lnTo>
                    <a:lnTo>
                      <a:pt x="70" y="46"/>
                    </a:lnTo>
                    <a:lnTo>
                      <a:pt x="71" y="43"/>
                    </a:lnTo>
                    <a:lnTo>
                      <a:pt x="71" y="39"/>
                    </a:lnTo>
                    <a:lnTo>
                      <a:pt x="73" y="36"/>
                    </a:lnTo>
                    <a:lnTo>
                      <a:pt x="75" y="40"/>
                    </a:lnTo>
                    <a:lnTo>
                      <a:pt x="76" y="43"/>
                    </a:lnTo>
                    <a:lnTo>
                      <a:pt x="76" y="48"/>
                    </a:lnTo>
                    <a:lnTo>
                      <a:pt x="75" y="51"/>
                    </a:lnTo>
                    <a:lnTo>
                      <a:pt x="74" y="58"/>
                    </a:lnTo>
                    <a:lnTo>
                      <a:pt x="75" y="64"/>
                    </a:lnTo>
                    <a:lnTo>
                      <a:pt x="79" y="64"/>
                    </a:lnTo>
                    <a:lnTo>
                      <a:pt x="82" y="63"/>
                    </a:lnTo>
                    <a:lnTo>
                      <a:pt x="83" y="61"/>
                    </a:lnTo>
                    <a:lnTo>
                      <a:pt x="85" y="58"/>
                    </a:lnTo>
                    <a:lnTo>
                      <a:pt x="87" y="54"/>
                    </a:lnTo>
                    <a:lnTo>
                      <a:pt x="88" y="57"/>
                    </a:lnTo>
                    <a:lnTo>
                      <a:pt x="88" y="61"/>
                    </a:lnTo>
                    <a:lnTo>
                      <a:pt x="87" y="66"/>
                    </a:lnTo>
                    <a:lnTo>
                      <a:pt x="85" y="68"/>
                    </a:lnTo>
                    <a:lnTo>
                      <a:pt x="83" y="72"/>
                    </a:lnTo>
                    <a:lnTo>
                      <a:pt x="80" y="76"/>
                    </a:lnTo>
                    <a:lnTo>
                      <a:pt x="77" y="79"/>
                    </a:lnTo>
                    <a:lnTo>
                      <a:pt x="76" y="82"/>
                    </a:lnTo>
                    <a:lnTo>
                      <a:pt x="76" y="88"/>
                    </a:lnTo>
                    <a:lnTo>
                      <a:pt x="73" y="89"/>
                    </a:lnTo>
                    <a:lnTo>
                      <a:pt x="69" y="90"/>
                    </a:lnTo>
                    <a:lnTo>
                      <a:pt x="65" y="90"/>
                    </a:lnTo>
                    <a:lnTo>
                      <a:pt x="61" y="89"/>
                    </a:lnTo>
                    <a:lnTo>
                      <a:pt x="58" y="88"/>
                    </a:lnTo>
                    <a:lnTo>
                      <a:pt x="54" y="86"/>
                    </a:lnTo>
                    <a:lnTo>
                      <a:pt x="51" y="83"/>
                    </a:lnTo>
                    <a:lnTo>
                      <a:pt x="50" y="81"/>
                    </a:lnTo>
                    <a:lnTo>
                      <a:pt x="46" y="82"/>
                    </a:lnTo>
                    <a:lnTo>
                      <a:pt x="40" y="82"/>
                    </a:lnTo>
                    <a:lnTo>
                      <a:pt x="36" y="81"/>
                    </a:lnTo>
                    <a:lnTo>
                      <a:pt x="34" y="80"/>
                    </a:lnTo>
                    <a:lnTo>
                      <a:pt x="31" y="77"/>
                    </a:lnTo>
                    <a:lnTo>
                      <a:pt x="27" y="80"/>
                    </a:lnTo>
                    <a:lnTo>
                      <a:pt x="21" y="80"/>
                    </a:lnTo>
                    <a:lnTo>
                      <a:pt x="14" y="79"/>
                    </a:lnTo>
                    <a:lnTo>
                      <a:pt x="9" y="78"/>
                    </a:lnTo>
                    <a:lnTo>
                      <a:pt x="5" y="76"/>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nvGrpSpPr>
              <p:cNvPr id="105" name="Group 39"/>
              <p:cNvGrpSpPr>
                <a:grpSpLocks/>
              </p:cNvGrpSpPr>
              <p:nvPr/>
            </p:nvGrpSpPr>
            <p:grpSpPr bwMode="auto">
              <a:xfrm>
                <a:off x="4392" y="566"/>
                <a:ext cx="140" cy="122"/>
                <a:chOff x="4392" y="566"/>
                <a:chExt cx="140" cy="122"/>
              </a:xfrm>
            </p:grpSpPr>
            <p:sp>
              <p:nvSpPr>
                <p:cNvPr id="108" name="Freeform 40"/>
                <p:cNvSpPr>
                  <a:spLocks/>
                </p:cNvSpPr>
                <p:nvPr/>
              </p:nvSpPr>
              <p:spPr bwMode="auto">
                <a:xfrm>
                  <a:off x="4392" y="566"/>
                  <a:ext cx="140" cy="122"/>
                </a:xfrm>
                <a:custGeom>
                  <a:avLst/>
                  <a:gdLst>
                    <a:gd name="T0" fmla="*/ 5 w 140"/>
                    <a:gd name="T1" fmla="*/ 84 h 122"/>
                    <a:gd name="T2" fmla="*/ 0 w 140"/>
                    <a:gd name="T3" fmla="*/ 65 h 122"/>
                    <a:gd name="T4" fmla="*/ 3 w 140"/>
                    <a:gd name="T5" fmla="*/ 53 h 122"/>
                    <a:gd name="T6" fmla="*/ 8 w 140"/>
                    <a:gd name="T7" fmla="*/ 43 h 122"/>
                    <a:gd name="T8" fmla="*/ 21 w 140"/>
                    <a:gd name="T9" fmla="*/ 32 h 122"/>
                    <a:gd name="T10" fmla="*/ 33 w 140"/>
                    <a:gd name="T11" fmla="*/ 26 h 122"/>
                    <a:gd name="T12" fmla="*/ 38 w 140"/>
                    <a:gd name="T13" fmla="*/ 21 h 122"/>
                    <a:gd name="T14" fmla="*/ 39 w 140"/>
                    <a:gd name="T15" fmla="*/ 12 h 122"/>
                    <a:gd name="T16" fmla="*/ 41 w 140"/>
                    <a:gd name="T17" fmla="*/ 7 h 122"/>
                    <a:gd name="T18" fmla="*/ 48 w 140"/>
                    <a:gd name="T19" fmla="*/ 15 h 122"/>
                    <a:gd name="T20" fmla="*/ 51 w 140"/>
                    <a:gd name="T21" fmla="*/ 21 h 122"/>
                    <a:gd name="T22" fmla="*/ 58 w 140"/>
                    <a:gd name="T23" fmla="*/ 16 h 122"/>
                    <a:gd name="T24" fmla="*/ 59 w 140"/>
                    <a:gd name="T25" fmla="*/ 6 h 122"/>
                    <a:gd name="T26" fmla="*/ 59 w 140"/>
                    <a:gd name="T27" fmla="*/ 0 h 122"/>
                    <a:gd name="T28" fmla="*/ 68 w 140"/>
                    <a:gd name="T29" fmla="*/ 6 h 122"/>
                    <a:gd name="T30" fmla="*/ 73 w 140"/>
                    <a:gd name="T31" fmla="*/ 18 h 122"/>
                    <a:gd name="T32" fmla="*/ 73 w 140"/>
                    <a:gd name="T33" fmla="*/ 28 h 122"/>
                    <a:gd name="T34" fmla="*/ 81 w 140"/>
                    <a:gd name="T35" fmla="*/ 19 h 122"/>
                    <a:gd name="T36" fmla="*/ 94 w 140"/>
                    <a:gd name="T37" fmla="*/ 14 h 122"/>
                    <a:gd name="T38" fmla="*/ 106 w 140"/>
                    <a:gd name="T39" fmla="*/ 14 h 122"/>
                    <a:gd name="T40" fmla="*/ 110 w 140"/>
                    <a:gd name="T41" fmla="*/ 19 h 122"/>
                    <a:gd name="T42" fmla="*/ 100 w 140"/>
                    <a:gd name="T43" fmla="*/ 24 h 122"/>
                    <a:gd name="T44" fmla="*/ 97 w 140"/>
                    <a:gd name="T45" fmla="*/ 33 h 122"/>
                    <a:gd name="T46" fmla="*/ 104 w 140"/>
                    <a:gd name="T47" fmla="*/ 40 h 122"/>
                    <a:gd name="T48" fmla="*/ 116 w 140"/>
                    <a:gd name="T49" fmla="*/ 43 h 122"/>
                    <a:gd name="T50" fmla="*/ 124 w 140"/>
                    <a:gd name="T51" fmla="*/ 40 h 122"/>
                    <a:gd name="T52" fmla="*/ 124 w 140"/>
                    <a:gd name="T53" fmla="*/ 34 h 122"/>
                    <a:gd name="T54" fmla="*/ 128 w 140"/>
                    <a:gd name="T55" fmla="*/ 34 h 122"/>
                    <a:gd name="T56" fmla="*/ 135 w 140"/>
                    <a:gd name="T57" fmla="*/ 39 h 122"/>
                    <a:gd name="T58" fmla="*/ 139 w 140"/>
                    <a:gd name="T59" fmla="*/ 50 h 122"/>
                    <a:gd name="T60" fmla="*/ 136 w 140"/>
                    <a:gd name="T61" fmla="*/ 64 h 122"/>
                    <a:gd name="T62" fmla="*/ 130 w 140"/>
                    <a:gd name="T63" fmla="*/ 68 h 122"/>
                    <a:gd name="T64" fmla="*/ 118 w 140"/>
                    <a:gd name="T65" fmla="*/ 75 h 122"/>
                    <a:gd name="T66" fmla="*/ 113 w 140"/>
                    <a:gd name="T67" fmla="*/ 82 h 122"/>
                    <a:gd name="T68" fmla="*/ 110 w 140"/>
                    <a:gd name="T69" fmla="*/ 93 h 122"/>
                    <a:gd name="T70" fmla="*/ 107 w 140"/>
                    <a:gd name="T71" fmla="*/ 105 h 122"/>
                    <a:gd name="T72" fmla="*/ 99 w 140"/>
                    <a:gd name="T73" fmla="*/ 111 h 122"/>
                    <a:gd name="T74" fmla="*/ 85 w 140"/>
                    <a:gd name="T75" fmla="*/ 116 h 122"/>
                    <a:gd name="T76" fmla="*/ 66 w 140"/>
                    <a:gd name="T77" fmla="*/ 120 h 122"/>
                    <a:gd name="T78" fmla="*/ 40 w 140"/>
                    <a:gd name="T79" fmla="*/ 120 h 122"/>
                    <a:gd name="T80" fmla="*/ 22 w 140"/>
                    <a:gd name="T81" fmla="*/ 116 h 122"/>
                    <a:gd name="T82" fmla="*/ 14 w 140"/>
                    <a:gd name="T83" fmla="*/ 108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122"/>
                    <a:gd name="T128" fmla="*/ 140 w 140"/>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122">
                      <a:moveTo>
                        <a:pt x="10" y="98"/>
                      </a:moveTo>
                      <a:lnTo>
                        <a:pt x="7" y="91"/>
                      </a:lnTo>
                      <a:lnTo>
                        <a:pt x="5" y="84"/>
                      </a:lnTo>
                      <a:lnTo>
                        <a:pt x="2" y="77"/>
                      </a:lnTo>
                      <a:lnTo>
                        <a:pt x="1" y="71"/>
                      </a:lnTo>
                      <a:lnTo>
                        <a:pt x="0" y="65"/>
                      </a:lnTo>
                      <a:lnTo>
                        <a:pt x="0" y="61"/>
                      </a:lnTo>
                      <a:lnTo>
                        <a:pt x="1" y="56"/>
                      </a:lnTo>
                      <a:lnTo>
                        <a:pt x="3" y="53"/>
                      </a:lnTo>
                      <a:lnTo>
                        <a:pt x="4" y="49"/>
                      </a:lnTo>
                      <a:lnTo>
                        <a:pt x="6" y="46"/>
                      </a:lnTo>
                      <a:lnTo>
                        <a:pt x="8" y="43"/>
                      </a:lnTo>
                      <a:lnTo>
                        <a:pt x="13" y="39"/>
                      </a:lnTo>
                      <a:lnTo>
                        <a:pt x="17" y="35"/>
                      </a:lnTo>
                      <a:lnTo>
                        <a:pt x="21" y="32"/>
                      </a:lnTo>
                      <a:lnTo>
                        <a:pt x="25" y="31"/>
                      </a:lnTo>
                      <a:lnTo>
                        <a:pt x="29" y="28"/>
                      </a:lnTo>
                      <a:lnTo>
                        <a:pt x="33" y="26"/>
                      </a:lnTo>
                      <a:lnTo>
                        <a:pt x="36" y="24"/>
                      </a:lnTo>
                      <a:lnTo>
                        <a:pt x="38" y="22"/>
                      </a:lnTo>
                      <a:lnTo>
                        <a:pt x="38" y="21"/>
                      </a:lnTo>
                      <a:lnTo>
                        <a:pt x="39" y="18"/>
                      </a:lnTo>
                      <a:lnTo>
                        <a:pt x="39" y="15"/>
                      </a:lnTo>
                      <a:lnTo>
                        <a:pt x="39" y="12"/>
                      </a:lnTo>
                      <a:lnTo>
                        <a:pt x="37" y="9"/>
                      </a:lnTo>
                      <a:lnTo>
                        <a:pt x="36" y="6"/>
                      </a:lnTo>
                      <a:lnTo>
                        <a:pt x="41" y="7"/>
                      </a:lnTo>
                      <a:lnTo>
                        <a:pt x="44" y="9"/>
                      </a:lnTo>
                      <a:lnTo>
                        <a:pt x="47" y="12"/>
                      </a:lnTo>
                      <a:lnTo>
                        <a:pt x="48" y="15"/>
                      </a:lnTo>
                      <a:lnTo>
                        <a:pt x="48" y="18"/>
                      </a:lnTo>
                      <a:lnTo>
                        <a:pt x="48" y="21"/>
                      </a:lnTo>
                      <a:lnTo>
                        <a:pt x="51" y="21"/>
                      </a:lnTo>
                      <a:lnTo>
                        <a:pt x="54" y="20"/>
                      </a:lnTo>
                      <a:lnTo>
                        <a:pt x="56" y="18"/>
                      </a:lnTo>
                      <a:lnTo>
                        <a:pt x="58" y="16"/>
                      </a:lnTo>
                      <a:lnTo>
                        <a:pt x="60" y="13"/>
                      </a:lnTo>
                      <a:lnTo>
                        <a:pt x="60" y="10"/>
                      </a:lnTo>
                      <a:lnTo>
                        <a:pt x="59" y="6"/>
                      </a:lnTo>
                      <a:lnTo>
                        <a:pt x="58" y="3"/>
                      </a:lnTo>
                      <a:lnTo>
                        <a:pt x="56" y="0"/>
                      </a:lnTo>
                      <a:lnTo>
                        <a:pt x="59" y="0"/>
                      </a:lnTo>
                      <a:lnTo>
                        <a:pt x="63" y="1"/>
                      </a:lnTo>
                      <a:lnTo>
                        <a:pt x="66" y="3"/>
                      </a:lnTo>
                      <a:lnTo>
                        <a:pt x="68" y="6"/>
                      </a:lnTo>
                      <a:lnTo>
                        <a:pt x="70" y="9"/>
                      </a:lnTo>
                      <a:lnTo>
                        <a:pt x="72" y="14"/>
                      </a:lnTo>
                      <a:lnTo>
                        <a:pt x="73" y="18"/>
                      </a:lnTo>
                      <a:lnTo>
                        <a:pt x="74" y="22"/>
                      </a:lnTo>
                      <a:lnTo>
                        <a:pt x="73" y="25"/>
                      </a:lnTo>
                      <a:lnTo>
                        <a:pt x="73" y="28"/>
                      </a:lnTo>
                      <a:lnTo>
                        <a:pt x="76" y="25"/>
                      </a:lnTo>
                      <a:lnTo>
                        <a:pt x="78" y="22"/>
                      </a:lnTo>
                      <a:lnTo>
                        <a:pt x="81" y="19"/>
                      </a:lnTo>
                      <a:lnTo>
                        <a:pt x="85" y="17"/>
                      </a:lnTo>
                      <a:lnTo>
                        <a:pt x="89" y="15"/>
                      </a:lnTo>
                      <a:lnTo>
                        <a:pt x="94" y="14"/>
                      </a:lnTo>
                      <a:lnTo>
                        <a:pt x="98" y="14"/>
                      </a:lnTo>
                      <a:lnTo>
                        <a:pt x="102" y="14"/>
                      </a:lnTo>
                      <a:lnTo>
                        <a:pt x="106" y="14"/>
                      </a:lnTo>
                      <a:lnTo>
                        <a:pt x="109" y="16"/>
                      </a:lnTo>
                      <a:lnTo>
                        <a:pt x="114" y="19"/>
                      </a:lnTo>
                      <a:lnTo>
                        <a:pt x="110" y="19"/>
                      </a:lnTo>
                      <a:lnTo>
                        <a:pt x="107" y="20"/>
                      </a:lnTo>
                      <a:lnTo>
                        <a:pt x="103" y="22"/>
                      </a:lnTo>
                      <a:lnTo>
                        <a:pt x="100" y="24"/>
                      </a:lnTo>
                      <a:lnTo>
                        <a:pt x="97" y="27"/>
                      </a:lnTo>
                      <a:lnTo>
                        <a:pt x="96" y="30"/>
                      </a:lnTo>
                      <a:lnTo>
                        <a:pt x="97" y="33"/>
                      </a:lnTo>
                      <a:lnTo>
                        <a:pt x="98" y="37"/>
                      </a:lnTo>
                      <a:lnTo>
                        <a:pt x="100" y="39"/>
                      </a:lnTo>
                      <a:lnTo>
                        <a:pt x="104" y="40"/>
                      </a:lnTo>
                      <a:lnTo>
                        <a:pt x="109" y="42"/>
                      </a:lnTo>
                      <a:lnTo>
                        <a:pt x="113" y="42"/>
                      </a:lnTo>
                      <a:lnTo>
                        <a:pt x="116" y="43"/>
                      </a:lnTo>
                      <a:lnTo>
                        <a:pt x="119" y="43"/>
                      </a:lnTo>
                      <a:lnTo>
                        <a:pt x="123" y="42"/>
                      </a:lnTo>
                      <a:lnTo>
                        <a:pt x="124" y="40"/>
                      </a:lnTo>
                      <a:lnTo>
                        <a:pt x="125" y="38"/>
                      </a:lnTo>
                      <a:lnTo>
                        <a:pt x="125" y="36"/>
                      </a:lnTo>
                      <a:lnTo>
                        <a:pt x="124" y="34"/>
                      </a:lnTo>
                      <a:lnTo>
                        <a:pt x="124" y="32"/>
                      </a:lnTo>
                      <a:lnTo>
                        <a:pt x="126" y="33"/>
                      </a:lnTo>
                      <a:lnTo>
                        <a:pt x="128" y="34"/>
                      </a:lnTo>
                      <a:lnTo>
                        <a:pt x="131" y="36"/>
                      </a:lnTo>
                      <a:lnTo>
                        <a:pt x="133" y="37"/>
                      </a:lnTo>
                      <a:lnTo>
                        <a:pt x="135" y="39"/>
                      </a:lnTo>
                      <a:lnTo>
                        <a:pt x="137" y="42"/>
                      </a:lnTo>
                      <a:lnTo>
                        <a:pt x="138" y="46"/>
                      </a:lnTo>
                      <a:lnTo>
                        <a:pt x="139" y="50"/>
                      </a:lnTo>
                      <a:lnTo>
                        <a:pt x="139" y="55"/>
                      </a:lnTo>
                      <a:lnTo>
                        <a:pt x="138" y="60"/>
                      </a:lnTo>
                      <a:lnTo>
                        <a:pt x="136" y="64"/>
                      </a:lnTo>
                      <a:lnTo>
                        <a:pt x="134" y="66"/>
                      </a:lnTo>
                      <a:lnTo>
                        <a:pt x="132" y="67"/>
                      </a:lnTo>
                      <a:lnTo>
                        <a:pt x="130" y="68"/>
                      </a:lnTo>
                      <a:lnTo>
                        <a:pt x="126" y="71"/>
                      </a:lnTo>
                      <a:lnTo>
                        <a:pt x="121" y="74"/>
                      </a:lnTo>
                      <a:lnTo>
                        <a:pt x="118" y="75"/>
                      </a:lnTo>
                      <a:lnTo>
                        <a:pt x="116" y="78"/>
                      </a:lnTo>
                      <a:lnTo>
                        <a:pt x="114" y="79"/>
                      </a:lnTo>
                      <a:lnTo>
                        <a:pt x="113" y="82"/>
                      </a:lnTo>
                      <a:lnTo>
                        <a:pt x="111" y="86"/>
                      </a:lnTo>
                      <a:lnTo>
                        <a:pt x="110" y="89"/>
                      </a:lnTo>
                      <a:lnTo>
                        <a:pt x="110" y="93"/>
                      </a:lnTo>
                      <a:lnTo>
                        <a:pt x="109" y="98"/>
                      </a:lnTo>
                      <a:lnTo>
                        <a:pt x="108" y="102"/>
                      </a:lnTo>
                      <a:lnTo>
                        <a:pt x="107" y="105"/>
                      </a:lnTo>
                      <a:lnTo>
                        <a:pt x="105" y="107"/>
                      </a:lnTo>
                      <a:lnTo>
                        <a:pt x="102" y="109"/>
                      </a:lnTo>
                      <a:lnTo>
                        <a:pt x="99" y="111"/>
                      </a:lnTo>
                      <a:lnTo>
                        <a:pt x="95" y="113"/>
                      </a:lnTo>
                      <a:lnTo>
                        <a:pt x="90" y="114"/>
                      </a:lnTo>
                      <a:lnTo>
                        <a:pt x="85" y="116"/>
                      </a:lnTo>
                      <a:lnTo>
                        <a:pt x="78" y="118"/>
                      </a:lnTo>
                      <a:lnTo>
                        <a:pt x="73" y="118"/>
                      </a:lnTo>
                      <a:lnTo>
                        <a:pt x="66" y="120"/>
                      </a:lnTo>
                      <a:lnTo>
                        <a:pt x="57" y="121"/>
                      </a:lnTo>
                      <a:lnTo>
                        <a:pt x="48" y="121"/>
                      </a:lnTo>
                      <a:lnTo>
                        <a:pt x="40" y="120"/>
                      </a:lnTo>
                      <a:lnTo>
                        <a:pt x="32" y="119"/>
                      </a:lnTo>
                      <a:lnTo>
                        <a:pt x="26" y="118"/>
                      </a:lnTo>
                      <a:lnTo>
                        <a:pt x="22" y="116"/>
                      </a:lnTo>
                      <a:lnTo>
                        <a:pt x="19" y="115"/>
                      </a:lnTo>
                      <a:lnTo>
                        <a:pt x="17" y="112"/>
                      </a:lnTo>
                      <a:lnTo>
                        <a:pt x="14" y="108"/>
                      </a:lnTo>
                      <a:lnTo>
                        <a:pt x="11" y="102"/>
                      </a:lnTo>
                      <a:lnTo>
                        <a:pt x="10" y="98"/>
                      </a:lnTo>
                    </a:path>
                  </a:pathLst>
                </a:custGeom>
                <a:solidFill>
                  <a:srgbClr val="E0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9" name="Freeform 41"/>
                <p:cNvSpPr>
                  <a:spLocks/>
                </p:cNvSpPr>
                <p:nvPr/>
              </p:nvSpPr>
              <p:spPr bwMode="auto">
                <a:xfrm>
                  <a:off x="4416" y="588"/>
                  <a:ext cx="98" cy="99"/>
                </a:xfrm>
                <a:custGeom>
                  <a:avLst/>
                  <a:gdLst>
                    <a:gd name="T0" fmla="*/ 4 w 98"/>
                    <a:gd name="T1" fmla="*/ 67 h 99"/>
                    <a:gd name="T2" fmla="*/ 0 w 98"/>
                    <a:gd name="T3" fmla="*/ 51 h 99"/>
                    <a:gd name="T4" fmla="*/ 1 w 98"/>
                    <a:gd name="T5" fmla="*/ 41 h 99"/>
                    <a:gd name="T6" fmla="*/ 5 w 98"/>
                    <a:gd name="T7" fmla="*/ 33 h 99"/>
                    <a:gd name="T8" fmla="*/ 14 w 98"/>
                    <a:gd name="T9" fmla="*/ 26 h 99"/>
                    <a:gd name="T10" fmla="*/ 22 w 98"/>
                    <a:gd name="T11" fmla="*/ 21 h 99"/>
                    <a:gd name="T12" fmla="*/ 25 w 98"/>
                    <a:gd name="T13" fmla="*/ 16 h 99"/>
                    <a:gd name="T14" fmla="*/ 26 w 98"/>
                    <a:gd name="T15" fmla="*/ 9 h 99"/>
                    <a:gd name="T16" fmla="*/ 27 w 98"/>
                    <a:gd name="T17" fmla="*/ 6 h 99"/>
                    <a:gd name="T18" fmla="*/ 32 w 98"/>
                    <a:gd name="T19" fmla="*/ 12 h 99"/>
                    <a:gd name="T20" fmla="*/ 34 w 98"/>
                    <a:gd name="T21" fmla="*/ 17 h 99"/>
                    <a:gd name="T22" fmla="*/ 39 w 98"/>
                    <a:gd name="T23" fmla="*/ 13 h 99"/>
                    <a:gd name="T24" fmla="*/ 40 w 98"/>
                    <a:gd name="T25" fmla="*/ 5 h 99"/>
                    <a:gd name="T26" fmla="*/ 40 w 98"/>
                    <a:gd name="T27" fmla="*/ 0 h 99"/>
                    <a:gd name="T28" fmla="*/ 46 w 98"/>
                    <a:gd name="T29" fmla="*/ 5 h 99"/>
                    <a:gd name="T30" fmla="*/ 50 w 98"/>
                    <a:gd name="T31" fmla="*/ 15 h 99"/>
                    <a:gd name="T32" fmla="*/ 50 w 98"/>
                    <a:gd name="T33" fmla="*/ 23 h 99"/>
                    <a:gd name="T34" fmla="*/ 56 w 98"/>
                    <a:gd name="T35" fmla="*/ 16 h 99"/>
                    <a:gd name="T36" fmla="*/ 64 w 98"/>
                    <a:gd name="T37" fmla="*/ 12 h 99"/>
                    <a:gd name="T38" fmla="*/ 73 w 98"/>
                    <a:gd name="T39" fmla="*/ 12 h 99"/>
                    <a:gd name="T40" fmla="*/ 76 w 98"/>
                    <a:gd name="T41" fmla="*/ 17 h 99"/>
                    <a:gd name="T42" fmla="*/ 69 w 98"/>
                    <a:gd name="T43" fmla="*/ 20 h 99"/>
                    <a:gd name="T44" fmla="*/ 67 w 98"/>
                    <a:gd name="T45" fmla="*/ 27 h 99"/>
                    <a:gd name="T46" fmla="*/ 72 w 98"/>
                    <a:gd name="T47" fmla="*/ 33 h 99"/>
                    <a:gd name="T48" fmla="*/ 81 w 98"/>
                    <a:gd name="T49" fmla="*/ 35 h 99"/>
                    <a:gd name="T50" fmla="*/ 86 w 98"/>
                    <a:gd name="T51" fmla="*/ 34 h 99"/>
                    <a:gd name="T52" fmla="*/ 86 w 98"/>
                    <a:gd name="T53" fmla="*/ 28 h 99"/>
                    <a:gd name="T54" fmla="*/ 89 w 98"/>
                    <a:gd name="T55" fmla="*/ 28 h 99"/>
                    <a:gd name="T56" fmla="*/ 94 w 98"/>
                    <a:gd name="T57" fmla="*/ 33 h 99"/>
                    <a:gd name="T58" fmla="*/ 97 w 98"/>
                    <a:gd name="T59" fmla="*/ 42 h 99"/>
                    <a:gd name="T60" fmla="*/ 95 w 98"/>
                    <a:gd name="T61" fmla="*/ 53 h 99"/>
                    <a:gd name="T62" fmla="*/ 91 w 98"/>
                    <a:gd name="T63" fmla="*/ 57 h 99"/>
                    <a:gd name="T64" fmla="*/ 83 w 98"/>
                    <a:gd name="T65" fmla="*/ 62 h 99"/>
                    <a:gd name="T66" fmla="*/ 79 w 98"/>
                    <a:gd name="T67" fmla="*/ 68 h 99"/>
                    <a:gd name="T68" fmla="*/ 77 w 98"/>
                    <a:gd name="T69" fmla="*/ 76 h 99"/>
                    <a:gd name="T70" fmla="*/ 76 w 98"/>
                    <a:gd name="T71" fmla="*/ 86 h 99"/>
                    <a:gd name="T72" fmla="*/ 70 w 98"/>
                    <a:gd name="T73" fmla="*/ 90 h 99"/>
                    <a:gd name="T74" fmla="*/ 60 w 98"/>
                    <a:gd name="T75" fmla="*/ 94 h 99"/>
                    <a:gd name="T76" fmla="*/ 47 w 98"/>
                    <a:gd name="T77" fmla="*/ 97 h 99"/>
                    <a:gd name="T78" fmla="*/ 29 w 98"/>
                    <a:gd name="T79" fmla="*/ 97 h 99"/>
                    <a:gd name="T80" fmla="*/ 16 w 98"/>
                    <a:gd name="T81" fmla="*/ 94 h 99"/>
                    <a:gd name="T82" fmla="*/ 11 w 98"/>
                    <a:gd name="T83" fmla="*/ 87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99"/>
                    <a:gd name="T128" fmla="*/ 98 w 98"/>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99">
                      <a:moveTo>
                        <a:pt x="8" y="78"/>
                      </a:moveTo>
                      <a:lnTo>
                        <a:pt x="6" y="72"/>
                      </a:lnTo>
                      <a:lnTo>
                        <a:pt x="4" y="67"/>
                      </a:lnTo>
                      <a:lnTo>
                        <a:pt x="2" y="61"/>
                      </a:lnTo>
                      <a:lnTo>
                        <a:pt x="1" y="56"/>
                      </a:lnTo>
                      <a:lnTo>
                        <a:pt x="0" y="51"/>
                      </a:lnTo>
                      <a:lnTo>
                        <a:pt x="0" y="48"/>
                      </a:lnTo>
                      <a:lnTo>
                        <a:pt x="0" y="44"/>
                      </a:lnTo>
                      <a:lnTo>
                        <a:pt x="1" y="41"/>
                      </a:lnTo>
                      <a:lnTo>
                        <a:pt x="2" y="39"/>
                      </a:lnTo>
                      <a:lnTo>
                        <a:pt x="4" y="36"/>
                      </a:lnTo>
                      <a:lnTo>
                        <a:pt x="5" y="33"/>
                      </a:lnTo>
                      <a:lnTo>
                        <a:pt x="8" y="30"/>
                      </a:lnTo>
                      <a:lnTo>
                        <a:pt x="11" y="27"/>
                      </a:lnTo>
                      <a:lnTo>
                        <a:pt x="14" y="26"/>
                      </a:lnTo>
                      <a:lnTo>
                        <a:pt x="17" y="24"/>
                      </a:lnTo>
                      <a:lnTo>
                        <a:pt x="20" y="22"/>
                      </a:lnTo>
                      <a:lnTo>
                        <a:pt x="22" y="21"/>
                      </a:lnTo>
                      <a:lnTo>
                        <a:pt x="24" y="19"/>
                      </a:lnTo>
                      <a:lnTo>
                        <a:pt x="25" y="17"/>
                      </a:lnTo>
                      <a:lnTo>
                        <a:pt x="25" y="16"/>
                      </a:lnTo>
                      <a:lnTo>
                        <a:pt x="26" y="14"/>
                      </a:lnTo>
                      <a:lnTo>
                        <a:pt x="26" y="12"/>
                      </a:lnTo>
                      <a:lnTo>
                        <a:pt x="26" y="9"/>
                      </a:lnTo>
                      <a:lnTo>
                        <a:pt x="25" y="7"/>
                      </a:lnTo>
                      <a:lnTo>
                        <a:pt x="24" y="4"/>
                      </a:lnTo>
                      <a:lnTo>
                        <a:pt x="27" y="6"/>
                      </a:lnTo>
                      <a:lnTo>
                        <a:pt x="29" y="7"/>
                      </a:lnTo>
                      <a:lnTo>
                        <a:pt x="31" y="10"/>
                      </a:lnTo>
                      <a:lnTo>
                        <a:pt x="32" y="12"/>
                      </a:lnTo>
                      <a:lnTo>
                        <a:pt x="32" y="14"/>
                      </a:lnTo>
                      <a:lnTo>
                        <a:pt x="32" y="17"/>
                      </a:lnTo>
                      <a:lnTo>
                        <a:pt x="34" y="17"/>
                      </a:lnTo>
                      <a:lnTo>
                        <a:pt x="37" y="16"/>
                      </a:lnTo>
                      <a:lnTo>
                        <a:pt x="38" y="14"/>
                      </a:lnTo>
                      <a:lnTo>
                        <a:pt x="39" y="13"/>
                      </a:lnTo>
                      <a:lnTo>
                        <a:pt x="41" y="11"/>
                      </a:lnTo>
                      <a:lnTo>
                        <a:pt x="41" y="8"/>
                      </a:lnTo>
                      <a:lnTo>
                        <a:pt x="40" y="5"/>
                      </a:lnTo>
                      <a:lnTo>
                        <a:pt x="39" y="3"/>
                      </a:lnTo>
                      <a:lnTo>
                        <a:pt x="37" y="0"/>
                      </a:lnTo>
                      <a:lnTo>
                        <a:pt x="40" y="0"/>
                      </a:lnTo>
                      <a:lnTo>
                        <a:pt x="43" y="1"/>
                      </a:lnTo>
                      <a:lnTo>
                        <a:pt x="45" y="3"/>
                      </a:lnTo>
                      <a:lnTo>
                        <a:pt x="46" y="5"/>
                      </a:lnTo>
                      <a:lnTo>
                        <a:pt x="48" y="8"/>
                      </a:lnTo>
                      <a:lnTo>
                        <a:pt x="49" y="11"/>
                      </a:lnTo>
                      <a:lnTo>
                        <a:pt x="50" y="15"/>
                      </a:lnTo>
                      <a:lnTo>
                        <a:pt x="51" y="18"/>
                      </a:lnTo>
                      <a:lnTo>
                        <a:pt x="51" y="21"/>
                      </a:lnTo>
                      <a:lnTo>
                        <a:pt x="50" y="23"/>
                      </a:lnTo>
                      <a:lnTo>
                        <a:pt x="52" y="20"/>
                      </a:lnTo>
                      <a:lnTo>
                        <a:pt x="54" y="18"/>
                      </a:lnTo>
                      <a:lnTo>
                        <a:pt x="56" y="16"/>
                      </a:lnTo>
                      <a:lnTo>
                        <a:pt x="58" y="14"/>
                      </a:lnTo>
                      <a:lnTo>
                        <a:pt x="61" y="13"/>
                      </a:lnTo>
                      <a:lnTo>
                        <a:pt x="64" y="12"/>
                      </a:lnTo>
                      <a:lnTo>
                        <a:pt x="68" y="12"/>
                      </a:lnTo>
                      <a:lnTo>
                        <a:pt x="71" y="12"/>
                      </a:lnTo>
                      <a:lnTo>
                        <a:pt x="73" y="12"/>
                      </a:lnTo>
                      <a:lnTo>
                        <a:pt x="76" y="13"/>
                      </a:lnTo>
                      <a:lnTo>
                        <a:pt x="79" y="16"/>
                      </a:lnTo>
                      <a:lnTo>
                        <a:pt x="76" y="17"/>
                      </a:lnTo>
                      <a:lnTo>
                        <a:pt x="74" y="17"/>
                      </a:lnTo>
                      <a:lnTo>
                        <a:pt x="71" y="18"/>
                      </a:lnTo>
                      <a:lnTo>
                        <a:pt x="69" y="20"/>
                      </a:lnTo>
                      <a:lnTo>
                        <a:pt x="67" y="22"/>
                      </a:lnTo>
                      <a:lnTo>
                        <a:pt x="67" y="25"/>
                      </a:lnTo>
                      <a:lnTo>
                        <a:pt x="67" y="27"/>
                      </a:lnTo>
                      <a:lnTo>
                        <a:pt x="68" y="30"/>
                      </a:lnTo>
                      <a:lnTo>
                        <a:pt x="69" y="32"/>
                      </a:lnTo>
                      <a:lnTo>
                        <a:pt x="72" y="33"/>
                      </a:lnTo>
                      <a:lnTo>
                        <a:pt x="76" y="34"/>
                      </a:lnTo>
                      <a:lnTo>
                        <a:pt x="79" y="35"/>
                      </a:lnTo>
                      <a:lnTo>
                        <a:pt x="81" y="35"/>
                      </a:lnTo>
                      <a:lnTo>
                        <a:pt x="83" y="36"/>
                      </a:lnTo>
                      <a:lnTo>
                        <a:pt x="86" y="35"/>
                      </a:lnTo>
                      <a:lnTo>
                        <a:pt x="86" y="34"/>
                      </a:lnTo>
                      <a:lnTo>
                        <a:pt x="87" y="32"/>
                      </a:lnTo>
                      <a:lnTo>
                        <a:pt x="87" y="30"/>
                      </a:lnTo>
                      <a:lnTo>
                        <a:pt x="86" y="28"/>
                      </a:lnTo>
                      <a:lnTo>
                        <a:pt x="86" y="27"/>
                      </a:lnTo>
                      <a:lnTo>
                        <a:pt x="88" y="28"/>
                      </a:lnTo>
                      <a:lnTo>
                        <a:pt x="89" y="28"/>
                      </a:lnTo>
                      <a:lnTo>
                        <a:pt x="91" y="30"/>
                      </a:lnTo>
                      <a:lnTo>
                        <a:pt x="93" y="31"/>
                      </a:lnTo>
                      <a:lnTo>
                        <a:pt x="94" y="33"/>
                      </a:lnTo>
                      <a:lnTo>
                        <a:pt x="95" y="36"/>
                      </a:lnTo>
                      <a:lnTo>
                        <a:pt x="96" y="39"/>
                      </a:lnTo>
                      <a:lnTo>
                        <a:pt x="97" y="42"/>
                      </a:lnTo>
                      <a:lnTo>
                        <a:pt x="97" y="46"/>
                      </a:lnTo>
                      <a:lnTo>
                        <a:pt x="97" y="50"/>
                      </a:lnTo>
                      <a:lnTo>
                        <a:pt x="95" y="53"/>
                      </a:lnTo>
                      <a:lnTo>
                        <a:pt x="94" y="54"/>
                      </a:lnTo>
                      <a:lnTo>
                        <a:pt x="93" y="55"/>
                      </a:lnTo>
                      <a:lnTo>
                        <a:pt x="91" y="57"/>
                      </a:lnTo>
                      <a:lnTo>
                        <a:pt x="88" y="59"/>
                      </a:lnTo>
                      <a:lnTo>
                        <a:pt x="85" y="60"/>
                      </a:lnTo>
                      <a:lnTo>
                        <a:pt x="83" y="62"/>
                      </a:lnTo>
                      <a:lnTo>
                        <a:pt x="82" y="64"/>
                      </a:lnTo>
                      <a:lnTo>
                        <a:pt x="80" y="65"/>
                      </a:lnTo>
                      <a:lnTo>
                        <a:pt x="79" y="68"/>
                      </a:lnTo>
                      <a:lnTo>
                        <a:pt x="78" y="71"/>
                      </a:lnTo>
                      <a:lnTo>
                        <a:pt x="78" y="73"/>
                      </a:lnTo>
                      <a:lnTo>
                        <a:pt x="77" y="76"/>
                      </a:lnTo>
                      <a:lnTo>
                        <a:pt x="77" y="81"/>
                      </a:lnTo>
                      <a:lnTo>
                        <a:pt x="77" y="83"/>
                      </a:lnTo>
                      <a:lnTo>
                        <a:pt x="76" y="86"/>
                      </a:lnTo>
                      <a:lnTo>
                        <a:pt x="74" y="88"/>
                      </a:lnTo>
                      <a:lnTo>
                        <a:pt x="73" y="89"/>
                      </a:lnTo>
                      <a:lnTo>
                        <a:pt x="70" y="90"/>
                      </a:lnTo>
                      <a:lnTo>
                        <a:pt x="68" y="92"/>
                      </a:lnTo>
                      <a:lnTo>
                        <a:pt x="64" y="93"/>
                      </a:lnTo>
                      <a:lnTo>
                        <a:pt x="60" y="94"/>
                      </a:lnTo>
                      <a:lnTo>
                        <a:pt x="55" y="96"/>
                      </a:lnTo>
                      <a:lnTo>
                        <a:pt x="52" y="96"/>
                      </a:lnTo>
                      <a:lnTo>
                        <a:pt x="47" y="97"/>
                      </a:lnTo>
                      <a:lnTo>
                        <a:pt x="41" y="98"/>
                      </a:lnTo>
                      <a:lnTo>
                        <a:pt x="35" y="98"/>
                      </a:lnTo>
                      <a:lnTo>
                        <a:pt x="29" y="97"/>
                      </a:lnTo>
                      <a:lnTo>
                        <a:pt x="24" y="96"/>
                      </a:lnTo>
                      <a:lnTo>
                        <a:pt x="20" y="95"/>
                      </a:lnTo>
                      <a:lnTo>
                        <a:pt x="16" y="94"/>
                      </a:lnTo>
                      <a:lnTo>
                        <a:pt x="15" y="92"/>
                      </a:lnTo>
                      <a:lnTo>
                        <a:pt x="13" y="90"/>
                      </a:lnTo>
                      <a:lnTo>
                        <a:pt x="11" y="87"/>
                      </a:lnTo>
                      <a:lnTo>
                        <a:pt x="9" y="82"/>
                      </a:lnTo>
                      <a:lnTo>
                        <a:pt x="8" y="78"/>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10" name="Freeform 42"/>
                <p:cNvSpPr>
                  <a:spLocks/>
                </p:cNvSpPr>
                <p:nvPr/>
              </p:nvSpPr>
              <p:spPr bwMode="auto">
                <a:xfrm>
                  <a:off x="4438" y="626"/>
                  <a:ext cx="53" cy="54"/>
                </a:xfrm>
                <a:custGeom>
                  <a:avLst/>
                  <a:gdLst>
                    <a:gd name="T0" fmla="*/ 3 w 53"/>
                    <a:gd name="T1" fmla="*/ 39 h 54"/>
                    <a:gd name="T2" fmla="*/ 1 w 53"/>
                    <a:gd name="T3" fmla="*/ 33 h 54"/>
                    <a:gd name="T4" fmla="*/ 0 w 53"/>
                    <a:gd name="T5" fmla="*/ 28 h 54"/>
                    <a:gd name="T6" fmla="*/ 0 w 53"/>
                    <a:gd name="T7" fmla="*/ 24 h 54"/>
                    <a:gd name="T8" fmla="*/ 1 w 53"/>
                    <a:gd name="T9" fmla="*/ 21 h 54"/>
                    <a:gd name="T10" fmla="*/ 3 w 53"/>
                    <a:gd name="T11" fmla="*/ 18 h 54"/>
                    <a:gd name="T12" fmla="*/ 6 w 53"/>
                    <a:gd name="T13" fmla="*/ 15 h 54"/>
                    <a:gd name="T14" fmla="*/ 9 w 53"/>
                    <a:gd name="T15" fmla="*/ 13 h 54"/>
                    <a:gd name="T16" fmla="*/ 12 w 53"/>
                    <a:gd name="T17" fmla="*/ 11 h 54"/>
                    <a:gd name="T18" fmla="*/ 13 w 53"/>
                    <a:gd name="T19" fmla="*/ 9 h 54"/>
                    <a:gd name="T20" fmla="*/ 14 w 53"/>
                    <a:gd name="T21" fmla="*/ 8 h 54"/>
                    <a:gd name="T22" fmla="*/ 14 w 53"/>
                    <a:gd name="T23" fmla="*/ 5 h 54"/>
                    <a:gd name="T24" fmla="*/ 13 w 53"/>
                    <a:gd name="T25" fmla="*/ 2 h 54"/>
                    <a:gd name="T26" fmla="*/ 16 w 53"/>
                    <a:gd name="T27" fmla="*/ 4 h 54"/>
                    <a:gd name="T28" fmla="*/ 17 w 53"/>
                    <a:gd name="T29" fmla="*/ 7 h 54"/>
                    <a:gd name="T30" fmla="*/ 17 w 53"/>
                    <a:gd name="T31" fmla="*/ 9 h 54"/>
                    <a:gd name="T32" fmla="*/ 20 w 53"/>
                    <a:gd name="T33" fmla="*/ 8 h 54"/>
                    <a:gd name="T34" fmla="*/ 22 w 53"/>
                    <a:gd name="T35" fmla="*/ 6 h 54"/>
                    <a:gd name="T36" fmla="*/ 22 w 53"/>
                    <a:gd name="T37" fmla="*/ 3 h 54"/>
                    <a:gd name="T38" fmla="*/ 20 w 53"/>
                    <a:gd name="T39" fmla="*/ 0 h 54"/>
                    <a:gd name="T40" fmla="*/ 23 w 53"/>
                    <a:gd name="T41" fmla="*/ 1 h 54"/>
                    <a:gd name="T42" fmla="*/ 25 w 53"/>
                    <a:gd name="T43" fmla="*/ 3 h 54"/>
                    <a:gd name="T44" fmla="*/ 26 w 53"/>
                    <a:gd name="T45" fmla="*/ 6 h 54"/>
                    <a:gd name="T46" fmla="*/ 27 w 53"/>
                    <a:gd name="T47" fmla="*/ 10 h 54"/>
                    <a:gd name="T48" fmla="*/ 27 w 53"/>
                    <a:gd name="T49" fmla="*/ 13 h 54"/>
                    <a:gd name="T50" fmla="*/ 29 w 53"/>
                    <a:gd name="T51" fmla="*/ 10 h 54"/>
                    <a:gd name="T52" fmla="*/ 31 w 53"/>
                    <a:gd name="T53" fmla="*/ 8 h 54"/>
                    <a:gd name="T54" fmla="*/ 35 w 53"/>
                    <a:gd name="T55" fmla="*/ 7 h 54"/>
                    <a:gd name="T56" fmla="*/ 37 w 53"/>
                    <a:gd name="T57" fmla="*/ 6 h 54"/>
                    <a:gd name="T58" fmla="*/ 40 w 53"/>
                    <a:gd name="T59" fmla="*/ 7 h 54"/>
                    <a:gd name="T60" fmla="*/ 41 w 53"/>
                    <a:gd name="T61" fmla="*/ 9 h 54"/>
                    <a:gd name="T62" fmla="*/ 38 w 53"/>
                    <a:gd name="T63" fmla="*/ 10 h 54"/>
                    <a:gd name="T64" fmla="*/ 36 w 53"/>
                    <a:gd name="T65" fmla="*/ 12 h 54"/>
                    <a:gd name="T66" fmla="*/ 36 w 53"/>
                    <a:gd name="T67" fmla="*/ 15 h 54"/>
                    <a:gd name="T68" fmla="*/ 37 w 53"/>
                    <a:gd name="T69" fmla="*/ 17 h 54"/>
                    <a:gd name="T70" fmla="*/ 41 w 53"/>
                    <a:gd name="T71" fmla="*/ 19 h 54"/>
                    <a:gd name="T72" fmla="*/ 43 w 53"/>
                    <a:gd name="T73" fmla="*/ 19 h 54"/>
                    <a:gd name="T74" fmla="*/ 46 w 53"/>
                    <a:gd name="T75" fmla="*/ 19 h 54"/>
                    <a:gd name="T76" fmla="*/ 47 w 53"/>
                    <a:gd name="T77" fmla="*/ 17 h 54"/>
                    <a:gd name="T78" fmla="*/ 46 w 53"/>
                    <a:gd name="T79" fmla="*/ 16 h 54"/>
                    <a:gd name="T80" fmla="*/ 47 w 53"/>
                    <a:gd name="T81" fmla="*/ 15 h 54"/>
                    <a:gd name="T82" fmla="*/ 49 w 53"/>
                    <a:gd name="T83" fmla="*/ 16 h 54"/>
                    <a:gd name="T84" fmla="*/ 50 w 53"/>
                    <a:gd name="T85" fmla="*/ 18 h 54"/>
                    <a:gd name="T86" fmla="*/ 52 w 53"/>
                    <a:gd name="T87" fmla="*/ 21 h 54"/>
                    <a:gd name="T88" fmla="*/ 52 w 53"/>
                    <a:gd name="T89" fmla="*/ 25 h 54"/>
                    <a:gd name="T90" fmla="*/ 51 w 53"/>
                    <a:gd name="T91" fmla="*/ 29 h 54"/>
                    <a:gd name="T92" fmla="*/ 48 w 53"/>
                    <a:gd name="T93" fmla="*/ 31 h 54"/>
                    <a:gd name="T94" fmla="*/ 45 w 53"/>
                    <a:gd name="T95" fmla="*/ 33 h 54"/>
                    <a:gd name="T96" fmla="*/ 44 w 53"/>
                    <a:gd name="T97" fmla="*/ 35 h 54"/>
                    <a:gd name="T98" fmla="*/ 42 w 53"/>
                    <a:gd name="T99" fmla="*/ 37 h 54"/>
                    <a:gd name="T100" fmla="*/ 42 w 53"/>
                    <a:gd name="T101" fmla="*/ 40 h 54"/>
                    <a:gd name="T102" fmla="*/ 41 w 53"/>
                    <a:gd name="T103" fmla="*/ 44 h 54"/>
                    <a:gd name="T104" fmla="*/ 40 w 53"/>
                    <a:gd name="T105" fmla="*/ 47 h 54"/>
                    <a:gd name="T106" fmla="*/ 39 w 53"/>
                    <a:gd name="T107" fmla="*/ 48 h 54"/>
                    <a:gd name="T108" fmla="*/ 36 w 53"/>
                    <a:gd name="T109" fmla="*/ 50 h 54"/>
                    <a:gd name="T110" fmla="*/ 33 w 53"/>
                    <a:gd name="T111" fmla="*/ 51 h 54"/>
                    <a:gd name="T112" fmla="*/ 28 w 53"/>
                    <a:gd name="T113" fmla="*/ 52 h 54"/>
                    <a:gd name="T114" fmla="*/ 22 w 53"/>
                    <a:gd name="T115" fmla="*/ 53 h 54"/>
                    <a:gd name="T116" fmla="*/ 15 w 53"/>
                    <a:gd name="T117" fmla="*/ 53 h 54"/>
                    <a:gd name="T118" fmla="*/ 10 w 53"/>
                    <a:gd name="T119" fmla="*/ 52 h 54"/>
                    <a:gd name="T120" fmla="*/ 8 w 53"/>
                    <a:gd name="T121" fmla="*/ 50 h 54"/>
                    <a:gd name="T122" fmla="*/ 6 w 53"/>
                    <a:gd name="T123" fmla="*/ 47 h 54"/>
                    <a:gd name="T124" fmla="*/ 4 w 53"/>
                    <a:gd name="T125" fmla="*/ 43 h 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
                    <a:gd name="T190" fmla="*/ 0 h 54"/>
                    <a:gd name="T191" fmla="*/ 53 w 53"/>
                    <a:gd name="T192" fmla="*/ 54 h 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 h="54">
                      <a:moveTo>
                        <a:pt x="4" y="43"/>
                      </a:moveTo>
                      <a:lnTo>
                        <a:pt x="3" y="39"/>
                      </a:lnTo>
                      <a:lnTo>
                        <a:pt x="2" y="36"/>
                      </a:lnTo>
                      <a:lnTo>
                        <a:pt x="1" y="33"/>
                      </a:lnTo>
                      <a:lnTo>
                        <a:pt x="1" y="31"/>
                      </a:lnTo>
                      <a:lnTo>
                        <a:pt x="0" y="28"/>
                      </a:lnTo>
                      <a:lnTo>
                        <a:pt x="0" y="26"/>
                      </a:lnTo>
                      <a:lnTo>
                        <a:pt x="0" y="24"/>
                      </a:lnTo>
                      <a:lnTo>
                        <a:pt x="1" y="23"/>
                      </a:lnTo>
                      <a:lnTo>
                        <a:pt x="1" y="21"/>
                      </a:lnTo>
                      <a:lnTo>
                        <a:pt x="2" y="20"/>
                      </a:lnTo>
                      <a:lnTo>
                        <a:pt x="3" y="18"/>
                      </a:lnTo>
                      <a:lnTo>
                        <a:pt x="4" y="16"/>
                      </a:lnTo>
                      <a:lnTo>
                        <a:pt x="6" y="15"/>
                      </a:lnTo>
                      <a:lnTo>
                        <a:pt x="7" y="14"/>
                      </a:lnTo>
                      <a:lnTo>
                        <a:pt x="9" y="13"/>
                      </a:lnTo>
                      <a:lnTo>
                        <a:pt x="11" y="12"/>
                      </a:lnTo>
                      <a:lnTo>
                        <a:pt x="12" y="11"/>
                      </a:lnTo>
                      <a:lnTo>
                        <a:pt x="13" y="10"/>
                      </a:lnTo>
                      <a:lnTo>
                        <a:pt x="13" y="9"/>
                      </a:lnTo>
                      <a:lnTo>
                        <a:pt x="14" y="9"/>
                      </a:lnTo>
                      <a:lnTo>
                        <a:pt x="14" y="8"/>
                      </a:lnTo>
                      <a:lnTo>
                        <a:pt x="14" y="6"/>
                      </a:lnTo>
                      <a:lnTo>
                        <a:pt x="14" y="5"/>
                      </a:lnTo>
                      <a:lnTo>
                        <a:pt x="13" y="4"/>
                      </a:lnTo>
                      <a:lnTo>
                        <a:pt x="13" y="2"/>
                      </a:lnTo>
                      <a:lnTo>
                        <a:pt x="14" y="3"/>
                      </a:lnTo>
                      <a:lnTo>
                        <a:pt x="16" y="4"/>
                      </a:lnTo>
                      <a:lnTo>
                        <a:pt x="17" y="5"/>
                      </a:lnTo>
                      <a:lnTo>
                        <a:pt x="17" y="7"/>
                      </a:lnTo>
                      <a:lnTo>
                        <a:pt x="17" y="8"/>
                      </a:lnTo>
                      <a:lnTo>
                        <a:pt x="17" y="9"/>
                      </a:lnTo>
                      <a:lnTo>
                        <a:pt x="18" y="9"/>
                      </a:lnTo>
                      <a:lnTo>
                        <a:pt x="20" y="8"/>
                      </a:lnTo>
                      <a:lnTo>
                        <a:pt x="21" y="7"/>
                      </a:lnTo>
                      <a:lnTo>
                        <a:pt x="22" y="6"/>
                      </a:lnTo>
                      <a:lnTo>
                        <a:pt x="22" y="4"/>
                      </a:lnTo>
                      <a:lnTo>
                        <a:pt x="22" y="3"/>
                      </a:lnTo>
                      <a:lnTo>
                        <a:pt x="21" y="1"/>
                      </a:lnTo>
                      <a:lnTo>
                        <a:pt x="20" y="0"/>
                      </a:lnTo>
                      <a:lnTo>
                        <a:pt x="22" y="0"/>
                      </a:lnTo>
                      <a:lnTo>
                        <a:pt x="23" y="1"/>
                      </a:lnTo>
                      <a:lnTo>
                        <a:pt x="24" y="2"/>
                      </a:lnTo>
                      <a:lnTo>
                        <a:pt x="25" y="3"/>
                      </a:lnTo>
                      <a:lnTo>
                        <a:pt x="26" y="4"/>
                      </a:lnTo>
                      <a:lnTo>
                        <a:pt x="26" y="6"/>
                      </a:lnTo>
                      <a:lnTo>
                        <a:pt x="27" y="8"/>
                      </a:lnTo>
                      <a:lnTo>
                        <a:pt x="27" y="10"/>
                      </a:lnTo>
                      <a:lnTo>
                        <a:pt x="27" y="11"/>
                      </a:lnTo>
                      <a:lnTo>
                        <a:pt x="27" y="13"/>
                      </a:lnTo>
                      <a:lnTo>
                        <a:pt x="28" y="11"/>
                      </a:lnTo>
                      <a:lnTo>
                        <a:pt x="29" y="10"/>
                      </a:lnTo>
                      <a:lnTo>
                        <a:pt x="30" y="8"/>
                      </a:lnTo>
                      <a:lnTo>
                        <a:pt x="31" y="8"/>
                      </a:lnTo>
                      <a:lnTo>
                        <a:pt x="33" y="7"/>
                      </a:lnTo>
                      <a:lnTo>
                        <a:pt x="35" y="7"/>
                      </a:lnTo>
                      <a:lnTo>
                        <a:pt x="36" y="6"/>
                      </a:lnTo>
                      <a:lnTo>
                        <a:pt x="37" y="6"/>
                      </a:lnTo>
                      <a:lnTo>
                        <a:pt x="39" y="7"/>
                      </a:lnTo>
                      <a:lnTo>
                        <a:pt x="40" y="7"/>
                      </a:lnTo>
                      <a:lnTo>
                        <a:pt x="42" y="9"/>
                      </a:lnTo>
                      <a:lnTo>
                        <a:pt x="41" y="9"/>
                      </a:lnTo>
                      <a:lnTo>
                        <a:pt x="39" y="9"/>
                      </a:lnTo>
                      <a:lnTo>
                        <a:pt x="38" y="10"/>
                      </a:lnTo>
                      <a:lnTo>
                        <a:pt x="37" y="11"/>
                      </a:lnTo>
                      <a:lnTo>
                        <a:pt x="36" y="12"/>
                      </a:lnTo>
                      <a:lnTo>
                        <a:pt x="36" y="13"/>
                      </a:lnTo>
                      <a:lnTo>
                        <a:pt x="36" y="15"/>
                      </a:lnTo>
                      <a:lnTo>
                        <a:pt x="36" y="16"/>
                      </a:lnTo>
                      <a:lnTo>
                        <a:pt x="37" y="17"/>
                      </a:lnTo>
                      <a:lnTo>
                        <a:pt x="39" y="18"/>
                      </a:lnTo>
                      <a:lnTo>
                        <a:pt x="41" y="19"/>
                      </a:lnTo>
                      <a:lnTo>
                        <a:pt x="42" y="19"/>
                      </a:lnTo>
                      <a:lnTo>
                        <a:pt x="43" y="19"/>
                      </a:lnTo>
                      <a:lnTo>
                        <a:pt x="44" y="20"/>
                      </a:lnTo>
                      <a:lnTo>
                        <a:pt x="46" y="19"/>
                      </a:lnTo>
                      <a:lnTo>
                        <a:pt x="46" y="18"/>
                      </a:lnTo>
                      <a:lnTo>
                        <a:pt x="47" y="17"/>
                      </a:lnTo>
                      <a:lnTo>
                        <a:pt x="47" y="16"/>
                      </a:lnTo>
                      <a:lnTo>
                        <a:pt x="46" y="16"/>
                      </a:lnTo>
                      <a:lnTo>
                        <a:pt x="46" y="15"/>
                      </a:lnTo>
                      <a:lnTo>
                        <a:pt x="47" y="15"/>
                      </a:lnTo>
                      <a:lnTo>
                        <a:pt x="48" y="16"/>
                      </a:lnTo>
                      <a:lnTo>
                        <a:pt x="49" y="16"/>
                      </a:lnTo>
                      <a:lnTo>
                        <a:pt x="50" y="17"/>
                      </a:lnTo>
                      <a:lnTo>
                        <a:pt x="50" y="18"/>
                      </a:lnTo>
                      <a:lnTo>
                        <a:pt x="51" y="19"/>
                      </a:lnTo>
                      <a:lnTo>
                        <a:pt x="52" y="21"/>
                      </a:lnTo>
                      <a:lnTo>
                        <a:pt x="52" y="23"/>
                      </a:lnTo>
                      <a:lnTo>
                        <a:pt x="52" y="25"/>
                      </a:lnTo>
                      <a:lnTo>
                        <a:pt x="52" y="27"/>
                      </a:lnTo>
                      <a:lnTo>
                        <a:pt x="51" y="29"/>
                      </a:lnTo>
                      <a:lnTo>
                        <a:pt x="50" y="30"/>
                      </a:lnTo>
                      <a:lnTo>
                        <a:pt x="48" y="31"/>
                      </a:lnTo>
                      <a:lnTo>
                        <a:pt x="47" y="32"/>
                      </a:lnTo>
                      <a:lnTo>
                        <a:pt x="45" y="33"/>
                      </a:lnTo>
                      <a:lnTo>
                        <a:pt x="44" y="34"/>
                      </a:lnTo>
                      <a:lnTo>
                        <a:pt x="44" y="35"/>
                      </a:lnTo>
                      <a:lnTo>
                        <a:pt x="43" y="35"/>
                      </a:lnTo>
                      <a:lnTo>
                        <a:pt x="42" y="37"/>
                      </a:lnTo>
                      <a:lnTo>
                        <a:pt x="42" y="39"/>
                      </a:lnTo>
                      <a:lnTo>
                        <a:pt x="42" y="40"/>
                      </a:lnTo>
                      <a:lnTo>
                        <a:pt x="41" y="41"/>
                      </a:lnTo>
                      <a:lnTo>
                        <a:pt x="41" y="44"/>
                      </a:lnTo>
                      <a:lnTo>
                        <a:pt x="41" y="45"/>
                      </a:lnTo>
                      <a:lnTo>
                        <a:pt x="40" y="47"/>
                      </a:lnTo>
                      <a:lnTo>
                        <a:pt x="40" y="48"/>
                      </a:lnTo>
                      <a:lnTo>
                        <a:pt x="39" y="48"/>
                      </a:lnTo>
                      <a:lnTo>
                        <a:pt x="38" y="49"/>
                      </a:lnTo>
                      <a:lnTo>
                        <a:pt x="36" y="50"/>
                      </a:lnTo>
                      <a:lnTo>
                        <a:pt x="34" y="51"/>
                      </a:lnTo>
                      <a:lnTo>
                        <a:pt x="33" y="51"/>
                      </a:lnTo>
                      <a:lnTo>
                        <a:pt x="30" y="52"/>
                      </a:lnTo>
                      <a:lnTo>
                        <a:pt x="28" y="52"/>
                      </a:lnTo>
                      <a:lnTo>
                        <a:pt x="25" y="53"/>
                      </a:lnTo>
                      <a:lnTo>
                        <a:pt x="22" y="53"/>
                      </a:lnTo>
                      <a:lnTo>
                        <a:pt x="19" y="53"/>
                      </a:lnTo>
                      <a:lnTo>
                        <a:pt x="15" y="53"/>
                      </a:lnTo>
                      <a:lnTo>
                        <a:pt x="13" y="52"/>
                      </a:lnTo>
                      <a:lnTo>
                        <a:pt x="10" y="52"/>
                      </a:lnTo>
                      <a:lnTo>
                        <a:pt x="9" y="51"/>
                      </a:lnTo>
                      <a:lnTo>
                        <a:pt x="8" y="50"/>
                      </a:lnTo>
                      <a:lnTo>
                        <a:pt x="7" y="49"/>
                      </a:lnTo>
                      <a:lnTo>
                        <a:pt x="6" y="47"/>
                      </a:lnTo>
                      <a:lnTo>
                        <a:pt x="5" y="45"/>
                      </a:lnTo>
                      <a:lnTo>
                        <a:pt x="4" y="43"/>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11" name="Freeform 43"/>
                <p:cNvSpPr>
                  <a:spLocks/>
                </p:cNvSpPr>
                <p:nvPr/>
              </p:nvSpPr>
              <p:spPr bwMode="auto">
                <a:xfrm>
                  <a:off x="4449" y="642"/>
                  <a:ext cx="34" cy="36"/>
                </a:xfrm>
                <a:custGeom>
                  <a:avLst/>
                  <a:gdLst>
                    <a:gd name="T0" fmla="*/ 2 w 34"/>
                    <a:gd name="T1" fmla="*/ 26 h 36"/>
                    <a:gd name="T2" fmla="*/ 1 w 34"/>
                    <a:gd name="T3" fmla="*/ 22 h 36"/>
                    <a:gd name="T4" fmla="*/ 0 w 34"/>
                    <a:gd name="T5" fmla="*/ 18 h 36"/>
                    <a:gd name="T6" fmla="*/ 0 w 34"/>
                    <a:gd name="T7" fmla="*/ 16 h 36"/>
                    <a:gd name="T8" fmla="*/ 1 w 34"/>
                    <a:gd name="T9" fmla="*/ 14 h 36"/>
                    <a:gd name="T10" fmla="*/ 2 w 34"/>
                    <a:gd name="T11" fmla="*/ 12 h 36"/>
                    <a:gd name="T12" fmla="*/ 4 w 34"/>
                    <a:gd name="T13" fmla="*/ 10 h 36"/>
                    <a:gd name="T14" fmla="*/ 6 w 34"/>
                    <a:gd name="T15" fmla="*/ 8 h 36"/>
                    <a:gd name="T16" fmla="*/ 7 w 34"/>
                    <a:gd name="T17" fmla="*/ 7 h 36"/>
                    <a:gd name="T18" fmla="*/ 9 w 34"/>
                    <a:gd name="T19" fmla="*/ 6 h 36"/>
                    <a:gd name="T20" fmla="*/ 9 w 34"/>
                    <a:gd name="T21" fmla="*/ 4 h 36"/>
                    <a:gd name="T22" fmla="*/ 8 w 34"/>
                    <a:gd name="T23" fmla="*/ 2 h 36"/>
                    <a:gd name="T24" fmla="*/ 9 w 34"/>
                    <a:gd name="T25" fmla="*/ 2 h 36"/>
                    <a:gd name="T26" fmla="*/ 11 w 34"/>
                    <a:gd name="T27" fmla="*/ 3 h 36"/>
                    <a:gd name="T28" fmla="*/ 11 w 34"/>
                    <a:gd name="T29" fmla="*/ 5 h 36"/>
                    <a:gd name="T30" fmla="*/ 12 w 34"/>
                    <a:gd name="T31" fmla="*/ 6 h 36"/>
                    <a:gd name="T32" fmla="*/ 13 w 34"/>
                    <a:gd name="T33" fmla="*/ 5 h 36"/>
                    <a:gd name="T34" fmla="*/ 14 w 34"/>
                    <a:gd name="T35" fmla="*/ 3 h 36"/>
                    <a:gd name="T36" fmla="*/ 13 w 34"/>
                    <a:gd name="T37" fmla="*/ 1 h 36"/>
                    <a:gd name="T38" fmla="*/ 14 w 34"/>
                    <a:gd name="T39" fmla="*/ 0 h 36"/>
                    <a:gd name="T40" fmla="*/ 15 w 34"/>
                    <a:gd name="T41" fmla="*/ 1 h 36"/>
                    <a:gd name="T42" fmla="*/ 16 w 34"/>
                    <a:gd name="T43" fmla="*/ 3 h 36"/>
                    <a:gd name="T44" fmla="*/ 17 w 34"/>
                    <a:gd name="T45" fmla="*/ 5 h 36"/>
                    <a:gd name="T46" fmla="*/ 17 w 34"/>
                    <a:gd name="T47" fmla="*/ 7 h 36"/>
                    <a:gd name="T48" fmla="*/ 18 w 34"/>
                    <a:gd name="T49" fmla="*/ 7 h 36"/>
                    <a:gd name="T50" fmla="*/ 19 w 34"/>
                    <a:gd name="T51" fmla="*/ 6 h 36"/>
                    <a:gd name="T52" fmla="*/ 22 w 34"/>
                    <a:gd name="T53" fmla="*/ 4 h 36"/>
                    <a:gd name="T54" fmla="*/ 24 w 34"/>
                    <a:gd name="T55" fmla="*/ 4 h 36"/>
                    <a:gd name="T56" fmla="*/ 27 w 34"/>
                    <a:gd name="T57" fmla="*/ 6 h 36"/>
                    <a:gd name="T58" fmla="*/ 25 w 34"/>
                    <a:gd name="T59" fmla="*/ 6 h 36"/>
                    <a:gd name="T60" fmla="*/ 23 w 34"/>
                    <a:gd name="T61" fmla="*/ 8 h 36"/>
                    <a:gd name="T62" fmla="*/ 23 w 34"/>
                    <a:gd name="T63" fmla="*/ 10 h 36"/>
                    <a:gd name="T64" fmla="*/ 24 w 34"/>
                    <a:gd name="T65" fmla="*/ 11 h 36"/>
                    <a:gd name="T66" fmla="*/ 26 w 34"/>
                    <a:gd name="T67" fmla="*/ 13 h 36"/>
                    <a:gd name="T68" fmla="*/ 28 w 34"/>
                    <a:gd name="T69" fmla="*/ 13 h 36"/>
                    <a:gd name="T70" fmla="*/ 29 w 34"/>
                    <a:gd name="T71" fmla="*/ 12 h 36"/>
                    <a:gd name="T72" fmla="*/ 29 w 34"/>
                    <a:gd name="T73" fmla="*/ 10 h 36"/>
                    <a:gd name="T74" fmla="*/ 31 w 34"/>
                    <a:gd name="T75" fmla="*/ 11 h 36"/>
                    <a:gd name="T76" fmla="*/ 32 w 34"/>
                    <a:gd name="T77" fmla="*/ 13 h 36"/>
                    <a:gd name="T78" fmla="*/ 33 w 34"/>
                    <a:gd name="T79" fmla="*/ 15 h 36"/>
                    <a:gd name="T80" fmla="*/ 32 w 34"/>
                    <a:gd name="T81" fmla="*/ 18 h 36"/>
                    <a:gd name="T82" fmla="*/ 32 w 34"/>
                    <a:gd name="T83" fmla="*/ 20 h 36"/>
                    <a:gd name="T84" fmla="*/ 30 w 34"/>
                    <a:gd name="T85" fmla="*/ 21 h 36"/>
                    <a:gd name="T86" fmla="*/ 28 w 34"/>
                    <a:gd name="T87" fmla="*/ 22 h 36"/>
                    <a:gd name="T88" fmla="*/ 28 w 34"/>
                    <a:gd name="T89" fmla="*/ 24 h 36"/>
                    <a:gd name="T90" fmla="*/ 27 w 34"/>
                    <a:gd name="T91" fmla="*/ 26 h 36"/>
                    <a:gd name="T92" fmla="*/ 26 w 34"/>
                    <a:gd name="T93" fmla="*/ 27 h 36"/>
                    <a:gd name="T94" fmla="*/ 26 w 34"/>
                    <a:gd name="T95" fmla="*/ 30 h 36"/>
                    <a:gd name="T96" fmla="*/ 25 w 34"/>
                    <a:gd name="T97" fmla="*/ 31 h 36"/>
                    <a:gd name="T98" fmla="*/ 24 w 34"/>
                    <a:gd name="T99" fmla="*/ 32 h 36"/>
                    <a:gd name="T100" fmla="*/ 22 w 34"/>
                    <a:gd name="T101" fmla="*/ 33 h 36"/>
                    <a:gd name="T102" fmla="*/ 19 w 34"/>
                    <a:gd name="T103" fmla="*/ 34 h 36"/>
                    <a:gd name="T104" fmla="*/ 16 w 34"/>
                    <a:gd name="T105" fmla="*/ 35 h 36"/>
                    <a:gd name="T106" fmla="*/ 12 w 34"/>
                    <a:gd name="T107" fmla="*/ 35 h 36"/>
                    <a:gd name="T108" fmla="*/ 9 w 34"/>
                    <a:gd name="T109" fmla="*/ 34 h 36"/>
                    <a:gd name="T110" fmla="*/ 6 w 34"/>
                    <a:gd name="T111" fmla="*/ 34 h 36"/>
                    <a:gd name="T112" fmla="*/ 4 w 34"/>
                    <a:gd name="T113" fmla="*/ 32 h 36"/>
                    <a:gd name="T114" fmla="*/ 3 w 34"/>
                    <a:gd name="T115" fmla="*/ 3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36"/>
                    <a:gd name="T176" fmla="*/ 34 w 34"/>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36">
                      <a:moveTo>
                        <a:pt x="3" y="28"/>
                      </a:moveTo>
                      <a:lnTo>
                        <a:pt x="2" y="26"/>
                      </a:lnTo>
                      <a:lnTo>
                        <a:pt x="1" y="24"/>
                      </a:lnTo>
                      <a:lnTo>
                        <a:pt x="1" y="22"/>
                      </a:lnTo>
                      <a:lnTo>
                        <a:pt x="1" y="20"/>
                      </a:lnTo>
                      <a:lnTo>
                        <a:pt x="0" y="18"/>
                      </a:lnTo>
                      <a:lnTo>
                        <a:pt x="0" y="17"/>
                      </a:lnTo>
                      <a:lnTo>
                        <a:pt x="0" y="16"/>
                      </a:lnTo>
                      <a:lnTo>
                        <a:pt x="1" y="15"/>
                      </a:lnTo>
                      <a:lnTo>
                        <a:pt x="1" y="14"/>
                      </a:lnTo>
                      <a:lnTo>
                        <a:pt x="1" y="13"/>
                      </a:lnTo>
                      <a:lnTo>
                        <a:pt x="2" y="12"/>
                      </a:lnTo>
                      <a:lnTo>
                        <a:pt x="3" y="11"/>
                      </a:lnTo>
                      <a:lnTo>
                        <a:pt x="4" y="10"/>
                      </a:lnTo>
                      <a:lnTo>
                        <a:pt x="5" y="9"/>
                      </a:lnTo>
                      <a:lnTo>
                        <a:pt x="6" y="8"/>
                      </a:lnTo>
                      <a:lnTo>
                        <a:pt x="7" y="8"/>
                      </a:lnTo>
                      <a:lnTo>
                        <a:pt x="7" y="7"/>
                      </a:lnTo>
                      <a:lnTo>
                        <a:pt x="8" y="7"/>
                      </a:lnTo>
                      <a:lnTo>
                        <a:pt x="9" y="6"/>
                      </a:lnTo>
                      <a:lnTo>
                        <a:pt x="9" y="5"/>
                      </a:lnTo>
                      <a:lnTo>
                        <a:pt x="9" y="4"/>
                      </a:lnTo>
                      <a:lnTo>
                        <a:pt x="9" y="3"/>
                      </a:lnTo>
                      <a:lnTo>
                        <a:pt x="8" y="2"/>
                      </a:lnTo>
                      <a:lnTo>
                        <a:pt x="8" y="1"/>
                      </a:lnTo>
                      <a:lnTo>
                        <a:pt x="9" y="2"/>
                      </a:lnTo>
                      <a:lnTo>
                        <a:pt x="10" y="3"/>
                      </a:lnTo>
                      <a:lnTo>
                        <a:pt x="11" y="3"/>
                      </a:lnTo>
                      <a:lnTo>
                        <a:pt x="11" y="4"/>
                      </a:lnTo>
                      <a:lnTo>
                        <a:pt x="11" y="5"/>
                      </a:lnTo>
                      <a:lnTo>
                        <a:pt x="11" y="6"/>
                      </a:lnTo>
                      <a:lnTo>
                        <a:pt x="12" y="6"/>
                      </a:lnTo>
                      <a:lnTo>
                        <a:pt x="13" y="6"/>
                      </a:lnTo>
                      <a:lnTo>
                        <a:pt x="13" y="5"/>
                      </a:lnTo>
                      <a:lnTo>
                        <a:pt x="14" y="4"/>
                      </a:lnTo>
                      <a:lnTo>
                        <a:pt x="14" y="3"/>
                      </a:lnTo>
                      <a:lnTo>
                        <a:pt x="14" y="2"/>
                      </a:lnTo>
                      <a:lnTo>
                        <a:pt x="13" y="1"/>
                      </a:lnTo>
                      <a:lnTo>
                        <a:pt x="13" y="0"/>
                      </a:lnTo>
                      <a:lnTo>
                        <a:pt x="14" y="0"/>
                      </a:lnTo>
                      <a:lnTo>
                        <a:pt x="15" y="0"/>
                      </a:lnTo>
                      <a:lnTo>
                        <a:pt x="15" y="1"/>
                      </a:lnTo>
                      <a:lnTo>
                        <a:pt x="16" y="2"/>
                      </a:lnTo>
                      <a:lnTo>
                        <a:pt x="16" y="3"/>
                      </a:lnTo>
                      <a:lnTo>
                        <a:pt x="17" y="4"/>
                      </a:lnTo>
                      <a:lnTo>
                        <a:pt x="17" y="5"/>
                      </a:lnTo>
                      <a:lnTo>
                        <a:pt x="17" y="6"/>
                      </a:lnTo>
                      <a:lnTo>
                        <a:pt x="17" y="7"/>
                      </a:lnTo>
                      <a:lnTo>
                        <a:pt x="17" y="8"/>
                      </a:lnTo>
                      <a:lnTo>
                        <a:pt x="18" y="7"/>
                      </a:lnTo>
                      <a:lnTo>
                        <a:pt x="18" y="6"/>
                      </a:lnTo>
                      <a:lnTo>
                        <a:pt x="19" y="6"/>
                      </a:lnTo>
                      <a:lnTo>
                        <a:pt x="20" y="5"/>
                      </a:lnTo>
                      <a:lnTo>
                        <a:pt x="22" y="4"/>
                      </a:lnTo>
                      <a:lnTo>
                        <a:pt x="23" y="4"/>
                      </a:lnTo>
                      <a:lnTo>
                        <a:pt x="24" y="4"/>
                      </a:lnTo>
                      <a:lnTo>
                        <a:pt x="25" y="5"/>
                      </a:lnTo>
                      <a:lnTo>
                        <a:pt x="27" y="6"/>
                      </a:lnTo>
                      <a:lnTo>
                        <a:pt x="26" y="6"/>
                      </a:lnTo>
                      <a:lnTo>
                        <a:pt x="25" y="6"/>
                      </a:lnTo>
                      <a:lnTo>
                        <a:pt x="24" y="7"/>
                      </a:lnTo>
                      <a:lnTo>
                        <a:pt x="23" y="8"/>
                      </a:lnTo>
                      <a:lnTo>
                        <a:pt x="23" y="9"/>
                      </a:lnTo>
                      <a:lnTo>
                        <a:pt x="23" y="10"/>
                      </a:lnTo>
                      <a:lnTo>
                        <a:pt x="23" y="11"/>
                      </a:lnTo>
                      <a:lnTo>
                        <a:pt x="24" y="11"/>
                      </a:lnTo>
                      <a:lnTo>
                        <a:pt x="25" y="12"/>
                      </a:lnTo>
                      <a:lnTo>
                        <a:pt x="26" y="13"/>
                      </a:lnTo>
                      <a:lnTo>
                        <a:pt x="27" y="13"/>
                      </a:lnTo>
                      <a:lnTo>
                        <a:pt x="28" y="13"/>
                      </a:lnTo>
                      <a:lnTo>
                        <a:pt x="29" y="13"/>
                      </a:lnTo>
                      <a:lnTo>
                        <a:pt x="29" y="12"/>
                      </a:lnTo>
                      <a:lnTo>
                        <a:pt x="29" y="11"/>
                      </a:lnTo>
                      <a:lnTo>
                        <a:pt x="29" y="10"/>
                      </a:lnTo>
                      <a:lnTo>
                        <a:pt x="30" y="10"/>
                      </a:lnTo>
                      <a:lnTo>
                        <a:pt x="31" y="11"/>
                      </a:lnTo>
                      <a:lnTo>
                        <a:pt x="32" y="12"/>
                      </a:lnTo>
                      <a:lnTo>
                        <a:pt x="32" y="13"/>
                      </a:lnTo>
                      <a:lnTo>
                        <a:pt x="33" y="14"/>
                      </a:lnTo>
                      <a:lnTo>
                        <a:pt x="33" y="15"/>
                      </a:lnTo>
                      <a:lnTo>
                        <a:pt x="33" y="17"/>
                      </a:lnTo>
                      <a:lnTo>
                        <a:pt x="32" y="18"/>
                      </a:lnTo>
                      <a:lnTo>
                        <a:pt x="32" y="19"/>
                      </a:lnTo>
                      <a:lnTo>
                        <a:pt x="32" y="20"/>
                      </a:lnTo>
                      <a:lnTo>
                        <a:pt x="31" y="20"/>
                      </a:lnTo>
                      <a:lnTo>
                        <a:pt x="30" y="21"/>
                      </a:lnTo>
                      <a:lnTo>
                        <a:pt x="29" y="22"/>
                      </a:lnTo>
                      <a:lnTo>
                        <a:pt x="28" y="22"/>
                      </a:lnTo>
                      <a:lnTo>
                        <a:pt x="28" y="23"/>
                      </a:lnTo>
                      <a:lnTo>
                        <a:pt x="28" y="24"/>
                      </a:lnTo>
                      <a:lnTo>
                        <a:pt x="27" y="24"/>
                      </a:lnTo>
                      <a:lnTo>
                        <a:pt x="27" y="26"/>
                      </a:lnTo>
                      <a:lnTo>
                        <a:pt x="26" y="26"/>
                      </a:lnTo>
                      <a:lnTo>
                        <a:pt x="26" y="27"/>
                      </a:lnTo>
                      <a:lnTo>
                        <a:pt x="26" y="29"/>
                      </a:lnTo>
                      <a:lnTo>
                        <a:pt x="26" y="30"/>
                      </a:lnTo>
                      <a:lnTo>
                        <a:pt x="26" y="31"/>
                      </a:lnTo>
                      <a:lnTo>
                        <a:pt x="25" y="31"/>
                      </a:lnTo>
                      <a:lnTo>
                        <a:pt x="25" y="32"/>
                      </a:lnTo>
                      <a:lnTo>
                        <a:pt x="24" y="32"/>
                      </a:lnTo>
                      <a:lnTo>
                        <a:pt x="23" y="33"/>
                      </a:lnTo>
                      <a:lnTo>
                        <a:pt x="22" y="33"/>
                      </a:lnTo>
                      <a:lnTo>
                        <a:pt x="21" y="34"/>
                      </a:lnTo>
                      <a:lnTo>
                        <a:pt x="19" y="34"/>
                      </a:lnTo>
                      <a:lnTo>
                        <a:pt x="18" y="34"/>
                      </a:lnTo>
                      <a:lnTo>
                        <a:pt x="16" y="35"/>
                      </a:lnTo>
                      <a:lnTo>
                        <a:pt x="14" y="35"/>
                      </a:lnTo>
                      <a:lnTo>
                        <a:pt x="12" y="35"/>
                      </a:lnTo>
                      <a:lnTo>
                        <a:pt x="10" y="35"/>
                      </a:lnTo>
                      <a:lnTo>
                        <a:pt x="9" y="34"/>
                      </a:lnTo>
                      <a:lnTo>
                        <a:pt x="7" y="34"/>
                      </a:lnTo>
                      <a:lnTo>
                        <a:pt x="6" y="34"/>
                      </a:lnTo>
                      <a:lnTo>
                        <a:pt x="5" y="33"/>
                      </a:lnTo>
                      <a:lnTo>
                        <a:pt x="4" y="32"/>
                      </a:lnTo>
                      <a:lnTo>
                        <a:pt x="4" y="31"/>
                      </a:lnTo>
                      <a:lnTo>
                        <a:pt x="3" y="30"/>
                      </a:lnTo>
                      <a:lnTo>
                        <a:pt x="3" y="28"/>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sp>
            <p:nvSpPr>
              <p:cNvPr id="106" name="Freeform 44"/>
              <p:cNvSpPr>
                <a:spLocks/>
              </p:cNvSpPr>
              <p:nvPr/>
            </p:nvSpPr>
            <p:spPr bwMode="auto">
              <a:xfrm>
                <a:off x="4215" y="614"/>
                <a:ext cx="18" cy="28"/>
              </a:xfrm>
              <a:custGeom>
                <a:avLst/>
                <a:gdLst>
                  <a:gd name="T0" fmla="*/ 6 w 18"/>
                  <a:gd name="T1" fmla="*/ 26 h 28"/>
                  <a:gd name="T2" fmla="*/ 5 w 18"/>
                  <a:gd name="T3" fmla="*/ 24 h 28"/>
                  <a:gd name="T4" fmla="*/ 4 w 18"/>
                  <a:gd name="T5" fmla="*/ 22 h 28"/>
                  <a:gd name="T6" fmla="*/ 3 w 18"/>
                  <a:gd name="T7" fmla="*/ 20 h 28"/>
                  <a:gd name="T8" fmla="*/ 3 w 18"/>
                  <a:gd name="T9" fmla="*/ 18 h 28"/>
                  <a:gd name="T10" fmla="*/ 2 w 18"/>
                  <a:gd name="T11" fmla="*/ 16 h 28"/>
                  <a:gd name="T12" fmla="*/ 2 w 18"/>
                  <a:gd name="T13" fmla="*/ 14 h 28"/>
                  <a:gd name="T14" fmla="*/ 3 w 18"/>
                  <a:gd name="T15" fmla="*/ 12 h 28"/>
                  <a:gd name="T16" fmla="*/ 3 w 18"/>
                  <a:gd name="T17" fmla="*/ 10 h 28"/>
                  <a:gd name="T18" fmla="*/ 2 w 18"/>
                  <a:gd name="T19" fmla="*/ 8 h 28"/>
                  <a:gd name="T20" fmla="*/ 1 w 18"/>
                  <a:gd name="T21" fmla="*/ 6 h 28"/>
                  <a:gd name="T22" fmla="*/ 0 w 18"/>
                  <a:gd name="T23" fmla="*/ 5 h 28"/>
                  <a:gd name="T24" fmla="*/ 2 w 18"/>
                  <a:gd name="T25" fmla="*/ 6 h 28"/>
                  <a:gd name="T26" fmla="*/ 3 w 18"/>
                  <a:gd name="T27" fmla="*/ 8 h 28"/>
                  <a:gd name="T28" fmla="*/ 3 w 18"/>
                  <a:gd name="T29" fmla="*/ 5 h 28"/>
                  <a:gd name="T30" fmla="*/ 2 w 18"/>
                  <a:gd name="T31" fmla="*/ 3 h 28"/>
                  <a:gd name="T32" fmla="*/ 1 w 18"/>
                  <a:gd name="T33" fmla="*/ 1 h 28"/>
                  <a:gd name="T34" fmla="*/ 0 w 18"/>
                  <a:gd name="T35" fmla="*/ 0 h 28"/>
                  <a:gd name="T36" fmla="*/ 2 w 18"/>
                  <a:gd name="T37" fmla="*/ 0 h 28"/>
                  <a:gd name="T38" fmla="*/ 4 w 18"/>
                  <a:gd name="T39" fmla="*/ 1 h 28"/>
                  <a:gd name="T40" fmla="*/ 5 w 18"/>
                  <a:gd name="T41" fmla="*/ 3 h 28"/>
                  <a:gd name="T42" fmla="*/ 6 w 18"/>
                  <a:gd name="T43" fmla="*/ 5 h 28"/>
                  <a:gd name="T44" fmla="*/ 6 w 18"/>
                  <a:gd name="T45" fmla="*/ 5 h 28"/>
                  <a:gd name="T46" fmla="*/ 7 w 18"/>
                  <a:gd name="T47" fmla="*/ 3 h 28"/>
                  <a:gd name="T48" fmla="*/ 8 w 18"/>
                  <a:gd name="T49" fmla="*/ 2 h 28"/>
                  <a:gd name="T50" fmla="*/ 9 w 18"/>
                  <a:gd name="T51" fmla="*/ 1 h 28"/>
                  <a:gd name="T52" fmla="*/ 11 w 18"/>
                  <a:gd name="T53" fmla="*/ 2 h 28"/>
                  <a:gd name="T54" fmla="*/ 10 w 18"/>
                  <a:gd name="T55" fmla="*/ 3 h 28"/>
                  <a:gd name="T56" fmla="*/ 9 w 18"/>
                  <a:gd name="T57" fmla="*/ 4 h 28"/>
                  <a:gd name="T58" fmla="*/ 10 w 18"/>
                  <a:gd name="T59" fmla="*/ 6 h 28"/>
                  <a:gd name="T60" fmla="*/ 11 w 18"/>
                  <a:gd name="T61" fmla="*/ 7 h 28"/>
                  <a:gd name="T62" fmla="*/ 12 w 18"/>
                  <a:gd name="T63" fmla="*/ 6 h 28"/>
                  <a:gd name="T64" fmla="*/ 13 w 18"/>
                  <a:gd name="T65" fmla="*/ 6 h 28"/>
                  <a:gd name="T66" fmla="*/ 14 w 18"/>
                  <a:gd name="T67" fmla="*/ 8 h 28"/>
                  <a:gd name="T68" fmla="*/ 15 w 18"/>
                  <a:gd name="T69" fmla="*/ 10 h 28"/>
                  <a:gd name="T70" fmla="*/ 14 w 18"/>
                  <a:gd name="T71" fmla="*/ 12 h 28"/>
                  <a:gd name="T72" fmla="*/ 14 w 18"/>
                  <a:gd name="T73" fmla="*/ 14 h 28"/>
                  <a:gd name="T74" fmla="*/ 13 w 18"/>
                  <a:gd name="T75" fmla="*/ 15 h 28"/>
                  <a:gd name="T76" fmla="*/ 14 w 18"/>
                  <a:gd name="T77" fmla="*/ 16 h 28"/>
                  <a:gd name="T78" fmla="*/ 15 w 18"/>
                  <a:gd name="T79" fmla="*/ 17 h 28"/>
                  <a:gd name="T80" fmla="*/ 16 w 18"/>
                  <a:gd name="T81" fmla="*/ 17 h 28"/>
                  <a:gd name="T82" fmla="*/ 17 w 18"/>
                  <a:gd name="T83" fmla="*/ 18 h 28"/>
                  <a:gd name="T84" fmla="*/ 17 w 18"/>
                  <a:gd name="T85" fmla="*/ 20 h 28"/>
                  <a:gd name="T86" fmla="*/ 17 w 18"/>
                  <a:gd name="T87" fmla="*/ 22 h 28"/>
                  <a:gd name="T88" fmla="*/ 17 w 18"/>
                  <a:gd name="T89" fmla="*/ 24 h 28"/>
                  <a:gd name="T90" fmla="*/ 16 w 18"/>
                  <a:gd name="T91" fmla="*/ 25 h 28"/>
                  <a:gd name="T92" fmla="*/ 14 w 18"/>
                  <a:gd name="T93" fmla="*/ 27 h 28"/>
                  <a:gd name="T94" fmla="*/ 12 w 18"/>
                  <a:gd name="T95" fmla="*/ 26 h 28"/>
                  <a:gd name="T96" fmla="*/ 9 w 18"/>
                  <a:gd name="T97" fmla="*/ 27 h 28"/>
                  <a:gd name="T98" fmla="*/ 7 w 18"/>
                  <a:gd name="T99" fmla="*/ 26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28"/>
                  <a:gd name="T152" fmla="*/ 18 w 18"/>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28">
                    <a:moveTo>
                      <a:pt x="7" y="26"/>
                    </a:moveTo>
                    <a:lnTo>
                      <a:pt x="6" y="26"/>
                    </a:lnTo>
                    <a:lnTo>
                      <a:pt x="5" y="25"/>
                    </a:lnTo>
                    <a:lnTo>
                      <a:pt x="5" y="24"/>
                    </a:lnTo>
                    <a:lnTo>
                      <a:pt x="4" y="23"/>
                    </a:lnTo>
                    <a:lnTo>
                      <a:pt x="4" y="22"/>
                    </a:lnTo>
                    <a:lnTo>
                      <a:pt x="3" y="21"/>
                    </a:lnTo>
                    <a:lnTo>
                      <a:pt x="3" y="20"/>
                    </a:lnTo>
                    <a:lnTo>
                      <a:pt x="3" y="19"/>
                    </a:lnTo>
                    <a:lnTo>
                      <a:pt x="3" y="18"/>
                    </a:lnTo>
                    <a:lnTo>
                      <a:pt x="3" y="17"/>
                    </a:lnTo>
                    <a:lnTo>
                      <a:pt x="2" y="16"/>
                    </a:lnTo>
                    <a:lnTo>
                      <a:pt x="2" y="15"/>
                    </a:lnTo>
                    <a:lnTo>
                      <a:pt x="2" y="14"/>
                    </a:lnTo>
                    <a:lnTo>
                      <a:pt x="3" y="13"/>
                    </a:lnTo>
                    <a:lnTo>
                      <a:pt x="3" y="12"/>
                    </a:lnTo>
                    <a:lnTo>
                      <a:pt x="3" y="11"/>
                    </a:lnTo>
                    <a:lnTo>
                      <a:pt x="3" y="10"/>
                    </a:lnTo>
                    <a:lnTo>
                      <a:pt x="2" y="9"/>
                    </a:lnTo>
                    <a:lnTo>
                      <a:pt x="2" y="8"/>
                    </a:lnTo>
                    <a:lnTo>
                      <a:pt x="1" y="7"/>
                    </a:lnTo>
                    <a:lnTo>
                      <a:pt x="1" y="6"/>
                    </a:lnTo>
                    <a:lnTo>
                      <a:pt x="1" y="5"/>
                    </a:lnTo>
                    <a:lnTo>
                      <a:pt x="0" y="5"/>
                    </a:lnTo>
                    <a:lnTo>
                      <a:pt x="1" y="5"/>
                    </a:lnTo>
                    <a:lnTo>
                      <a:pt x="2" y="6"/>
                    </a:lnTo>
                    <a:lnTo>
                      <a:pt x="3" y="7"/>
                    </a:lnTo>
                    <a:lnTo>
                      <a:pt x="3" y="8"/>
                    </a:lnTo>
                    <a:lnTo>
                      <a:pt x="3" y="6"/>
                    </a:lnTo>
                    <a:lnTo>
                      <a:pt x="3" y="5"/>
                    </a:lnTo>
                    <a:lnTo>
                      <a:pt x="2" y="4"/>
                    </a:lnTo>
                    <a:lnTo>
                      <a:pt x="2" y="3"/>
                    </a:lnTo>
                    <a:lnTo>
                      <a:pt x="1" y="2"/>
                    </a:lnTo>
                    <a:lnTo>
                      <a:pt x="1" y="1"/>
                    </a:lnTo>
                    <a:lnTo>
                      <a:pt x="0" y="1"/>
                    </a:lnTo>
                    <a:lnTo>
                      <a:pt x="0" y="0"/>
                    </a:lnTo>
                    <a:lnTo>
                      <a:pt x="1" y="0"/>
                    </a:lnTo>
                    <a:lnTo>
                      <a:pt x="2" y="0"/>
                    </a:lnTo>
                    <a:lnTo>
                      <a:pt x="3" y="0"/>
                    </a:lnTo>
                    <a:lnTo>
                      <a:pt x="4" y="1"/>
                    </a:lnTo>
                    <a:lnTo>
                      <a:pt x="5" y="2"/>
                    </a:lnTo>
                    <a:lnTo>
                      <a:pt x="5" y="3"/>
                    </a:lnTo>
                    <a:lnTo>
                      <a:pt x="6" y="4"/>
                    </a:lnTo>
                    <a:lnTo>
                      <a:pt x="6" y="5"/>
                    </a:lnTo>
                    <a:lnTo>
                      <a:pt x="6" y="6"/>
                    </a:lnTo>
                    <a:lnTo>
                      <a:pt x="6" y="5"/>
                    </a:lnTo>
                    <a:lnTo>
                      <a:pt x="7" y="4"/>
                    </a:lnTo>
                    <a:lnTo>
                      <a:pt x="7" y="3"/>
                    </a:lnTo>
                    <a:lnTo>
                      <a:pt x="8" y="3"/>
                    </a:lnTo>
                    <a:lnTo>
                      <a:pt x="8" y="2"/>
                    </a:lnTo>
                    <a:lnTo>
                      <a:pt x="9" y="2"/>
                    </a:lnTo>
                    <a:lnTo>
                      <a:pt x="9" y="1"/>
                    </a:lnTo>
                    <a:lnTo>
                      <a:pt x="10" y="1"/>
                    </a:lnTo>
                    <a:lnTo>
                      <a:pt x="11" y="2"/>
                    </a:lnTo>
                    <a:lnTo>
                      <a:pt x="11" y="3"/>
                    </a:lnTo>
                    <a:lnTo>
                      <a:pt x="10" y="3"/>
                    </a:lnTo>
                    <a:lnTo>
                      <a:pt x="10" y="4"/>
                    </a:lnTo>
                    <a:lnTo>
                      <a:pt x="9" y="4"/>
                    </a:lnTo>
                    <a:lnTo>
                      <a:pt x="10" y="5"/>
                    </a:lnTo>
                    <a:lnTo>
                      <a:pt x="10" y="6"/>
                    </a:lnTo>
                    <a:lnTo>
                      <a:pt x="10" y="7"/>
                    </a:lnTo>
                    <a:lnTo>
                      <a:pt x="11" y="7"/>
                    </a:lnTo>
                    <a:lnTo>
                      <a:pt x="12" y="7"/>
                    </a:lnTo>
                    <a:lnTo>
                      <a:pt x="12" y="6"/>
                    </a:lnTo>
                    <a:lnTo>
                      <a:pt x="12" y="5"/>
                    </a:lnTo>
                    <a:lnTo>
                      <a:pt x="13" y="6"/>
                    </a:lnTo>
                    <a:lnTo>
                      <a:pt x="14" y="7"/>
                    </a:lnTo>
                    <a:lnTo>
                      <a:pt x="14" y="8"/>
                    </a:lnTo>
                    <a:lnTo>
                      <a:pt x="15" y="9"/>
                    </a:lnTo>
                    <a:lnTo>
                      <a:pt x="15" y="10"/>
                    </a:lnTo>
                    <a:lnTo>
                      <a:pt x="14" y="11"/>
                    </a:lnTo>
                    <a:lnTo>
                      <a:pt x="14" y="12"/>
                    </a:lnTo>
                    <a:lnTo>
                      <a:pt x="14" y="13"/>
                    </a:lnTo>
                    <a:lnTo>
                      <a:pt x="14" y="14"/>
                    </a:lnTo>
                    <a:lnTo>
                      <a:pt x="13" y="14"/>
                    </a:lnTo>
                    <a:lnTo>
                      <a:pt x="13" y="15"/>
                    </a:lnTo>
                    <a:lnTo>
                      <a:pt x="14" y="15"/>
                    </a:lnTo>
                    <a:lnTo>
                      <a:pt x="14" y="16"/>
                    </a:lnTo>
                    <a:lnTo>
                      <a:pt x="14" y="17"/>
                    </a:lnTo>
                    <a:lnTo>
                      <a:pt x="15" y="17"/>
                    </a:lnTo>
                    <a:lnTo>
                      <a:pt x="16" y="18"/>
                    </a:lnTo>
                    <a:lnTo>
                      <a:pt x="16" y="17"/>
                    </a:lnTo>
                    <a:lnTo>
                      <a:pt x="16" y="18"/>
                    </a:lnTo>
                    <a:lnTo>
                      <a:pt x="17" y="18"/>
                    </a:lnTo>
                    <a:lnTo>
                      <a:pt x="17" y="19"/>
                    </a:lnTo>
                    <a:lnTo>
                      <a:pt x="17" y="20"/>
                    </a:lnTo>
                    <a:lnTo>
                      <a:pt x="17" y="21"/>
                    </a:lnTo>
                    <a:lnTo>
                      <a:pt x="17" y="22"/>
                    </a:lnTo>
                    <a:lnTo>
                      <a:pt x="17" y="23"/>
                    </a:lnTo>
                    <a:lnTo>
                      <a:pt x="17" y="24"/>
                    </a:lnTo>
                    <a:lnTo>
                      <a:pt x="16" y="24"/>
                    </a:lnTo>
                    <a:lnTo>
                      <a:pt x="16" y="25"/>
                    </a:lnTo>
                    <a:lnTo>
                      <a:pt x="15" y="26"/>
                    </a:lnTo>
                    <a:lnTo>
                      <a:pt x="14" y="27"/>
                    </a:lnTo>
                    <a:lnTo>
                      <a:pt x="13" y="27"/>
                    </a:lnTo>
                    <a:lnTo>
                      <a:pt x="12" y="26"/>
                    </a:lnTo>
                    <a:lnTo>
                      <a:pt x="11" y="26"/>
                    </a:lnTo>
                    <a:lnTo>
                      <a:pt x="9" y="27"/>
                    </a:lnTo>
                    <a:lnTo>
                      <a:pt x="8" y="26"/>
                    </a:lnTo>
                    <a:lnTo>
                      <a:pt x="7" y="26"/>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107" name="Freeform 45"/>
              <p:cNvSpPr>
                <a:spLocks/>
              </p:cNvSpPr>
              <p:nvPr/>
            </p:nvSpPr>
            <p:spPr bwMode="auto">
              <a:xfrm>
                <a:off x="4296" y="617"/>
                <a:ext cx="46" cy="45"/>
              </a:xfrm>
              <a:custGeom>
                <a:avLst/>
                <a:gdLst>
                  <a:gd name="T0" fmla="*/ 1 w 46"/>
                  <a:gd name="T1" fmla="*/ 36 h 45"/>
                  <a:gd name="T2" fmla="*/ 0 w 46"/>
                  <a:gd name="T3" fmla="*/ 30 h 45"/>
                  <a:gd name="T4" fmla="*/ 1 w 46"/>
                  <a:gd name="T5" fmla="*/ 26 h 45"/>
                  <a:gd name="T6" fmla="*/ 3 w 46"/>
                  <a:gd name="T7" fmla="*/ 23 h 45"/>
                  <a:gd name="T8" fmla="*/ 1 w 46"/>
                  <a:gd name="T9" fmla="*/ 20 h 45"/>
                  <a:gd name="T10" fmla="*/ 1 w 46"/>
                  <a:gd name="T11" fmla="*/ 17 h 45"/>
                  <a:gd name="T12" fmla="*/ 3 w 46"/>
                  <a:gd name="T13" fmla="*/ 16 h 45"/>
                  <a:gd name="T14" fmla="*/ 7 w 46"/>
                  <a:gd name="T15" fmla="*/ 20 h 45"/>
                  <a:gd name="T16" fmla="*/ 5 w 46"/>
                  <a:gd name="T17" fmla="*/ 9 h 45"/>
                  <a:gd name="T18" fmla="*/ 4 w 46"/>
                  <a:gd name="T19" fmla="*/ 5 h 45"/>
                  <a:gd name="T20" fmla="*/ 8 w 46"/>
                  <a:gd name="T21" fmla="*/ 7 h 45"/>
                  <a:gd name="T22" fmla="*/ 9 w 46"/>
                  <a:gd name="T23" fmla="*/ 7 h 45"/>
                  <a:gd name="T24" fmla="*/ 9 w 46"/>
                  <a:gd name="T25" fmla="*/ 4 h 45"/>
                  <a:gd name="T26" fmla="*/ 12 w 46"/>
                  <a:gd name="T27" fmla="*/ 0 h 45"/>
                  <a:gd name="T28" fmla="*/ 14 w 46"/>
                  <a:gd name="T29" fmla="*/ 4 h 45"/>
                  <a:gd name="T30" fmla="*/ 15 w 46"/>
                  <a:gd name="T31" fmla="*/ 6 h 45"/>
                  <a:gd name="T32" fmla="*/ 17 w 46"/>
                  <a:gd name="T33" fmla="*/ 8 h 45"/>
                  <a:gd name="T34" fmla="*/ 20 w 46"/>
                  <a:gd name="T35" fmla="*/ 8 h 45"/>
                  <a:gd name="T36" fmla="*/ 23 w 46"/>
                  <a:gd name="T37" fmla="*/ 7 h 45"/>
                  <a:gd name="T38" fmla="*/ 25 w 46"/>
                  <a:gd name="T39" fmla="*/ 5 h 45"/>
                  <a:gd name="T40" fmla="*/ 26 w 46"/>
                  <a:gd name="T41" fmla="*/ 3 h 45"/>
                  <a:gd name="T42" fmla="*/ 27 w 46"/>
                  <a:gd name="T43" fmla="*/ 1 h 45"/>
                  <a:gd name="T44" fmla="*/ 28 w 46"/>
                  <a:gd name="T45" fmla="*/ 5 h 45"/>
                  <a:gd name="T46" fmla="*/ 27 w 46"/>
                  <a:gd name="T47" fmla="*/ 9 h 45"/>
                  <a:gd name="T48" fmla="*/ 25 w 46"/>
                  <a:gd name="T49" fmla="*/ 13 h 45"/>
                  <a:gd name="T50" fmla="*/ 22 w 46"/>
                  <a:gd name="T51" fmla="*/ 15 h 45"/>
                  <a:gd name="T52" fmla="*/ 23 w 46"/>
                  <a:gd name="T53" fmla="*/ 16 h 45"/>
                  <a:gd name="T54" fmla="*/ 28 w 46"/>
                  <a:gd name="T55" fmla="*/ 14 h 45"/>
                  <a:gd name="T56" fmla="*/ 31 w 46"/>
                  <a:gd name="T57" fmla="*/ 14 h 45"/>
                  <a:gd name="T58" fmla="*/ 34 w 46"/>
                  <a:gd name="T59" fmla="*/ 15 h 45"/>
                  <a:gd name="T60" fmla="*/ 31 w 46"/>
                  <a:gd name="T61" fmla="*/ 19 h 45"/>
                  <a:gd name="T62" fmla="*/ 30 w 46"/>
                  <a:gd name="T63" fmla="*/ 21 h 45"/>
                  <a:gd name="T64" fmla="*/ 30 w 46"/>
                  <a:gd name="T65" fmla="*/ 22 h 45"/>
                  <a:gd name="T66" fmla="*/ 31 w 46"/>
                  <a:gd name="T67" fmla="*/ 23 h 45"/>
                  <a:gd name="T68" fmla="*/ 34 w 46"/>
                  <a:gd name="T69" fmla="*/ 24 h 45"/>
                  <a:gd name="T70" fmla="*/ 35 w 46"/>
                  <a:gd name="T71" fmla="*/ 23 h 45"/>
                  <a:gd name="T72" fmla="*/ 36 w 46"/>
                  <a:gd name="T73" fmla="*/ 19 h 45"/>
                  <a:gd name="T74" fmla="*/ 38 w 46"/>
                  <a:gd name="T75" fmla="*/ 20 h 45"/>
                  <a:gd name="T76" fmla="*/ 39 w 46"/>
                  <a:gd name="T77" fmla="*/ 23 h 45"/>
                  <a:gd name="T78" fmla="*/ 38 w 46"/>
                  <a:gd name="T79" fmla="*/ 28 h 45"/>
                  <a:gd name="T80" fmla="*/ 40 w 46"/>
                  <a:gd name="T81" fmla="*/ 31 h 45"/>
                  <a:gd name="T82" fmla="*/ 42 w 46"/>
                  <a:gd name="T83" fmla="*/ 30 h 45"/>
                  <a:gd name="T84" fmla="*/ 44 w 46"/>
                  <a:gd name="T85" fmla="*/ 26 h 45"/>
                  <a:gd name="T86" fmla="*/ 45 w 46"/>
                  <a:gd name="T87" fmla="*/ 30 h 45"/>
                  <a:gd name="T88" fmla="*/ 44 w 46"/>
                  <a:gd name="T89" fmla="*/ 33 h 45"/>
                  <a:gd name="T90" fmla="*/ 41 w 46"/>
                  <a:gd name="T91" fmla="*/ 37 h 45"/>
                  <a:gd name="T92" fmla="*/ 39 w 46"/>
                  <a:gd name="T93" fmla="*/ 40 h 45"/>
                  <a:gd name="T94" fmla="*/ 37 w 46"/>
                  <a:gd name="T95" fmla="*/ 44 h 45"/>
                  <a:gd name="T96" fmla="*/ 33 w 46"/>
                  <a:gd name="T97" fmla="*/ 44 h 45"/>
                  <a:gd name="T98" fmla="*/ 29 w 46"/>
                  <a:gd name="T99" fmla="*/ 43 h 45"/>
                  <a:gd name="T100" fmla="*/ 27 w 46"/>
                  <a:gd name="T101" fmla="*/ 41 h 45"/>
                  <a:gd name="T102" fmla="*/ 23 w 46"/>
                  <a:gd name="T103" fmla="*/ 40 h 45"/>
                  <a:gd name="T104" fmla="*/ 18 w 46"/>
                  <a:gd name="T105" fmla="*/ 40 h 45"/>
                  <a:gd name="T106" fmla="*/ 16 w 46"/>
                  <a:gd name="T107" fmla="*/ 38 h 45"/>
                  <a:gd name="T108" fmla="*/ 10 w 46"/>
                  <a:gd name="T109" fmla="*/ 39 h 45"/>
                  <a:gd name="T110" fmla="*/ 5 w 46"/>
                  <a:gd name="T111" fmla="*/ 38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45"/>
                  <a:gd name="T170" fmla="*/ 46 w 46"/>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45">
                    <a:moveTo>
                      <a:pt x="3" y="37"/>
                    </a:moveTo>
                    <a:lnTo>
                      <a:pt x="1" y="36"/>
                    </a:lnTo>
                    <a:lnTo>
                      <a:pt x="1" y="32"/>
                    </a:lnTo>
                    <a:lnTo>
                      <a:pt x="0" y="30"/>
                    </a:lnTo>
                    <a:lnTo>
                      <a:pt x="0" y="28"/>
                    </a:lnTo>
                    <a:lnTo>
                      <a:pt x="1" y="26"/>
                    </a:lnTo>
                    <a:lnTo>
                      <a:pt x="3" y="25"/>
                    </a:lnTo>
                    <a:lnTo>
                      <a:pt x="3" y="23"/>
                    </a:lnTo>
                    <a:lnTo>
                      <a:pt x="2" y="21"/>
                    </a:lnTo>
                    <a:lnTo>
                      <a:pt x="1" y="20"/>
                    </a:lnTo>
                    <a:lnTo>
                      <a:pt x="1" y="19"/>
                    </a:lnTo>
                    <a:lnTo>
                      <a:pt x="1" y="17"/>
                    </a:lnTo>
                    <a:lnTo>
                      <a:pt x="2" y="14"/>
                    </a:lnTo>
                    <a:lnTo>
                      <a:pt x="3" y="16"/>
                    </a:lnTo>
                    <a:lnTo>
                      <a:pt x="6" y="19"/>
                    </a:lnTo>
                    <a:lnTo>
                      <a:pt x="7" y="20"/>
                    </a:lnTo>
                    <a:lnTo>
                      <a:pt x="6" y="14"/>
                    </a:lnTo>
                    <a:lnTo>
                      <a:pt x="5" y="9"/>
                    </a:lnTo>
                    <a:lnTo>
                      <a:pt x="3" y="5"/>
                    </a:lnTo>
                    <a:lnTo>
                      <a:pt x="4" y="5"/>
                    </a:lnTo>
                    <a:lnTo>
                      <a:pt x="6" y="5"/>
                    </a:lnTo>
                    <a:lnTo>
                      <a:pt x="8" y="7"/>
                    </a:lnTo>
                    <a:lnTo>
                      <a:pt x="9" y="9"/>
                    </a:lnTo>
                    <a:lnTo>
                      <a:pt x="9" y="7"/>
                    </a:lnTo>
                    <a:lnTo>
                      <a:pt x="9" y="5"/>
                    </a:lnTo>
                    <a:lnTo>
                      <a:pt x="9" y="4"/>
                    </a:lnTo>
                    <a:lnTo>
                      <a:pt x="10" y="2"/>
                    </a:lnTo>
                    <a:lnTo>
                      <a:pt x="12" y="0"/>
                    </a:lnTo>
                    <a:lnTo>
                      <a:pt x="13" y="2"/>
                    </a:lnTo>
                    <a:lnTo>
                      <a:pt x="14" y="4"/>
                    </a:lnTo>
                    <a:lnTo>
                      <a:pt x="14" y="5"/>
                    </a:lnTo>
                    <a:lnTo>
                      <a:pt x="15" y="6"/>
                    </a:lnTo>
                    <a:lnTo>
                      <a:pt x="16" y="7"/>
                    </a:lnTo>
                    <a:lnTo>
                      <a:pt x="17" y="8"/>
                    </a:lnTo>
                    <a:lnTo>
                      <a:pt x="18" y="9"/>
                    </a:lnTo>
                    <a:lnTo>
                      <a:pt x="20" y="8"/>
                    </a:lnTo>
                    <a:lnTo>
                      <a:pt x="22" y="8"/>
                    </a:lnTo>
                    <a:lnTo>
                      <a:pt x="23" y="7"/>
                    </a:lnTo>
                    <a:lnTo>
                      <a:pt x="24" y="7"/>
                    </a:lnTo>
                    <a:lnTo>
                      <a:pt x="25" y="5"/>
                    </a:lnTo>
                    <a:lnTo>
                      <a:pt x="25" y="4"/>
                    </a:lnTo>
                    <a:lnTo>
                      <a:pt x="26" y="3"/>
                    </a:lnTo>
                    <a:lnTo>
                      <a:pt x="27" y="2"/>
                    </a:lnTo>
                    <a:lnTo>
                      <a:pt x="27" y="1"/>
                    </a:lnTo>
                    <a:lnTo>
                      <a:pt x="28" y="3"/>
                    </a:lnTo>
                    <a:lnTo>
                      <a:pt x="28" y="5"/>
                    </a:lnTo>
                    <a:lnTo>
                      <a:pt x="28" y="7"/>
                    </a:lnTo>
                    <a:lnTo>
                      <a:pt x="27" y="9"/>
                    </a:lnTo>
                    <a:lnTo>
                      <a:pt x="27" y="12"/>
                    </a:lnTo>
                    <a:lnTo>
                      <a:pt x="25" y="13"/>
                    </a:lnTo>
                    <a:lnTo>
                      <a:pt x="23" y="14"/>
                    </a:lnTo>
                    <a:lnTo>
                      <a:pt x="22" y="15"/>
                    </a:lnTo>
                    <a:lnTo>
                      <a:pt x="21" y="18"/>
                    </a:lnTo>
                    <a:lnTo>
                      <a:pt x="23" y="16"/>
                    </a:lnTo>
                    <a:lnTo>
                      <a:pt x="26" y="15"/>
                    </a:lnTo>
                    <a:lnTo>
                      <a:pt x="28" y="14"/>
                    </a:lnTo>
                    <a:lnTo>
                      <a:pt x="29" y="14"/>
                    </a:lnTo>
                    <a:lnTo>
                      <a:pt x="31" y="14"/>
                    </a:lnTo>
                    <a:lnTo>
                      <a:pt x="34" y="13"/>
                    </a:lnTo>
                    <a:lnTo>
                      <a:pt x="34" y="15"/>
                    </a:lnTo>
                    <a:lnTo>
                      <a:pt x="33" y="17"/>
                    </a:lnTo>
                    <a:lnTo>
                      <a:pt x="31" y="19"/>
                    </a:lnTo>
                    <a:lnTo>
                      <a:pt x="31" y="20"/>
                    </a:lnTo>
                    <a:lnTo>
                      <a:pt x="30" y="21"/>
                    </a:lnTo>
                    <a:lnTo>
                      <a:pt x="29" y="21"/>
                    </a:lnTo>
                    <a:lnTo>
                      <a:pt x="30" y="22"/>
                    </a:lnTo>
                    <a:lnTo>
                      <a:pt x="30" y="23"/>
                    </a:lnTo>
                    <a:lnTo>
                      <a:pt x="31" y="23"/>
                    </a:lnTo>
                    <a:lnTo>
                      <a:pt x="32" y="24"/>
                    </a:lnTo>
                    <a:lnTo>
                      <a:pt x="34" y="24"/>
                    </a:lnTo>
                    <a:lnTo>
                      <a:pt x="35" y="24"/>
                    </a:lnTo>
                    <a:lnTo>
                      <a:pt x="35" y="23"/>
                    </a:lnTo>
                    <a:lnTo>
                      <a:pt x="36" y="21"/>
                    </a:lnTo>
                    <a:lnTo>
                      <a:pt x="36" y="19"/>
                    </a:lnTo>
                    <a:lnTo>
                      <a:pt x="37" y="17"/>
                    </a:lnTo>
                    <a:lnTo>
                      <a:pt x="38" y="20"/>
                    </a:lnTo>
                    <a:lnTo>
                      <a:pt x="39" y="21"/>
                    </a:lnTo>
                    <a:lnTo>
                      <a:pt x="39" y="23"/>
                    </a:lnTo>
                    <a:lnTo>
                      <a:pt x="38" y="25"/>
                    </a:lnTo>
                    <a:lnTo>
                      <a:pt x="38" y="28"/>
                    </a:lnTo>
                    <a:lnTo>
                      <a:pt x="39" y="31"/>
                    </a:lnTo>
                    <a:lnTo>
                      <a:pt x="40" y="31"/>
                    </a:lnTo>
                    <a:lnTo>
                      <a:pt x="42" y="31"/>
                    </a:lnTo>
                    <a:lnTo>
                      <a:pt x="42" y="30"/>
                    </a:lnTo>
                    <a:lnTo>
                      <a:pt x="43" y="28"/>
                    </a:lnTo>
                    <a:lnTo>
                      <a:pt x="44" y="26"/>
                    </a:lnTo>
                    <a:lnTo>
                      <a:pt x="45" y="28"/>
                    </a:lnTo>
                    <a:lnTo>
                      <a:pt x="45" y="30"/>
                    </a:lnTo>
                    <a:lnTo>
                      <a:pt x="44" y="32"/>
                    </a:lnTo>
                    <a:lnTo>
                      <a:pt x="44" y="33"/>
                    </a:lnTo>
                    <a:lnTo>
                      <a:pt x="42" y="35"/>
                    </a:lnTo>
                    <a:lnTo>
                      <a:pt x="41" y="37"/>
                    </a:lnTo>
                    <a:lnTo>
                      <a:pt x="39" y="38"/>
                    </a:lnTo>
                    <a:lnTo>
                      <a:pt x="39" y="40"/>
                    </a:lnTo>
                    <a:lnTo>
                      <a:pt x="39" y="43"/>
                    </a:lnTo>
                    <a:lnTo>
                      <a:pt x="37" y="44"/>
                    </a:lnTo>
                    <a:lnTo>
                      <a:pt x="35" y="44"/>
                    </a:lnTo>
                    <a:lnTo>
                      <a:pt x="33" y="44"/>
                    </a:lnTo>
                    <a:lnTo>
                      <a:pt x="31" y="44"/>
                    </a:lnTo>
                    <a:lnTo>
                      <a:pt x="29" y="43"/>
                    </a:lnTo>
                    <a:lnTo>
                      <a:pt x="28" y="42"/>
                    </a:lnTo>
                    <a:lnTo>
                      <a:pt x="27" y="41"/>
                    </a:lnTo>
                    <a:lnTo>
                      <a:pt x="25" y="39"/>
                    </a:lnTo>
                    <a:lnTo>
                      <a:pt x="23" y="40"/>
                    </a:lnTo>
                    <a:lnTo>
                      <a:pt x="21" y="40"/>
                    </a:lnTo>
                    <a:lnTo>
                      <a:pt x="18" y="40"/>
                    </a:lnTo>
                    <a:lnTo>
                      <a:pt x="17" y="39"/>
                    </a:lnTo>
                    <a:lnTo>
                      <a:pt x="16" y="38"/>
                    </a:lnTo>
                    <a:lnTo>
                      <a:pt x="14" y="39"/>
                    </a:lnTo>
                    <a:lnTo>
                      <a:pt x="10" y="39"/>
                    </a:lnTo>
                    <a:lnTo>
                      <a:pt x="8" y="39"/>
                    </a:lnTo>
                    <a:lnTo>
                      <a:pt x="5" y="38"/>
                    </a:lnTo>
                    <a:lnTo>
                      <a:pt x="3" y="37"/>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26" name="Group 46"/>
            <p:cNvGrpSpPr>
              <a:grpSpLocks/>
            </p:cNvGrpSpPr>
            <p:nvPr/>
          </p:nvGrpSpPr>
          <p:grpSpPr bwMode="auto">
            <a:xfrm>
              <a:off x="4283" y="734"/>
              <a:ext cx="197" cy="220"/>
              <a:chOff x="4220" y="365"/>
              <a:chExt cx="190" cy="214"/>
            </a:xfrm>
          </p:grpSpPr>
          <p:sp>
            <p:nvSpPr>
              <p:cNvPr id="87" name="Freeform 47"/>
              <p:cNvSpPr>
                <a:spLocks/>
              </p:cNvSpPr>
              <p:nvPr/>
            </p:nvSpPr>
            <p:spPr bwMode="auto">
              <a:xfrm>
                <a:off x="4223" y="367"/>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8" name="Freeform 48"/>
              <p:cNvSpPr>
                <a:spLocks/>
              </p:cNvSpPr>
              <p:nvPr/>
            </p:nvSpPr>
            <p:spPr bwMode="auto">
              <a:xfrm>
                <a:off x="4223" y="365"/>
                <a:ext cx="187" cy="212"/>
              </a:xfrm>
              <a:custGeom>
                <a:avLst/>
                <a:gdLst>
                  <a:gd name="T0" fmla="*/ 133 w 187"/>
                  <a:gd name="T1" fmla="*/ 205 h 212"/>
                  <a:gd name="T2" fmla="*/ 151 w 187"/>
                  <a:gd name="T3" fmla="*/ 188 h 212"/>
                  <a:gd name="T4" fmla="*/ 158 w 187"/>
                  <a:gd name="T5" fmla="*/ 166 h 212"/>
                  <a:gd name="T6" fmla="*/ 160 w 187"/>
                  <a:gd name="T7" fmla="*/ 143 h 212"/>
                  <a:gd name="T8" fmla="*/ 166 w 187"/>
                  <a:gd name="T9" fmla="*/ 130 h 212"/>
                  <a:gd name="T10" fmla="*/ 174 w 187"/>
                  <a:gd name="T11" fmla="*/ 120 h 212"/>
                  <a:gd name="T12" fmla="*/ 176 w 187"/>
                  <a:gd name="T13" fmla="*/ 116 h 212"/>
                  <a:gd name="T14" fmla="*/ 159 w 187"/>
                  <a:gd name="T15" fmla="*/ 124 h 212"/>
                  <a:gd name="T16" fmla="*/ 147 w 187"/>
                  <a:gd name="T17" fmla="*/ 138 h 212"/>
                  <a:gd name="T18" fmla="*/ 143 w 187"/>
                  <a:gd name="T19" fmla="*/ 140 h 212"/>
                  <a:gd name="T20" fmla="*/ 147 w 187"/>
                  <a:gd name="T21" fmla="*/ 119 h 212"/>
                  <a:gd name="T22" fmla="*/ 144 w 187"/>
                  <a:gd name="T23" fmla="*/ 94 h 212"/>
                  <a:gd name="T24" fmla="*/ 137 w 187"/>
                  <a:gd name="T25" fmla="*/ 74 h 212"/>
                  <a:gd name="T26" fmla="*/ 123 w 187"/>
                  <a:gd name="T27" fmla="*/ 52 h 212"/>
                  <a:gd name="T28" fmla="*/ 113 w 187"/>
                  <a:gd name="T29" fmla="*/ 30 h 212"/>
                  <a:gd name="T30" fmla="*/ 111 w 187"/>
                  <a:gd name="T31" fmla="*/ 11 h 212"/>
                  <a:gd name="T32" fmla="*/ 109 w 187"/>
                  <a:gd name="T33" fmla="*/ 9 h 212"/>
                  <a:gd name="T34" fmla="*/ 105 w 187"/>
                  <a:gd name="T35" fmla="*/ 30 h 212"/>
                  <a:gd name="T36" fmla="*/ 111 w 187"/>
                  <a:gd name="T37" fmla="*/ 50 h 212"/>
                  <a:gd name="T38" fmla="*/ 116 w 187"/>
                  <a:gd name="T39" fmla="*/ 70 h 212"/>
                  <a:gd name="T40" fmla="*/ 117 w 187"/>
                  <a:gd name="T41" fmla="*/ 92 h 212"/>
                  <a:gd name="T42" fmla="*/ 108 w 187"/>
                  <a:gd name="T43" fmla="*/ 120 h 212"/>
                  <a:gd name="T44" fmla="*/ 96 w 187"/>
                  <a:gd name="T45" fmla="*/ 135 h 212"/>
                  <a:gd name="T46" fmla="*/ 92 w 187"/>
                  <a:gd name="T47" fmla="*/ 112 h 212"/>
                  <a:gd name="T48" fmla="*/ 96 w 187"/>
                  <a:gd name="T49" fmla="*/ 84 h 212"/>
                  <a:gd name="T50" fmla="*/ 93 w 187"/>
                  <a:gd name="T51" fmla="*/ 63 h 212"/>
                  <a:gd name="T52" fmla="*/ 88 w 187"/>
                  <a:gd name="T53" fmla="*/ 58 h 212"/>
                  <a:gd name="T54" fmla="*/ 89 w 187"/>
                  <a:gd name="T55" fmla="*/ 83 h 212"/>
                  <a:gd name="T56" fmla="*/ 76 w 187"/>
                  <a:gd name="T57" fmla="*/ 114 h 212"/>
                  <a:gd name="T58" fmla="*/ 77 w 187"/>
                  <a:gd name="T59" fmla="*/ 86 h 212"/>
                  <a:gd name="T60" fmla="*/ 68 w 187"/>
                  <a:gd name="T61" fmla="*/ 110 h 212"/>
                  <a:gd name="T62" fmla="*/ 69 w 187"/>
                  <a:gd name="T63" fmla="*/ 141 h 212"/>
                  <a:gd name="T64" fmla="*/ 84 w 187"/>
                  <a:gd name="T65" fmla="*/ 176 h 212"/>
                  <a:gd name="T66" fmla="*/ 65 w 187"/>
                  <a:gd name="T67" fmla="*/ 148 h 212"/>
                  <a:gd name="T68" fmla="*/ 54 w 187"/>
                  <a:gd name="T69" fmla="*/ 142 h 212"/>
                  <a:gd name="T70" fmla="*/ 67 w 187"/>
                  <a:gd name="T71" fmla="*/ 166 h 212"/>
                  <a:gd name="T72" fmla="*/ 70 w 187"/>
                  <a:gd name="T73" fmla="*/ 189 h 212"/>
                  <a:gd name="T74" fmla="*/ 48 w 187"/>
                  <a:gd name="T75" fmla="*/ 172 h 212"/>
                  <a:gd name="T76" fmla="*/ 28 w 187"/>
                  <a:gd name="T77" fmla="*/ 156 h 212"/>
                  <a:gd name="T78" fmla="*/ 11 w 187"/>
                  <a:gd name="T79" fmla="*/ 150 h 212"/>
                  <a:gd name="T80" fmla="*/ 19 w 187"/>
                  <a:gd name="T81" fmla="*/ 157 h 212"/>
                  <a:gd name="T82" fmla="*/ 37 w 187"/>
                  <a:gd name="T83" fmla="*/ 173 h 212"/>
                  <a:gd name="T84" fmla="*/ 60 w 187"/>
                  <a:gd name="T85" fmla="*/ 197 h 212"/>
                  <a:gd name="T86" fmla="*/ 98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4" y="209"/>
                    </a:moveTo>
                    <a:lnTo>
                      <a:pt x="122" y="208"/>
                    </a:lnTo>
                    <a:lnTo>
                      <a:pt x="133" y="205"/>
                    </a:lnTo>
                    <a:lnTo>
                      <a:pt x="142" y="200"/>
                    </a:lnTo>
                    <a:lnTo>
                      <a:pt x="147" y="194"/>
                    </a:lnTo>
                    <a:lnTo>
                      <a:pt x="151" y="188"/>
                    </a:lnTo>
                    <a:lnTo>
                      <a:pt x="154" y="183"/>
                    </a:lnTo>
                    <a:lnTo>
                      <a:pt x="156" y="175"/>
                    </a:lnTo>
                    <a:lnTo>
                      <a:pt x="158" y="166"/>
                    </a:lnTo>
                    <a:lnTo>
                      <a:pt x="159" y="155"/>
                    </a:lnTo>
                    <a:lnTo>
                      <a:pt x="159" y="148"/>
                    </a:lnTo>
                    <a:lnTo>
                      <a:pt x="160" y="143"/>
                    </a:lnTo>
                    <a:lnTo>
                      <a:pt x="162" y="139"/>
                    </a:lnTo>
                    <a:lnTo>
                      <a:pt x="164" y="134"/>
                    </a:lnTo>
                    <a:lnTo>
                      <a:pt x="166" y="130"/>
                    </a:lnTo>
                    <a:lnTo>
                      <a:pt x="169" y="126"/>
                    </a:lnTo>
                    <a:lnTo>
                      <a:pt x="172" y="122"/>
                    </a:lnTo>
                    <a:lnTo>
                      <a:pt x="174" y="120"/>
                    </a:lnTo>
                    <a:lnTo>
                      <a:pt x="178" y="118"/>
                    </a:lnTo>
                    <a:lnTo>
                      <a:pt x="186" y="115"/>
                    </a:lnTo>
                    <a:lnTo>
                      <a:pt x="176" y="116"/>
                    </a:lnTo>
                    <a:lnTo>
                      <a:pt x="170" y="118"/>
                    </a:lnTo>
                    <a:lnTo>
                      <a:pt x="164" y="121"/>
                    </a:lnTo>
                    <a:lnTo>
                      <a:pt x="159" y="124"/>
                    </a:lnTo>
                    <a:lnTo>
                      <a:pt x="155" y="128"/>
                    </a:lnTo>
                    <a:lnTo>
                      <a:pt x="151" y="132"/>
                    </a:lnTo>
                    <a:lnTo>
                      <a:pt x="147" y="138"/>
                    </a:lnTo>
                    <a:lnTo>
                      <a:pt x="143" y="142"/>
                    </a:lnTo>
                    <a:lnTo>
                      <a:pt x="140" y="147"/>
                    </a:lnTo>
                    <a:lnTo>
                      <a:pt x="143" y="140"/>
                    </a:lnTo>
                    <a:lnTo>
                      <a:pt x="145" y="134"/>
                    </a:lnTo>
                    <a:lnTo>
                      <a:pt x="146" y="128"/>
                    </a:lnTo>
                    <a:lnTo>
                      <a:pt x="147" y="119"/>
                    </a:lnTo>
                    <a:lnTo>
                      <a:pt x="147" y="110"/>
                    </a:lnTo>
                    <a:lnTo>
                      <a:pt x="145" y="102"/>
                    </a:lnTo>
                    <a:lnTo>
                      <a:pt x="144" y="94"/>
                    </a:lnTo>
                    <a:lnTo>
                      <a:pt x="142" y="87"/>
                    </a:lnTo>
                    <a:lnTo>
                      <a:pt x="140" y="81"/>
                    </a:lnTo>
                    <a:lnTo>
                      <a:pt x="137" y="74"/>
                    </a:lnTo>
                    <a:lnTo>
                      <a:pt x="132" y="66"/>
                    </a:lnTo>
                    <a:lnTo>
                      <a:pt x="128" y="60"/>
                    </a:lnTo>
                    <a:lnTo>
                      <a:pt x="123" y="52"/>
                    </a:lnTo>
                    <a:lnTo>
                      <a:pt x="118" y="43"/>
                    </a:lnTo>
                    <a:lnTo>
                      <a:pt x="115" y="35"/>
                    </a:lnTo>
                    <a:lnTo>
                      <a:pt x="113" y="30"/>
                    </a:lnTo>
                    <a:lnTo>
                      <a:pt x="112" y="23"/>
                    </a:lnTo>
                    <a:lnTo>
                      <a:pt x="111" y="17"/>
                    </a:lnTo>
                    <a:lnTo>
                      <a:pt x="111" y="11"/>
                    </a:lnTo>
                    <a:lnTo>
                      <a:pt x="111" y="6"/>
                    </a:lnTo>
                    <a:lnTo>
                      <a:pt x="112" y="0"/>
                    </a:lnTo>
                    <a:lnTo>
                      <a:pt x="109" y="9"/>
                    </a:lnTo>
                    <a:lnTo>
                      <a:pt x="107" y="16"/>
                    </a:lnTo>
                    <a:lnTo>
                      <a:pt x="106" y="23"/>
                    </a:lnTo>
                    <a:lnTo>
                      <a:pt x="105" y="30"/>
                    </a:lnTo>
                    <a:lnTo>
                      <a:pt x="106" y="38"/>
                    </a:lnTo>
                    <a:lnTo>
                      <a:pt x="108" y="44"/>
                    </a:lnTo>
                    <a:lnTo>
                      <a:pt x="111" y="50"/>
                    </a:lnTo>
                    <a:lnTo>
                      <a:pt x="113" y="56"/>
                    </a:lnTo>
                    <a:lnTo>
                      <a:pt x="115" y="63"/>
                    </a:lnTo>
                    <a:lnTo>
                      <a:pt x="116" y="70"/>
                    </a:lnTo>
                    <a:lnTo>
                      <a:pt x="117" y="77"/>
                    </a:lnTo>
                    <a:lnTo>
                      <a:pt x="117" y="85"/>
                    </a:lnTo>
                    <a:lnTo>
                      <a:pt x="117" y="92"/>
                    </a:lnTo>
                    <a:lnTo>
                      <a:pt x="116" y="103"/>
                    </a:lnTo>
                    <a:lnTo>
                      <a:pt x="114" y="110"/>
                    </a:lnTo>
                    <a:lnTo>
                      <a:pt x="108" y="120"/>
                    </a:lnTo>
                    <a:lnTo>
                      <a:pt x="103" y="130"/>
                    </a:lnTo>
                    <a:lnTo>
                      <a:pt x="99" y="140"/>
                    </a:lnTo>
                    <a:lnTo>
                      <a:pt x="96" y="135"/>
                    </a:lnTo>
                    <a:lnTo>
                      <a:pt x="94" y="129"/>
                    </a:lnTo>
                    <a:lnTo>
                      <a:pt x="93" y="122"/>
                    </a:lnTo>
                    <a:lnTo>
                      <a:pt x="92" y="112"/>
                    </a:lnTo>
                    <a:lnTo>
                      <a:pt x="95" y="95"/>
                    </a:lnTo>
                    <a:lnTo>
                      <a:pt x="95" y="90"/>
                    </a:lnTo>
                    <a:lnTo>
                      <a:pt x="96" y="84"/>
                    </a:lnTo>
                    <a:lnTo>
                      <a:pt x="96" y="78"/>
                    </a:lnTo>
                    <a:lnTo>
                      <a:pt x="95" y="70"/>
                    </a:lnTo>
                    <a:lnTo>
                      <a:pt x="93" y="63"/>
                    </a:lnTo>
                    <a:lnTo>
                      <a:pt x="90" y="56"/>
                    </a:lnTo>
                    <a:lnTo>
                      <a:pt x="85" y="46"/>
                    </a:lnTo>
                    <a:lnTo>
                      <a:pt x="88" y="58"/>
                    </a:lnTo>
                    <a:lnTo>
                      <a:pt x="89" y="68"/>
                    </a:lnTo>
                    <a:lnTo>
                      <a:pt x="89" y="76"/>
                    </a:lnTo>
                    <a:lnTo>
                      <a:pt x="89" y="83"/>
                    </a:lnTo>
                    <a:lnTo>
                      <a:pt x="87" y="90"/>
                    </a:lnTo>
                    <a:lnTo>
                      <a:pt x="84" y="97"/>
                    </a:lnTo>
                    <a:lnTo>
                      <a:pt x="76" y="114"/>
                    </a:lnTo>
                    <a:lnTo>
                      <a:pt x="75" y="104"/>
                    </a:lnTo>
                    <a:lnTo>
                      <a:pt x="76" y="95"/>
                    </a:lnTo>
                    <a:lnTo>
                      <a:pt x="77" y="86"/>
                    </a:lnTo>
                    <a:lnTo>
                      <a:pt x="72" y="95"/>
                    </a:lnTo>
                    <a:lnTo>
                      <a:pt x="70" y="102"/>
                    </a:lnTo>
                    <a:lnTo>
                      <a:pt x="68" y="110"/>
                    </a:lnTo>
                    <a:lnTo>
                      <a:pt x="67" y="119"/>
                    </a:lnTo>
                    <a:lnTo>
                      <a:pt x="67" y="130"/>
                    </a:lnTo>
                    <a:lnTo>
                      <a:pt x="69" y="141"/>
                    </a:lnTo>
                    <a:lnTo>
                      <a:pt x="72" y="150"/>
                    </a:lnTo>
                    <a:lnTo>
                      <a:pt x="77" y="162"/>
                    </a:lnTo>
                    <a:lnTo>
                      <a:pt x="84" y="176"/>
                    </a:lnTo>
                    <a:lnTo>
                      <a:pt x="72" y="160"/>
                    </a:lnTo>
                    <a:lnTo>
                      <a:pt x="70" y="155"/>
                    </a:lnTo>
                    <a:lnTo>
                      <a:pt x="65" y="148"/>
                    </a:lnTo>
                    <a:lnTo>
                      <a:pt x="58" y="141"/>
                    </a:lnTo>
                    <a:lnTo>
                      <a:pt x="48" y="133"/>
                    </a:lnTo>
                    <a:lnTo>
                      <a:pt x="54" y="142"/>
                    </a:lnTo>
                    <a:lnTo>
                      <a:pt x="57" y="148"/>
                    </a:lnTo>
                    <a:lnTo>
                      <a:pt x="61" y="154"/>
                    </a:lnTo>
                    <a:lnTo>
                      <a:pt x="67" y="166"/>
                    </a:lnTo>
                    <a:lnTo>
                      <a:pt x="71" y="176"/>
                    </a:lnTo>
                    <a:lnTo>
                      <a:pt x="78" y="192"/>
                    </a:lnTo>
                    <a:lnTo>
                      <a:pt x="70" y="189"/>
                    </a:lnTo>
                    <a:lnTo>
                      <a:pt x="63" y="184"/>
                    </a:lnTo>
                    <a:lnTo>
                      <a:pt x="55" y="178"/>
                    </a:lnTo>
                    <a:lnTo>
                      <a:pt x="48" y="172"/>
                    </a:lnTo>
                    <a:lnTo>
                      <a:pt x="40" y="164"/>
                    </a:lnTo>
                    <a:lnTo>
                      <a:pt x="33" y="159"/>
                    </a:lnTo>
                    <a:lnTo>
                      <a:pt x="28" y="156"/>
                    </a:lnTo>
                    <a:lnTo>
                      <a:pt x="23" y="153"/>
                    </a:lnTo>
                    <a:lnTo>
                      <a:pt x="17" y="152"/>
                    </a:lnTo>
                    <a:lnTo>
                      <a:pt x="11" y="150"/>
                    </a:lnTo>
                    <a:lnTo>
                      <a:pt x="0" y="150"/>
                    </a:lnTo>
                    <a:lnTo>
                      <a:pt x="10" y="152"/>
                    </a:lnTo>
                    <a:lnTo>
                      <a:pt x="19" y="157"/>
                    </a:lnTo>
                    <a:lnTo>
                      <a:pt x="26" y="161"/>
                    </a:lnTo>
                    <a:lnTo>
                      <a:pt x="30" y="165"/>
                    </a:lnTo>
                    <a:lnTo>
                      <a:pt x="37" y="173"/>
                    </a:lnTo>
                    <a:lnTo>
                      <a:pt x="44" y="182"/>
                    </a:lnTo>
                    <a:lnTo>
                      <a:pt x="53" y="193"/>
                    </a:lnTo>
                    <a:lnTo>
                      <a:pt x="60" y="197"/>
                    </a:lnTo>
                    <a:lnTo>
                      <a:pt x="69" y="202"/>
                    </a:lnTo>
                    <a:lnTo>
                      <a:pt x="84" y="209"/>
                    </a:lnTo>
                    <a:lnTo>
                      <a:pt x="98" y="211"/>
                    </a:lnTo>
                    <a:lnTo>
                      <a:pt x="114"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9" name="Freeform 49"/>
              <p:cNvSpPr>
                <a:spLocks/>
              </p:cNvSpPr>
              <p:nvPr/>
            </p:nvSpPr>
            <p:spPr bwMode="auto">
              <a:xfrm>
                <a:off x="4224" y="371"/>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0" name="Freeform 50"/>
              <p:cNvSpPr>
                <a:spLocks/>
              </p:cNvSpPr>
              <p:nvPr/>
            </p:nvSpPr>
            <p:spPr bwMode="auto">
              <a:xfrm>
                <a:off x="4221" y="371"/>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1" name="Freeform 51"/>
              <p:cNvSpPr>
                <a:spLocks/>
              </p:cNvSpPr>
              <p:nvPr/>
            </p:nvSpPr>
            <p:spPr bwMode="auto">
              <a:xfrm>
                <a:off x="4220" y="372"/>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2" name="Freeform 52"/>
              <p:cNvSpPr>
                <a:spLocks/>
              </p:cNvSpPr>
              <p:nvPr/>
            </p:nvSpPr>
            <p:spPr bwMode="auto">
              <a:xfrm>
                <a:off x="4227" y="381"/>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3" name="Freeform 53"/>
              <p:cNvSpPr>
                <a:spLocks/>
              </p:cNvSpPr>
              <p:nvPr/>
            </p:nvSpPr>
            <p:spPr bwMode="auto">
              <a:xfrm>
                <a:off x="4230" y="379"/>
                <a:ext cx="167" cy="197"/>
              </a:xfrm>
              <a:custGeom>
                <a:avLst/>
                <a:gdLst>
                  <a:gd name="T0" fmla="*/ 115 w 167"/>
                  <a:gd name="T1" fmla="*/ 190 h 197"/>
                  <a:gd name="T2" fmla="*/ 130 w 167"/>
                  <a:gd name="T3" fmla="*/ 175 h 197"/>
                  <a:gd name="T4" fmla="*/ 137 w 167"/>
                  <a:gd name="T5" fmla="*/ 154 h 197"/>
                  <a:gd name="T6" fmla="*/ 139 w 167"/>
                  <a:gd name="T7" fmla="*/ 132 h 197"/>
                  <a:gd name="T8" fmla="*/ 144 w 167"/>
                  <a:gd name="T9" fmla="*/ 120 h 197"/>
                  <a:gd name="T10" fmla="*/ 150 w 167"/>
                  <a:gd name="T11" fmla="*/ 111 h 197"/>
                  <a:gd name="T12" fmla="*/ 159 w 167"/>
                  <a:gd name="T13" fmla="*/ 104 h 197"/>
                  <a:gd name="T14" fmla="*/ 142 w 167"/>
                  <a:gd name="T15" fmla="*/ 112 h 197"/>
                  <a:gd name="T16" fmla="*/ 130 w 167"/>
                  <a:gd name="T17" fmla="*/ 123 h 197"/>
                  <a:gd name="T18" fmla="*/ 121 w 167"/>
                  <a:gd name="T19" fmla="*/ 137 h 197"/>
                  <a:gd name="T20" fmla="*/ 126 w 167"/>
                  <a:gd name="T21" fmla="*/ 118 h 197"/>
                  <a:gd name="T22" fmla="*/ 126 w 167"/>
                  <a:gd name="T23" fmla="*/ 95 h 197"/>
                  <a:gd name="T24" fmla="*/ 121 w 167"/>
                  <a:gd name="T25" fmla="*/ 75 h 197"/>
                  <a:gd name="T26" fmla="*/ 111 w 167"/>
                  <a:gd name="T27" fmla="*/ 56 h 197"/>
                  <a:gd name="T28" fmla="*/ 99 w 167"/>
                  <a:gd name="T29" fmla="*/ 33 h 197"/>
                  <a:gd name="T30" fmla="*/ 96 w 167"/>
                  <a:gd name="T31" fmla="*/ 16 h 197"/>
                  <a:gd name="T32" fmla="*/ 96 w 167"/>
                  <a:gd name="T33" fmla="*/ 0 h 197"/>
                  <a:gd name="T34" fmla="*/ 91 w 167"/>
                  <a:gd name="T35" fmla="*/ 21 h 197"/>
                  <a:gd name="T36" fmla="*/ 94 w 167"/>
                  <a:gd name="T37" fmla="*/ 41 h 197"/>
                  <a:gd name="T38" fmla="*/ 100 w 167"/>
                  <a:gd name="T39" fmla="*/ 58 h 197"/>
                  <a:gd name="T40" fmla="*/ 101 w 167"/>
                  <a:gd name="T41" fmla="*/ 79 h 197"/>
                  <a:gd name="T42" fmla="*/ 98 w 167"/>
                  <a:gd name="T43" fmla="*/ 102 h 197"/>
                  <a:gd name="T44" fmla="*/ 86 w 167"/>
                  <a:gd name="T45" fmla="*/ 130 h 197"/>
                  <a:gd name="T46" fmla="*/ 80 w 167"/>
                  <a:gd name="T47" fmla="*/ 114 h 197"/>
                  <a:gd name="T48" fmla="*/ 82 w 167"/>
                  <a:gd name="T49" fmla="*/ 83 h 197"/>
                  <a:gd name="T50" fmla="*/ 82 w 167"/>
                  <a:gd name="T51" fmla="*/ 65 h 197"/>
                  <a:gd name="T52" fmla="*/ 73 w 167"/>
                  <a:gd name="T53" fmla="*/ 43 h 197"/>
                  <a:gd name="T54" fmla="*/ 77 w 167"/>
                  <a:gd name="T55" fmla="*/ 71 h 197"/>
                  <a:gd name="T56" fmla="*/ 72 w 167"/>
                  <a:gd name="T57" fmla="*/ 91 h 197"/>
                  <a:gd name="T58" fmla="*/ 66 w 167"/>
                  <a:gd name="T59" fmla="*/ 88 h 197"/>
                  <a:gd name="T60" fmla="*/ 60 w 167"/>
                  <a:gd name="T61" fmla="*/ 95 h 197"/>
                  <a:gd name="T62" fmla="*/ 58 w 167"/>
                  <a:gd name="T63" fmla="*/ 121 h 197"/>
                  <a:gd name="T64" fmla="*/ 66 w 167"/>
                  <a:gd name="T65" fmla="*/ 150 h 197"/>
                  <a:gd name="T66" fmla="*/ 60 w 167"/>
                  <a:gd name="T67" fmla="*/ 144 h 197"/>
                  <a:gd name="T68" fmla="*/ 41 w 167"/>
                  <a:gd name="T69" fmla="*/ 124 h 197"/>
                  <a:gd name="T70" fmla="*/ 53 w 167"/>
                  <a:gd name="T71" fmla="*/ 143 h 197"/>
                  <a:gd name="T72" fmla="*/ 68 w 167"/>
                  <a:gd name="T73" fmla="*/ 178 h 197"/>
                  <a:gd name="T74" fmla="*/ 47 w 167"/>
                  <a:gd name="T75" fmla="*/ 165 h 197"/>
                  <a:gd name="T76" fmla="*/ 29 w 167"/>
                  <a:gd name="T77" fmla="*/ 148 h 197"/>
                  <a:gd name="T78" fmla="*/ 14 w 167"/>
                  <a:gd name="T79" fmla="*/ 141 h 197"/>
                  <a:gd name="T80" fmla="*/ 8 w 167"/>
                  <a:gd name="T81" fmla="*/ 141 h 197"/>
                  <a:gd name="T82" fmla="*/ 26 w 167"/>
                  <a:gd name="T83" fmla="*/ 153 h 197"/>
                  <a:gd name="T84" fmla="*/ 46 w 167"/>
                  <a:gd name="T85" fmla="*/ 179 h 197"/>
                  <a:gd name="T86" fmla="*/ 73 w 167"/>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7"/>
                  <a:gd name="T134" fmla="*/ 167 w 167"/>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7">
                    <a:moveTo>
                      <a:pt x="98" y="194"/>
                    </a:moveTo>
                    <a:lnTo>
                      <a:pt x="105" y="193"/>
                    </a:lnTo>
                    <a:lnTo>
                      <a:pt x="115" y="190"/>
                    </a:lnTo>
                    <a:lnTo>
                      <a:pt x="123" y="186"/>
                    </a:lnTo>
                    <a:lnTo>
                      <a:pt x="127" y="180"/>
                    </a:lnTo>
                    <a:lnTo>
                      <a:pt x="130" y="175"/>
                    </a:lnTo>
                    <a:lnTo>
                      <a:pt x="133" y="170"/>
                    </a:lnTo>
                    <a:lnTo>
                      <a:pt x="135" y="163"/>
                    </a:lnTo>
                    <a:lnTo>
                      <a:pt x="137" y="154"/>
                    </a:lnTo>
                    <a:lnTo>
                      <a:pt x="137" y="144"/>
                    </a:lnTo>
                    <a:lnTo>
                      <a:pt x="138" y="138"/>
                    </a:lnTo>
                    <a:lnTo>
                      <a:pt x="139" y="132"/>
                    </a:lnTo>
                    <a:lnTo>
                      <a:pt x="140" y="129"/>
                    </a:lnTo>
                    <a:lnTo>
                      <a:pt x="142" y="125"/>
                    </a:lnTo>
                    <a:lnTo>
                      <a:pt x="144" y="120"/>
                    </a:lnTo>
                    <a:lnTo>
                      <a:pt x="146" y="117"/>
                    </a:lnTo>
                    <a:lnTo>
                      <a:pt x="148" y="113"/>
                    </a:lnTo>
                    <a:lnTo>
                      <a:pt x="150" y="111"/>
                    </a:lnTo>
                    <a:lnTo>
                      <a:pt x="153" y="109"/>
                    </a:lnTo>
                    <a:lnTo>
                      <a:pt x="166" y="102"/>
                    </a:lnTo>
                    <a:lnTo>
                      <a:pt x="159" y="104"/>
                    </a:lnTo>
                    <a:lnTo>
                      <a:pt x="152" y="107"/>
                    </a:lnTo>
                    <a:lnTo>
                      <a:pt x="147" y="109"/>
                    </a:lnTo>
                    <a:lnTo>
                      <a:pt x="142" y="112"/>
                    </a:lnTo>
                    <a:lnTo>
                      <a:pt x="138" y="115"/>
                    </a:lnTo>
                    <a:lnTo>
                      <a:pt x="134" y="118"/>
                    </a:lnTo>
                    <a:lnTo>
                      <a:pt x="130" y="123"/>
                    </a:lnTo>
                    <a:lnTo>
                      <a:pt x="126" y="128"/>
                    </a:lnTo>
                    <a:lnTo>
                      <a:pt x="123" y="132"/>
                    </a:lnTo>
                    <a:lnTo>
                      <a:pt x="121" y="137"/>
                    </a:lnTo>
                    <a:lnTo>
                      <a:pt x="123" y="130"/>
                    </a:lnTo>
                    <a:lnTo>
                      <a:pt x="125" y="125"/>
                    </a:lnTo>
                    <a:lnTo>
                      <a:pt x="126" y="118"/>
                    </a:lnTo>
                    <a:lnTo>
                      <a:pt x="127" y="110"/>
                    </a:lnTo>
                    <a:lnTo>
                      <a:pt x="127" y="102"/>
                    </a:lnTo>
                    <a:lnTo>
                      <a:pt x="126" y="95"/>
                    </a:lnTo>
                    <a:lnTo>
                      <a:pt x="124" y="88"/>
                    </a:lnTo>
                    <a:lnTo>
                      <a:pt x="123" y="81"/>
                    </a:lnTo>
                    <a:lnTo>
                      <a:pt x="121" y="75"/>
                    </a:lnTo>
                    <a:lnTo>
                      <a:pt x="118" y="69"/>
                    </a:lnTo>
                    <a:lnTo>
                      <a:pt x="114" y="61"/>
                    </a:lnTo>
                    <a:lnTo>
                      <a:pt x="111" y="56"/>
                    </a:lnTo>
                    <a:lnTo>
                      <a:pt x="106" y="49"/>
                    </a:lnTo>
                    <a:lnTo>
                      <a:pt x="102" y="40"/>
                    </a:lnTo>
                    <a:lnTo>
                      <a:pt x="99" y="33"/>
                    </a:lnTo>
                    <a:lnTo>
                      <a:pt x="98" y="28"/>
                    </a:lnTo>
                    <a:lnTo>
                      <a:pt x="96" y="22"/>
                    </a:lnTo>
                    <a:lnTo>
                      <a:pt x="96" y="16"/>
                    </a:lnTo>
                    <a:lnTo>
                      <a:pt x="96" y="11"/>
                    </a:lnTo>
                    <a:lnTo>
                      <a:pt x="96" y="6"/>
                    </a:lnTo>
                    <a:lnTo>
                      <a:pt x="96" y="0"/>
                    </a:lnTo>
                    <a:lnTo>
                      <a:pt x="94" y="8"/>
                    </a:lnTo>
                    <a:lnTo>
                      <a:pt x="92" y="15"/>
                    </a:lnTo>
                    <a:lnTo>
                      <a:pt x="91" y="21"/>
                    </a:lnTo>
                    <a:lnTo>
                      <a:pt x="91" y="28"/>
                    </a:lnTo>
                    <a:lnTo>
                      <a:pt x="92" y="35"/>
                    </a:lnTo>
                    <a:lnTo>
                      <a:pt x="94" y="41"/>
                    </a:lnTo>
                    <a:lnTo>
                      <a:pt x="96" y="47"/>
                    </a:lnTo>
                    <a:lnTo>
                      <a:pt x="98" y="52"/>
                    </a:lnTo>
                    <a:lnTo>
                      <a:pt x="100" y="58"/>
                    </a:lnTo>
                    <a:lnTo>
                      <a:pt x="101" y="65"/>
                    </a:lnTo>
                    <a:lnTo>
                      <a:pt x="101" y="72"/>
                    </a:lnTo>
                    <a:lnTo>
                      <a:pt x="101" y="79"/>
                    </a:lnTo>
                    <a:lnTo>
                      <a:pt x="101" y="85"/>
                    </a:lnTo>
                    <a:lnTo>
                      <a:pt x="100" y="96"/>
                    </a:lnTo>
                    <a:lnTo>
                      <a:pt x="98" y="102"/>
                    </a:lnTo>
                    <a:lnTo>
                      <a:pt x="93" y="112"/>
                    </a:lnTo>
                    <a:lnTo>
                      <a:pt x="89" y="121"/>
                    </a:lnTo>
                    <a:lnTo>
                      <a:pt x="86" y="130"/>
                    </a:lnTo>
                    <a:lnTo>
                      <a:pt x="83" y="125"/>
                    </a:lnTo>
                    <a:lnTo>
                      <a:pt x="82" y="119"/>
                    </a:lnTo>
                    <a:lnTo>
                      <a:pt x="80" y="114"/>
                    </a:lnTo>
                    <a:lnTo>
                      <a:pt x="80" y="104"/>
                    </a:lnTo>
                    <a:lnTo>
                      <a:pt x="82" y="88"/>
                    </a:lnTo>
                    <a:lnTo>
                      <a:pt x="82" y="83"/>
                    </a:lnTo>
                    <a:lnTo>
                      <a:pt x="83" y="78"/>
                    </a:lnTo>
                    <a:lnTo>
                      <a:pt x="83" y="73"/>
                    </a:lnTo>
                    <a:lnTo>
                      <a:pt x="82" y="65"/>
                    </a:lnTo>
                    <a:lnTo>
                      <a:pt x="80" y="59"/>
                    </a:lnTo>
                    <a:lnTo>
                      <a:pt x="78" y="52"/>
                    </a:lnTo>
                    <a:lnTo>
                      <a:pt x="73" y="43"/>
                    </a:lnTo>
                    <a:lnTo>
                      <a:pt x="76" y="54"/>
                    </a:lnTo>
                    <a:lnTo>
                      <a:pt x="77" y="63"/>
                    </a:lnTo>
                    <a:lnTo>
                      <a:pt x="77" y="71"/>
                    </a:lnTo>
                    <a:lnTo>
                      <a:pt x="76" y="77"/>
                    </a:lnTo>
                    <a:lnTo>
                      <a:pt x="75" y="83"/>
                    </a:lnTo>
                    <a:lnTo>
                      <a:pt x="72" y="91"/>
                    </a:lnTo>
                    <a:lnTo>
                      <a:pt x="66" y="106"/>
                    </a:lnTo>
                    <a:lnTo>
                      <a:pt x="65" y="96"/>
                    </a:lnTo>
                    <a:lnTo>
                      <a:pt x="66" y="88"/>
                    </a:lnTo>
                    <a:lnTo>
                      <a:pt x="67" y="80"/>
                    </a:lnTo>
                    <a:lnTo>
                      <a:pt x="63" y="88"/>
                    </a:lnTo>
                    <a:lnTo>
                      <a:pt x="60" y="95"/>
                    </a:lnTo>
                    <a:lnTo>
                      <a:pt x="59" y="102"/>
                    </a:lnTo>
                    <a:lnTo>
                      <a:pt x="57" y="111"/>
                    </a:lnTo>
                    <a:lnTo>
                      <a:pt x="58" y="121"/>
                    </a:lnTo>
                    <a:lnTo>
                      <a:pt x="60" y="132"/>
                    </a:lnTo>
                    <a:lnTo>
                      <a:pt x="62" y="140"/>
                    </a:lnTo>
                    <a:lnTo>
                      <a:pt x="66" y="150"/>
                    </a:lnTo>
                    <a:lnTo>
                      <a:pt x="73" y="164"/>
                    </a:lnTo>
                    <a:lnTo>
                      <a:pt x="63" y="148"/>
                    </a:lnTo>
                    <a:lnTo>
                      <a:pt x="60" y="144"/>
                    </a:lnTo>
                    <a:lnTo>
                      <a:pt x="56" y="138"/>
                    </a:lnTo>
                    <a:lnTo>
                      <a:pt x="50" y="132"/>
                    </a:lnTo>
                    <a:lnTo>
                      <a:pt x="41" y="124"/>
                    </a:lnTo>
                    <a:lnTo>
                      <a:pt x="47" y="132"/>
                    </a:lnTo>
                    <a:lnTo>
                      <a:pt x="50" y="138"/>
                    </a:lnTo>
                    <a:lnTo>
                      <a:pt x="53" y="143"/>
                    </a:lnTo>
                    <a:lnTo>
                      <a:pt x="58" y="154"/>
                    </a:lnTo>
                    <a:lnTo>
                      <a:pt x="62" y="163"/>
                    </a:lnTo>
                    <a:lnTo>
                      <a:pt x="68" y="178"/>
                    </a:lnTo>
                    <a:lnTo>
                      <a:pt x="60" y="176"/>
                    </a:lnTo>
                    <a:lnTo>
                      <a:pt x="54" y="171"/>
                    </a:lnTo>
                    <a:lnTo>
                      <a:pt x="47" y="165"/>
                    </a:lnTo>
                    <a:lnTo>
                      <a:pt x="42" y="159"/>
                    </a:lnTo>
                    <a:lnTo>
                      <a:pt x="34"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4" y="196"/>
                    </a:lnTo>
                    <a:lnTo>
                      <a:pt x="98" y="194"/>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4" name="Freeform 54"/>
              <p:cNvSpPr>
                <a:spLocks/>
              </p:cNvSpPr>
              <p:nvPr/>
            </p:nvSpPr>
            <p:spPr bwMode="auto">
              <a:xfrm>
                <a:off x="4229" y="387"/>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5" name="Freeform 55"/>
              <p:cNvSpPr>
                <a:spLocks/>
              </p:cNvSpPr>
              <p:nvPr/>
            </p:nvSpPr>
            <p:spPr bwMode="auto">
              <a:xfrm>
                <a:off x="4232" y="390"/>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6" name="Freeform 56"/>
              <p:cNvSpPr>
                <a:spLocks/>
              </p:cNvSpPr>
              <p:nvPr/>
            </p:nvSpPr>
            <p:spPr bwMode="auto">
              <a:xfrm>
                <a:off x="4284" y="429"/>
                <a:ext cx="95" cy="134"/>
              </a:xfrm>
              <a:custGeom>
                <a:avLst/>
                <a:gdLst>
                  <a:gd name="T0" fmla="*/ 4 w 95"/>
                  <a:gd name="T1" fmla="*/ 79 h 134"/>
                  <a:gd name="T2" fmla="*/ 8 w 95"/>
                  <a:gd name="T3" fmla="*/ 87 h 134"/>
                  <a:gd name="T4" fmla="*/ 11 w 95"/>
                  <a:gd name="T5" fmla="*/ 97 h 134"/>
                  <a:gd name="T6" fmla="*/ 10 w 95"/>
                  <a:gd name="T7" fmla="*/ 106 h 134"/>
                  <a:gd name="T8" fmla="*/ 10 w 95"/>
                  <a:gd name="T9" fmla="*/ 115 h 134"/>
                  <a:gd name="T10" fmla="*/ 12 w 95"/>
                  <a:gd name="T11" fmla="*/ 122 h 134"/>
                  <a:gd name="T12" fmla="*/ 17 w 95"/>
                  <a:gd name="T13" fmla="*/ 128 h 134"/>
                  <a:gd name="T14" fmla="*/ 23 w 95"/>
                  <a:gd name="T15" fmla="*/ 131 h 134"/>
                  <a:gd name="T16" fmla="*/ 31 w 95"/>
                  <a:gd name="T17" fmla="*/ 133 h 134"/>
                  <a:gd name="T18" fmla="*/ 40 w 95"/>
                  <a:gd name="T19" fmla="*/ 133 h 134"/>
                  <a:gd name="T20" fmla="*/ 49 w 95"/>
                  <a:gd name="T21" fmla="*/ 131 h 134"/>
                  <a:gd name="T22" fmla="*/ 57 w 95"/>
                  <a:gd name="T23" fmla="*/ 128 h 134"/>
                  <a:gd name="T24" fmla="*/ 64 w 95"/>
                  <a:gd name="T25" fmla="*/ 124 h 134"/>
                  <a:gd name="T26" fmla="*/ 69 w 95"/>
                  <a:gd name="T27" fmla="*/ 119 h 134"/>
                  <a:gd name="T28" fmla="*/ 73 w 95"/>
                  <a:gd name="T29" fmla="*/ 113 h 134"/>
                  <a:gd name="T30" fmla="*/ 76 w 95"/>
                  <a:gd name="T31" fmla="*/ 107 h 134"/>
                  <a:gd name="T32" fmla="*/ 81 w 95"/>
                  <a:gd name="T33" fmla="*/ 100 h 134"/>
                  <a:gd name="T34" fmla="*/ 86 w 95"/>
                  <a:gd name="T35" fmla="*/ 97 h 134"/>
                  <a:gd name="T36" fmla="*/ 87 w 95"/>
                  <a:gd name="T37" fmla="*/ 94 h 134"/>
                  <a:gd name="T38" fmla="*/ 80 w 95"/>
                  <a:gd name="T39" fmla="*/ 96 h 134"/>
                  <a:gd name="T40" fmla="*/ 76 w 95"/>
                  <a:gd name="T41" fmla="*/ 99 h 134"/>
                  <a:gd name="T42" fmla="*/ 71 w 95"/>
                  <a:gd name="T43" fmla="*/ 104 h 134"/>
                  <a:gd name="T44" fmla="*/ 62 w 95"/>
                  <a:gd name="T45" fmla="*/ 114 h 134"/>
                  <a:gd name="T46" fmla="*/ 54 w 95"/>
                  <a:gd name="T47" fmla="*/ 119 h 134"/>
                  <a:gd name="T48" fmla="*/ 53 w 95"/>
                  <a:gd name="T49" fmla="*/ 116 h 134"/>
                  <a:gd name="T50" fmla="*/ 58 w 95"/>
                  <a:gd name="T51" fmla="*/ 109 h 134"/>
                  <a:gd name="T52" fmla="*/ 63 w 95"/>
                  <a:gd name="T53" fmla="*/ 96 h 134"/>
                  <a:gd name="T54" fmla="*/ 62 w 95"/>
                  <a:gd name="T55" fmla="*/ 93 h 134"/>
                  <a:gd name="T56" fmla="*/ 54 w 95"/>
                  <a:gd name="T57" fmla="*/ 104 h 134"/>
                  <a:gd name="T58" fmla="*/ 60 w 95"/>
                  <a:gd name="T59" fmla="*/ 82 h 134"/>
                  <a:gd name="T60" fmla="*/ 59 w 95"/>
                  <a:gd name="T61" fmla="*/ 71 h 134"/>
                  <a:gd name="T62" fmla="*/ 56 w 95"/>
                  <a:gd name="T63" fmla="*/ 62 h 134"/>
                  <a:gd name="T64" fmla="*/ 55 w 95"/>
                  <a:gd name="T65" fmla="*/ 67 h 134"/>
                  <a:gd name="T66" fmla="*/ 50 w 95"/>
                  <a:gd name="T67" fmla="*/ 62 h 134"/>
                  <a:gd name="T68" fmla="*/ 47 w 95"/>
                  <a:gd name="T69" fmla="*/ 52 h 134"/>
                  <a:gd name="T70" fmla="*/ 48 w 95"/>
                  <a:gd name="T71" fmla="*/ 42 h 134"/>
                  <a:gd name="T72" fmla="*/ 47 w 95"/>
                  <a:gd name="T73" fmla="*/ 39 h 134"/>
                  <a:gd name="T74" fmla="*/ 44 w 95"/>
                  <a:gd name="T75" fmla="*/ 48 h 134"/>
                  <a:gd name="T76" fmla="*/ 43 w 95"/>
                  <a:gd name="T77" fmla="*/ 57 h 134"/>
                  <a:gd name="T78" fmla="*/ 46 w 95"/>
                  <a:gd name="T79" fmla="*/ 76 h 134"/>
                  <a:gd name="T80" fmla="*/ 35 w 95"/>
                  <a:gd name="T81" fmla="*/ 69 h 134"/>
                  <a:gd name="T82" fmla="*/ 32 w 95"/>
                  <a:gd name="T83" fmla="*/ 59 h 134"/>
                  <a:gd name="T84" fmla="*/ 32 w 95"/>
                  <a:gd name="T85" fmla="*/ 47 h 134"/>
                  <a:gd name="T86" fmla="*/ 35 w 95"/>
                  <a:gd name="T87" fmla="*/ 37 h 134"/>
                  <a:gd name="T88" fmla="*/ 38 w 95"/>
                  <a:gd name="T89" fmla="*/ 28 h 134"/>
                  <a:gd name="T90" fmla="*/ 39 w 95"/>
                  <a:gd name="T91" fmla="*/ 19 h 134"/>
                  <a:gd name="T92" fmla="*/ 37 w 95"/>
                  <a:gd name="T93" fmla="*/ 8 h 134"/>
                  <a:gd name="T94" fmla="*/ 35 w 95"/>
                  <a:gd name="T95" fmla="*/ 7 h 134"/>
                  <a:gd name="T96" fmla="*/ 35 w 95"/>
                  <a:gd name="T97" fmla="*/ 18 h 134"/>
                  <a:gd name="T98" fmla="*/ 31 w 95"/>
                  <a:gd name="T99" fmla="*/ 28 h 134"/>
                  <a:gd name="T100" fmla="*/ 27 w 95"/>
                  <a:gd name="T101" fmla="*/ 38 h 134"/>
                  <a:gd name="T102" fmla="*/ 21 w 95"/>
                  <a:gd name="T103" fmla="*/ 51 h 134"/>
                  <a:gd name="T104" fmla="*/ 17 w 95"/>
                  <a:gd name="T105" fmla="*/ 79 h 134"/>
                  <a:gd name="T106" fmla="*/ 21 w 95"/>
                  <a:gd name="T107" fmla="*/ 91 h 134"/>
                  <a:gd name="T108" fmla="*/ 0 w 95"/>
                  <a:gd name="T109" fmla="*/ 75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4"/>
                  <a:gd name="T167" fmla="*/ 95 w 95"/>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4">
                    <a:moveTo>
                      <a:pt x="0" y="75"/>
                    </a:moveTo>
                    <a:lnTo>
                      <a:pt x="4" y="79"/>
                    </a:lnTo>
                    <a:lnTo>
                      <a:pt x="6" y="82"/>
                    </a:lnTo>
                    <a:lnTo>
                      <a:pt x="8" y="87"/>
                    </a:lnTo>
                    <a:lnTo>
                      <a:pt x="11" y="93"/>
                    </a:lnTo>
                    <a:lnTo>
                      <a:pt x="11" y="97"/>
                    </a:lnTo>
                    <a:lnTo>
                      <a:pt x="11" y="102"/>
                    </a:lnTo>
                    <a:lnTo>
                      <a:pt x="10" y="106"/>
                    </a:lnTo>
                    <a:lnTo>
                      <a:pt x="10" y="111"/>
                    </a:lnTo>
                    <a:lnTo>
                      <a:pt x="10" y="115"/>
                    </a:lnTo>
                    <a:lnTo>
                      <a:pt x="10" y="118"/>
                    </a:lnTo>
                    <a:lnTo>
                      <a:pt x="12" y="122"/>
                    </a:lnTo>
                    <a:lnTo>
                      <a:pt x="14" y="125"/>
                    </a:lnTo>
                    <a:lnTo>
                      <a:pt x="17" y="128"/>
                    </a:lnTo>
                    <a:lnTo>
                      <a:pt x="20" y="130"/>
                    </a:lnTo>
                    <a:lnTo>
                      <a:pt x="23" y="131"/>
                    </a:lnTo>
                    <a:lnTo>
                      <a:pt x="27" y="132"/>
                    </a:lnTo>
                    <a:lnTo>
                      <a:pt x="31" y="133"/>
                    </a:lnTo>
                    <a:lnTo>
                      <a:pt x="36" y="133"/>
                    </a:lnTo>
                    <a:lnTo>
                      <a:pt x="40" y="133"/>
                    </a:lnTo>
                    <a:lnTo>
                      <a:pt x="44" y="132"/>
                    </a:lnTo>
                    <a:lnTo>
                      <a:pt x="49" y="131"/>
                    </a:lnTo>
                    <a:lnTo>
                      <a:pt x="53" y="130"/>
                    </a:lnTo>
                    <a:lnTo>
                      <a:pt x="57" y="128"/>
                    </a:lnTo>
                    <a:lnTo>
                      <a:pt x="60" y="126"/>
                    </a:lnTo>
                    <a:lnTo>
                      <a:pt x="64" y="124"/>
                    </a:lnTo>
                    <a:lnTo>
                      <a:pt x="67" y="121"/>
                    </a:lnTo>
                    <a:lnTo>
                      <a:pt x="69" y="119"/>
                    </a:lnTo>
                    <a:lnTo>
                      <a:pt x="71" y="116"/>
                    </a:lnTo>
                    <a:lnTo>
                      <a:pt x="73" y="113"/>
                    </a:lnTo>
                    <a:lnTo>
                      <a:pt x="74" y="110"/>
                    </a:lnTo>
                    <a:lnTo>
                      <a:pt x="76" y="107"/>
                    </a:lnTo>
                    <a:lnTo>
                      <a:pt x="77" y="104"/>
                    </a:lnTo>
                    <a:lnTo>
                      <a:pt x="81" y="100"/>
                    </a:lnTo>
                    <a:lnTo>
                      <a:pt x="83" y="99"/>
                    </a:lnTo>
                    <a:lnTo>
                      <a:pt x="86" y="97"/>
                    </a:lnTo>
                    <a:lnTo>
                      <a:pt x="94" y="94"/>
                    </a:lnTo>
                    <a:lnTo>
                      <a:pt x="87" y="94"/>
                    </a:lnTo>
                    <a:lnTo>
                      <a:pt x="83" y="95"/>
                    </a:lnTo>
                    <a:lnTo>
                      <a:pt x="80" y="96"/>
                    </a:lnTo>
                    <a:lnTo>
                      <a:pt x="77" y="98"/>
                    </a:lnTo>
                    <a:lnTo>
                      <a:pt x="76" y="99"/>
                    </a:lnTo>
                    <a:lnTo>
                      <a:pt x="73" y="101"/>
                    </a:lnTo>
                    <a:lnTo>
                      <a:pt x="71" y="104"/>
                    </a:lnTo>
                    <a:lnTo>
                      <a:pt x="65" y="111"/>
                    </a:lnTo>
                    <a:lnTo>
                      <a:pt x="62" y="114"/>
                    </a:lnTo>
                    <a:lnTo>
                      <a:pt x="58" y="116"/>
                    </a:lnTo>
                    <a:lnTo>
                      <a:pt x="54" y="119"/>
                    </a:lnTo>
                    <a:lnTo>
                      <a:pt x="49" y="120"/>
                    </a:lnTo>
                    <a:lnTo>
                      <a:pt x="53" y="116"/>
                    </a:lnTo>
                    <a:lnTo>
                      <a:pt x="55" y="113"/>
                    </a:lnTo>
                    <a:lnTo>
                      <a:pt x="58" y="109"/>
                    </a:lnTo>
                    <a:lnTo>
                      <a:pt x="60" y="104"/>
                    </a:lnTo>
                    <a:lnTo>
                      <a:pt x="63" y="96"/>
                    </a:lnTo>
                    <a:lnTo>
                      <a:pt x="70" y="85"/>
                    </a:lnTo>
                    <a:lnTo>
                      <a:pt x="62" y="93"/>
                    </a:lnTo>
                    <a:lnTo>
                      <a:pt x="59" y="95"/>
                    </a:lnTo>
                    <a:lnTo>
                      <a:pt x="54" y="104"/>
                    </a:lnTo>
                    <a:lnTo>
                      <a:pt x="58" y="90"/>
                    </a:lnTo>
                    <a:lnTo>
                      <a:pt x="60" y="82"/>
                    </a:lnTo>
                    <a:lnTo>
                      <a:pt x="60" y="75"/>
                    </a:lnTo>
                    <a:lnTo>
                      <a:pt x="59" y="71"/>
                    </a:lnTo>
                    <a:lnTo>
                      <a:pt x="58" y="66"/>
                    </a:lnTo>
                    <a:lnTo>
                      <a:pt x="56" y="62"/>
                    </a:lnTo>
                    <a:lnTo>
                      <a:pt x="54" y="57"/>
                    </a:lnTo>
                    <a:lnTo>
                      <a:pt x="55" y="67"/>
                    </a:lnTo>
                    <a:lnTo>
                      <a:pt x="55" y="73"/>
                    </a:lnTo>
                    <a:lnTo>
                      <a:pt x="50" y="62"/>
                    </a:lnTo>
                    <a:lnTo>
                      <a:pt x="47" y="57"/>
                    </a:lnTo>
                    <a:lnTo>
                      <a:pt x="47" y="52"/>
                    </a:lnTo>
                    <a:lnTo>
                      <a:pt x="47" y="47"/>
                    </a:lnTo>
                    <a:lnTo>
                      <a:pt x="48" y="42"/>
                    </a:lnTo>
                    <a:lnTo>
                      <a:pt x="49" y="37"/>
                    </a:lnTo>
                    <a:lnTo>
                      <a:pt x="47" y="39"/>
                    </a:lnTo>
                    <a:lnTo>
                      <a:pt x="46" y="42"/>
                    </a:lnTo>
                    <a:lnTo>
                      <a:pt x="44" y="48"/>
                    </a:lnTo>
                    <a:lnTo>
                      <a:pt x="44" y="52"/>
                    </a:lnTo>
                    <a:lnTo>
                      <a:pt x="43" y="57"/>
                    </a:lnTo>
                    <a:lnTo>
                      <a:pt x="44" y="63"/>
                    </a:lnTo>
                    <a:lnTo>
                      <a:pt x="46" y="76"/>
                    </a:lnTo>
                    <a:lnTo>
                      <a:pt x="43" y="88"/>
                    </a:lnTo>
                    <a:lnTo>
                      <a:pt x="35" y="69"/>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3"/>
                    </a:lnTo>
                    <a:lnTo>
                      <a:pt x="27" y="38"/>
                    </a:lnTo>
                    <a:lnTo>
                      <a:pt x="24" y="43"/>
                    </a:lnTo>
                    <a:lnTo>
                      <a:pt x="21" y="51"/>
                    </a:lnTo>
                    <a:lnTo>
                      <a:pt x="19" y="57"/>
                    </a:lnTo>
                    <a:lnTo>
                      <a:pt x="17" y="79"/>
                    </a:lnTo>
                    <a:lnTo>
                      <a:pt x="18" y="83"/>
                    </a:lnTo>
                    <a:lnTo>
                      <a:pt x="21" y="91"/>
                    </a:lnTo>
                    <a:lnTo>
                      <a:pt x="11" y="79"/>
                    </a:lnTo>
                    <a:lnTo>
                      <a:pt x="0" y="7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97" name="Freeform 57"/>
              <p:cNvSpPr>
                <a:spLocks/>
              </p:cNvSpPr>
              <p:nvPr/>
            </p:nvSpPr>
            <p:spPr bwMode="auto">
              <a:xfrm>
                <a:off x="4287" y="446"/>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27" name="Group 58"/>
            <p:cNvGrpSpPr>
              <a:grpSpLocks/>
            </p:cNvGrpSpPr>
            <p:nvPr/>
          </p:nvGrpSpPr>
          <p:grpSpPr bwMode="auto">
            <a:xfrm>
              <a:off x="4291" y="773"/>
              <a:ext cx="199" cy="220"/>
              <a:chOff x="4228" y="411"/>
              <a:chExt cx="191" cy="214"/>
            </a:xfrm>
          </p:grpSpPr>
          <p:sp>
            <p:nvSpPr>
              <p:cNvPr id="76" name="Freeform 59"/>
              <p:cNvSpPr>
                <a:spLocks/>
              </p:cNvSpPr>
              <p:nvPr/>
            </p:nvSpPr>
            <p:spPr bwMode="auto">
              <a:xfrm>
                <a:off x="4231" y="413"/>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7" name="Freeform 60"/>
              <p:cNvSpPr>
                <a:spLocks/>
              </p:cNvSpPr>
              <p:nvPr/>
            </p:nvSpPr>
            <p:spPr bwMode="auto">
              <a:xfrm>
                <a:off x="4232" y="411"/>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8" name="Freeform 61"/>
              <p:cNvSpPr>
                <a:spLocks/>
              </p:cNvSpPr>
              <p:nvPr/>
            </p:nvSpPr>
            <p:spPr bwMode="auto">
              <a:xfrm>
                <a:off x="4232" y="416"/>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9" name="Freeform 62"/>
              <p:cNvSpPr>
                <a:spLocks/>
              </p:cNvSpPr>
              <p:nvPr/>
            </p:nvSpPr>
            <p:spPr bwMode="auto">
              <a:xfrm>
                <a:off x="4229" y="417"/>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0" name="Freeform 63"/>
              <p:cNvSpPr>
                <a:spLocks/>
              </p:cNvSpPr>
              <p:nvPr/>
            </p:nvSpPr>
            <p:spPr bwMode="auto">
              <a:xfrm>
                <a:off x="4228" y="418"/>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1" name="Freeform 64"/>
              <p:cNvSpPr>
                <a:spLocks/>
              </p:cNvSpPr>
              <p:nvPr/>
            </p:nvSpPr>
            <p:spPr bwMode="auto">
              <a:xfrm>
                <a:off x="4235" y="427"/>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2" name="Freeform 65"/>
              <p:cNvSpPr>
                <a:spLocks/>
              </p:cNvSpPr>
              <p:nvPr/>
            </p:nvSpPr>
            <p:spPr bwMode="auto">
              <a:xfrm>
                <a:off x="4238" y="425"/>
                <a:ext cx="168" cy="197"/>
              </a:xfrm>
              <a:custGeom>
                <a:avLst/>
                <a:gdLst>
                  <a:gd name="T0" fmla="*/ 116 w 168"/>
                  <a:gd name="T1" fmla="*/ 190 h 197"/>
                  <a:gd name="T2" fmla="*/ 131 w 168"/>
                  <a:gd name="T3" fmla="*/ 175 h 197"/>
                  <a:gd name="T4" fmla="*/ 137 w 168"/>
                  <a:gd name="T5" fmla="*/ 154 h 197"/>
                  <a:gd name="T6" fmla="*/ 139 w 168"/>
                  <a:gd name="T7" fmla="*/ 132 h 197"/>
                  <a:gd name="T8" fmla="*/ 145 w 168"/>
                  <a:gd name="T9" fmla="*/ 120 h 197"/>
                  <a:gd name="T10" fmla="*/ 151 w 168"/>
                  <a:gd name="T11" fmla="*/ 111 h 197"/>
                  <a:gd name="T12" fmla="*/ 160 w 168"/>
                  <a:gd name="T13" fmla="*/ 104 h 197"/>
                  <a:gd name="T14" fmla="*/ 142 w 168"/>
                  <a:gd name="T15" fmla="*/ 112 h 197"/>
                  <a:gd name="T16" fmla="*/ 131 w 168"/>
                  <a:gd name="T17" fmla="*/ 123 h 197"/>
                  <a:gd name="T18" fmla="*/ 121 w 168"/>
                  <a:gd name="T19" fmla="*/ 137 h 197"/>
                  <a:gd name="T20" fmla="*/ 127 w 168"/>
                  <a:gd name="T21" fmla="*/ 118 h 197"/>
                  <a:gd name="T22" fmla="*/ 126 w 168"/>
                  <a:gd name="T23" fmla="*/ 95 h 197"/>
                  <a:gd name="T24" fmla="*/ 121 w 168"/>
                  <a:gd name="T25" fmla="*/ 75 h 197"/>
                  <a:gd name="T26" fmla="*/ 111 w 168"/>
                  <a:gd name="T27" fmla="*/ 56 h 197"/>
                  <a:gd name="T28" fmla="*/ 100 w 168"/>
                  <a:gd name="T29" fmla="*/ 33 h 197"/>
                  <a:gd name="T30" fmla="*/ 96 w 168"/>
                  <a:gd name="T31" fmla="*/ 16 h 197"/>
                  <a:gd name="T32" fmla="*/ 97 w 168"/>
                  <a:gd name="T33" fmla="*/ 0 h 197"/>
                  <a:gd name="T34" fmla="*/ 92 w 168"/>
                  <a:gd name="T35" fmla="*/ 21 h 197"/>
                  <a:gd name="T36" fmla="*/ 94 w 168"/>
                  <a:gd name="T37" fmla="*/ 41 h 197"/>
                  <a:gd name="T38" fmla="*/ 100 w 168"/>
                  <a:gd name="T39" fmla="*/ 58 h 197"/>
                  <a:gd name="T40" fmla="*/ 102 w 168"/>
                  <a:gd name="T41" fmla="*/ 79 h 197"/>
                  <a:gd name="T42" fmla="*/ 99 w 168"/>
                  <a:gd name="T43" fmla="*/ 102 h 197"/>
                  <a:gd name="T44" fmla="*/ 86 w 168"/>
                  <a:gd name="T45" fmla="*/ 130 h 197"/>
                  <a:gd name="T46" fmla="*/ 81 w 168"/>
                  <a:gd name="T47" fmla="*/ 114 h 197"/>
                  <a:gd name="T48" fmla="*/ 83 w 168"/>
                  <a:gd name="T49" fmla="*/ 83 h 197"/>
                  <a:gd name="T50" fmla="*/ 82 w 168"/>
                  <a:gd name="T51" fmla="*/ 65 h 197"/>
                  <a:gd name="T52" fmla="*/ 74 w 168"/>
                  <a:gd name="T53" fmla="*/ 43 h 197"/>
                  <a:gd name="T54" fmla="*/ 78 w 168"/>
                  <a:gd name="T55" fmla="*/ 71 h 197"/>
                  <a:gd name="T56" fmla="*/ 73 w 168"/>
                  <a:gd name="T57" fmla="*/ 91 h 197"/>
                  <a:gd name="T58" fmla="*/ 66 w 168"/>
                  <a:gd name="T59" fmla="*/ 88 h 197"/>
                  <a:gd name="T60" fmla="*/ 61 w 168"/>
                  <a:gd name="T61" fmla="*/ 95 h 197"/>
                  <a:gd name="T62" fmla="*/ 58 w 168"/>
                  <a:gd name="T63" fmla="*/ 121 h 197"/>
                  <a:gd name="T64" fmla="*/ 67 w 168"/>
                  <a:gd name="T65" fmla="*/ 150 h 197"/>
                  <a:gd name="T66" fmla="*/ 60 w 168"/>
                  <a:gd name="T67" fmla="*/ 144 h 197"/>
                  <a:gd name="T68" fmla="*/ 42 w 168"/>
                  <a:gd name="T69" fmla="*/ 124 h 197"/>
                  <a:gd name="T70" fmla="*/ 53 w 168"/>
                  <a:gd name="T71" fmla="*/ 143 h 197"/>
                  <a:gd name="T72" fmla="*/ 68 w 168"/>
                  <a:gd name="T73" fmla="*/ 178 h 197"/>
                  <a:gd name="T74" fmla="*/ 48 w 168"/>
                  <a:gd name="T75" fmla="*/ 165 h 197"/>
                  <a:gd name="T76" fmla="*/ 29 w 168"/>
                  <a:gd name="T77" fmla="*/ 148 h 197"/>
                  <a:gd name="T78" fmla="*/ 14 w 168"/>
                  <a:gd name="T79" fmla="*/ 141 h 197"/>
                  <a:gd name="T80" fmla="*/ 8 w 168"/>
                  <a:gd name="T81" fmla="*/ 141 h 197"/>
                  <a:gd name="T82" fmla="*/ 26 w 168"/>
                  <a:gd name="T83" fmla="*/ 153 h 197"/>
                  <a:gd name="T84" fmla="*/ 46 w 168"/>
                  <a:gd name="T85" fmla="*/ 179 h 197"/>
                  <a:gd name="T86" fmla="*/ 73 w 168"/>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7"/>
                  <a:gd name="T134" fmla="*/ 168 w 168"/>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7">
                    <a:moveTo>
                      <a:pt x="99" y="194"/>
                    </a:moveTo>
                    <a:lnTo>
                      <a:pt x="105" y="193"/>
                    </a:lnTo>
                    <a:lnTo>
                      <a:pt x="116" y="190"/>
                    </a:lnTo>
                    <a:lnTo>
                      <a:pt x="123" y="186"/>
                    </a:lnTo>
                    <a:lnTo>
                      <a:pt x="128" y="180"/>
                    </a:lnTo>
                    <a:lnTo>
                      <a:pt x="131" y="175"/>
                    </a:lnTo>
                    <a:lnTo>
                      <a:pt x="134" y="170"/>
                    </a:lnTo>
                    <a:lnTo>
                      <a:pt x="136" y="163"/>
                    </a:lnTo>
                    <a:lnTo>
                      <a:pt x="137" y="154"/>
                    </a:lnTo>
                    <a:lnTo>
                      <a:pt x="138" y="144"/>
                    </a:lnTo>
                    <a:lnTo>
                      <a:pt x="139" y="138"/>
                    </a:lnTo>
                    <a:lnTo>
                      <a:pt x="139" y="132"/>
                    </a:lnTo>
                    <a:lnTo>
                      <a:pt x="141" y="129"/>
                    </a:lnTo>
                    <a:lnTo>
                      <a:pt x="142" y="125"/>
                    </a:lnTo>
                    <a:lnTo>
                      <a:pt x="145" y="120"/>
                    </a:lnTo>
                    <a:lnTo>
                      <a:pt x="147" y="117"/>
                    </a:lnTo>
                    <a:lnTo>
                      <a:pt x="149" y="113"/>
                    </a:lnTo>
                    <a:lnTo>
                      <a:pt x="151" y="111"/>
                    </a:lnTo>
                    <a:lnTo>
                      <a:pt x="154" y="109"/>
                    </a:lnTo>
                    <a:lnTo>
                      <a:pt x="167" y="102"/>
                    </a:lnTo>
                    <a:lnTo>
                      <a:pt x="160" y="104"/>
                    </a:lnTo>
                    <a:lnTo>
                      <a:pt x="153" y="107"/>
                    </a:lnTo>
                    <a:lnTo>
                      <a:pt x="148" y="109"/>
                    </a:lnTo>
                    <a:lnTo>
                      <a:pt x="142" y="112"/>
                    </a:lnTo>
                    <a:lnTo>
                      <a:pt x="138" y="115"/>
                    </a:lnTo>
                    <a:lnTo>
                      <a:pt x="135" y="118"/>
                    </a:lnTo>
                    <a:lnTo>
                      <a:pt x="131" y="123"/>
                    </a:lnTo>
                    <a:lnTo>
                      <a:pt x="127" y="128"/>
                    </a:lnTo>
                    <a:lnTo>
                      <a:pt x="124" y="132"/>
                    </a:lnTo>
                    <a:lnTo>
                      <a:pt x="121" y="137"/>
                    </a:lnTo>
                    <a:lnTo>
                      <a:pt x="124" y="130"/>
                    </a:lnTo>
                    <a:lnTo>
                      <a:pt x="126" y="125"/>
                    </a:lnTo>
                    <a:lnTo>
                      <a:pt x="127" y="118"/>
                    </a:lnTo>
                    <a:lnTo>
                      <a:pt x="128" y="110"/>
                    </a:lnTo>
                    <a:lnTo>
                      <a:pt x="128" y="102"/>
                    </a:lnTo>
                    <a:lnTo>
                      <a:pt x="126" y="95"/>
                    </a:lnTo>
                    <a:lnTo>
                      <a:pt x="125" y="88"/>
                    </a:lnTo>
                    <a:lnTo>
                      <a:pt x="123" y="81"/>
                    </a:lnTo>
                    <a:lnTo>
                      <a:pt x="121" y="75"/>
                    </a:lnTo>
                    <a:lnTo>
                      <a:pt x="119" y="69"/>
                    </a:lnTo>
                    <a:lnTo>
                      <a:pt x="114" y="61"/>
                    </a:lnTo>
                    <a:lnTo>
                      <a:pt x="111" y="56"/>
                    </a:lnTo>
                    <a:lnTo>
                      <a:pt x="107" y="49"/>
                    </a:lnTo>
                    <a:lnTo>
                      <a:pt x="103" y="40"/>
                    </a:lnTo>
                    <a:lnTo>
                      <a:pt x="100" y="33"/>
                    </a:lnTo>
                    <a:lnTo>
                      <a:pt x="98" y="28"/>
                    </a:lnTo>
                    <a:lnTo>
                      <a:pt x="97" y="22"/>
                    </a:lnTo>
                    <a:lnTo>
                      <a:pt x="96" y="16"/>
                    </a:lnTo>
                    <a:lnTo>
                      <a:pt x="96" y="11"/>
                    </a:lnTo>
                    <a:lnTo>
                      <a:pt x="97" y="6"/>
                    </a:lnTo>
                    <a:lnTo>
                      <a:pt x="97" y="0"/>
                    </a:lnTo>
                    <a:lnTo>
                      <a:pt x="94" y="8"/>
                    </a:lnTo>
                    <a:lnTo>
                      <a:pt x="93" y="15"/>
                    </a:lnTo>
                    <a:lnTo>
                      <a:pt x="92" y="21"/>
                    </a:lnTo>
                    <a:lnTo>
                      <a:pt x="92" y="28"/>
                    </a:lnTo>
                    <a:lnTo>
                      <a:pt x="92" y="35"/>
                    </a:lnTo>
                    <a:lnTo>
                      <a:pt x="94" y="41"/>
                    </a:lnTo>
                    <a:lnTo>
                      <a:pt x="96" y="47"/>
                    </a:lnTo>
                    <a:lnTo>
                      <a:pt x="98" y="52"/>
                    </a:lnTo>
                    <a:lnTo>
                      <a:pt x="100" y="58"/>
                    </a:lnTo>
                    <a:lnTo>
                      <a:pt x="101" y="65"/>
                    </a:lnTo>
                    <a:lnTo>
                      <a:pt x="101" y="72"/>
                    </a:lnTo>
                    <a:lnTo>
                      <a:pt x="102" y="79"/>
                    </a:lnTo>
                    <a:lnTo>
                      <a:pt x="102" y="85"/>
                    </a:lnTo>
                    <a:lnTo>
                      <a:pt x="101" y="96"/>
                    </a:lnTo>
                    <a:lnTo>
                      <a:pt x="99" y="102"/>
                    </a:lnTo>
                    <a:lnTo>
                      <a:pt x="94" y="112"/>
                    </a:lnTo>
                    <a:lnTo>
                      <a:pt x="90" y="121"/>
                    </a:lnTo>
                    <a:lnTo>
                      <a:pt x="86" y="130"/>
                    </a:lnTo>
                    <a:lnTo>
                      <a:pt x="84" y="125"/>
                    </a:lnTo>
                    <a:lnTo>
                      <a:pt x="82" y="119"/>
                    </a:lnTo>
                    <a:lnTo>
                      <a:pt x="81" y="114"/>
                    </a:lnTo>
                    <a:lnTo>
                      <a:pt x="80" y="104"/>
                    </a:lnTo>
                    <a:lnTo>
                      <a:pt x="82" y="88"/>
                    </a:lnTo>
                    <a:lnTo>
                      <a:pt x="83" y="83"/>
                    </a:lnTo>
                    <a:lnTo>
                      <a:pt x="83" y="78"/>
                    </a:lnTo>
                    <a:lnTo>
                      <a:pt x="83" y="73"/>
                    </a:lnTo>
                    <a:lnTo>
                      <a:pt x="82" y="65"/>
                    </a:lnTo>
                    <a:lnTo>
                      <a:pt x="81" y="59"/>
                    </a:lnTo>
                    <a:lnTo>
                      <a:pt x="78" y="52"/>
                    </a:lnTo>
                    <a:lnTo>
                      <a:pt x="74" y="43"/>
                    </a:lnTo>
                    <a:lnTo>
                      <a:pt x="76" y="54"/>
                    </a:lnTo>
                    <a:lnTo>
                      <a:pt x="78" y="63"/>
                    </a:lnTo>
                    <a:lnTo>
                      <a:pt x="78" y="71"/>
                    </a:lnTo>
                    <a:lnTo>
                      <a:pt x="77" y="77"/>
                    </a:lnTo>
                    <a:lnTo>
                      <a:pt x="75" y="83"/>
                    </a:lnTo>
                    <a:lnTo>
                      <a:pt x="73" y="91"/>
                    </a:lnTo>
                    <a:lnTo>
                      <a:pt x="66" y="106"/>
                    </a:lnTo>
                    <a:lnTo>
                      <a:pt x="66" y="96"/>
                    </a:lnTo>
                    <a:lnTo>
                      <a:pt x="66" y="88"/>
                    </a:lnTo>
                    <a:lnTo>
                      <a:pt x="67" y="80"/>
                    </a:lnTo>
                    <a:lnTo>
                      <a:pt x="63" y="88"/>
                    </a:lnTo>
                    <a:lnTo>
                      <a:pt x="61" y="95"/>
                    </a:lnTo>
                    <a:lnTo>
                      <a:pt x="59" y="102"/>
                    </a:lnTo>
                    <a:lnTo>
                      <a:pt x="58" y="111"/>
                    </a:lnTo>
                    <a:lnTo>
                      <a:pt x="58" y="121"/>
                    </a:lnTo>
                    <a:lnTo>
                      <a:pt x="60" y="132"/>
                    </a:lnTo>
                    <a:lnTo>
                      <a:pt x="63" y="140"/>
                    </a:lnTo>
                    <a:lnTo>
                      <a:pt x="67" y="150"/>
                    </a:lnTo>
                    <a:lnTo>
                      <a:pt x="73" y="164"/>
                    </a:lnTo>
                    <a:lnTo>
                      <a:pt x="63" y="148"/>
                    </a:lnTo>
                    <a:lnTo>
                      <a:pt x="60" y="144"/>
                    </a:lnTo>
                    <a:lnTo>
                      <a:pt x="56" y="138"/>
                    </a:lnTo>
                    <a:lnTo>
                      <a:pt x="50" y="132"/>
                    </a:lnTo>
                    <a:lnTo>
                      <a:pt x="42" y="124"/>
                    </a:lnTo>
                    <a:lnTo>
                      <a:pt x="47" y="132"/>
                    </a:lnTo>
                    <a:lnTo>
                      <a:pt x="50" y="138"/>
                    </a:lnTo>
                    <a:lnTo>
                      <a:pt x="53" y="143"/>
                    </a:lnTo>
                    <a:lnTo>
                      <a:pt x="58" y="154"/>
                    </a:lnTo>
                    <a:lnTo>
                      <a:pt x="62" y="163"/>
                    </a:lnTo>
                    <a:lnTo>
                      <a:pt x="68" y="178"/>
                    </a:lnTo>
                    <a:lnTo>
                      <a:pt x="61" y="176"/>
                    </a:lnTo>
                    <a:lnTo>
                      <a:pt x="54" y="171"/>
                    </a:lnTo>
                    <a:lnTo>
                      <a:pt x="48" y="165"/>
                    </a:lnTo>
                    <a:lnTo>
                      <a:pt x="42" y="159"/>
                    </a:lnTo>
                    <a:lnTo>
                      <a:pt x="35"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5" y="196"/>
                    </a:lnTo>
                    <a:lnTo>
                      <a:pt x="99" y="194"/>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3" name="Freeform 66"/>
              <p:cNvSpPr>
                <a:spLocks/>
              </p:cNvSpPr>
              <p:nvPr/>
            </p:nvSpPr>
            <p:spPr bwMode="auto">
              <a:xfrm>
                <a:off x="4238" y="433"/>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4" name="Freeform 67"/>
              <p:cNvSpPr>
                <a:spLocks/>
              </p:cNvSpPr>
              <p:nvPr/>
            </p:nvSpPr>
            <p:spPr bwMode="auto">
              <a:xfrm>
                <a:off x="4241" y="436"/>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5" name="Freeform 68"/>
              <p:cNvSpPr>
                <a:spLocks/>
              </p:cNvSpPr>
              <p:nvPr/>
            </p:nvSpPr>
            <p:spPr bwMode="auto">
              <a:xfrm>
                <a:off x="4292" y="474"/>
                <a:ext cx="95" cy="135"/>
              </a:xfrm>
              <a:custGeom>
                <a:avLst/>
                <a:gdLst>
                  <a:gd name="T0" fmla="*/ 4 w 95"/>
                  <a:gd name="T1" fmla="*/ 79 h 135"/>
                  <a:gd name="T2" fmla="*/ 8 w 95"/>
                  <a:gd name="T3" fmla="*/ 88 h 135"/>
                  <a:gd name="T4" fmla="*/ 11 w 95"/>
                  <a:gd name="T5" fmla="*/ 98 h 135"/>
                  <a:gd name="T6" fmla="*/ 10 w 95"/>
                  <a:gd name="T7" fmla="*/ 107 h 135"/>
                  <a:gd name="T8" fmla="*/ 10 w 95"/>
                  <a:gd name="T9" fmla="*/ 115 h 135"/>
                  <a:gd name="T10" fmla="*/ 12 w 95"/>
                  <a:gd name="T11" fmla="*/ 123 h 135"/>
                  <a:gd name="T12" fmla="*/ 17 w 95"/>
                  <a:gd name="T13" fmla="*/ 129 h 135"/>
                  <a:gd name="T14" fmla="*/ 23 w 95"/>
                  <a:gd name="T15" fmla="*/ 132 h 135"/>
                  <a:gd name="T16" fmla="*/ 31 w 95"/>
                  <a:gd name="T17" fmla="*/ 134 h 135"/>
                  <a:gd name="T18" fmla="*/ 40 w 95"/>
                  <a:gd name="T19" fmla="*/ 134 h 135"/>
                  <a:gd name="T20" fmla="*/ 49 w 95"/>
                  <a:gd name="T21" fmla="*/ 132 h 135"/>
                  <a:gd name="T22" fmla="*/ 57 w 95"/>
                  <a:gd name="T23" fmla="*/ 129 h 135"/>
                  <a:gd name="T24" fmla="*/ 64 w 95"/>
                  <a:gd name="T25" fmla="*/ 125 h 135"/>
                  <a:gd name="T26" fmla="*/ 69 w 95"/>
                  <a:gd name="T27" fmla="*/ 120 h 135"/>
                  <a:gd name="T28" fmla="*/ 73 w 95"/>
                  <a:gd name="T29" fmla="*/ 114 h 135"/>
                  <a:gd name="T30" fmla="*/ 76 w 95"/>
                  <a:gd name="T31" fmla="*/ 108 h 135"/>
                  <a:gd name="T32" fmla="*/ 81 w 95"/>
                  <a:gd name="T33" fmla="*/ 101 h 135"/>
                  <a:gd name="T34" fmla="*/ 86 w 95"/>
                  <a:gd name="T35" fmla="*/ 98 h 135"/>
                  <a:gd name="T36" fmla="*/ 87 w 95"/>
                  <a:gd name="T37" fmla="*/ 95 h 135"/>
                  <a:gd name="T38" fmla="*/ 80 w 95"/>
                  <a:gd name="T39" fmla="*/ 97 h 135"/>
                  <a:gd name="T40" fmla="*/ 76 w 95"/>
                  <a:gd name="T41" fmla="*/ 99 h 135"/>
                  <a:gd name="T42" fmla="*/ 71 w 95"/>
                  <a:gd name="T43" fmla="*/ 104 h 135"/>
                  <a:gd name="T44" fmla="*/ 62 w 95"/>
                  <a:gd name="T45" fmla="*/ 115 h 135"/>
                  <a:gd name="T46" fmla="*/ 54 w 95"/>
                  <a:gd name="T47" fmla="*/ 119 h 135"/>
                  <a:gd name="T48" fmla="*/ 53 w 95"/>
                  <a:gd name="T49" fmla="*/ 117 h 135"/>
                  <a:gd name="T50" fmla="*/ 58 w 95"/>
                  <a:gd name="T51" fmla="*/ 110 h 135"/>
                  <a:gd name="T52" fmla="*/ 63 w 95"/>
                  <a:gd name="T53" fmla="*/ 97 h 135"/>
                  <a:gd name="T54" fmla="*/ 62 w 95"/>
                  <a:gd name="T55" fmla="*/ 93 h 135"/>
                  <a:gd name="T56" fmla="*/ 54 w 95"/>
                  <a:gd name="T57" fmla="*/ 105 h 135"/>
                  <a:gd name="T58" fmla="*/ 60 w 95"/>
                  <a:gd name="T59" fmla="*/ 82 h 135"/>
                  <a:gd name="T60" fmla="*/ 59 w 95"/>
                  <a:gd name="T61" fmla="*/ 71 h 135"/>
                  <a:gd name="T62" fmla="*/ 56 w 95"/>
                  <a:gd name="T63" fmla="*/ 62 h 135"/>
                  <a:gd name="T64" fmla="*/ 55 w 95"/>
                  <a:gd name="T65" fmla="*/ 67 h 135"/>
                  <a:gd name="T66" fmla="*/ 50 w 95"/>
                  <a:gd name="T67" fmla="*/ 62 h 135"/>
                  <a:gd name="T68" fmla="*/ 47 w 95"/>
                  <a:gd name="T69" fmla="*/ 52 h 135"/>
                  <a:gd name="T70" fmla="*/ 48 w 95"/>
                  <a:gd name="T71" fmla="*/ 42 h 135"/>
                  <a:gd name="T72" fmla="*/ 47 w 95"/>
                  <a:gd name="T73" fmla="*/ 40 h 135"/>
                  <a:gd name="T74" fmla="*/ 44 w 95"/>
                  <a:gd name="T75" fmla="*/ 49 h 135"/>
                  <a:gd name="T76" fmla="*/ 43 w 95"/>
                  <a:gd name="T77" fmla="*/ 57 h 135"/>
                  <a:gd name="T78" fmla="*/ 46 w 95"/>
                  <a:gd name="T79" fmla="*/ 77 h 135"/>
                  <a:gd name="T80" fmla="*/ 35 w 95"/>
                  <a:gd name="T81" fmla="*/ 70 h 135"/>
                  <a:gd name="T82" fmla="*/ 32 w 95"/>
                  <a:gd name="T83" fmla="*/ 59 h 135"/>
                  <a:gd name="T84" fmla="*/ 32 w 95"/>
                  <a:gd name="T85" fmla="*/ 47 h 135"/>
                  <a:gd name="T86" fmla="*/ 35 w 95"/>
                  <a:gd name="T87" fmla="*/ 37 h 135"/>
                  <a:gd name="T88" fmla="*/ 38 w 95"/>
                  <a:gd name="T89" fmla="*/ 28 h 135"/>
                  <a:gd name="T90" fmla="*/ 39 w 95"/>
                  <a:gd name="T91" fmla="*/ 19 h 135"/>
                  <a:gd name="T92" fmla="*/ 37 w 95"/>
                  <a:gd name="T93" fmla="*/ 8 h 135"/>
                  <a:gd name="T94" fmla="*/ 35 w 95"/>
                  <a:gd name="T95" fmla="*/ 7 h 135"/>
                  <a:gd name="T96" fmla="*/ 35 w 95"/>
                  <a:gd name="T97" fmla="*/ 18 h 135"/>
                  <a:gd name="T98" fmla="*/ 31 w 95"/>
                  <a:gd name="T99" fmla="*/ 28 h 135"/>
                  <a:gd name="T100" fmla="*/ 27 w 95"/>
                  <a:gd name="T101" fmla="*/ 38 h 135"/>
                  <a:gd name="T102" fmla="*/ 21 w 95"/>
                  <a:gd name="T103" fmla="*/ 51 h 135"/>
                  <a:gd name="T104" fmla="*/ 17 w 95"/>
                  <a:gd name="T105" fmla="*/ 79 h 135"/>
                  <a:gd name="T106" fmla="*/ 21 w 95"/>
                  <a:gd name="T107" fmla="*/ 92 h 135"/>
                  <a:gd name="T108" fmla="*/ 0 w 95"/>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5"/>
                  <a:gd name="T167" fmla="*/ 95 w 95"/>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3" y="132"/>
                    </a:lnTo>
                    <a:lnTo>
                      <a:pt x="27" y="133"/>
                    </a:lnTo>
                    <a:lnTo>
                      <a:pt x="31" y="134"/>
                    </a:lnTo>
                    <a:lnTo>
                      <a:pt x="36" y="134"/>
                    </a:lnTo>
                    <a:lnTo>
                      <a:pt x="40" y="134"/>
                    </a:lnTo>
                    <a:lnTo>
                      <a:pt x="44" y="133"/>
                    </a:lnTo>
                    <a:lnTo>
                      <a:pt x="49" y="132"/>
                    </a:lnTo>
                    <a:lnTo>
                      <a:pt x="53" y="131"/>
                    </a:lnTo>
                    <a:lnTo>
                      <a:pt x="57" y="129"/>
                    </a:lnTo>
                    <a:lnTo>
                      <a:pt x="60" y="127"/>
                    </a:lnTo>
                    <a:lnTo>
                      <a:pt x="64" y="125"/>
                    </a:lnTo>
                    <a:lnTo>
                      <a:pt x="67" y="122"/>
                    </a:lnTo>
                    <a:lnTo>
                      <a:pt x="69" y="120"/>
                    </a:lnTo>
                    <a:lnTo>
                      <a:pt x="71" y="117"/>
                    </a:lnTo>
                    <a:lnTo>
                      <a:pt x="73" y="114"/>
                    </a:lnTo>
                    <a:lnTo>
                      <a:pt x="74" y="111"/>
                    </a:lnTo>
                    <a:lnTo>
                      <a:pt x="76" y="108"/>
                    </a:lnTo>
                    <a:lnTo>
                      <a:pt x="77" y="105"/>
                    </a:lnTo>
                    <a:lnTo>
                      <a:pt x="81" y="101"/>
                    </a:lnTo>
                    <a:lnTo>
                      <a:pt x="83" y="100"/>
                    </a:lnTo>
                    <a:lnTo>
                      <a:pt x="86" y="98"/>
                    </a:lnTo>
                    <a:lnTo>
                      <a:pt x="94" y="95"/>
                    </a:lnTo>
                    <a:lnTo>
                      <a:pt x="87" y="95"/>
                    </a:lnTo>
                    <a:lnTo>
                      <a:pt x="83" y="96"/>
                    </a:lnTo>
                    <a:lnTo>
                      <a:pt x="80" y="97"/>
                    </a:lnTo>
                    <a:lnTo>
                      <a:pt x="77" y="98"/>
                    </a:lnTo>
                    <a:lnTo>
                      <a:pt x="76" y="99"/>
                    </a:lnTo>
                    <a:lnTo>
                      <a:pt x="73" y="102"/>
                    </a:lnTo>
                    <a:lnTo>
                      <a:pt x="71" y="104"/>
                    </a:lnTo>
                    <a:lnTo>
                      <a:pt x="65" y="112"/>
                    </a:lnTo>
                    <a:lnTo>
                      <a:pt x="62" y="115"/>
                    </a:lnTo>
                    <a:lnTo>
                      <a:pt x="58" y="117"/>
                    </a:lnTo>
                    <a:lnTo>
                      <a:pt x="54" y="119"/>
                    </a:lnTo>
                    <a:lnTo>
                      <a:pt x="49" y="121"/>
                    </a:lnTo>
                    <a:lnTo>
                      <a:pt x="53" y="117"/>
                    </a:lnTo>
                    <a:lnTo>
                      <a:pt x="55" y="114"/>
                    </a:lnTo>
                    <a:lnTo>
                      <a:pt x="58" y="110"/>
                    </a:lnTo>
                    <a:lnTo>
                      <a:pt x="60" y="105"/>
                    </a:lnTo>
                    <a:lnTo>
                      <a:pt x="63" y="97"/>
                    </a:lnTo>
                    <a:lnTo>
                      <a:pt x="70" y="86"/>
                    </a:lnTo>
                    <a:lnTo>
                      <a:pt x="62" y="93"/>
                    </a:lnTo>
                    <a:lnTo>
                      <a:pt x="59" y="96"/>
                    </a:lnTo>
                    <a:lnTo>
                      <a:pt x="54" y="105"/>
                    </a:lnTo>
                    <a:lnTo>
                      <a:pt x="58" y="90"/>
                    </a:lnTo>
                    <a:lnTo>
                      <a:pt x="60" y="82"/>
                    </a:lnTo>
                    <a:lnTo>
                      <a:pt x="60" y="76"/>
                    </a:lnTo>
                    <a:lnTo>
                      <a:pt x="59" y="71"/>
                    </a:lnTo>
                    <a:lnTo>
                      <a:pt x="58" y="67"/>
                    </a:lnTo>
                    <a:lnTo>
                      <a:pt x="56" y="62"/>
                    </a:lnTo>
                    <a:lnTo>
                      <a:pt x="54" y="57"/>
                    </a:lnTo>
                    <a:lnTo>
                      <a:pt x="55" y="67"/>
                    </a:lnTo>
                    <a:lnTo>
                      <a:pt x="55" y="74"/>
                    </a:lnTo>
                    <a:lnTo>
                      <a:pt x="50" y="62"/>
                    </a:lnTo>
                    <a:lnTo>
                      <a:pt x="47" y="57"/>
                    </a:lnTo>
                    <a:lnTo>
                      <a:pt x="47" y="52"/>
                    </a:lnTo>
                    <a:lnTo>
                      <a:pt x="47" y="47"/>
                    </a:lnTo>
                    <a:lnTo>
                      <a:pt x="48" y="42"/>
                    </a:lnTo>
                    <a:lnTo>
                      <a:pt x="49" y="37"/>
                    </a:lnTo>
                    <a:lnTo>
                      <a:pt x="47" y="40"/>
                    </a:lnTo>
                    <a:lnTo>
                      <a:pt x="46" y="43"/>
                    </a:lnTo>
                    <a:lnTo>
                      <a:pt x="44" y="49"/>
                    </a:lnTo>
                    <a:lnTo>
                      <a:pt x="44" y="53"/>
                    </a:lnTo>
                    <a:lnTo>
                      <a:pt x="43" y="57"/>
                    </a:lnTo>
                    <a:lnTo>
                      <a:pt x="44" y="63"/>
                    </a:lnTo>
                    <a:lnTo>
                      <a:pt x="46" y="77"/>
                    </a:lnTo>
                    <a:lnTo>
                      <a:pt x="43" y="89"/>
                    </a:lnTo>
                    <a:lnTo>
                      <a:pt x="35" y="70"/>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86" name="Freeform 69"/>
              <p:cNvSpPr>
                <a:spLocks/>
              </p:cNvSpPr>
              <p:nvPr/>
            </p:nvSpPr>
            <p:spPr bwMode="auto">
              <a:xfrm>
                <a:off x="4296" y="491"/>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28" name="Group 70"/>
            <p:cNvGrpSpPr>
              <a:grpSpLocks/>
            </p:cNvGrpSpPr>
            <p:nvPr/>
          </p:nvGrpSpPr>
          <p:grpSpPr bwMode="auto">
            <a:xfrm>
              <a:off x="4318" y="828"/>
              <a:ext cx="198" cy="220"/>
              <a:chOff x="4254" y="480"/>
              <a:chExt cx="190" cy="214"/>
            </a:xfrm>
          </p:grpSpPr>
          <p:sp>
            <p:nvSpPr>
              <p:cNvPr id="65" name="Freeform 71"/>
              <p:cNvSpPr>
                <a:spLocks/>
              </p:cNvSpPr>
              <p:nvPr/>
            </p:nvSpPr>
            <p:spPr bwMode="auto">
              <a:xfrm>
                <a:off x="4257"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6" name="Freeform 72"/>
              <p:cNvSpPr>
                <a:spLocks/>
              </p:cNvSpPr>
              <p:nvPr/>
            </p:nvSpPr>
            <p:spPr bwMode="auto">
              <a:xfrm>
                <a:off x="4257"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7" name="Freeform 73"/>
              <p:cNvSpPr>
                <a:spLocks/>
              </p:cNvSpPr>
              <p:nvPr/>
            </p:nvSpPr>
            <p:spPr bwMode="auto">
              <a:xfrm>
                <a:off x="4258"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8" name="Freeform 74"/>
              <p:cNvSpPr>
                <a:spLocks/>
              </p:cNvSpPr>
              <p:nvPr/>
            </p:nvSpPr>
            <p:spPr bwMode="auto">
              <a:xfrm>
                <a:off x="4255"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9" name="Freeform 75"/>
              <p:cNvSpPr>
                <a:spLocks/>
              </p:cNvSpPr>
              <p:nvPr/>
            </p:nvSpPr>
            <p:spPr bwMode="auto">
              <a:xfrm>
                <a:off x="4254"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0" name="Freeform 76"/>
              <p:cNvSpPr>
                <a:spLocks/>
              </p:cNvSpPr>
              <p:nvPr/>
            </p:nvSpPr>
            <p:spPr bwMode="auto">
              <a:xfrm>
                <a:off x="4261"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1" name="Freeform 77"/>
              <p:cNvSpPr>
                <a:spLocks/>
              </p:cNvSpPr>
              <p:nvPr/>
            </p:nvSpPr>
            <p:spPr bwMode="auto">
              <a:xfrm>
                <a:off x="4263" y="493"/>
                <a:ext cx="169" cy="198"/>
              </a:xfrm>
              <a:custGeom>
                <a:avLst/>
                <a:gdLst>
                  <a:gd name="T0" fmla="*/ 117 w 169"/>
                  <a:gd name="T1" fmla="*/ 191 h 198"/>
                  <a:gd name="T2" fmla="*/ 132 w 169"/>
                  <a:gd name="T3" fmla="*/ 176 h 198"/>
                  <a:gd name="T4" fmla="*/ 138 w 169"/>
                  <a:gd name="T5" fmla="*/ 155 h 198"/>
                  <a:gd name="T6" fmla="*/ 140 w 169"/>
                  <a:gd name="T7" fmla="*/ 133 h 198"/>
                  <a:gd name="T8" fmla="*/ 146 w 169"/>
                  <a:gd name="T9" fmla="*/ 121 h 198"/>
                  <a:gd name="T10" fmla="*/ 152 w 169"/>
                  <a:gd name="T11" fmla="*/ 112 h 198"/>
                  <a:gd name="T12" fmla="*/ 161 w 169"/>
                  <a:gd name="T13" fmla="*/ 105 h 198"/>
                  <a:gd name="T14" fmla="*/ 143 w 169"/>
                  <a:gd name="T15" fmla="*/ 113 h 198"/>
                  <a:gd name="T16" fmla="*/ 132 w 169"/>
                  <a:gd name="T17" fmla="*/ 123 h 198"/>
                  <a:gd name="T18" fmla="*/ 122 w 169"/>
                  <a:gd name="T19" fmla="*/ 137 h 198"/>
                  <a:gd name="T20" fmla="*/ 128 w 169"/>
                  <a:gd name="T21" fmla="*/ 119 h 198"/>
                  <a:gd name="T22" fmla="*/ 127 w 169"/>
                  <a:gd name="T23" fmla="*/ 95 h 198"/>
                  <a:gd name="T24" fmla="*/ 122 w 169"/>
                  <a:gd name="T25" fmla="*/ 75 h 198"/>
                  <a:gd name="T26" fmla="*/ 112 w 169"/>
                  <a:gd name="T27" fmla="*/ 56 h 198"/>
                  <a:gd name="T28" fmla="*/ 100 w 169"/>
                  <a:gd name="T29" fmla="*/ 33 h 198"/>
                  <a:gd name="T30" fmla="*/ 97 w 169"/>
                  <a:gd name="T31" fmla="*/ 16 h 198"/>
                  <a:gd name="T32" fmla="*/ 97 w 169"/>
                  <a:gd name="T33" fmla="*/ 0 h 198"/>
                  <a:gd name="T34" fmla="*/ 92 w 169"/>
                  <a:gd name="T35" fmla="*/ 22 h 198"/>
                  <a:gd name="T36" fmla="*/ 95 w 169"/>
                  <a:gd name="T37" fmla="*/ 41 h 198"/>
                  <a:gd name="T38" fmla="*/ 101 w 169"/>
                  <a:gd name="T39" fmla="*/ 59 h 198"/>
                  <a:gd name="T40" fmla="*/ 103 w 169"/>
                  <a:gd name="T41" fmla="*/ 79 h 198"/>
                  <a:gd name="T42" fmla="*/ 99 w 169"/>
                  <a:gd name="T43" fmla="*/ 103 h 198"/>
                  <a:gd name="T44" fmla="*/ 87 w 169"/>
                  <a:gd name="T45" fmla="*/ 131 h 198"/>
                  <a:gd name="T46" fmla="*/ 81 w 169"/>
                  <a:gd name="T47" fmla="*/ 114 h 198"/>
                  <a:gd name="T48" fmla="*/ 83 w 169"/>
                  <a:gd name="T49" fmla="*/ 84 h 198"/>
                  <a:gd name="T50" fmla="*/ 83 w 169"/>
                  <a:gd name="T51" fmla="*/ 66 h 198"/>
                  <a:gd name="T52" fmla="*/ 74 w 169"/>
                  <a:gd name="T53" fmla="*/ 43 h 198"/>
                  <a:gd name="T54" fmla="*/ 78 w 169"/>
                  <a:gd name="T55" fmla="*/ 71 h 198"/>
                  <a:gd name="T56" fmla="*/ 73 w 169"/>
                  <a:gd name="T57" fmla="*/ 91 h 198"/>
                  <a:gd name="T58" fmla="*/ 67 w 169"/>
                  <a:gd name="T59" fmla="*/ 88 h 198"/>
                  <a:gd name="T60" fmla="*/ 61 w 169"/>
                  <a:gd name="T61" fmla="*/ 95 h 198"/>
                  <a:gd name="T62" fmla="*/ 59 w 169"/>
                  <a:gd name="T63" fmla="*/ 122 h 198"/>
                  <a:gd name="T64" fmla="*/ 67 w 169"/>
                  <a:gd name="T65" fmla="*/ 151 h 198"/>
                  <a:gd name="T66" fmla="*/ 61 w 169"/>
                  <a:gd name="T67" fmla="*/ 145 h 198"/>
                  <a:gd name="T68" fmla="*/ 42 w 169"/>
                  <a:gd name="T69" fmla="*/ 124 h 198"/>
                  <a:gd name="T70" fmla="*/ 53 w 169"/>
                  <a:gd name="T71" fmla="*/ 143 h 198"/>
                  <a:gd name="T72" fmla="*/ 68 w 169"/>
                  <a:gd name="T73" fmla="*/ 179 h 198"/>
                  <a:gd name="T74" fmla="*/ 48 w 169"/>
                  <a:gd name="T75" fmla="*/ 166 h 198"/>
                  <a:gd name="T76" fmla="*/ 29 w 169"/>
                  <a:gd name="T77" fmla="*/ 149 h 198"/>
                  <a:gd name="T78" fmla="*/ 14 w 169"/>
                  <a:gd name="T79" fmla="*/ 142 h 198"/>
                  <a:gd name="T80" fmla="*/ 8 w 169"/>
                  <a:gd name="T81" fmla="*/ 142 h 198"/>
                  <a:gd name="T82" fmla="*/ 26 w 169"/>
                  <a:gd name="T83" fmla="*/ 154 h 198"/>
                  <a:gd name="T84" fmla="*/ 46 w 169"/>
                  <a:gd name="T85" fmla="*/ 180 h 198"/>
                  <a:gd name="T86" fmla="*/ 74 w 169"/>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8"/>
                  <a:gd name="T134" fmla="*/ 169 w 169"/>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8">
                    <a:moveTo>
                      <a:pt x="99" y="195"/>
                    </a:moveTo>
                    <a:lnTo>
                      <a:pt x="106" y="194"/>
                    </a:lnTo>
                    <a:lnTo>
                      <a:pt x="117" y="191"/>
                    </a:lnTo>
                    <a:lnTo>
                      <a:pt x="124" y="187"/>
                    </a:lnTo>
                    <a:lnTo>
                      <a:pt x="129" y="181"/>
                    </a:lnTo>
                    <a:lnTo>
                      <a:pt x="132" y="176"/>
                    </a:lnTo>
                    <a:lnTo>
                      <a:pt x="135" y="170"/>
                    </a:lnTo>
                    <a:lnTo>
                      <a:pt x="137" y="164"/>
                    </a:lnTo>
                    <a:lnTo>
                      <a:pt x="138" y="155"/>
                    </a:lnTo>
                    <a:lnTo>
                      <a:pt x="139" y="145"/>
                    </a:lnTo>
                    <a:lnTo>
                      <a:pt x="139" y="139"/>
                    </a:lnTo>
                    <a:lnTo>
                      <a:pt x="140" y="133"/>
                    </a:lnTo>
                    <a:lnTo>
                      <a:pt x="141" y="130"/>
                    </a:lnTo>
                    <a:lnTo>
                      <a:pt x="143" y="126"/>
                    </a:lnTo>
                    <a:lnTo>
                      <a:pt x="146" y="121"/>
                    </a:lnTo>
                    <a:lnTo>
                      <a:pt x="148" y="118"/>
                    </a:lnTo>
                    <a:lnTo>
                      <a:pt x="150" y="114"/>
                    </a:lnTo>
                    <a:lnTo>
                      <a:pt x="152" y="112"/>
                    </a:lnTo>
                    <a:lnTo>
                      <a:pt x="155" y="110"/>
                    </a:lnTo>
                    <a:lnTo>
                      <a:pt x="168" y="102"/>
                    </a:lnTo>
                    <a:lnTo>
                      <a:pt x="161" y="105"/>
                    </a:lnTo>
                    <a:lnTo>
                      <a:pt x="154" y="107"/>
                    </a:lnTo>
                    <a:lnTo>
                      <a:pt x="149" y="110"/>
                    </a:lnTo>
                    <a:lnTo>
                      <a:pt x="143" y="113"/>
                    </a:lnTo>
                    <a:lnTo>
                      <a:pt x="139" y="116"/>
                    </a:lnTo>
                    <a:lnTo>
                      <a:pt x="135" y="119"/>
                    </a:lnTo>
                    <a:lnTo>
                      <a:pt x="132" y="123"/>
                    </a:lnTo>
                    <a:lnTo>
                      <a:pt x="128" y="129"/>
                    </a:lnTo>
                    <a:lnTo>
                      <a:pt x="125" y="133"/>
                    </a:lnTo>
                    <a:lnTo>
                      <a:pt x="122" y="137"/>
                    </a:lnTo>
                    <a:lnTo>
                      <a:pt x="125" y="131"/>
                    </a:lnTo>
                    <a:lnTo>
                      <a:pt x="127" y="125"/>
                    </a:lnTo>
                    <a:lnTo>
                      <a:pt x="128" y="119"/>
                    </a:lnTo>
                    <a:lnTo>
                      <a:pt x="129" y="111"/>
                    </a:lnTo>
                    <a:lnTo>
                      <a:pt x="128" y="103"/>
                    </a:lnTo>
                    <a:lnTo>
                      <a:pt x="127" y="95"/>
                    </a:lnTo>
                    <a:lnTo>
                      <a:pt x="126" y="88"/>
                    </a:lnTo>
                    <a:lnTo>
                      <a:pt x="124" y="82"/>
                    </a:lnTo>
                    <a:lnTo>
                      <a:pt x="122" y="75"/>
                    </a:lnTo>
                    <a:lnTo>
                      <a:pt x="120" y="69"/>
                    </a:lnTo>
                    <a:lnTo>
                      <a:pt x="115" y="61"/>
                    </a:lnTo>
                    <a:lnTo>
                      <a:pt x="112" y="56"/>
                    </a:lnTo>
                    <a:lnTo>
                      <a:pt x="108" y="49"/>
                    </a:lnTo>
                    <a:lnTo>
                      <a:pt x="103" y="41"/>
                    </a:lnTo>
                    <a:lnTo>
                      <a:pt x="100" y="33"/>
                    </a:lnTo>
                    <a:lnTo>
                      <a:pt x="99" y="28"/>
                    </a:lnTo>
                    <a:lnTo>
                      <a:pt x="98" y="22"/>
                    </a:lnTo>
                    <a:lnTo>
                      <a:pt x="97" y="16"/>
                    </a:lnTo>
                    <a:lnTo>
                      <a:pt x="97" y="11"/>
                    </a:lnTo>
                    <a:lnTo>
                      <a:pt x="97" y="6"/>
                    </a:lnTo>
                    <a:lnTo>
                      <a:pt x="97" y="0"/>
                    </a:lnTo>
                    <a:lnTo>
                      <a:pt x="95" y="8"/>
                    </a:lnTo>
                    <a:lnTo>
                      <a:pt x="93" y="15"/>
                    </a:lnTo>
                    <a:lnTo>
                      <a:pt x="92" y="22"/>
                    </a:lnTo>
                    <a:lnTo>
                      <a:pt x="92" y="28"/>
                    </a:lnTo>
                    <a:lnTo>
                      <a:pt x="93" y="35"/>
                    </a:lnTo>
                    <a:lnTo>
                      <a:pt x="95" y="41"/>
                    </a:lnTo>
                    <a:lnTo>
                      <a:pt x="97" y="47"/>
                    </a:lnTo>
                    <a:lnTo>
                      <a:pt x="99" y="52"/>
                    </a:lnTo>
                    <a:lnTo>
                      <a:pt x="101" y="59"/>
                    </a:lnTo>
                    <a:lnTo>
                      <a:pt x="102" y="65"/>
                    </a:lnTo>
                    <a:lnTo>
                      <a:pt x="102" y="72"/>
                    </a:lnTo>
                    <a:lnTo>
                      <a:pt x="103" y="79"/>
                    </a:lnTo>
                    <a:lnTo>
                      <a:pt x="103" y="86"/>
                    </a:lnTo>
                    <a:lnTo>
                      <a:pt x="102" y="96"/>
                    </a:lnTo>
                    <a:lnTo>
                      <a:pt x="99" y="103"/>
                    </a:lnTo>
                    <a:lnTo>
                      <a:pt x="94" y="112"/>
                    </a:lnTo>
                    <a:lnTo>
                      <a:pt x="90" y="122"/>
                    </a:lnTo>
                    <a:lnTo>
                      <a:pt x="87" y="131"/>
                    </a:lnTo>
                    <a:lnTo>
                      <a:pt x="84" y="126"/>
                    </a:lnTo>
                    <a:lnTo>
                      <a:pt x="83" y="120"/>
                    </a:lnTo>
                    <a:lnTo>
                      <a:pt x="81" y="114"/>
                    </a:lnTo>
                    <a:lnTo>
                      <a:pt x="81" y="105"/>
                    </a:lnTo>
                    <a:lnTo>
                      <a:pt x="83" y="89"/>
                    </a:lnTo>
                    <a:lnTo>
                      <a:pt x="83" y="84"/>
                    </a:lnTo>
                    <a:lnTo>
                      <a:pt x="84" y="78"/>
                    </a:lnTo>
                    <a:lnTo>
                      <a:pt x="84" y="73"/>
                    </a:lnTo>
                    <a:lnTo>
                      <a:pt x="83" y="66"/>
                    </a:lnTo>
                    <a:lnTo>
                      <a:pt x="81" y="59"/>
                    </a:lnTo>
                    <a:lnTo>
                      <a:pt x="79" y="52"/>
                    </a:lnTo>
                    <a:lnTo>
                      <a:pt x="74" y="43"/>
                    </a:lnTo>
                    <a:lnTo>
                      <a:pt x="77" y="54"/>
                    </a:lnTo>
                    <a:lnTo>
                      <a:pt x="78" y="64"/>
                    </a:lnTo>
                    <a:lnTo>
                      <a:pt x="78" y="71"/>
                    </a:lnTo>
                    <a:lnTo>
                      <a:pt x="77" y="78"/>
                    </a:lnTo>
                    <a:lnTo>
                      <a:pt x="76" y="84"/>
                    </a:lnTo>
                    <a:lnTo>
                      <a:pt x="73" y="91"/>
                    </a:lnTo>
                    <a:lnTo>
                      <a:pt x="67" y="107"/>
                    </a:lnTo>
                    <a:lnTo>
                      <a:pt x="66" y="97"/>
                    </a:lnTo>
                    <a:lnTo>
                      <a:pt x="67" y="88"/>
                    </a:lnTo>
                    <a:lnTo>
                      <a:pt x="67" y="81"/>
                    </a:lnTo>
                    <a:lnTo>
                      <a:pt x="63" y="88"/>
                    </a:lnTo>
                    <a:lnTo>
                      <a:pt x="61" y="95"/>
                    </a:lnTo>
                    <a:lnTo>
                      <a:pt x="59" y="103"/>
                    </a:lnTo>
                    <a:lnTo>
                      <a:pt x="58" y="111"/>
                    </a:lnTo>
                    <a:lnTo>
                      <a:pt x="59" y="122"/>
                    </a:lnTo>
                    <a:lnTo>
                      <a:pt x="60" y="132"/>
                    </a:lnTo>
                    <a:lnTo>
                      <a:pt x="63" y="141"/>
                    </a:lnTo>
                    <a:lnTo>
                      <a:pt x="67" y="151"/>
                    </a:lnTo>
                    <a:lnTo>
                      <a:pt x="74" y="165"/>
                    </a:lnTo>
                    <a:lnTo>
                      <a:pt x="63" y="149"/>
                    </a:lnTo>
                    <a:lnTo>
                      <a:pt x="61" y="145"/>
                    </a:lnTo>
                    <a:lnTo>
                      <a:pt x="56" y="138"/>
                    </a:lnTo>
                    <a:lnTo>
                      <a:pt x="51" y="132"/>
                    </a:lnTo>
                    <a:lnTo>
                      <a:pt x="42" y="124"/>
                    </a:lnTo>
                    <a:lnTo>
                      <a:pt x="47" y="133"/>
                    </a:lnTo>
                    <a:lnTo>
                      <a:pt x="50" y="138"/>
                    </a:lnTo>
                    <a:lnTo>
                      <a:pt x="53" y="143"/>
                    </a:lnTo>
                    <a:lnTo>
                      <a:pt x="59" y="155"/>
                    </a:lnTo>
                    <a:lnTo>
                      <a:pt x="63" y="164"/>
                    </a:lnTo>
                    <a:lnTo>
                      <a:pt x="68" y="179"/>
                    </a:lnTo>
                    <a:lnTo>
                      <a:pt x="61" y="177"/>
                    </a:lnTo>
                    <a:lnTo>
                      <a:pt x="55" y="172"/>
                    </a:lnTo>
                    <a:lnTo>
                      <a:pt x="48" y="166"/>
                    </a:lnTo>
                    <a:lnTo>
                      <a:pt x="42" y="160"/>
                    </a:lnTo>
                    <a:lnTo>
                      <a:pt x="35" y="153"/>
                    </a:lnTo>
                    <a:lnTo>
                      <a:pt x="29" y="149"/>
                    </a:lnTo>
                    <a:lnTo>
                      <a:pt x="25" y="146"/>
                    </a:lnTo>
                    <a:lnTo>
                      <a:pt x="20" y="143"/>
                    </a:lnTo>
                    <a:lnTo>
                      <a:pt x="14" y="142"/>
                    </a:lnTo>
                    <a:lnTo>
                      <a:pt x="10" y="141"/>
                    </a:lnTo>
                    <a:lnTo>
                      <a:pt x="0" y="140"/>
                    </a:lnTo>
                    <a:lnTo>
                      <a:pt x="8" y="142"/>
                    </a:lnTo>
                    <a:lnTo>
                      <a:pt x="17" y="146"/>
                    </a:lnTo>
                    <a:lnTo>
                      <a:pt x="22" y="150"/>
                    </a:lnTo>
                    <a:lnTo>
                      <a:pt x="26" y="154"/>
                    </a:lnTo>
                    <a:lnTo>
                      <a:pt x="33" y="161"/>
                    </a:lnTo>
                    <a:lnTo>
                      <a:pt x="39" y="170"/>
                    </a:lnTo>
                    <a:lnTo>
                      <a:pt x="46" y="180"/>
                    </a:lnTo>
                    <a:lnTo>
                      <a:pt x="52" y="184"/>
                    </a:lnTo>
                    <a:lnTo>
                      <a:pt x="60" y="189"/>
                    </a:lnTo>
                    <a:lnTo>
                      <a:pt x="74"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2" name="Freeform 78"/>
              <p:cNvSpPr>
                <a:spLocks/>
              </p:cNvSpPr>
              <p:nvPr/>
            </p:nvSpPr>
            <p:spPr bwMode="auto">
              <a:xfrm>
                <a:off x="4263"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3" name="Freeform 79"/>
              <p:cNvSpPr>
                <a:spLocks/>
              </p:cNvSpPr>
              <p:nvPr/>
            </p:nvSpPr>
            <p:spPr bwMode="auto">
              <a:xfrm>
                <a:off x="4266" y="504"/>
                <a:ext cx="162" cy="190"/>
              </a:xfrm>
              <a:custGeom>
                <a:avLst/>
                <a:gdLst>
                  <a:gd name="T0" fmla="*/ 118 w 162"/>
                  <a:gd name="T1" fmla="*/ 183 h 190"/>
                  <a:gd name="T2" fmla="*/ 133 w 162"/>
                  <a:gd name="T3" fmla="*/ 169 h 190"/>
                  <a:gd name="T4" fmla="*/ 139 w 162"/>
                  <a:gd name="T5" fmla="*/ 148 h 190"/>
                  <a:gd name="T6" fmla="*/ 141 w 162"/>
                  <a:gd name="T7" fmla="*/ 128 h 190"/>
                  <a:gd name="T8" fmla="*/ 147 w 162"/>
                  <a:gd name="T9" fmla="*/ 116 h 190"/>
                  <a:gd name="T10" fmla="*/ 153 w 162"/>
                  <a:gd name="T11" fmla="*/ 107 h 190"/>
                  <a:gd name="T12" fmla="*/ 155 w 162"/>
                  <a:gd name="T13" fmla="*/ 103 h 190"/>
                  <a:gd name="T14" fmla="*/ 140 w 162"/>
                  <a:gd name="T15" fmla="*/ 111 h 190"/>
                  <a:gd name="T16" fmla="*/ 129 w 162"/>
                  <a:gd name="T17" fmla="*/ 123 h 190"/>
                  <a:gd name="T18" fmla="*/ 126 w 162"/>
                  <a:gd name="T19" fmla="*/ 125 h 190"/>
                  <a:gd name="T20" fmla="*/ 130 w 162"/>
                  <a:gd name="T21" fmla="*/ 107 h 190"/>
                  <a:gd name="T22" fmla="*/ 127 w 162"/>
                  <a:gd name="T23" fmla="*/ 84 h 190"/>
                  <a:gd name="T24" fmla="*/ 121 w 162"/>
                  <a:gd name="T25" fmla="*/ 66 h 190"/>
                  <a:gd name="T26" fmla="*/ 108 w 162"/>
                  <a:gd name="T27" fmla="*/ 47 h 190"/>
                  <a:gd name="T28" fmla="*/ 100 w 162"/>
                  <a:gd name="T29" fmla="*/ 27 h 190"/>
                  <a:gd name="T30" fmla="*/ 98 w 162"/>
                  <a:gd name="T31" fmla="*/ 10 h 190"/>
                  <a:gd name="T32" fmla="*/ 96 w 162"/>
                  <a:gd name="T33" fmla="*/ 8 h 190"/>
                  <a:gd name="T34" fmla="*/ 93 w 162"/>
                  <a:gd name="T35" fmla="*/ 27 h 190"/>
                  <a:gd name="T36" fmla="*/ 98 w 162"/>
                  <a:gd name="T37" fmla="*/ 45 h 190"/>
                  <a:gd name="T38" fmla="*/ 103 w 162"/>
                  <a:gd name="T39" fmla="*/ 63 h 190"/>
                  <a:gd name="T40" fmla="*/ 104 w 162"/>
                  <a:gd name="T41" fmla="*/ 82 h 190"/>
                  <a:gd name="T42" fmla="*/ 95 w 162"/>
                  <a:gd name="T43" fmla="*/ 108 h 190"/>
                  <a:gd name="T44" fmla="*/ 85 w 162"/>
                  <a:gd name="T45" fmla="*/ 121 h 190"/>
                  <a:gd name="T46" fmla="*/ 82 w 162"/>
                  <a:gd name="T47" fmla="*/ 101 h 190"/>
                  <a:gd name="T48" fmla="*/ 84 w 162"/>
                  <a:gd name="T49" fmla="*/ 75 h 190"/>
                  <a:gd name="T50" fmla="*/ 82 w 162"/>
                  <a:gd name="T51" fmla="*/ 56 h 190"/>
                  <a:gd name="T52" fmla="*/ 78 w 162"/>
                  <a:gd name="T53" fmla="*/ 52 h 190"/>
                  <a:gd name="T54" fmla="*/ 78 w 162"/>
                  <a:gd name="T55" fmla="*/ 75 h 190"/>
                  <a:gd name="T56" fmla="*/ 67 w 162"/>
                  <a:gd name="T57" fmla="*/ 102 h 190"/>
                  <a:gd name="T58" fmla="*/ 68 w 162"/>
                  <a:gd name="T59" fmla="*/ 77 h 190"/>
                  <a:gd name="T60" fmla="*/ 60 w 162"/>
                  <a:gd name="T61" fmla="*/ 99 h 190"/>
                  <a:gd name="T62" fmla="*/ 61 w 162"/>
                  <a:gd name="T63" fmla="*/ 127 h 190"/>
                  <a:gd name="T64" fmla="*/ 74 w 162"/>
                  <a:gd name="T65" fmla="*/ 158 h 190"/>
                  <a:gd name="T66" fmla="*/ 57 w 162"/>
                  <a:gd name="T67" fmla="*/ 133 h 190"/>
                  <a:gd name="T68" fmla="*/ 40 w 162"/>
                  <a:gd name="T69" fmla="*/ 116 h 190"/>
                  <a:gd name="T70" fmla="*/ 54 w 162"/>
                  <a:gd name="T71" fmla="*/ 138 h 190"/>
                  <a:gd name="T72" fmla="*/ 69 w 162"/>
                  <a:gd name="T73" fmla="*/ 172 h 190"/>
                  <a:gd name="T74" fmla="*/ 49 w 162"/>
                  <a:gd name="T75" fmla="*/ 159 h 190"/>
                  <a:gd name="T76" fmla="*/ 30 w 162"/>
                  <a:gd name="T77" fmla="*/ 143 h 190"/>
                  <a:gd name="T78" fmla="*/ 16 w 162"/>
                  <a:gd name="T79" fmla="*/ 135 h 190"/>
                  <a:gd name="T80" fmla="*/ 10 w 162"/>
                  <a:gd name="T81" fmla="*/ 136 h 190"/>
                  <a:gd name="T82" fmla="*/ 27 w 162"/>
                  <a:gd name="T83" fmla="*/ 147 h 190"/>
                  <a:gd name="T84" fmla="*/ 47 w 162"/>
                  <a:gd name="T85" fmla="*/ 173 h 190"/>
                  <a:gd name="T86" fmla="*/ 75 w 162"/>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90"/>
                  <a:gd name="T134" fmla="*/ 162 w 162"/>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90">
                    <a:moveTo>
                      <a:pt x="100" y="187"/>
                    </a:moveTo>
                    <a:lnTo>
                      <a:pt x="107" y="186"/>
                    </a:lnTo>
                    <a:lnTo>
                      <a:pt x="118" y="183"/>
                    </a:lnTo>
                    <a:lnTo>
                      <a:pt x="125" y="179"/>
                    </a:lnTo>
                    <a:lnTo>
                      <a:pt x="130" y="174"/>
                    </a:lnTo>
                    <a:lnTo>
                      <a:pt x="133" y="169"/>
                    </a:lnTo>
                    <a:lnTo>
                      <a:pt x="136" y="163"/>
                    </a:lnTo>
                    <a:lnTo>
                      <a:pt x="138" y="157"/>
                    </a:lnTo>
                    <a:lnTo>
                      <a:pt x="139" y="148"/>
                    </a:lnTo>
                    <a:lnTo>
                      <a:pt x="140" y="139"/>
                    </a:lnTo>
                    <a:lnTo>
                      <a:pt x="140" y="133"/>
                    </a:lnTo>
                    <a:lnTo>
                      <a:pt x="141" y="128"/>
                    </a:lnTo>
                    <a:lnTo>
                      <a:pt x="143" y="124"/>
                    </a:lnTo>
                    <a:lnTo>
                      <a:pt x="144" y="120"/>
                    </a:lnTo>
                    <a:lnTo>
                      <a:pt x="147" y="116"/>
                    </a:lnTo>
                    <a:lnTo>
                      <a:pt x="149" y="113"/>
                    </a:lnTo>
                    <a:lnTo>
                      <a:pt x="152" y="109"/>
                    </a:lnTo>
                    <a:lnTo>
                      <a:pt x="153" y="107"/>
                    </a:lnTo>
                    <a:lnTo>
                      <a:pt x="156" y="105"/>
                    </a:lnTo>
                    <a:lnTo>
                      <a:pt x="161" y="101"/>
                    </a:lnTo>
                    <a:lnTo>
                      <a:pt x="155" y="103"/>
                    </a:lnTo>
                    <a:lnTo>
                      <a:pt x="150" y="105"/>
                    </a:lnTo>
                    <a:lnTo>
                      <a:pt x="144" y="108"/>
                    </a:lnTo>
                    <a:lnTo>
                      <a:pt x="140" y="111"/>
                    </a:lnTo>
                    <a:lnTo>
                      <a:pt x="136" y="114"/>
                    </a:lnTo>
                    <a:lnTo>
                      <a:pt x="133" y="118"/>
                    </a:lnTo>
                    <a:lnTo>
                      <a:pt x="129" y="123"/>
                    </a:lnTo>
                    <a:lnTo>
                      <a:pt x="126" y="127"/>
                    </a:lnTo>
                    <a:lnTo>
                      <a:pt x="123" y="132"/>
                    </a:lnTo>
                    <a:lnTo>
                      <a:pt x="126" y="125"/>
                    </a:lnTo>
                    <a:lnTo>
                      <a:pt x="128" y="120"/>
                    </a:lnTo>
                    <a:lnTo>
                      <a:pt x="129" y="114"/>
                    </a:lnTo>
                    <a:lnTo>
                      <a:pt x="130" y="107"/>
                    </a:lnTo>
                    <a:lnTo>
                      <a:pt x="129" y="99"/>
                    </a:lnTo>
                    <a:lnTo>
                      <a:pt x="128" y="92"/>
                    </a:lnTo>
                    <a:lnTo>
                      <a:pt x="127" y="84"/>
                    </a:lnTo>
                    <a:lnTo>
                      <a:pt x="125" y="78"/>
                    </a:lnTo>
                    <a:lnTo>
                      <a:pt x="123" y="72"/>
                    </a:lnTo>
                    <a:lnTo>
                      <a:pt x="121" y="66"/>
                    </a:lnTo>
                    <a:lnTo>
                      <a:pt x="116" y="59"/>
                    </a:lnTo>
                    <a:lnTo>
                      <a:pt x="113" y="54"/>
                    </a:lnTo>
                    <a:lnTo>
                      <a:pt x="108" y="47"/>
                    </a:lnTo>
                    <a:lnTo>
                      <a:pt x="104" y="39"/>
                    </a:lnTo>
                    <a:lnTo>
                      <a:pt x="101" y="32"/>
                    </a:lnTo>
                    <a:lnTo>
                      <a:pt x="100" y="27"/>
                    </a:lnTo>
                    <a:lnTo>
                      <a:pt x="98" y="21"/>
                    </a:lnTo>
                    <a:lnTo>
                      <a:pt x="98" y="15"/>
                    </a:lnTo>
                    <a:lnTo>
                      <a:pt x="98" y="10"/>
                    </a:lnTo>
                    <a:lnTo>
                      <a:pt x="98" y="6"/>
                    </a:lnTo>
                    <a:lnTo>
                      <a:pt x="98" y="0"/>
                    </a:lnTo>
                    <a:lnTo>
                      <a:pt x="96" y="8"/>
                    </a:lnTo>
                    <a:lnTo>
                      <a:pt x="94" y="15"/>
                    </a:lnTo>
                    <a:lnTo>
                      <a:pt x="93" y="21"/>
                    </a:lnTo>
                    <a:lnTo>
                      <a:pt x="93" y="27"/>
                    </a:lnTo>
                    <a:lnTo>
                      <a:pt x="94" y="34"/>
                    </a:lnTo>
                    <a:lnTo>
                      <a:pt x="96" y="40"/>
                    </a:lnTo>
                    <a:lnTo>
                      <a:pt x="98" y="45"/>
                    </a:lnTo>
                    <a:lnTo>
                      <a:pt x="100" y="50"/>
                    </a:lnTo>
                    <a:lnTo>
                      <a:pt x="102" y="56"/>
                    </a:lnTo>
                    <a:lnTo>
                      <a:pt x="103" y="63"/>
                    </a:lnTo>
                    <a:lnTo>
                      <a:pt x="103" y="69"/>
                    </a:lnTo>
                    <a:lnTo>
                      <a:pt x="104" y="76"/>
                    </a:lnTo>
                    <a:lnTo>
                      <a:pt x="104" y="82"/>
                    </a:lnTo>
                    <a:lnTo>
                      <a:pt x="102" y="92"/>
                    </a:lnTo>
                    <a:lnTo>
                      <a:pt x="100" y="99"/>
                    </a:lnTo>
                    <a:lnTo>
                      <a:pt x="95" y="108"/>
                    </a:lnTo>
                    <a:lnTo>
                      <a:pt x="91" y="117"/>
                    </a:lnTo>
                    <a:lnTo>
                      <a:pt x="87" y="126"/>
                    </a:lnTo>
                    <a:lnTo>
                      <a:pt x="85" y="121"/>
                    </a:lnTo>
                    <a:lnTo>
                      <a:pt x="83" y="115"/>
                    </a:lnTo>
                    <a:lnTo>
                      <a:pt x="82" y="110"/>
                    </a:lnTo>
                    <a:lnTo>
                      <a:pt x="82" y="101"/>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5"/>
                    </a:lnTo>
                    <a:lnTo>
                      <a:pt x="76" y="80"/>
                    </a:lnTo>
                    <a:lnTo>
                      <a:pt x="74" y="87"/>
                    </a:lnTo>
                    <a:lnTo>
                      <a:pt x="67" y="102"/>
                    </a:lnTo>
                    <a:lnTo>
                      <a:pt x="67" y="93"/>
                    </a:lnTo>
                    <a:lnTo>
                      <a:pt x="67" y="85"/>
                    </a:lnTo>
                    <a:lnTo>
                      <a:pt x="68" y="77"/>
                    </a:lnTo>
                    <a:lnTo>
                      <a:pt x="64" y="85"/>
                    </a:lnTo>
                    <a:lnTo>
                      <a:pt x="62" y="91"/>
                    </a:lnTo>
                    <a:lnTo>
                      <a:pt x="60" y="99"/>
                    </a:lnTo>
                    <a:lnTo>
                      <a:pt x="59" y="107"/>
                    </a:lnTo>
                    <a:lnTo>
                      <a:pt x="59" y="117"/>
                    </a:lnTo>
                    <a:lnTo>
                      <a:pt x="61" y="127"/>
                    </a:lnTo>
                    <a:lnTo>
                      <a:pt x="64" y="135"/>
                    </a:lnTo>
                    <a:lnTo>
                      <a:pt x="68" y="145"/>
                    </a:lnTo>
                    <a:lnTo>
                      <a:pt x="74" y="158"/>
                    </a:lnTo>
                    <a:lnTo>
                      <a:pt x="64" y="143"/>
                    </a:lnTo>
                    <a:lnTo>
                      <a:pt x="62" y="139"/>
                    </a:lnTo>
                    <a:lnTo>
                      <a:pt x="57" y="133"/>
                    </a:lnTo>
                    <a:lnTo>
                      <a:pt x="51" y="127"/>
                    </a:lnTo>
                    <a:lnTo>
                      <a:pt x="47" y="122"/>
                    </a:lnTo>
                    <a:lnTo>
                      <a:pt x="40" y="116"/>
                    </a:lnTo>
                    <a:lnTo>
                      <a:pt x="48" y="128"/>
                    </a:lnTo>
                    <a:lnTo>
                      <a:pt x="51" y="133"/>
                    </a:lnTo>
                    <a:lnTo>
                      <a:pt x="54" y="138"/>
                    </a:lnTo>
                    <a:lnTo>
                      <a:pt x="59" y="148"/>
                    </a:lnTo>
                    <a:lnTo>
                      <a:pt x="63" y="157"/>
                    </a:lnTo>
                    <a:lnTo>
                      <a:pt x="69" y="172"/>
                    </a:lnTo>
                    <a:lnTo>
                      <a:pt x="62" y="169"/>
                    </a:lnTo>
                    <a:lnTo>
                      <a:pt x="55" y="165"/>
                    </a:lnTo>
                    <a:lnTo>
                      <a:pt x="49" y="159"/>
                    </a:lnTo>
                    <a:lnTo>
                      <a:pt x="43" y="154"/>
                    </a:lnTo>
                    <a:lnTo>
                      <a:pt x="35" y="147"/>
                    </a:lnTo>
                    <a:lnTo>
                      <a:pt x="30" y="143"/>
                    </a:lnTo>
                    <a:lnTo>
                      <a:pt x="25" y="139"/>
                    </a:lnTo>
                    <a:lnTo>
                      <a:pt x="20" y="136"/>
                    </a:lnTo>
                    <a:lnTo>
                      <a:pt x="16" y="135"/>
                    </a:lnTo>
                    <a:lnTo>
                      <a:pt x="10" y="133"/>
                    </a:lnTo>
                    <a:lnTo>
                      <a:pt x="0" y="131"/>
                    </a:lnTo>
                    <a:lnTo>
                      <a:pt x="10" y="136"/>
                    </a:lnTo>
                    <a:lnTo>
                      <a:pt x="17" y="140"/>
                    </a:lnTo>
                    <a:lnTo>
                      <a:pt x="23" y="144"/>
                    </a:lnTo>
                    <a:lnTo>
                      <a:pt x="27" y="147"/>
                    </a:lnTo>
                    <a:lnTo>
                      <a:pt x="33" y="155"/>
                    </a:lnTo>
                    <a:lnTo>
                      <a:pt x="39" y="163"/>
                    </a:lnTo>
                    <a:lnTo>
                      <a:pt x="47" y="173"/>
                    </a:lnTo>
                    <a:lnTo>
                      <a:pt x="53" y="177"/>
                    </a:lnTo>
                    <a:lnTo>
                      <a:pt x="61" y="181"/>
                    </a:lnTo>
                    <a:lnTo>
                      <a:pt x="75"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4" name="Freeform 80"/>
              <p:cNvSpPr>
                <a:spLocks/>
              </p:cNvSpPr>
              <p:nvPr/>
            </p:nvSpPr>
            <p:spPr bwMode="auto">
              <a:xfrm>
                <a:off x="4317"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75" name="Freeform 81"/>
              <p:cNvSpPr>
                <a:spLocks/>
              </p:cNvSpPr>
              <p:nvPr/>
            </p:nvSpPr>
            <p:spPr bwMode="auto">
              <a:xfrm>
                <a:off x="4321"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29" name="Group 82"/>
            <p:cNvGrpSpPr>
              <a:grpSpLocks/>
            </p:cNvGrpSpPr>
            <p:nvPr/>
          </p:nvGrpSpPr>
          <p:grpSpPr bwMode="auto">
            <a:xfrm>
              <a:off x="4231" y="820"/>
              <a:ext cx="197" cy="220"/>
              <a:chOff x="4170" y="472"/>
              <a:chExt cx="190" cy="214"/>
            </a:xfrm>
          </p:grpSpPr>
          <p:sp>
            <p:nvSpPr>
              <p:cNvPr id="54" name="Freeform 83"/>
              <p:cNvSpPr>
                <a:spLocks/>
              </p:cNvSpPr>
              <p:nvPr/>
            </p:nvSpPr>
            <p:spPr bwMode="auto">
              <a:xfrm>
                <a:off x="4172" y="474"/>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5" name="Freeform 84"/>
              <p:cNvSpPr>
                <a:spLocks/>
              </p:cNvSpPr>
              <p:nvPr/>
            </p:nvSpPr>
            <p:spPr bwMode="auto">
              <a:xfrm>
                <a:off x="4172" y="472"/>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6" name="Freeform 85"/>
              <p:cNvSpPr>
                <a:spLocks/>
              </p:cNvSpPr>
              <p:nvPr/>
            </p:nvSpPr>
            <p:spPr bwMode="auto">
              <a:xfrm>
                <a:off x="4173" y="478"/>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7" name="Freeform 86"/>
              <p:cNvSpPr>
                <a:spLocks/>
              </p:cNvSpPr>
              <p:nvPr/>
            </p:nvSpPr>
            <p:spPr bwMode="auto">
              <a:xfrm>
                <a:off x="4170" y="478"/>
                <a:ext cx="181" cy="206"/>
              </a:xfrm>
              <a:custGeom>
                <a:avLst/>
                <a:gdLst>
                  <a:gd name="T0" fmla="*/ 131 w 181"/>
                  <a:gd name="T1" fmla="*/ 199 h 206"/>
                  <a:gd name="T2" fmla="*/ 148 w 181"/>
                  <a:gd name="T3" fmla="*/ 183 h 206"/>
                  <a:gd name="T4" fmla="*/ 154 w 181"/>
                  <a:gd name="T5" fmla="*/ 162 h 206"/>
                  <a:gd name="T6" fmla="*/ 157 w 181"/>
                  <a:gd name="T7" fmla="*/ 139 h 206"/>
                  <a:gd name="T8" fmla="*/ 162 w 181"/>
                  <a:gd name="T9" fmla="*/ 127 h 206"/>
                  <a:gd name="T10" fmla="*/ 170 w 181"/>
                  <a:gd name="T11" fmla="*/ 118 h 206"/>
                  <a:gd name="T12" fmla="*/ 172 w 181"/>
                  <a:gd name="T13" fmla="*/ 113 h 206"/>
                  <a:gd name="T14" fmla="*/ 156 w 181"/>
                  <a:gd name="T15" fmla="*/ 121 h 206"/>
                  <a:gd name="T16" fmla="*/ 143 w 181"/>
                  <a:gd name="T17" fmla="*/ 134 h 206"/>
                  <a:gd name="T18" fmla="*/ 140 w 181"/>
                  <a:gd name="T19" fmla="*/ 137 h 206"/>
                  <a:gd name="T20" fmla="*/ 144 w 181"/>
                  <a:gd name="T21" fmla="*/ 117 h 206"/>
                  <a:gd name="T22" fmla="*/ 141 w 181"/>
                  <a:gd name="T23" fmla="*/ 93 h 206"/>
                  <a:gd name="T24" fmla="*/ 134 w 181"/>
                  <a:gd name="T25" fmla="*/ 74 h 206"/>
                  <a:gd name="T26" fmla="*/ 121 w 181"/>
                  <a:gd name="T27" fmla="*/ 53 h 206"/>
                  <a:gd name="T28" fmla="*/ 111 w 181"/>
                  <a:gd name="T29" fmla="*/ 31 h 206"/>
                  <a:gd name="T30" fmla="*/ 109 w 181"/>
                  <a:gd name="T31" fmla="*/ 13 h 206"/>
                  <a:gd name="T32" fmla="*/ 107 w 181"/>
                  <a:gd name="T33" fmla="*/ 6 h 206"/>
                  <a:gd name="T34" fmla="*/ 104 w 181"/>
                  <a:gd name="T35" fmla="*/ 31 h 206"/>
                  <a:gd name="T36" fmla="*/ 109 w 181"/>
                  <a:gd name="T37" fmla="*/ 51 h 206"/>
                  <a:gd name="T38" fmla="*/ 114 w 181"/>
                  <a:gd name="T39" fmla="*/ 70 h 206"/>
                  <a:gd name="T40" fmla="*/ 116 w 181"/>
                  <a:gd name="T41" fmla="*/ 91 h 206"/>
                  <a:gd name="T42" fmla="*/ 106 w 181"/>
                  <a:gd name="T43" fmla="*/ 118 h 206"/>
                  <a:gd name="T44" fmla="*/ 96 w 181"/>
                  <a:gd name="T45" fmla="*/ 132 h 206"/>
                  <a:gd name="T46" fmla="*/ 92 w 181"/>
                  <a:gd name="T47" fmla="*/ 110 h 206"/>
                  <a:gd name="T48" fmla="*/ 95 w 181"/>
                  <a:gd name="T49" fmla="*/ 83 h 206"/>
                  <a:gd name="T50" fmla="*/ 92 w 181"/>
                  <a:gd name="T51" fmla="*/ 63 h 206"/>
                  <a:gd name="T52" fmla="*/ 87 w 181"/>
                  <a:gd name="T53" fmla="*/ 58 h 206"/>
                  <a:gd name="T54" fmla="*/ 88 w 181"/>
                  <a:gd name="T55" fmla="*/ 82 h 206"/>
                  <a:gd name="T56" fmla="*/ 76 w 181"/>
                  <a:gd name="T57" fmla="*/ 112 h 206"/>
                  <a:gd name="T58" fmla="*/ 77 w 181"/>
                  <a:gd name="T59" fmla="*/ 85 h 206"/>
                  <a:gd name="T60" fmla="*/ 68 w 181"/>
                  <a:gd name="T61" fmla="*/ 108 h 206"/>
                  <a:gd name="T62" fmla="*/ 69 w 181"/>
                  <a:gd name="T63" fmla="*/ 138 h 206"/>
                  <a:gd name="T64" fmla="*/ 84 w 181"/>
                  <a:gd name="T65" fmla="*/ 172 h 206"/>
                  <a:gd name="T66" fmla="*/ 65 w 181"/>
                  <a:gd name="T67" fmla="*/ 145 h 206"/>
                  <a:gd name="T68" fmla="*/ 55 w 181"/>
                  <a:gd name="T69" fmla="*/ 139 h 206"/>
                  <a:gd name="T70" fmla="*/ 67 w 181"/>
                  <a:gd name="T71" fmla="*/ 162 h 206"/>
                  <a:gd name="T72" fmla="*/ 70 w 181"/>
                  <a:gd name="T73" fmla="*/ 184 h 206"/>
                  <a:gd name="T74" fmla="*/ 50 w 181"/>
                  <a:gd name="T75" fmla="*/ 167 h 206"/>
                  <a:gd name="T76" fmla="*/ 30 w 181"/>
                  <a:gd name="T77" fmla="*/ 152 h 206"/>
                  <a:gd name="T78" fmla="*/ 14 w 181"/>
                  <a:gd name="T79" fmla="*/ 147 h 206"/>
                  <a:gd name="T80" fmla="*/ 22 w 181"/>
                  <a:gd name="T81" fmla="*/ 153 h 206"/>
                  <a:gd name="T82" fmla="*/ 39 w 181"/>
                  <a:gd name="T83" fmla="*/ 169 h 206"/>
                  <a:gd name="T84" fmla="*/ 60 w 181"/>
                  <a:gd name="T85" fmla="*/ 192 h 206"/>
                  <a:gd name="T86" fmla="*/ 97 w 181"/>
                  <a:gd name="T87" fmla="*/ 205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6"/>
                  <a:gd name="T134" fmla="*/ 181 w 181"/>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6">
                    <a:moveTo>
                      <a:pt x="112" y="203"/>
                    </a:moveTo>
                    <a:lnTo>
                      <a:pt x="120" y="202"/>
                    </a:lnTo>
                    <a:lnTo>
                      <a:pt x="131" y="199"/>
                    </a:lnTo>
                    <a:lnTo>
                      <a:pt x="139" y="194"/>
                    </a:lnTo>
                    <a:lnTo>
                      <a:pt x="144" y="189"/>
                    </a:lnTo>
                    <a:lnTo>
                      <a:pt x="148" y="183"/>
                    </a:lnTo>
                    <a:lnTo>
                      <a:pt x="150" y="178"/>
                    </a:lnTo>
                    <a:lnTo>
                      <a:pt x="153" y="171"/>
                    </a:lnTo>
                    <a:lnTo>
                      <a:pt x="154" y="162"/>
                    </a:lnTo>
                    <a:lnTo>
                      <a:pt x="156" y="152"/>
                    </a:lnTo>
                    <a:lnTo>
                      <a:pt x="156" y="145"/>
                    </a:lnTo>
                    <a:lnTo>
                      <a:pt x="157" y="139"/>
                    </a:lnTo>
                    <a:lnTo>
                      <a:pt x="158" y="136"/>
                    </a:lnTo>
                    <a:lnTo>
                      <a:pt x="160" y="132"/>
                    </a:lnTo>
                    <a:lnTo>
                      <a:pt x="162" y="127"/>
                    </a:lnTo>
                    <a:lnTo>
                      <a:pt x="165" y="123"/>
                    </a:lnTo>
                    <a:lnTo>
                      <a:pt x="168" y="120"/>
                    </a:lnTo>
                    <a:lnTo>
                      <a:pt x="170" y="118"/>
                    </a:lnTo>
                    <a:lnTo>
                      <a:pt x="173" y="115"/>
                    </a:lnTo>
                    <a:lnTo>
                      <a:pt x="180" y="111"/>
                    </a:lnTo>
                    <a:lnTo>
                      <a:pt x="172" y="113"/>
                    </a:lnTo>
                    <a:lnTo>
                      <a:pt x="166" y="115"/>
                    </a:lnTo>
                    <a:lnTo>
                      <a:pt x="160" y="118"/>
                    </a:lnTo>
                    <a:lnTo>
                      <a:pt x="156" y="121"/>
                    </a:lnTo>
                    <a:lnTo>
                      <a:pt x="151" y="125"/>
                    </a:lnTo>
                    <a:lnTo>
                      <a:pt x="148" y="129"/>
                    </a:lnTo>
                    <a:lnTo>
                      <a:pt x="143" y="134"/>
                    </a:lnTo>
                    <a:lnTo>
                      <a:pt x="140" y="139"/>
                    </a:lnTo>
                    <a:lnTo>
                      <a:pt x="137" y="144"/>
                    </a:lnTo>
                    <a:lnTo>
                      <a:pt x="140" y="137"/>
                    </a:lnTo>
                    <a:lnTo>
                      <a:pt x="142" y="131"/>
                    </a:lnTo>
                    <a:lnTo>
                      <a:pt x="143" y="125"/>
                    </a:lnTo>
                    <a:lnTo>
                      <a:pt x="144" y="117"/>
                    </a:lnTo>
                    <a:lnTo>
                      <a:pt x="144" y="108"/>
                    </a:lnTo>
                    <a:lnTo>
                      <a:pt x="142" y="101"/>
                    </a:lnTo>
                    <a:lnTo>
                      <a:pt x="141" y="93"/>
                    </a:lnTo>
                    <a:lnTo>
                      <a:pt x="139" y="86"/>
                    </a:lnTo>
                    <a:lnTo>
                      <a:pt x="137" y="80"/>
                    </a:lnTo>
                    <a:lnTo>
                      <a:pt x="134" y="74"/>
                    </a:lnTo>
                    <a:lnTo>
                      <a:pt x="129" y="66"/>
                    </a:lnTo>
                    <a:lnTo>
                      <a:pt x="126" y="60"/>
                    </a:lnTo>
                    <a:lnTo>
                      <a:pt x="121" y="53"/>
                    </a:lnTo>
                    <a:lnTo>
                      <a:pt x="117" y="44"/>
                    </a:lnTo>
                    <a:lnTo>
                      <a:pt x="113" y="36"/>
                    </a:lnTo>
                    <a:lnTo>
                      <a:pt x="111" y="31"/>
                    </a:lnTo>
                    <a:lnTo>
                      <a:pt x="110" y="25"/>
                    </a:lnTo>
                    <a:lnTo>
                      <a:pt x="109" y="19"/>
                    </a:lnTo>
                    <a:lnTo>
                      <a:pt x="109" y="13"/>
                    </a:lnTo>
                    <a:lnTo>
                      <a:pt x="109" y="8"/>
                    </a:lnTo>
                    <a:lnTo>
                      <a:pt x="111" y="0"/>
                    </a:lnTo>
                    <a:lnTo>
                      <a:pt x="107" y="6"/>
                    </a:lnTo>
                    <a:lnTo>
                      <a:pt x="104" y="15"/>
                    </a:lnTo>
                    <a:lnTo>
                      <a:pt x="104" y="25"/>
                    </a:lnTo>
                    <a:lnTo>
                      <a:pt x="104" y="31"/>
                    </a:lnTo>
                    <a:lnTo>
                      <a:pt x="105" y="39"/>
                    </a:lnTo>
                    <a:lnTo>
                      <a:pt x="107" y="45"/>
                    </a:lnTo>
                    <a:lnTo>
                      <a:pt x="109" y="51"/>
                    </a:lnTo>
                    <a:lnTo>
                      <a:pt x="112" y="56"/>
                    </a:lnTo>
                    <a:lnTo>
                      <a:pt x="114" y="63"/>
                    </a:lnTo>
                    <a:lnTo>
                      <a:pt x="114" y="70"/>
                    </a:lnTo>
                    <a:lnTo>
                      <a:pt x="115" y="77"/>
                    </a:lnTo>
                    <a:lnTo>
                      <a:pt x="116" y="84"/>
                    </a:lnTo>
                    <a:lnTo>
                      <a:pt x="116" y="91"/>
                    </a:lnTo>
                    <a:lnTo>
                      <a:pt x="114" y="102"/>
                    </a:lnTo>
                    <a:lnTo>
                      <a:pt x="112" y="108"/>
                    </a:lnTo>
                    <a:lnTo>
                      <a:pt x="106" y="118"/>
                    </a:lnTo>
                    <a:lnTo>
                      <a:pt x="102" y="128"/>
                    </a:lnTo>
                    <a:lnTo>
                      <a:pt x="98" y="137"/>
                    </a:lnTo>
                    <a:lnTo>
                      <a:pt x="96" y="132"/>
                    </a:lnTo>
                    <a:lnTo>
                      <a:pt x="94" y="126"/>
                    </a:lnTo>
                    <a:lnTo>
                      <a:pt x="92" y="120"/>
                    </a:lnTo>
                    <a:lnTo>
                      <a:pt x="92" y="110"/>
                    </a:lnTo>
                    <a:lnTo>
                      <a:pt x="94" y="94"/>
                    </a:lnTo>
                    <a:lnTo>
                      <a:pt x="95" y="89"/>
                    </a:lnTo>
                    <a:lnTo>
                      <a:pt x="95" y="83"/>
                    </a:lnTo>
                    <a:lnTo>
                      <a:pt x="95" y="77"/>
                    </a:lnTo>
                    <a:lnTo>
                      <a:pt x="94" y="70"/>
                    </a:lnTo>
                    <a:lnTo>
                      <a:pt x="92" y="63"/>
                    </a:lnTo>
                    <a:lnTo>
                      <a:pt x="90" y="56"/>
                    </a:lnTo>
                    <a:lnTo>
                      <a:pt x="85" y="47"/>
                    </a:lnTo>
                    <a:lnTo>
                      <a:pt x="87" y="58"/>
                    </a:lnTo>
                    <a:lnTo>
                      <a:pt x="89" y="68"/>
                    </a:lnTo>
                    <a:lnTo>
                      <a:pt x="89" y="76"/>
                    </a:lnTo>
                    <a:lnTo>
                      <a:pt x="88" y="82"/>
                    </a:lnTo>
                    <a:lnTo>
                      <a:pt x="86" y="88"/>
                    </a:lnTo>
                    <a:lnTo>
                      <a:pt x="83" y="96"/>
                    </a:lnTo>
                    <a:lnTo>
                      <a:pt x="76" y="112"/>
                    </a:lnTo>
                    <a:lnTo>
                      <a:pt x="76" y="102"/>
                    </a:lnTo>
                    <a:lnTo>
                      <a:pt x="76" y="93"/>
                    </a:lnTo>
                    <a:lnTo>
                      <a:pt x="77" y="85"/>
                    </a:lnTo>
                    <a:lnTo>
                      <a:pt x="73" y="93"/>
                    </a:lnTo>
                    <a:lnTo>
                      <a:pt x="70" y="100"/>
                    </a:lnTo>
                    <a:lnTo>
                      <a:pt x="68" y="108"/>
                    </a:lnTo>
                    <a:lnTo>
                      <a:pt x="67" y="117"/>
                    </a:lnTo>
                    <a:lnTo>
                      <a:pt x="68" y="128"/>
                    </a:lnTo>
                    <a:lnTo>
                      <a:pt x="69" y="138"/>
                    </a:lnTo>
                    <a:lnTo>
                      <a:pt x="72" y="147"/>
                    </a:lnTo>
                    <a:lnTo>
                      <a:pt x="77" y="158"/>
                    </a:lnTo>
                    <a:lnTo>
                      <a:pt x="84" y="172"/>
                    </a:lnTo>
                    <a:lnTo>
                      <a:pt x="73" y="156"/>
                    </a:lnTo>
                    <a:lnTo>
                      <a:pt x="70" y="151"/>
                    </a:lnTo>
                    <a:lnTo>
                      <a:pt x="65" y="145"/>
                    </a:lnTo>
                    <a:lnTo>
                      <a:pt x="59" y="138"/>
                    </a:lnTo>
                    <a:lnTo>
                      <a:pt x="49" y="131"/>
                    </a:lnTo>
                    <a:lnTo>
                      <a:pt x="55" y="139"/>
                    </a:lnTo>
                    <a:lnTo>
                      <a:pt x="58" y="145"/>
                    </a:lnTo>
                    <a:lnTo>
                      <a:pt x="62" y="150"/>
                    </a:lnTo>
                    <a:lnTo>
                      <a:pt x="67" y="162"/>
                    </a:lnTo>
                    <a:lnTo>
                      <a:pt x="72" y="171"/>
                    </a:lnTo>
                    <a:lnTo>
                      <a:pt x="78" y="187"/>
                    </a:lnTo>
                    <a:lnTo>
                      <a:pt x="70" y="184"/>
                    </a:lnTo>
                    <a:lnTo>
                      <a:pt x="63" y="179"/>
                    </a:lnTo>
                    <a:lnTo>
                      <a:pt x="56" y="173"/>
                    </a:lnTo>
                    <a:lnTo>
                      <a:pt x="50" y="167"/>
                    </a:lnTo>
                    <a:lnTo>
                      <a:pt x="41" y="160"/>
                    </a:lnTo>
                    <a:lnTo>
                      <a:pt x="35" y="156"/>
                    </a:lnTo>
                    <a:lnTo>
                      <a:pt x="30" y="152"/>
                    </a:lnTo>
                    <a:lnTo>
                      <a:pt x="25" y="149"/>
                    </a:lnTo>
                    <a:lnTo>
                      <a:pt x="19" y="148"/>
                    </a:lnTo>
                    <a:lnTo>
                      <a:pt x="14" y="147"/>
                    </a:lnTo>
                    <a:lnTo>
                      <a:pt x="0" y="144"/>
                    </a:lnTo>
                    <a:lnTo>
                      <a:pt x="13" y="149"/>
                    </a:lnTo>
                    <a:lnTo>
                      <a:pt x="22" y="153"/>
                    </a:lnTo>
                    <a:lnTo>
                      <a:pt x="28" y="157"/>
                    </a:lnTo>
                    <a:lnTo>
                      <a:pt x="32" y="160"/>
                    </a:lnTo>
                    <a:lnTo>
                      <a:pt x="39" y="169"/>
                    </a:lnTo>
                    <a:lnTo>
                      <a:pt x="46" y="177"/>
                    </a:lnTo>
                    <a:lnTo>
                      <a:pt x="54" y="187"/>
                    </a:lnTo>
                    <a:lnTo>
                      <a:pt x="60" y="192"/>
                    </a:lnTo>
                    <a:lnTo>
                      <a:pt x="69" y="197"/>
                    </a:lnTo>
                    <a:lnTo>
                      <a:pt x="84" y="203"/>
                    </a:lnTo>
                    <a:lnTo>
                      <a:pt x="97" y="205"/>
                    </a:lnTo>
                    <a:lnTo>
                      <a:pt x="112" y="203"/>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8" name="Freeform 87"/>
              <p:cNvSpPr>
                <a:spLocks/>
              </p:cNvSpPr>
              <p:nvPr/>
            </p:nvSpPr>
            <p:spPr bwMode="auto">
              <a:xfrm>
                <a:off x="4170" y="480"/>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9" name="Freeform 88"/>
              <p:cNvSpPr>
                <a:spLocks/>
              </p:cNvSpPr>
              <p:nvPr/>
            </p:nvSpPr>
            <p:spPr bwMode="auto">
              <a:xfrm>
                <a:off x="4176" y="489"/>
                <a:ext cx="168" cy="192"/>
              </a:xfrm>
              <a:custGeom>
                <a:avLst/>
                <a:gdLst>
                  <a:gd name="T0" fmla="*/ 121 w 168"/>
                  <a:gd name="T1" fmla="*/ 185 h 192"/>
                  <a:gd name="T2" fmla="*/ 137 w 168"/>
                  <a:gd name="T3" fmla="*/ 170 h 192"/>
                  <a:gd name="T4" fmla="*/ 143 w 168"/>
                  <a:gd name="T5" fmla="*/ 150 h 192"/>
                  <a:gd name="T6" fmla="*/ 145 w 168"/>
                  <a:gd name="T7" fmla="*/ 129 h 192"/>
                  <a:gd name="T8" fmla="*/ 151 w 168"/>
                  <a:gd name="T9" fmla="*/ 117 h 192"/>
                  <a:gd name="T10" fmla="*/ 157 w 168"/>
                  <a:gd name="T11" fmla="*/ 109 h 192"/>
                  <a:gd name="T12" fmla="*/ 159 w 168"/>
                  <a:gd name="T13" fmla="*/ 105 h 192"/>
                  <a:gd name="T14" fmla="*/ 144 w 168"/>
                  <a:gd name="T15" fmla="*/ 112 h 192"/>
                  <a:gd name="T16" fmla="*/ 133 w 168"/>
                  <a:gd name="T17" fmla="*/ 125 h 192"/>
                  <a:gd name="T18" fmla="*/ 130 w 168"/>
                  <a:gd name="T19" fmla="*/ 127 h 192"/>
                  <a:gd name="T20" fmla="*/ 133 w 168"/>
                  <a:gd name="T21" fmla="*/ 108 h 192"/>
                  <a:gd name="T22" fmla="*/ 131 w 168"/>
                  <a:gd name="T23" fmla="*/ 85 h 192"/>
                  <a:gd name="T24" fmla="*/ 124 w 168"/>
                  <a:gd name="T25" fmla="*/ 67 h 192"/>
                  <a:gd name="T26" fmla="*/ 112 w 168"/>
                  <a:gd name="T27" fmla="*/ 47 h 192"/>
                  <a:gd name="T28" fmla="*/ 103 w 168"/>
                  <a:gd name="T29" fmla="*/ 27 h 192"/>
                  <a:gd name="T30" fmla="*/ 101 w 168"/>
                  <a:gd name="T31" fmla="*/ 11 h 192"/>
                  <a:gd name="T32" fmla="*/ 99 w 168"/>
                  <a:gd name="T33" fmla="*/ 8 h 192"/>
                  <a:gd name="T34" fmla="*/ 96 w 168"/>
                  <a:gd name="T35" fmla="*/ 27 h 192"/>
                  <a:gd name="T36" fmla="*/ 101 w 168"/>
                  <a:gd name="T37" fmla="*/ 46 h 192"/>
                  <a:gd name="T38" fmla="*/ 106 w 168"/>
                  <a:gd name="T39" fmla="*/ 64 h 192"/>
                  <a:gd name="T40" fmla="*/ 107 w 168"/>
                  <a:gd name="T41" fmla="*/ 83 h 192"/>
                  <a:gd name="T42" fmla="*/ 98 w 168"/>
                  <a:gd name="T43" fmla="*/ 109 h 192"/>
                  <a:gd name="T44" fmla="*/ 88 w 168"/>
                  <a:gd name="T45" fmla="*/ 122 h 192"/>
                  <a:gd name="T46" fmla="*/ 85 w 168"/>
                  <a:gd name="T47" fmla="*/ 102 h 192"/>
                  <a:gd name="T48" fmla="*/ 88 w 168"/>
                  <a:gd name="T49" fmla="*/ 76 h 192"/>
                  <a:gd name="T50" fmla="*/ 85 w 168"/>
                  <a:gd name="T51" fmla="*/ 57 h 192"/>
                  <a:gd name="T52" fmla="*/ 81 w 168"/>
                  <a:gd name="T53" fmla="*/ 53 h 192"/>
                  <a:gd name="T54" fmla="*/ 81 w 168"/>
                  <a:gd name="T55" fmla="*/ 75 h 192"/>
                  <a:gd name="T56" fmla="*/ 70 w 168"/>
                  <a:gd name="T57" fmla="*/ 103 h 192"/>
                  <a:gd name="T58" fmla="*/ 70 w 168"/>
                  <a:gd name="T59" fmla="*/ 73 h 192"/>
                  <a:gd name="T60" fmla="*/ 63 w 168"/>
                  <a:gd name="T61" fmla="*/ 100 h 192"/>
                  <a:gd name="T62" fmla="*/ 64 w 168"/>
                  <a:gd name="T63" fmla="*/ 128 h 192"/>
                  <a:gd name="T64" fmla="*/ 77 w 168"/>
                  <a:gd name="T65" fmla="*/ 160 h 192"/>
                  <a:gd name="T66" fmla="*/ 60 w 168"/>
                  <a:gd name="T67" fmla="*/ 134 h 192"/>
                  <a:gd name="T68" fmla="*/ 51 w 168"/>
                  <a:gd name="T69" fmla="*/ 129 h 192"/>
                  <a:gd name="T70" fmla="*/ 62 w 168"/>
                  <a:gd name="T71" fmla="*/ 150 h 192"/>
                  <a:gd name="T72" fmla="*/ 65 w 168"/>
                  <a:gd name="T73" fmla="*/ 171 h 192"/>
                  <a:gd name="T74" fmla="*/ 46 w 168"/>
                  <a:gd name="T75" fmla="*/ 155 h 192"/>
                  <a:gd name="T76" fmla="*/ 27 w 168"/>
                  <a:gd name="T77" fmla="*/ 141 h 192"/>
                  <a:gd name="T78" fmla="*/ 12 w 168"/>
                  <a:gd name="T79" fmla="*/ 136 h 192"/>
                  <a:gd name="T80" fmla="*/ 11 w 168"/>
                  <a:gd name="T81" fmla="*/ 138 h 192"/>
                  <a:gd name="T82" fmla="*/ 29 w 168"/>
                  <a:gd name="T83" fmla="*/ 149 h 192"/>
                  <a:gd name="T84" fmla="*/ 50 w 168"/>
                  <a:gd name="T85" fmla="*/ 174 h 192"/>
                  <a:gd name="T86" fmla="*/ 78 w 168"/>
                  <a:gd name="T87" fmla="*/ 189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2"/>
                  <a:gd name="T134" fmla="*/ 168 w 168"/>
                  <a:gd name="T135" fmla="*/ 192 h 1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2">
                    <a:moveTo>
                      <a:pt x="104" y="189"/>
                    </a:moveTo>
                    <a:lnTo>
                      <a:pt x="111" y="188"/>
                    </a:lnTo>
                    <a:lnTo>
                      <a:pt x="121" y="185"/>
                    </a:lnTo>
                    <a:lnTo>
                      <a:pt x="129" y="181"/>
                    </a:lnTo>
                    <a:lnTo>
                      <a:pt x="133" y="176"/>
                    </a:lnTo>
                    <a:lnTo>
                      <a:pt x="137" y="170"/>
                    </a:lnTo>
                    <a:lnTo>
                      <a:pt x="139" y="165"/>
                    </a:lnTo>
                    <a:lnTo>
                      <a:pt x="142" y="159"/>
                    </a:lnTo>
                    <a:lnTo>
                      <a:pt x="143" y="150"/>
                    </a:lnTo>
                    <a:lnTo>
                      <a:pt x="144" y="141"/>
                    </a:lnTo>
                    <a:lnTo>
                      <a:pt x="144" y="134"/>
                    </a:lnTo>
                    <a:lnTo>
                      <a:pt x="145" y="129"/>
                    </a:lnTo>
                    <a:lnTo>
                      <a:pt x="146" y="126"/>
                    </a:lnTo>
                    <a:lnTo>
                      <a:pt x="148" y="122"/>
                    </a:lnTo>
                    <a:lnTo>
                      <a:pt x="151" y="117"/>
                    </a:lnTo>
                    <a:lnTo>
                      <a:pt x="153" y="114"/>
                    </a:lnTo>
                    <a:lnTo>
                      <a:pt x="155" y="111"/>
                    </a:lnTo>
                    <a:lnTo>
                      <a:pt x="157" y="109"/>
                    </a:lnTo>
                    <a:lnTo>
                      <a:pt x="161" y="106"/>
                    </a:lnTo>
                    <a:lnTo>
                      <a:pt x="167" y="102"/>
                    </a:lnTo>
                    <a:lnTo>
                      <a:pt x="159" y="105"/>
                    </a:lnTo>
                    <a:lnTo>
                      <a:pt x="154" y="107"/>
                    </a:lnTo>
                    <a:lnTo>
                      <a:pt x="148" y="109"/>
                    </a:lnTo>
                    <a:lnTo>
                      <a:pt x="144" y="112"/>
                    </a:lnTo>
                    <a:lnTo>
                      <a:pt x="140" y="115"/>
                    </a:lnTo>
                    <a:lnTo>
                      <a:pt x="137" y="119"/>
                    </a:lnTo>
                    <a:lnTo>
                      <a:pt x="133" y="125"/>
                    </a:lnTo>
                    <a:lnTo>
                      <a:pt x="130" y="129"/>
                    </a:lnTo>
                    <a:lnTo>
                      <a:pt x="127" y="133"/>
                    </a:lnTo>
                    <a:lnTo>
                      <a:pt x="130" y="127"/>
                    </a:lnTo>
                    <a:lnTo>
                      <a:pt x="131" y="121"/>
                    </a:lnTo>
                    <a:lnTo>
                      <a:pt x="133" y="115"/>
                    </a:lnTo>
                    <a:lnTo>
                      <a:pt x="133" y="108"/>
                    </a:lnTo>
                    <a:lnTo>
                      <a:pt x="133" y="100"/>
                    </a:lnTo>
                    <a:lnTo>
                      <a:pt x="132" y="93"/>
                    </a:lnTo>
                    <a:lnTo>
                      <a:pt x="131" y="85"/>
                    </a:lnTo>
                    <a:lnTo>
                      <a:pt x="129" y="79"/>
                    </a:lnTo>
                    <a:lnTo>
                      <a:pt x="127" y="73"/>
                    </a:lnTo>
                    <a:lnTo>
                      <a:pt x="124" y="67"/>
                    </a:lnTo>
                    <a:lnTo>
                      <a:pt x="120" y="60"/>
                    </a:lnTo>
                    <a:lnTo>
                      <a:pt x="116" y="55"/>
                    </a:lnTo>
                    <a:lnTo>
                      <a:pt x="112" y="47"/>
                    </a:lnTo>
                    <a:lnTo>
                      <a:pt x="108" y="39"/>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3"/>
                    </a:lnTo>
                    <a:lnTo>
                      <a:pt x="106" y="93"/>
                    </a:lnTo>
                    <a:lnTo>
                      <a:pt x="104" y="100"/>
                    </a:lnTo>
                    <a:lnTo>
                      <a:pt x="98" y="109"/>
                    </a:lnTo>
                    <a:lnTo>
                      <a:pt x="94" y="118"/>
                    </a:lnTo>
                    <a:lnTo>
                      <a:pt x="91" y="127"/>
                    </a:lnTo>
                    <a:lnTo>
                      <a:pt x="88" y="122"/>
                    </a:lnTo>
                    <a:lnTo>
                      <a:pt x="86" y="116"/>
                    </a:lnTo>
                    <a:lnTo>
                      <a:pt x="85" y="111"/>
                    </a:lnTo>
                    <a:lnTo>
                      <a:pt x="85" y="102"/>
                    </a:lnTo>
                    <a:lnTo>
                      <a:pt x="87" y="86"/>
                    </a:lnTo>
                    <a:lnTo>
                      <a:pt x="87" y="81"/>
                    </a:lnTo>
                    <a:lnTo>
                      <a:pt x="88" y="76"/>
                    </a:lnTo>
                    <a:lnTo>
                      <a:pt x="88" y="71"/>
                    </a:lnTo>
                    <a:lnTo>
                      <a:pt x="87" y="64"/>
                    </a:lnTo>
                    <a:lnTo>
                      <a:pt x="85" y="57"/>
                    </a:lnTo>
                    <a:lnTo>
                      <a:pt x="83" y="51"/>
                    </a:lnTo>
                    <a:lnTo>
                      <a:pt x="78" y="42"/>
                    </a:lnTo>
                    <a:lnTo>
                      <a:pt x="81" y="53"/>
                    </a:lnTo>
                    <a:lnTo>
                      <a:pt x="82" y="62"/>
                    </a:lnTo>
                    <a:lnTo>
                      <a:pt x="82" y="69"/>
                    </a:lnTo>
                    <a:lnTo>
                      <a:pt x="81" y="75"/>
                    </a:lnTo>
                    <a:lnTo>
                      <a:pt x="80" y="81"/>
                    </a:lnTo>
                    <a:lnTo>
                      <a:pt x="77" y="88"/>
                    </a:lnTo>
                    <a:lnTo>
                      <a:pt x="70" y="103"/>
                    </a:lnTo>
                    <a:lnTo>
                      <a:pt x="70" y="94"/>
                    </a:lnTo>
                    <a:lnTo>
                      <a:pt x="70" y="86"/>
                    </a:lnTo>
                    <a:lnTo>
                      <a:pt x="70" y="73"/>
                    </a:lnTo>
                    <a:lnTo>
                      <a:pt x="66" y="86"/>
                    </a:lnTo>
                    <a:lnTo>
                      <a:pt x="64" y="92"/>
                    </a:lnTo>
                    <a:lnTo>
                      <a:pt x="63" y="100"/>
                    </a:lnTo>
                    <a:lnTo>
                      <a:pt x="62" y="108"/>
                    </a:lnTo>
                    <a:lnTo>
                      <a:pt x="62" y="118"/>
                    </a:lnTo>
                    <a:lnTo>
                      <a:pt x="64" y="128"/>
                    </a:lnTo>
                    <a:lnTo>
                      <a:pt x="67" y="136"/>
                    </a:lnTo>
                    <a:lnTo>
                      <a:pt x="71" y="147"/>
                    </a:lnTo>
                    <a:lnTo>
                      <a:pt x="77" y="160"/>
                    </a:lnTo>
                    <a:lnTo>
                      <a:pt x="67" y="144"/>
                    </a:lnTo>
                    <a:lnTo>
                      <a:pt x="65" y="140"/>
                    </a:lnTo>
                    <a:lnTo>
                      <a:pt x="60" y="134"/>
                    </a:lnTo>
                    <a:lnTo>
                      <a:pt x="54" y="128"/>
                    </a:lnTo>
                    <a:lnTo>
                      <a:pt x="42" y="117"/>
                    </a:lnTo>
                    <a:lnTo>
                      <a:pt x="51" y="129"/>
                    </a:lnTo>
                    <a:lnTo>
                      <a:pt x="54" y="134"/>
                    </a:lnTo>
                    <a:lnTo>
                      <a:pt x="57" y="139"/>
                    </a:lnTo>
                    <a:lnTo>
                      <a:pt x="62" y="150"/>
                    </a:lnTo>
                    <a:lnTo>
                      <a:pt x="66" y="159"/>
                    </a:lnTo>
                    <a:lnTo>
                      <a:pt x="72" y="174"/>
                    </a:lnTo>
                    <a:lnTo>
                      <a:pt x="65" y="171"/>
                    </a:lnTo>
                    <a:lnTo>
                      <a:pt x="58" y="167"/>
                    </a:lnTo>
                    <a:lnTo>
                      <a:pt x="51" y="161"/>
                    </a:lnTo>
                    <a:lnTo>
                      <a:pt x="46" y="155"/>
                    </a:lnTo>
                    <a:lnTo>
                      <a:pt x="38" y="148"/>
                    </a:lnTo>
                    <a:lnTo>
                      <a:pt x="32" y="144"/>
                    </a:lnTo>
                    <a:lnTo>
                      <a:pt x="27" y="141"/>
                    </a:lnTo>
                    <a:lnTo>
                      <a:pt x="23" y="138"/>
                    </a:lnTo>
                    <a:lnTo>
                      <a:pt x="18" y="137"/>
                    </a:lnTo>
                    <a:lnTo>
                      <a:pt x="12" y="136"/>
                    </a:lnTo>
                    <a:lnTo>
                      <a:pt x="6" y="135"/>
                    </a:lnTo>
                    <a:lnTo>
                      <a:pt x="0" y="135"/>
                    </a:lnTo>
                    <a:lnTo>
                      <a:pt x="11" y="138"/>
                    </a:lnTo>
                    <a:lnTo>
                      <a:pt x="20" y="142"/>
                    </a:lnTo>
                    <a:lnTo>
                      <a:pt x="25" y="146"/>
                    </a:lnTo>
                    <a:lnTo>
                      <a:pt x="29" y="149"/>
                    </a:lnTo>
                    <a:lnTo>
                      <a:pt x="36" y="157"/>
                    </a:lnTo>
                    <a:lnTo>
                      <a:pt x="42" y="165"/>
                    </a:lnTo>
                    <a:lnTo>
                      <a:pt x="50" y="174"/>
                    </a:lnTo>
                    <a:lnTo>
                      <a:pt x="56" y="179"/>
                    </a:lnTo>
                    <a:lnTo>
                      <a:pt x="64" y="183"/>
                    </a:lnTo>
                    <a:lnTo>
                      <a:pt x="78" y="189"/>
                    </a:lnTo>
                    <a:lnTo>
                      <a:pt x="90" y="191"/>
                    </a:lnTo>
                    <a:lnTo>
                      <a:pt x="104" y="189"/>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0" name="Freeform 89"/>
              <p:cNvSpPr>
                <a:spLocks/>
              </p:cNvSpPr>
              <p:nvPr/>
            </p:nvSpPr>
            <p:spPr bwMode="auto">
              <a:xfrm>
                <a:off x="4179" y="486"/>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1" name="Freeform 90"/>
              <p:cNvSpPr>
                <a:spLocks/>
              </p:cNvSpPr>
              <p:nvPr/>
            </p:nvSpPr>
            <p:spPr bwMode="auto">
              <a:xfrm>
                <a:off x="4179" y="494"/>
                <a:ext cx="166" cy="188"/>
              </a:xfrm>
              <a:custGeom>
                <a:avLst/>
                <a:gdLst>
                  <a:gd name="T0" fmla="*/ 119 w 166"/>
                  <a:gd name="T1" fmla="*/ 181 h 188"/>
                  <a:gd name="T2" fmla="*/ 135 w 166"/>
                  <a:gd name="T3" fmla="*/ 167 h 188"/>
                  <a:gd name="T4" fmla="*/ 141 w 166"/>
                  <a:gd name="T5" fmla="*/ 147 h 188"/>
                  <a:gd name="T6" fmla="*/ 143 w 166"/>
                  <a:gd name="T7" fmla="*/ 126 h 188"/>
                  <a:gd name="T8" fmla="*/ 149 w 166"/>
                  <a:gd name="T9" fmla="*/ 115 h 188"/>
                  <a:gd name="T10" fmla="*/ 155 w 166"/>
                  <a:gd name="T11" fmla="*/ 106 h 188"/>
                  <a:gd name="T12" fmla="*/ 157 w 166"/>
                  <a:gd name="T13" fmla="*/ 102 h 188"/>
                  <a:gd name="T14" fmla="*/ 142 w 166"/>
                  <a:gd name="T15" fmla="*/ 110 h 188"/>
                  <a:gd name="T16" fmla="*/ 131 w 166"/>
                  <a:gd name="T17" fmla="*/ 122 h 188"/>
                  <a:gd name="T18" fmla="*/ 128 w 166"/>
                  <a:gd name="T19" fmla="*/ 124 h 188"/>
                  <a:gd name="T20" fmla="*/ 131 w 166"/>
                  <a:gd name="T21" fmla="*/ 105 h 188"/>
                  <a:gd name="T22" fmla="*/ 128 w 166"/>
                  <a:gd name="T23" fmla="*/ 83 h 188"/>
                  <a:gd name="T24" fmla="*/ 122 w 166"/>
                  <a:gd name="T25" fmla="*/ 66 h 188"/>
                  <a:gd name="T26" fmla="*/ 110 w 166"/>
                  <a:gd name="T27" fmla="*/ 47 h 188"/>
                  <a:gd name="T28" fmla="*/ 101 w 166"/>
                  <a:gd name="T29" fmla="*/ 26 h 188"/>
                  <a:gd name="T30" fmla="*/ 99 w 166"/>
                  <a:gd name="T31" fmla="*/ 10 h 188"/>
                  <a:gd name="T32" fmla="*/ 97 w 166"/>
                  <a:gd name="T33" fmla="*/ 8 h 188"/>
                  <a:gd name="T34" fmla="*/ 94 w 166"/>
                  <a:gd name="T35" fmla="*/ 26 h 188"/>
                  <a:gd name="T36" fmla="*/ 99 w 166"/>
                  <a:gd name="T37" fmla="*/ 45 h 188"/>
                  <a:gd name="T38" fmla="*/ 104 w 166"/>
                  <a:gd name="T39" fmla="*/ 62 h 188"/>
                  <a:gd name="T40" fmla="*/ 105 w 166"/>
                  <a:gd name="T41" fmla="*/ 81 h 188"/>
                  <a:gd name="T42" fmla="*/ 96 w 166"/>
                  <a:gd name="T43" fmla="*/ 107 h 188"/>
                  <a:gd name="T44" fmla="*/ 86 w 166"/>
                  <a:gd name="T45" fmla="*/ 119 h 188"/>
                  <a:gd name="T46" fmla="*/ 83 w 166"/>
                  <a:gd name="T47" fmla="*/ 100 h 188"/>
                  <a:gd name="T48" fmla="*/ 86 w 166"/>
                  <a:gd name="T49" fmla="*/ 74 h 188"/>
                  <a:gd name="T50" fmla="*/ 83 w 166"/>
                  <a:gd name="T51" fmla="*/ 56 h 188"/>
                  <a:gd name="T52" fmla="*/ 79 w 166"/>
                  <a:gd name="T53" fmla="*/ 51 h 188"/>
                  <a:gd name="T54" fmla="*/ 79 w 166"/>
                  <a:gd name="T55" fmla="*/ 74 h 188"/>
                  <a:gd name="T56" fmla="*/ 68 w 166"/>
                  <a:gd name="T57" fmla="*/ 101 h 188"/>
                  <a:gd name="T58" fmla="*/ 69 w 166"/>
                  <a:gd name="T59" fmla="*/ 77 h 188"/>
                  <a:gd name="T60" fmla="*/ 61 w 166"/>
                  <a:gd name="T61" fmla="*/ 97 h 188"/>
                  <a:gd name="T62" fmla="*/ 62 w 166"/>
                  <a:gd name="T63" fmla="*/ 125 h 188"/>
                  <a:gd name="T64" fmla="*/ 75 w 166"/>
                  <a:gd name="T65" fmla="*/ 156 h 188"/>
                  <a:gd name="T66" fmla="*/ 58 w 166"/>
                  <a:gd name="T67" fmla="*/ 131 h 188"/>
                  <a:gd name="T68" fmla="*/ 49 w 166"/>
                  <a:gd name="T69" fmla="*/ 126 h 188"/>
                  <a:gd name="T70" fmla="*/ 60 w 166"/>
                  <a:gd name="T71" fmla="*/ 147 h 188"/>
                  <a:gd name="T72" fmla="*/ 63 w 166"/>
                  <a:gd name="T73" fmla="*/ 167 h 188"/>
                  <a:gd name="T74" fmla="*/ 44 w 166"/>
                  <a:gd name="T75" fmla="*/ 152 h 188"/>
                  <a:gd name="T76" fmla="*/ 25 w 166"/>
                  <a:gd name="T77" fmla="*/ 138 h 188"/>
                  <a:gd name="T78" fmla="*/ 10 w 166"/>
                  <a:gd name="T79" fmla="*/ 133 h 188"/>
                  <a:gd name="T80" fmla="*/ 18 w 166"/>
                  <a:gd name="T81" fmla="*/ 139 h 188"/>
                  <a:gd name="T82" fmla="*/ 34 w 166"/>
                  <a:gd name="T83" fmla="*/ 153 h 188"/>
                  <a:gd name="T84" fmla="*/ 54 w 166"/>
                  <a:gd name="T85" fmla="*/ 175 h 188"/>
                  <a:gd name="T86" fmla="*/ 88 w 166"/>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88"/>
                  <a:gd name="T134" fmla="*/ 166 w 166"/>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88">
                    <a:moveTo>
                      <a:pt x="102" y="185"/>
                    </a:moveTo>
                    <a:lnTo>
                      <a:pt x="109" y="184"/>
                    </a:lnTo>
                    <a:lnTo>
                      <a:pt x="119" y="181"/>
                    </a:lnTo>
                    <a:lnTo>
                      <a:pt x="127" y="177"/>
                    </a:lnTo>
                    <a:lnTo>
                      <a:pt x="131" y="172"/>
                    </a:lnTo>
                    <a:lnTo>
                      <a:pt x="135" y="167"/>
                    </a:lnTo>
                    <a:lnTo>
                      <a:pt x="137" y="162"/>
                    </a:lnTo>
                    <a:lnTo>
                      <a:pt x="140" y="155"/>
                    </a:lnTo>
                    <a:lnTo>
                      <a:pt x="141" y="147"/>
                    </a:lnTo>
                    <a:lnTo>
                      <a:pt x="142" y="138"/>
                    </a:lnTo>
                    <a:lnTo>
                      <a:pt x="142" y="131"/>
                    </a:lnTo>
                    <a:lnTo>
                      <a:pt x="143" y="126"/>
                    </a:lnTo>
                    <a:lnTo>
                      <a:pt x="144" y="123"/>
                    </a:lnTo>
                    <a:lnTo>
                      <a:pt x="146" y="119"/>
                    </a:lnTo>
                    <a:lnTo>
                      <a:pt x="149" y="115"/>
                    </a:lnTo>
                    <a:lnTo>
                      <a:pt x="151" y="112"/>
                    </a:lnTo>
                    <a:lnTo>
                      <a:pt x="154" y="108"/>
                    </a:lnTo>
                    <a:lnTo>
                      <a:pt x="155" y="106"/>
                    </a:lnTo>
                    <a:lnTo>
                      <a:pt x="159" y="104"/>
                    </a:lnTo>
                    <a:lnTo>
                      <a:pt x="165" y="100"/>
                    </a:lnTo>
                    <a:lnTo>
                      <a:pt x="157" y="102"/>
                    </a:lnTo>
                    <a:lnTo>
                      <a:pt x="152" y="104"/>
                    </a:lnTo>
                    <a:lnTo>
                      <a:pt x="146" y="107"/>
                    </a:lnTo>
                    <a:lnTo>
                      <a:pt x="142" y="110"/>
                    </a:lnTo>
                    <a:lnTo>
                      <a:pt x="138" y="113"/>
                    </a:lnTo>
                    <a:lnTo>
                      <a:pt x="135" y="117"/>
                    </a:lnTo>
                    <a:lnTo>
                      <a:pt x="131" y="122"/>
                    </a:lnTo>
                    <a:lnTo>
                      <a:pt x="128" y="126"/>
                    </a:lnTo>
                    <a:lnTo>
                      <a:pt x="125" y="130"/>
                    </a:lnTo>
                    <a:lnTo>
                      <a:pt x="128" y="124"/>
                    </a:lnTo>
                    <a:lnTo>
                      <a:pt x="129" y="119"/>
                    </a:lnTo>
                    <a:lnTo>
                      <a:pt x="131" y="113"/>
                    </a:lnTo>
                    <a:lnTo>
                      <a:pt x="131" y="105"/>
                    </a:lnTo>
                    <a:lnTo>
                      <a:pt x="131" y="98"/>
                    </a:lnTo>
                    <a:lnTo>
                      <a:pt x="130" y="91"/>
                    </a:lnTo>
                    <a:lnTo>
                      <a:pt x="128" y="83"/>
                    </a:lnTo>
                    <a:lnTo>
                      <a:pt x="127" y="77"/>
                    </a:lnTo>
                    <a:lnTo>
                      <a:pt x="125" y="72"/>
                    </a:lnTo>
                    <a:lnTo>
                      <a:pt x="122" y="66"/>
                    </a:lnTo>
                    <a:lnTo>
                      <a:pt x="118" y="58"/>
                    </a:lnTo>
                    <a:lnTo>
                      <a:pt x="114" y="53"/>
                    </a:lnTo>
                    <a:lnTo>
                      <a:pt x="110" y="47"/>
                    </a:lnTo>
                    <a:lnTo>
                      <a:pt x="106" y="39"/>
                    </a:lnTo>
                    <a:lnTo>
                      <a:pt x="103" y="31"/>
                    </a:lnTo>
                    <a:lnTo>
                      <a:pt x="101" y="26"/>
                    </a:lnTo>
                    <a:lnTo>
                      <a:pt x="100" y="21"/>
                    </a:lnTo>
                    <a:lnTo>
                      <a:pt x="99" y="15"/>
                    </a:lnTo>
                    <a:lnTo>
                      <a:pt x="99" y="10"/>
                    </a:lnTo>
                    <a:lnTo>
                      <a:pt x="99" y="6"/>
                    </a:lnTo>
                    <a:lnTo>
                      <a:pt x="100" y="0"/>
                    </a:lnTo>
                    <a:lnTo>
                      <a:pt x="97" y="8"/>
                    </a:lnTo>
                    <a:lnTo>
                      <a:pt x="95" y="15"/>
                    </a:lnTo>
                    <a:lnTo>
                      <a:pt x="94" y="21"/>
                    </a:lnTo>
                    <a:lnTo>
                      <a:pt x="94" y="26"/>
                    </a:lnTo>
                    <a:lnTo>
                      <a:pt x="95" y="34"/>
                    </a:lnTo>
                    <a:lnTo>
                      <a:pt x="97" y="39"/>
                    </a:lnTo>
                    <a:lnTo>
                      <a:pt x="99" y="45"/>
                    </a:lnTo>
                    <a:lnTo>
                      <a:pt x="101" y="50"/>
                    </a:lnTo>
                    <a:lnTo>
                      <a:pt x="103" y="56"/>
                    </a:lnTo>
                    <a:lnTo>
                      <a:pt x="104" y="62"/>
                    </a:lnTo>
                    <a:lnTo>
                      <a:pt x="104" y="69"/>
                    </a:lnTo>
                    <a:lnTo>
                      <a:pt x="105" y="75"/>
                    </a:lnTo>
                    <a:lnTo>
                      <a:pt x="105" y="81"/>
                    </a:lnTo>
                    <a:lnTo>
                      <a:pt x="104" y="91"/>
                    </a:lnTo>
                    <a:lnTo>
                      <a:pt x="102" y="98"/>
                    </a:lnTo>
                    <a:lnTo>
                      <a:pt x="96" y="107"/>
                    </a:lnTo>
                    <a:lnTo>
                      <a:pt x="92" y="115"/>
                    </a:lnTo>
                    <a:lnTo>
                      <a:pt x="89" y="124"/>
                    </a:lnTo>
                    <a:lnTo>
                      <a:pt x="86" y="119"/>
                    </a:lnTo>
                    <a:lnTo>
                      <a:pt x="84" y="114"/>
                    </a:lnTo>
                    <a:lnTo>
                      <a:pt x="83" y="109"/>
                    </a:lnTo>
                    <a:lnTo>
                      <a:pt x="83" y="100"/>
                    </a:lnTo>
                    <a:lnTo>
                      <a:pt x="85" y="84"/>
                    </a:lnTo>
                    <a:lnTo>
                      <a:pt x="85" y="80"/>
                    </a:lnTo>
                    <a:lnTo>
                      <a:pt x="86" y="74"/>
                    </a:lnTo>
                    <a:lnTo>
                      <a:pt x="86" y="69"/>
                    </a:lnTo>
                    <a:lnTo>
                      <a:pt x="85" y="62"/>
                    </a:lnTo>
                    <a:lnTo>
                      <a:pt x="83" y="56"/>
                    </a:lnTo>
                    <a:lnTo>
                      <a:pt x="81" y="50"/>
                    </a:lnTo>
                    <a:lnTo>
                      <a:pt x="76" y="41"/>
                    </a:lnTo>
                    <a:lnTo>
                      <a:pt x="79" y="51"/>
                    </a:lnTo>
                    <a:lnTo>
                      <a:pt x="80" y="60"/>
                    </a:lnTo>
                    <a:lnTo>
                      <a:pt x="80" y="68"/>
                    </a:lnTo>
                    <a:lnTo>
                      <a:pt x="79" y="74"/>
                    </a:lnTo>
                    <a:lnTo>
                      <a:pt x="78" y="80"/>
                    </a:lnTo>
                    <a:lnTo>
                      <a:pt x="75" y="86"/>
                    </a:lnTo>
                    <a:lnTo>
                      <a:pt x="68" y="101"/>
                    </a:lnTo>
                    <a:lnTo>
                      <a:pt x="68" y="92"/>
                    </a:lnTo>
                    <a:lnTo>
                      <a:pt x="69" y="84"/>
                    </a:lnTo>
                    <a:lnTo>
                      <a:pt x="69" y="77"/>
                    </a:lnTo>
                    <a:lnTo>
                      <a:pt x="65" y="84"/>
                    </a:lnTo>
                    <a:lnTo>
                      <a:pt x="63" y="90"/>
                    </a:lnTo>
                    <a:lnTo>
                      <a:pt x="61" y="97"/>
                    </a:lnTo>
                    <a:lnTo>
                      <a:pt x="60" y="106"/>
                    </a:lnTo>
                    <a:lnTo>
                      <a:pt x="60" y="115"/>
                    </a:lnTo>
                    <a:lnTo>
                      <a:pt x="62" y="125"/>
                    </a:lnTo>
                    <a:lnTo>
                      <a:pt x="65" y="133"/>
                    </a:lnTo>
                    <a:lnTo>
                      <a:pt x="69" y="143"/>
                    </a:lnTo>
                    <a:lnTo>
                      <a:pt x="75" y="156"/>
                    </a:lnTo>
                    <a:lnTo>
                      <a:pt x="65" y="141"/>
                    </a:lnTo>
                    <a:lnTo>
                      <a:pt x="63" y="137"/>
                    </a:lnTo>
                    <a:lnTo>
                      <a:pt x="58" y="131"/>
                    </a:lnTo>
                    <a:lnTo>
                      <a:pt x="52" y="125"/>
                    </a:lnTo>
                    <a:lnTo>
                      <a:pt x="43" y="118"/>
                    </a:lnTo>
                    <a:lnTo>
                      <a:pt x="49" y="126"/>
                    </a:lnTo>
                    <a:lnTo>
                      <a:pt x="52" y="131"/>
                    </a:lnTo>
                    <a:lnTo>
                      <a:pt x="55" y="136"/>
                    </a:lnTo>
                    <a:lnTo>
                      <a:pt x="60" y="147"/>
                    </a:lnTo>
                    <a:lnTo>
                      <a:pt x="64" y="156"/>
                    </a:lnTo>
                    <a:lnTo>
                      <a:pt x="70" y="170"/>
                    </a:lnTo>
                    <a:lnTo>
                      <a:pt x="63" y="167"/>
                    </a:lnTo>
                    <a:lnTo>
                      <a:pt x="56" y="163"/>
                    </a:lnTo>
                    <a:lnTo>
                      <a:pt x="49" y="157"/>
                    </a:lnTo>
                    <a:lnTo>
                      <a:pt x="44" y="152"/>
                    </a:lnTo>
                    <a:lnTo>
                      <a:pt x="36" y="145"/>
                    </a:lnTo>
                    <a:lnTo>
                      <a:pt x="30" y="141"/>
                    </a:lnTo>
                    <a:lnTo>
                      <a:pt x="25"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2"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2" name="Freeform 91"/>
              <p:cNvSpPr>
                <a:spLocks/>
              </p:cNvSpPr>
              <p:nvPr/>
            </p:nvSpPr>
            <p:spPr bwMode="auto">
              <a:xfrm>
                <a:off x="4181" y="497"/>
                <a:ext cx="162" cy="189"/>
              </a:xfrm>
              <a:custGeom>
                <a:avLst/>
                <a:gdLst>
                  <a:gd name="T0" fmla="*/ 118 w 162"/>
                  <a:gd name="T1" fmla="*/ 182 h 189"/>
                  <a:gd name="T2" fmla="*/ 133 w 162"/>
                  <a:gd name="T3" fmla="*/ 168 h 189"/>
                  <a:gd name="T4" fmla="*/ 139 w 162"/>
                  <a:gd name="T5" fmla="*/ 148 h 189"/>
                  <a:gd name="T6" fmla="*/ 141 w 162"/>
                  <a:gd name="T7" fmla="*/ 127 h 189"/>
                  <a:gd name="T8" fmla="*/ 147 w 162"/>
                  <a:gd name="T9" fmla="*/ 115 h 189"/>
                  <a:gd name="T10" fmla="*/ 153 w 162"/>
                  <a:gd name="T11" fmla="*/ 107 h 189"/>
                  <a:gd name="T12" fmla="*/ 155 w 162"/>
                  <a:gd name="T13" fmla="*/ 102 h 189"/>
                  <a:gd name="T14" fmla="*/ 140 w 162"/>
                  <a:gd name="T15" fmla="*/ 110 h 189"/>
                  <a:gd name="T16" fmla="*/ 129 w 162"/>
                  <a:gd name="T17" fmla="*/ 123 h 189"/>
                  <a:gd name="T18" fmla="*/ 126 w 162"/>
                  <a:gd name="T19" fmla="*/ 125 h 189"/>
                  <a:gd name="T20" fmla="*/ 130 w 162"/>
                  <a:gd name="T21" fmla="*/ 106 h 189"/>
                  <a:gd name="T22" fmla="*/ 127 w 162"/>
                  <a:gd name="T23" fmla="*/ 84 h 189"/>
                  <a:gd name="T24" fmla="*/ 121 w 162"/>
                  <a:gd name="T25" fmla="*/ 66 h 189"/>
                  <a:gd name="T26" fmla="*/ 108 w 162"/>
                  <a:gd name="T27" fmla="*/ 47 h 189"/>
                  <a:gd name="T28" fmla="*/ 100 w 162"/>
                  <a:gd name="T29" fmla="*/ 26 h 189"/>
                  <a:gd name="T30" fmla="*/ 98 w 162"/>
                  <a:gd name="T31" fmla="*/ 10 h 189"/>
                  <a:gd name="T32" fmla="*/ 96 w 162"/>
                  <a:gd name="T33" fmla="*/ 8 h 189"/>
                  <a:gd name="T34" fmla="*/ 93 w 162"/>
                  <a:gd name="T35" fmla="*/ 26 h 189"/>
                  <a:gd name="T36" fmla="*/ 98 w 162"/>
                  <a:gd name="T37" fmla="*/ 45 h 189"/>
                  <a:gd name="T38" fmla="*/ 103 w 162"/>
                  <a:gd name="T39" fmla="*/ 62 h 189"/>
                  <a:gd name="T40" fmla="*/ 104 w 162"/>
                  <a:gd name="T41" fmla="*/ 82 h 189"/>
                  <a:gd name="T42" fmla="*/ 95 w 162"/>
                  <a:gd name="T43" fmla="*/ 107 h 189"/>
                  <a:gd name="T44" fmla="*/ 85 w 162"/>
                  <a:gd name="T45" fmla="*/ 120 h 189"/>
                  <a:gd name="T46" fmla="*/ 82 w 162"/>
                  <a:gd name="T47" fmla="*/ 100 h 189"/>
                  <a:gd name="T48" fmla="*/ 84 w 162"/>
                  <a:gd name="T49" fmla="*/ 75 h 189"/>
                  <a:gd name="T50" fmla="*/ 82 w 162"/>
                  <a:gd name="T51" fmla="*/ 56 h 189"/>
                  <a:gd name="T52" fmla="*/ 78 w 162"/>
                  <a:gd name="T53" fmla="*/ 52 h 189"/>
                  <a:gd name="T54" fmla="*/ 78 w 162"/>
                  <a:gd name="T55" fmla="*/ 74 h 189"/>
                  <a:gd name="T56" fmla="*/ 67 w 162"/>
                  <a:gd name="T57" fmla="*/ 102 h 189"/>
                  <a:gd name="T58" fmla="*/ 68 w 162"/>
                  <a:gd name="T59" fmla="*/ 77 h 189"/>
                  <a:gd name="T60" fmla="*/ 60 w 162"/>
                  <a:gd name="T61" fmla="*/ 98 h 189"/>
                  <a:gd name="T62" fmla="*/ 61 w 162"/>
                  <a:gd name="T63" fmla="*/ 126 h 189"/>
                  <a:gd name="T64" fmla="*/ 74 w 162"/>
                  <a:gd name="T65" fmla="*/ 157 h 189"/>
                  <a:gd name="T66" fmla="*/ 57 w 162"/>
                  <a:gd name="T67" fmla="*/ 132 h 189"/>
                  <a:gd name="T68" fmla="*/ 40 w 162"/>
                  <a:gd name="T69" fmla="*/ 116 h 189"/>
                  <a:gd name="T70" fmla="*/ 54 w 162"/>
                  <a:gd name="T71" fmla="*/ 137 h 189"/>
                  <a:gd name="T72" fmla="*/ 69 w 162"/>
                  <a:gd name="T73" fmla="*/ 171 h 189"/>
                  <a:gd name="T74" fmla="*/ 49 w 162"/>
                  <a:gd name="T75" fmla="*/ 158 h 189"/>
                  <a:gd name="T76" fmla="*/ 30 w 162"/>
                  <a:gd name="T77" fmla="*/ 142 h 189"/>
                  <a:gd name="T78" fmla="*/ 16 w 162"/>
                  <a:gd name="T79" fmla="*/ 134 h 189"/>
                  <a:gd name="T80" fmla="*/ 10 w 162"/>
                  <a:gd name="T81" fmla="*/ 135 h 189"/>
                  <a:gd name="T82" fmla="*/ 27 w 162"/>
                  <a:gd name="T83" fmla="*/ 146 h 189"/>
                  <a:gd name="T84" fmla="*/ 47 w 162"/>
                  <a:gd name="T85" fmla="*/ 172 h 189"/>
                  <a:gd name="T86" fmla="*/ 75 w 162"/>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89"/>
                  <a:gd name="T134" fmla="*/ 162 w 162"/>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89">
                    <a:moveTo>
                      <a:pt x="100" y="186"/>
                    </a:moveTo>
                    <a:lnTo>
                      <a:pt x="107" y="185"/>
                    </a:lnTo>
                    <a:lnTo>
                      <a:pt x="118" y="182"/>
                    </a:lnTo>
                    <a:lnTo>
                      <a:pt x="125" y="178"/>
                    </a:lnTo>
                    <a:lnTo>
                      <a:pt x="130" y="173"/>
                    </a:lnTo>
                    <a:lnTo>
                      <a:pt x="133" y="168"/>
                    </a:lnTo>
                    <a:lnTo>
                      <a:pt x="136" y="163"/>
                    </a:lnTo>
                    <a:lnTo>
                      <a:pt x="138" y="156"/>
                    </a:lnTo>
                    <a:lnTo>
                      <a:pt x="139" y="148"/>
                    </a:lnTo>
                    <a:lnTo>
                      <a:pt x="140" y="138"/>
                    </a:lnTo>
                    <a:lnTo>
                      <a:pt x="140" y="132"/>
                    </a:lnTo>
                    <a:lnTo>
                      <a:pt x="141" y="127"/>
                    </a:lnTo>
                    <a:lnTo>
                      <a:pt x="143" y="124"/>
                    </a:lnTo>
                    <a:lnTo>
                      <a:pt x="144" y="120"/>
                    </a:lnTo>
                    <a:lnTo>
                      <a:pt x="147" y="115"/>
                    </a:lnTo>
                    <a:lnTo>
                      <a:pt x="149" y="112"/>
                    </a:lnTo>
                    <a:lnTo>
                      <a:pt x="152" y="109"/>
                    </a:lnTo>
                    <a:lnTo>
                      <a:pt x="153" y="107"/>
                    </a:lnTo>
                    <a:lnTo>
                      <a:pt x="156" y="105"/>
                    </a:lnTo>
                    <a:lnTo>
                      <a:pt x="161" y="100"/>
                    </a:lnTo>
                    <a:lnTo>
                      <a:pt x="155" y="102"/>
                    </a:lnTo>
                    <a:lnTo>
                      <a:pt x="150" y="105"/>
                    </a:lnTo>
                    <a:lnTo>
                      <a:pt x="144" y="108"/>
                    </a:lnTo>
                    <a:lnTo>
                      <a:pt x="140" y="110"/>
                    </a:lnTo>
                    <a:lnTo>
                      <a:pt x="136" y="113"/>
                    </a:lnTo>
                    <a:lnTo>
                      <a:pt x="133" y="117"/>
                    </a:lnTo>
                    <a:lnTo>
                      <a:pt x="129" y="123"/>
                    </a:lnTo>
                    <a:lnTo>
                      <a:pt x="126" y="127"/>
                    </a:lnTo>
                    <a:lnTo>
                      <a:pt x="123" y="131"/>
                    </a:lnTo>
                    <a:lnTo>
                      <a:pt x="126" y="125"/>
                    </a:lnTo>
                    <a:lnTo>
                      <a:pt x="128" y="119"/>
                    </a:lnTo>
                    <a:lnTo>
                      <a:pt x="129" y="113"/>
                    </a:lnTo>
                    <a:lnTo>
                      <a:pt x="130" y="106"/>
                    </a:lnTo>
                    <a:lnTo>
                      <a:pt x="129" y="98"/>
                    </a:lnTo>
                    <a:lnTo>
                      <a:pt x="128" y="91"/>
                    </a:lnTo>
                    <a:lnTo>
                      <a:pt x="127" y="84"/>
                    </a:lnTo>
                    <a:lnTo>
                      <a:pt x="125" y="78"/>
                    </a:lnTo>
                    <a:lnTo>
                      <a:pt x="123" y="72"/>
                    </a:lnTo>
                    <a:lnTo>
                      <a:pt x="121" y="66"/>
                    </a:lnTo>
                    <a:lnTo>
                      <a:pt x="116" y="59"/>
                    </a:lnTo>
                    <a:lnTo>
                      <a:pt x="113" y="54"/>
                    </a:lnTo>
                    <a:lnTo>
                      <a:pt x="108" y="47"/>
                    </a:lnTo>
                    <a:lnTo>
                      <a:pt x="104" y="39"/>
                    </a:lnTo>
                    <a:lnTo>
                      <a:pt x="101" y="32"/>
                    </a:lnTo>
                    <a:lnTo>
                      <a:pt x="100" y="26"/>
                    </a:lnTo>
                    <a:lnTo>
                      <a:pt x="98" y="21"/>
                    </a:lnTo>
                    <a:lnTo>
                      <a:pt x="98" y="15"/>
                    </a:lnTo>
                    <a:lnTo>
                      <a:pt x="98" y="10"/>
                    </a:lnTo>
                    <a:lnTo>
                      <a:pt x="98" y="6"/>
                    </a:lnTo>
                    <a:lnTo>
                      <a:pt x="98" y="0"/>
                    </a:lnTo>
                    <a:lnTo>
                      <a:pt x="96" y="8"/>
                    </a:lnTo>
                    <a:lnTo>
                      <a:pt x="94" y="15"/>
                    </a:lnTo>
                    <a:lnTo>
                      <a:pt x="93" y="21"/>
                    </a:lnTo>
                    <a:lnTo>
                      <a:pt x="93" y="26"/>
                    </a:lnTo>
                    <a:lnTo>
                      <a:pt x="94" y="34"/>
                    </a:lnTo>
                    <a:lnTo>
                      <a:pt x="96" y="40"/>
                    </a:lnTo>
                    <a:lnTo>
                      <a:pt x="98" y="45"/>
                    </a:lnTo>
                    <a:lnTo>
                      <a:pt x="100" y="50"/>
                    </a:lnTo>
                    <a:lnTo>
                      <a:pt x="102" y="56"/>
                    </a:lnTo>
                    <a:lnTo>
                      <a:pt x="103" y="62"/>
                    </a:lnTo>
                    <a:lnTo>
                      <a:pt x="103" y="69"/>
                    </a:lnTo>
                    <a:lnTo>
                      <a:pt x="104" y="76"/>
                    </a:lnTo>
                    <a:lnTo>
                      <a:pt x="104" y="82"/>
                    </a:lnTo>
                    <a:lnTo>
                      <a:pt x="102" y="92"/>
                    </a:lnTo>
                    <a:lnTo>
                      <a:pt x="100" y="98"/>
                    </a:lnTo>
                    <a:lnTo>
                      <a:pt x="95" y="107"/>
                    </a:lnTo>
                    <a:lnTo>
                      <a:pt x="91" y="116"/>
                    </a:lnTo>
                    <a:lnTo>
                      <a:pt x="87" y="125"/>
                    </a:lnTo>
                    <a:lnTo>
                      <a:pt x="85" y="120"/>
                    </a:lnTo>
                    <a:lnTo>
                      <a:pt x="83" y="114"/>
                    </a:lnTo>
                    <a:lnTo>
                      <a:pt x="82" y="109"/>
                    </a:lnTo>
                    <a:lnTo>
                      <a:pt x="82" y="100"/>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4"/>
                    </a:lnTo>
                    <a:lnTo>
                      <a:pt x="76" y="80"/>
                    </a:lnTo>
                    <a:lnTo>
                      <a:pt x="74" y="87"/>
                    </a:lnTo>
                    <a:lnTo>
                      <a:pt x="67" y="102"/>
                    </a:lnTo>
                    <a:lnTo>
                      <a:pt x="67" y="92"/>
                    </a:lnTo>
                    <a:lnTo>
                      <a:pt x="67" y="84"/>
                    </a:lnTo>
                    <a:lnTo>
                      <a:pt x="68" y="77"/>
                    </a:lnTo>
                    <a:lnTo>
                      <a:pt x="64" y="84"/>
                    </a:lnTo>
                    <a:lnTo>
                      <a:pt x="62" y="91"/>
                    </a:lnTo>
                    <a:lnTo>
                      <a:pt x="60" y="98"/>
                    </a:lnTo>
                    <a:lnTo>
                      <a:pt x="59" y="106"/>
                    </a:lnTo>
                    <a:lnTo>
                      <a:pt x="59" y="116"/>
                    </a:lnTo>
                    <a:lnTo>
                      <a:pt x="61" y="126"/>
                    </a:lnTo>
                    <a:lnTo>
                      <a:pt x="64" y="134"/>
                    </a:lnTo>
                    <a:lnTo>
                      <a:pt x="68" y="144"/>
                    </a:lnTo>
                    <a:lnTo>
                      <a:pt x="74" y="157"/>
                    </a:lnTo>
                    <a:lnTo>
                      <a:pt x="64" y="142"/>
                    </a:lnTo>
                    <a:lnTo>
                      <a:pt x="62" y="138"/>
                    </a:lnTo>
                    <a:lnTo>
                      <a:pt x="57" y="132"/>
                    </a:lnTo>
                    <a:lnTo>
                      <a:pt x="51" y="126"/>
                    </a:lnTo>
                    <a:lnTo>
                      <a:pt x="47" y="121"/>
                    </a:lnTo>
                    <a:lnTo>
                      <a:pt x="40" y="116"/>
                    </a:lnTo>
                    <a:lnTo>
                      <a:pt x="48" y="127"/>
                    </a:lnTo>
                    <a:lnTo>
                      <a:pt x="51" y="132"/>
                    </a:lnTo>
                    <a:lnTo>
                      <a:pt x="54" y="137"/>
                    </a:lnTo>
                    <a:lnTo>
                      <a:pt x="59" y="148"/>
                    </a:lnTo>
                    <a:lnTo>
                      <a:pt x="63" y="156"/>
                    </a:lnTo>
                    <a:lnTo>
                      <a:pt x="69" y="171"/>
                    </a:lnTo>
                    <a:lnTo>
                      <a:pt x="62" y="168"/>
                    </a:lnTo>
                    <a:lnTo>
                      <a:pt x="55" y="164"/>
                    </a:lnTo>
                    <a:lnTo>
                      <a:pt x="49" y="158"/>
                    </a:lnTo>
                    <a:lnTo>
                      <a:pt x="43" y="153"/>
                    </a:lnTo>
                    <a:lnTo>
                      <a:pt x="35" y="146"/>
                    </a:lnTo>
                    <a:lnTo>
                      <a:pt x="30" y="142"/>
                    </a:lnTo>
                    <a:lnTo>
                      <a:pt x="25" y="138"/>
                    </a:lnTo>
                    <a:lnTo>
                      <a:pt x="20" y="135"/>
                    </a:lnTo>
                    <a:lnTo>
                      <a:pt x="16" y="134"/>
                    </a:lnTo>
                    <a:lnTo>
                      <a:pt x="10" y="132"/>
                    </a:lnTo>
                    <a:lnTo>
                      <a:pt x="0" y="130"/>
                    </a:lnTo>
                    <a:lnTo>
                      <a:pt x="10" y="135"/>
                    </a:lnTo>
                    <a:lnTo>
                      <a:pt x="17" y="139"/>
                    </a:lnTo>
                    <a:lnTo>
                      <a:pt x="23" y="143"/>
                    </a:lnTo>
                    <a:lnTo>
                      <a:pt x="27" y="146"/>
                    </a:lnTo>
                    <a:lnTo>
                      <a:pt x="33" y="154"/>
                    </a:lnTo>
                    <a:lnTo>
                      <a:pt x="39" y="162"/>
                    </a:lnTo>
                    <a:lnTo>
                      <a:pt x="47" y="172"/>
                    </a:lnTo>
                    <a:lnTo>
                      <a:pt x="53" y="176"/>
                    </a:lnTo>
                    <a:lnTo>
                      <a:pt x="61" y="180"/>
                    </a:lnTo>
                    <a:lnTo>
                      <a:pt x="75"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3" name="Freeform 92"/>
              <p:cNvSpPr>
                <a:spLocks/>
              </p:cNvSpPr>
              <p:nvPr/>
            </p:nvSpPr>
            <p:spPr bwMode="auto">
              <a:xfrm>
                <a:off x="4234" y="536"/>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64" name="Freeform 93"/>
              <p:cNvSpPr>
                <a:spLocks/>
              </p:cNvSpPr>
              <p:nvPr/>
            </p:nvSpPr>
            <p:spPr bwMode="auto">
              <a:xfrm>
                <a:off x="4236" y="552"/>
                <a:ext cx="80" cy="112"/>
              </a:xfrm>
              <a:custGeom>
                <a:avLst/>
                <a:gdLst>
                  <a:gd name="T0" fmla="*/ 4 w 80"/>
                  <a:gd name="T1" fmla="*/ 64 h 112"/>
                  <a:gd name="T2" fmla="*/ 7 w 80"/>
                  <a:gd name="T3" fmla="*/ 73 h 112"/>
                  <a:gd name="T4" fmla="*/ 9 w 80"/>
                  <a:gd name="T5" fmla="*/ 82 h 112"/>
                  <a:gd name="T6" fmla="*/ 10 w 80"/>
                  <a:gd name="T7" fmla="*/ 92 h 112"/>
                  <a:gd name="T8" fmla="*/ 12 w 80"/>
                  <a:gd name="T9" fmla="*/ 98 h 112"/>
                  <a:gd name="T10" fmla="*/ 16 w 80"/>
                  <a:gd name="T11" fmla="*/ 104 h 112"/>
                  <a:gd name="T12" fmla="*/ 20 w 80"/>
                  <a:gd name="T13" fmla="*/ 108 h 112"/>
                  <a:gd name="T14" fmla="*/ 29 w 80"/>
                  <a:gd name="T15" fmla="*/ 111 h 112"/>
                  <a:gd name="T16" fmla="*/ 38 w 80"/>
                  <a:gd name="T17" fmla="*/ 111 h 112"/>
                  <a:gd name="T18" fmla="*/ 47 w 80"/>
                  <a:gd name="T19" fmla="*/ 108 h 112"/>
                  <a:gd name="T20" fmla="*/ 55 w 80"/>
                  <a:gd name="T21" fmla="*/ 103 h 112"/>
                  <a:gd name="T22" fmla="*/ 60 w 80"/>
                  <a:gd name="T23" fmla="*/ 96 h 112"/>
                  <a:gd name="T24" fmla="*/ 65 w 80"/>
                  <a:gd name="T25" fmla="*/ 88 h 112"/>
                  <a:gd name="T26" fmla="*/ 72 w 80"/>
                  <a:gd name="T27" fmla="*/ 81 h 112"/>
                  <a:gd name="T28" fmla="*/ 73 w 80"/>
                  <a:gd name="T29" fmla="*/ 79 h 112"/>
                  <a:gd name="T30" fmla="*/ 67 w 80"/>
                  <a:gd name="T31" fmla="*/ 82 h 112"/>
                  <a:gd name="T32" fmla="*/ 61 w 80"/>
                  <a:gd name="T33" fmla="*/ 88 h 112"/>
                  <a:gd name="T34" fmla="*/ 55 w 80"/>
                  <a:gd name="T35" fmla="*/ 95 h 112"/>
                  <a:gd name="T36" fmla="*/ 49 w 80"/>
                  <a:gd name="T37" fmla="*/ 100 h 112"/>
                  <a:gd name="T38" fmla="*/ 42 w 80"/>
                  <a:gd name="T39" fmla="*/ 104 h 112"/>
                  <a:gd name="T40" fmla="*/ 46 w 80"/>
                  <a:gd name="T41" fmla="*/ 97 h 112"/>
                  <a:gd name="T42" fmla="*/ 50 w 80"/>
                  <a:gd name="T43" fmla="*/ 89 h 112"/>
                  <a:gd name="T44" fmla="*/ 59 w 80"/>
                  <a:gd name="T45" fmla="*/ 71 h 112"/>
                  <a:gd name="T46" fmla="*/ 50 w 80"/>
                  <a:gd name="T47" fmla="*/ 80 h 112"/>
                  <a:gd name="T48" fmla="*/ 49 w 80"/>
                  <a:gd name="T49" fmla="*/ 75 h 112"/>
                  <a:gd name="T50" fmla="*/ 50 w 80"/>
                  <a:gd name="T51" fmla="*/ 61 h 112"/>
                  <a:gd name="T52" fmla="*/ 47 w 80"/>
                  <a:gd name="T53" fmla="*/ 48 h 112"/>
                  <a:gd name="T54" fmla="*/ 46 w 80"/>
                  <a:gd name="T55" fmla="*/ 53 h 112"/>
                  <a:gd name="T56" fmla="*/ 42 w 80"/>
                  <a:gd name="T57" fmla="*/ 48 h 112"/>
                  <a:gd name="T58" fmla="*/ 40 w 80"/>
                  <a:gd name="T59" fmla="*/ 39 h 112"/>
                  <a:gd name="T60" fmla="*/ 41 w 80"/>
                  <a:gd name="T61" fmla="*/ 25 h 112"/>
                  <a:gd name="T62" fmla="*/ 37 w 80"/>
                  <a:gd name="T63" fmla="*/ 41 h 112"/>
                  <a:gd name="T64" fmla="*/ 38 w 80"/>
                  <a:gd name="T65" fmla="*/ 50 h 112"/>
                  <a:gd name="T66" fmla="*/ 39 w 80"/>
                  <a:gd name="T67" fmla="*/ 62 h 112"/>
                  <a:gd name="T68" fmla="*/ 28 w 80"/>
                  <a:gd name="T69" fmla="*/ 55 h 112"/>
                  <a:gd name="T70" fmla="*/ 27 w 80"/>
                  <a:gd name="T71" fmla="*/ 46 h 112"/>
                  <a:gd name="T72" fmla="*/ 28 w 80"/>
                  <a:gd name="T73" fmla="*/ 35 h 112"/>
                  <a:gd name="T74" fmla="*/ 31 w 80"/>
                  <a:gd name="T75" fmla="*/ 25 h 112"/>
                  <a:gd name="T76" fmla="*/ 33 w 80"/>
                  <a:gd name="T77" fmla="*/ 16 h 112"/>
                  <a:gd name="T78" fmla="*/ 33 w 80"/>
                  <a:gd name="T79" fmla="*/ 6 h 112"/>
                  <a:gd name="T80" fmla="*/ 30 w 80"/>
                  <a:gd name="T81" fmla="*/ 7 h 112"/>
                  <a:gd name="T82" fmla="*/ 29 w 80"/>
                  <a:gd name="T83" fmla="*/ 18 h 112"/>
                  <a:gd name="T84" fmla="*/ 24 w 80"/>
                  <a:gd name="T85" fmla="*/ 28 h 112"/>
                  <a:gd name="T86" fmla="*/ 17 w 80"/>
                  <a:gd name="T87" fmla="*/ 44 h 112"/>
                  <a:gd name="T88" fmla="*/ 15 w 80"/>
                  <a:gd name="T89" fmla="*/ 69 h 112"/>
                  <a:gd name="T90" fmla="*/ 9 w 80"/>
                  <a:gd name="T91" fmla="*/ 65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2"/>
                  <a:gd name="T140" fmla="*/ 80 w 80"/>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2">
                    <a:moveTo>
                      <a:pt x="0" y="61"/>
                    </a:moveTo>
                    <a:lnTo>
                      <a:pt x="4" y="64"/>
                    </a:lnTo>
                    <a:lnTo>
                      <a:pt x="5" y="68"/>
                    </a:lnTo>
                    <a:lnTo>
                      <a:pt x="7" y="73"/>
                    </a:lnTo>
                    <a:lnTo>
                      <a:pt x="9" y="78"/>
                    </a:lnTo>
                    <a:lnTo>
                      <a:pt x="9" y="82"/>
                    </a:lnTo>
                    <a:lnTo>
                      <a:pt x="9" y="87"/>
                    </a:lnTo>
                    <a:lnTo>
                      <a:pt x="10" y="92"/>
                    </a:lnTo>
                    <a:lnTo>
                      <a:pt x="11" y="95"/>
                    </a:lnTo>
                    <a:lnTo>
                      <a:pt x="12" y="98"/>
                    </a:lnTo>
                    <a:lnTo>
                      <a:pt x="14" y="101"/>
                    </a:lnTo>
                    <a:lnTo>
                      <a:pt x="16" y="104"/>
                    </a:lnTo>
                    <a:lnTo>
                      <a:pt x="17" y="106"/>
                    </a:lnTo>
                    <a:lnTo>
                      <a:pt x="20" y="108"/>
                    </a:lnTo>
                    <a:lnTo>
                      <a:pt x="24" y="110"/>
                    </a:lnTo>
                    <a:lnTo>
                      <a:pt x="29" y="111"/>
                    </a:lnTo>
                    <a:lnTo>
                      <a:pt x="34" y="111"/>
                    </a:lnTo>
                    <a:lnTo>
                      <a:pt x="38" y="111"/>
                    </a:lnTo>
                    <a:lnTo>
                      <a:pt x="43" y="110"/>
                    </a:lnTo>
                    <a:lnTo>
                      <a:pt x="47" y="108"/>
                    </a:lnTo>
                    <a:lnTo>
                      <a:pt x="52" y="106"/>
                    </a:lnTo>
                    <a:lnTo>
                      <a:pt x="55" y="103"/>
                    </a:lnTo>
                    <a:lnTo>
                      <a:pt x="58" y="100"/>
                    </a:lnTo>
                    <a:lnTo>
                      <a:pt x="60" y="96"/>
                    </a:lnTo>
                    <a:lnTo>
                      <a:pt x="62" y="92"/>
                    </a:lnTo>
                    <a:lnTo>
                      <a:pt x="65" y="88"/>
                    </a:lnTo>
                    <a:lnTo>
                      <a:pt x="68" y="85"/>
                    </a:lnTo>
                    <a:lnTo>
                      <a:pt x="72" y="81"/>
                    </a:lnTo>
                    <a:lnTo>
                      <a:pt x="79" y="79"/>
                    </a:lnTo>
                    <a:lnTo>
                      <a:pt x="73" y="79"/>
                    </a:lnTo>
                    <a:lnTo>
                      <a:pt x="70" y="80"/>
                    </a:lnTo>
                    <a:lnTo>
                      <a:pt x="67" y="82"/>
                    </a:lnTo>
                    <a:lnTo>
                      <a:pt x="65" y="84"/>
                    </a:lnTo>
                    <a:lnTo>
                      <a:pt x="61" y="88"/>
                    </a:lnTo>
                    <a:lnTo>
                      <a:pt x="58" y="92"/>
                    </a:lnTo>
                    <a:lnTo>
                      <a:pt x="55" y="95"/>
                    </a:lnTo>
                    <a:lnTo>
                      <a:pt x="52" y="98"/>
                    </a:lnTo>
                    <a:lnTo>
                      <a:pt x="49" y="100"/>
                    </a:lnTo>
                    <a:lnTo>
                      <a:pt x="45" y="102"/>
                    </a:lnTo>
                    <a:lnTo>
                      <a:pt x="42" y="104"/>
                    </a:lnTo>
                    <a:lnTo>
                      <a:pt x="44" y="100"/>
                    </a:lnTo>
                    <a:lnTo>
                      <a:pt x="46" y="97"/>
                    </a:lnTo>
                    <a:lnTo>
                      <a:pt x="49" y="94"/>
                    </a:lnTo>
                    <a:lnTo>
                      <a:pt x="50" y="89"/>
                    </a:lnTo>
                    <a:lnTo>
                      <a:pt x="53" y="81"/>
                    </a:lnTo>
                    <a:lnTo>
                      <a:pt x="59" y="71"/>
                    </a:lnTo>
                    <a:lnTo>
                      <a:pt x="52" y="78"/>
                    </a:lnTo>
                    <a:lnTo>
                      <a:pt x="50" y="80"/>
                    </a:lnTo>
                    <a:lnTo>
                      <a:pt x="46" y="88"/>
                    </a:lnTo>
                    <a:lnTo>
                      <a:pt x="49" y="75"/>
                    </a:lnTo>
                    <a:lnTo>
                      <a:pt x="50" y="67"/>
                    </a:lnTo>
                    <a:lnTo>
                      <a:pt x="50" y="61"/>
                    </a:lnTo>
                    <a:lnTo>
                      <a:pt x="49" y="53"/>
                    </a:lnTo>
                    <a:lnTo>
                      <a:pt x="47" y="48"/>
                    </a:lnTo>
                    <a:lnTo>
                      <a:pt x="46" y="45"/>
                    </a:lnTo>
                    <a:lnTo>
                      <a:pt x="46" y="53"/>
                    </a:lnTo>
                    <a:lnTo>
                      <a:pt x="46" y="60"/>
                    </a:lnTo>
                    <a:lnTo>
                      <a:pt x="42" y="48"/>
                    </a:lnTo>
                    <a:lnTo>
                      <a:pt x="41" y="44"/>
                    </a:lnTo>
                    <a:lnTo>
                      <a:pt x="40" y="39"/>
                    </a:lnTo>
                    <a:lnTo>
                      <a:pt x="40" y="34"/>
                    </a:lnTo>
                    <a:lnTo>
                      <a:pt x="41" y="25"/>
                    </a:lnTo>
                    <a:lnTo>
                      <a:pt x="38" y="35"/>
                    </a:lnTo>
                    <a:lnTo>
                      <a:pt x="37" y="41"/>
                    </a:lnTo>
                    <a:lnTo>
                      <a:pt x="37" y="45"/>
                    </a:lnTo>
                    <a:lnTo>
                      <a:pt x="38" y="50"/>
                    </a:lnTo>
                    <a:lnTo>
                      <a:pt x="38" y="56"/>
                    </a:lnTo>
                    <a:lnTo>
                      <a:pt x="39" y="62"/>
                    </a:lnTo>
                    <a:lnTo>
                      <a:pt x="36" y="73"/>
                    </a:lnTo>
                    <a:lnTo>
                      <a:pt x="28" y="55"/>
                    </a:lnTo>
                    <a:lnTo>
                      <a:pt x="27" y="51"/>
                    </a:lnTo>
                    <a:lnTo>
                      <a:pt x="27" y="46"/>
                    </a:lnTo>
                    <a:lnTo>
                      <a:pt x="27" y="41"/>
                    </a:lnTo>
                    <a:lnTo>
                      <a:pt x="28" y="35"/>
                    </a:lnTo>
                    <a:lnTo>
                      <a:pt x="30" y="30"/>
                    </a:lnTo>
                    <a:lnTo>
                      <a:pt x="31" y="25"/>
                    </a:lnTo>
                    <a:lnTo>
                      <a:pt x="33" y="20"/>
                    </a:lnTo>
                    <a:lnTo>
                      <a:pt x="33" y="16"/>
                    </a:lnTo>
                    <a:lnTo>
                      <a:pt x="33" y="12"/>
                    </a:lnTo>
                    <a:lnTo>
                      <a:pt x="33" y="6"/>
                    </a:lnTo>
                    <a:lnTo>
                      <a:pt x="30" y="0"/>
                    </a:lnTo>
                    <a:lnTo>
                      <a:pt x="30" y="7"/>
                    </a:lnTo>
                    <a:lnTo>
                      <a:pt x="30" y="13"/>
                    </a:lnTo>
                    <a:lnTo>
                      <a:pt x="29" y="18"/>
                    </a:lnTo>
                    <a:lnTo>
                      <a:pt x="27" y="22"/>
                    </a:lnTo>
                    <a:lnTo>
                      <a:pt x="24" y="28"/>
                    </a:lnTo>
                    <a:lnTo>
                      <a:pt x="20" y="38"/>
                    </a:lnTo>
                    <a:lnTo>
                      <a:pt x="17" y="44"/>
                    </a:lnTo>
                    <a:lnTo>
                      <a:pt x="14" y="64"/>
                    </a:lnTo>
                    <a:lnTo>
                      <a:pt x="15" y="69"/>
                    </a:lnTo>
                    <a:lnTo>
                      <a:pt x="17" y="76"/>
                    </a:lnTo>
                    <a:lnTo>
                      <a:pt x="9" y="65"/>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30" name="Group 94"/>
            <p:cNvGrpSpPr>
              <a:grpSpLocks/>
            </p:cNvGrpSpPr>
            <p:nvPr/>
          </p:nvGrpSpPr>
          <p:grpSpPr bwMode="auto">
            <a:xfrm>
              <a:off x="4416" y="868"/>
              <a:ext cx="197" cy="220"/>
              <a:chOff x="4348" y="480"/>
              <a:chExt cx="190" cy="214"/>
            </a:xfrm>
          </p:grpSpPr>
          <p:sp>
            <p:nvSpPr>
              <p:cNvPr id="43" name="Freeform 95"/>
              <p:cNvSpPr>
                <a:spLocks/>
              </p:cNvSpPr>
              <p:nvPr/>
            </p:nvSpPr>
            <p:spPr bwMode="auto">
              <a:xfrm>
                <a:off x="4350" y="482"/>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4" name="Freeform 96"/>
              <p:cNvSpPr>
                <a:spLocks/>
              </p:cNvSpPr>
              <p:nvPr/>
            </p:nvSpPr>
            <p:spPr bwMode="auto">
              <a:xfrm>
                <a:off x="4351"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5" name="Freeform 97"/>
              <p:cNvSpPr>
                <a:spLocks/>
              </p:cNvSpPr>
              <p:nvPr/>
            </p:nvSpPr>
            <p:spPr bwMode="auto">
              <a:xfrm>
                <a:off x="4351"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6" name="Freeform 98"/>
              <p:cNvSpPr>
                <a:spLocks/>
              </p:cNvSpPr>
              <p:nvPr/>
            </p:nvSpPr>
            <p:spPr bwMode="auto">
              <a:xfrm>
                <a:off x="4348" y="486"/>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7" name="Freeform 99"/>
              <p:cNvSpPr>
                <a:spLocks/>
              </p:cNvSpPr>
              <p:nvPr/>
            </p:nvSpPr>
            <p:spPr bwMode="auto">
              <a:xfrm>
                <a:off x="4348" y="487"/>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8" name="Freeform 100"/>
              <p:cNvSpPr>
                <a:spLocks/>
              </p:cNvSpPr>
              <p:nvPr/>
            </p:nvSpPr>
            <p:spPr bwMode="auto">
              <a:xfrm>
                <a:off x="4354" y="496"/>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9" name="Freeform 101"/>
              <p:cNvSpPr>
                <a:spLocks/>
              </p:cNvSpPr>
              <p:nvPr/>
            </p:nvSpPr>
            <p:spPr bwMode="auto">
              <a:xfrm>
                <a:off x="4357" y="493"/>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0" name="Freeform 102"/>
              <p:cNvSpPr>
                <a:spLocks/>
              </p:cNvSpPr>
              <p:nvPr/>
            </p:nvSpPr>
            <p:spPr bwMode="auto">
              <a:xfrm>
                <a:off x="4357"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1" name="Freeform 103"/>
              <p:cNvSpPr>
                <a:spLocks/>
              </p:cNvSpPr>
              <p:nvPr/>
            </p:nvSpPr>
            <p:spPr bwMode="auto">
              <a:xfrm>
                <a:off x="4360"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2" name="Freeform 104"/>
              <p:cNvSpPr>
                <a:spLocks/>
              </p:cNvSpPr>
              <p:nvPr/>
            </p:nvSpPr>
            <p:spPr bwMode="auto">
              <a:xfrm>
                <a:off x="4410"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53" name="Freeform 105"/>
              <p:cNvSpPr>
                <a:spLocks/>
              </p:cNvSpPr>
              <p:nvPr/>
            </p:nvSpPr>
            <p:spPr bwMode="auto">
              <a:xfrm>
                <a:off x="4414"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nvGrpSpPr>
            <p:cNvPr id="31" name="Group 106"/>
            <p:cNvGrpSpPr>
              <a:grpSpLocks/>
            </p:cNvGrpSpPr>
            <p:nvPr/>
          </p:nvGrpSpPr>
          <p:grpSpPr bwMode="auto">
            <a:xfrm>
              <a:off x="4195" y="828"/>
              <a:ext cx="197" cy="220"/>
              <a:chOff x="4135" y="480"/>
              <a:chExt cx="190" cy="214"/>
            </a:xfrm>
          </p:grpSpPr>
          <p:sp>
            <p:nvSpPr>
              <p:cNvPr id="32" name="Freeform 107"/>
              <p:cNvSpPr>
                <a:spLocks/>
              </p:cNvSpPr>
              <p:nvPr/>
            </p:nvSpPr>
            <p:spPr bwMode="auto">
              <a:xfrm>
                <a:off x="4138"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3" name="Freeform 108"/>
              <p:cNvSpPr>
                <a:spLocks/>
              </p:cNvSpPr>
              <p:nvPr/>
            </p:nvSpPr>
            <p:spPr bwMode="auto">
              <a:xfrm>
                <a:off x="4138"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4" name="Freeform 109"/>
              <p:cNvSpPr>
                <a:spLocks/>
              </p:cNvSpPr>
              <p:nvPr/>
            </p:nvSpPr>
            <p:spPr bwMode="auto">
              <a:xfrm>
                <a:off x="4139" y="485"/>
                <a:ext cx="180" cy="208"/>
              </a:xfrm>
              <a:custGeom>
                <a:avLst/>
                <a:gdLst>
                  <a:gd name="T0" fmla="*/ 129 w 180"/>
                  <a:gd name="T1" fmla="*/ 201 h 208"/>
                  <a:gd name="T2" fmla="*/ 146 w 180"/>
                  <a:gd name="T3" fmla="*/ 185 h 208"/>
                  <a:gd name="T4" fmla="*/ 153 w 180"/>
                  <a:gd name="T5" fmla="*/ 162 h 208"/>
                  <a:gd name="T6" fmla="*/ 155 w 180"/>
                  <a:gd name="T7" fmla="*/ 140 h 208"/>
                  <a:gd name="T8" fmla="*/ 161 w 180"/>
                  <a:gd name="T9" fmla="*/ 127 h 208"/>
                  <a:gd name="T10" fmla="*/ 169 w 180"/>
                  <a:gd name="T11" fmla="*/ 118 h 208"/>
                  <a:gd name="T12" fmla="*/ 171 w 180"/>
                  <a:gd name="T13" fmla="*/ 113 h 208"/>
                  <a:gd name="T14" fmla="*/ 154 w 180"/>
                  <a:gd name="T15" fmla="*/ 122 h 208"/>
                  <a:gd name="T16" fmla="*/ 142 w 180"/>
                  <a:gd name="T17" fmla="*/ 135 h 208"/>
                  <a:gd name="T18" fmla="*/ 138 w 180"/>
                  <a:gd name="T19" fmla="*/ 137 h 208"/>
                  <a:gd name="T20" fmla="*/ 142 w 180"/>
                  <a:gd name="T21" fmla="*/ 117 h 208"/>
                  <a:gd name="T22" fmla="*/ 139 w 180"/>
                  <a:gd name="T23" fmla="*/ 92 h 208"/>
                  <a:gd name="T24" fmla="*/ 132 w 180"/>
                  <a:gd name="T25" fmla="*/ 73 h 208"/>
                  <a:gd name="T26" fmla="*/ 119 w 180"/>
                  <a:gd name="T27" fmla="*/ 51 h 208"/>
                  <a:gd name="T28" fmla="*/ 109 w 180"/>
                  <a:gd name="T29" fmla="*/ 29 h 208"/>
                  <a:gd name="T30" fmla="*/ 107 w 180"/>
                  <a:gd name="T31" fmla="*/ 11 h 208"/>
                  <a:gd name="T32" fmla="*/ 105 w 180"/>
                  <a:gd name="T33" fmla="*/ 9 h 208"/>
                  <a:gd name="T34" fmla="*/ 102 w 180"/>
                  <a:gd name="T35" fmla="*/ 29 h 208"/>
                  <a:gd name="T36" fmla="*/ 107 w 180"/>
                  <a:gd name="T37" fmla="*/ 50 h 208"/>
                  <a:gd name="T38" fmla="*/ 112 w 180"/>
                  <a:gd name="T39" fmla="*/ 69 h 208"/>
                  <a:gd name="T40" fmla="*/ 113 w 180"/>
                  <a:gd name="T41" fmla="*/ 90 h 208"/>
                  <a:gd name="T42" fmla="*/ 104 w 180"/>
                  <a:gd name="T43" fmla="*/ 118 h 208"/>
                  <a:gd name="T44" fmla="*/ 93 w 180"/>
                  <a:gd name="T45" fmla="*/ 132 h 208"/>
                  <a:gd name="T46" fmla="*/ 89 w 180"/>
                  <a:gd name="T47" fmla="*/ 110 h 208"/>
                  <a:gd name="T48" fmla="*/ 92 w 180"/>
                  <a:gd name="T49" fmla="*/ 82 h 208"/>
                  <a:gd name="T50" fmla="*/ 90 w 180"/>
                  <a:gd name="T51" fmla="*/ 62 h 208"/>
                  <a:gd name="T52" fmla="*/ 85 w 180"/>
                  <a:gd name="T53" fmla="*/ 57 h 208"/>
                  <a:gd name="T54" fmla="*/ 86 w 180"/>
                  <a:gd name="T55" fmla="*/ 82 h 208"/>
                  <a:gd name="T56" fmla="*/ 73 w 180"/>
                  <a:gd name="T57" fmla="*/ 112 h 208"/>
                  <a:gd name="T58" fmla="*/ 74 w 180"/>
                  <a:gd name="T59" fmla="*/ 85 h 208"/>
                  <a:gd name="T60" fmla="*/ 66 w 180"/>
                  <a:gd name="T61" fmla="*/ 108 h 208"/>
                  <a:gd name="T62" fmla="*/ 66 w 180"/>
                  <a:gd name="T63" fmla="*/ 139 h 208"/>
                  <a:gd name="T64" fmla="*/ 81 w 180"/>
                  <a:gd name="T65" fmla="*/ 173 h 208"/>
                  <a:gd name="T66" fmla="*/ 62 w 180"/>
                  <a:gd name="T67" fmla="*/ 145 h 208"/>
                  <a:gd name="T68" fmla="*/ 52 w 180"/>
                  <a:gd name="T69" fmla="*/ 140 h 208"/>
                  <a:gd name="T70" fmla="*/ 64 w 180"/>
                  <a:gd name="T71" fmla="*/ 163 h 208"/>
                  <a:gd name="T72" fmla="*/ 67 w 180"/>
                  <a:gd name="T73" fmla="*/ 185 h 208"/>
                  <a:gd name="T74" fmla="*/ 46 w 180"/>
                  <a:gd name="T75" fmla="*/ 168 h 208"/>
                  <a:gd name="T76" fmla="*/ 27 w 180"/>
                  <a:gd name="T77" fmla="*/ 153 h 208"/>
                  <a:gd name="T78" fmla="*/ 10 w 180"/>
                  <a:gd name="T79" fmla="*/ 148 h 208"/>
                  <a:gd name="T80" fmla="*/ 18 w 180"/>
                  <a:gd name="T81" fmla="*/ 154 h 208"/>
                  <a:gd name="T82" fmla="*/ 36 w 180"/>
                  <a:gd name="T83" fmla="*/ 170 h 208"/>
                  <a:gd name="T84" fmla="*/ 57 w 180"/>
                  <a:gd name="T85" fmla="*/ 194 h 208"/>
                  <a:gd name="T86" fmla="*/ 94 w 180"/>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8"/>
                  <a:gd name="T134" fmla="*/ 180 w 180"/>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8">
                    <a:moveTo>
                      <a:pt x="110" y="205"/>
                    </a:moveTo>
                    <a:lnTo>
                      <a:pt x="117" y="204"/>
                    </a:lnTo>
                    <a:lnTo>
                      <a:pt x="129" y="201"/>
                    </a:lnTo>
                    <a:lnTo>
                      <a:pt x="137" y="196"/>
                    </a:lnTo>
                    <a:lnTo>
                      <a:pt x="142" y="191"/>
                    </a:lnTo>
                    <a:lnTo>
                      <a:pt x="146" y="185"/>
                    </a:lnTo>
                    <a:lnTo>
                      <a:pt x="149" y="179"/>
                    </a:lnTo>
                    <a:lnTo>
                      <a:pt x="151" y="172"/>
                    </a:lnTo>
                    <a:lnTo>
                      <a:pt x="153" y="162"/>
                    </a:lnTo>
                    <a:lnTo>
                      <a:pt x="154" y="153"/>
                    </a:lnTo>
                    <a:lnTo>
                      <a:pt x="154" y="146"/>
                    </a:lnTo>
                    <a:lnTo>
                      <a:pt x="155" y="140"/>
                    </a:lnTo>
                    <a:lnTo>
                      <a:pt x="157" y="136"/>
                    </a:lnTo>
                    <a:lnTo>
                      <a:pt x="159" y="132"/>
                    </a:lnTo>
                    <a:lnTo>
                      <a:pt x="161" y="127"/>
                    </a:lnTo>
                    <a:lnTo>
                      <a:pt x="163" y="124"/>
                    </a:lnTo>
                    <a:lnTo>
                      <a:pt x="166" y="120"/>
                    </a:lnTo>
                    <a:lnTo>
                      <a:pt x="169" y="118"/>
                    </a:lnTo>
                    <a:lnTo>
                      <a:pt x="172" y="115"/>
                    </a:lnTo>
                    <a:lnTo>
                      <a:pt x="179" y="111"/>
                    </a:lnTo>
                    <a:lnTo>
                      <a:pt x="171" y="113"/>
                    </a:lnTo>
                    <a:lnTo>
                      <a:pt x="165" y="115"/>
                    </a:lnTo>
                    <a:lnTo>
                      <a:pt x="159" y="118"/>
                    </a:lnTo>
                    <a:lnTo>
                      <a:pt x="154" y="122"/>
                    </a:lnTo>
                    <a:lnTo>
                      <a:pt x="150" y="125"/>
                    </a:lnTo>
                    <a:lnTo>
                      <a:pt x="146" y="129"/>
                    </a:lnTo>
                    <a:lnTo>
                      <a:pt x="142" y="135"/>
                    </a:lnTo>
                    <a:lnTo>
                      <a:pt x="138" y="140"/>
                    </a:lnTo>
                    <a:lnTo>
                      <a:pt x="135" y="144"/>
                    </a:lnTo>
                    <a:lnTo>
                      <a:pt x="138" y="137"/>
                    </a:lnTo>
                    <a:lnTo>
                      <a:pt x="140" y="132"/>
                    </a:lnTo>
                    <a:lnTo>
                      <a:pt x="142" y="125"/>
                    </a:lnTo>
                    <a:lnTo>
                      <a:pt x="142" y="117"/>
                    </a:lnTo>
                    <a:lnTo>
                      <a:pt x="142" y="108"/>
                    </a:lnTo>
                    <a:lnTo>
                      <a:pt x="141" y="100"/>
                    </a:lnTo>
                    <a:lnTo>
                      <a:pt x="139" y="92"/>
                    </a:lnTo>
                    <a:lnTo>
                      <a:pt x="138" y="86"/>
                    </a:lnTo>
                    <a:lnTo>
                      <a:pt x="135" y="79"/>
                    </a:lnTo>
                    <a:lnTo>
                      <a:pt x="132" y="73"/>
                    </a:lnTo>
                    <a:lnTo>
                      <a:pt x="127" y="65"/>
                    </a:lnTo>
                    <a:lnTo>
                      <a:pt x="124" y="59"/>
                    </a:lnTo>
                    <a:lnTo>
                      <a:pt x="119" y="51"/>
                    </a:lnTo>
                    <a:lnTo>
                      <a:pt x="115" y="43"/>
                    </a:lnTo>
                    <a:lnTo>
                      <a:pt x="111" y="35"/>
                    </a:lnTo>
                    <a:lnTo>
                      <a:pt x="109" y="29"/>
                    </a:lnTo>
                    <a:lnTo>
                      <a:pt x="108" y="23"/>
                    </a:lnTo>
                    <a:lnTo>
                      <a:pt x="107" y="17"/>
                    </a:lnTo>
                    <a:lnTo>
                      <a:pt x="107" y="11"/>
                    </a:lnTo>
                    <a:lnTo>
                      <a:pt x="107" y="6"/>
                    </a:lnTo>
                    <a:lnTo>
                      <a:pt x="108" y="0"/>
                    </a:lnTo>
                    <a:lnTo>
                      <a:pt x="105" y="9"/>
                    </a:lnTo>
                    <a:lnTo>
                      <a:pt x="103" y="16"/>
                    </a:lnTo>
                    <a:lnTo>
                      <a:pt x="102" y="23"/>
                    </a:lnTo>
                    <a:lnTo>
                      <a:pt x="102" y="29"/>
                    </a:lnTo>
                    <a:lnTo>
                      <a:pt x="103" y="37"/>
                    </a:lnTo>
                    <a:lnTo>
                      <a:pt x="105" y="44"/>
                    </a:lnTo>
                    <a:lnTo>
                      <a:pt x="107" y="50"/>
                    </a:lnTo>
                    <a:lnTo>
                      <a:pt x="110" y="55"/>
                    </a:lnTo>
                    <a:lnTo>
                      <a:pt x="112" y="62"/>
                    </a:lnTo>
                    <a:lnTo>
                      <a:pt x="112" y="69"/>
                    </a:lnTo>
                    <a:lnTo>
                      <a:pt x="113" y="76"/>
                    </a:lnTo>
                    <a:lnTo>
                      <a:pt x="113" y="83"/>
                    </a:lnTo>
                    <a:lnTo>
                      <a:pt x="113" y="90"/>
                    </a:lnTo>
                    <a:lnTo>
                      <a:pt x="112" y="101"/>
                    </a:lnTo>
                    <a:lnTo>
                      <a:pt x="110" y="108"/>
                    </a:lnTo>
                    <a:lnTo>
                      <a:pt x="104" y="118"/>
                    </a:lnTo>
                    <a:lnTo>
                      <a:pt x="100" y="128"/>
                    </a:lnTo>
                    <a:lnTo>
                      <a:pt x="96" y="138"/>
                    </a:lnTo>
                    <a:lnTo>
                      <a:pt x="93" y="132"/>
                    </a:lnTo>
                    <a:lnTo>
                      <a:pt x="91" y="126"/>
                    </a:lnTo>
                    <a:lnTo>
                      <a:pt x="90" y="120"/>
                    </a:lnTo>
                    <a:lnTo>
                      <a:pt x="89" y="110"/>
                    </a:lnTo>
                    <a:lnTo>
                      <a:pt x="92" y="93"/>
                    </a:lnTo>
                    <a:lnTo>
                      <a:pt x="92" y="88"/>
                    </a:lnTo>
                    <a:lnTo>
                      <a:pt x="92" y="82"/>
                    </a:lnTo>
                    <a:lnTo>
                      <a:pt x="92" y="77"/>
                    </a:lnTo>
                    <a:lnTo>
                      <a:pt x="92" y="69"/>
                    </a:lnTo>
                    <a:lnTo>
                      <a:pt x="90" y="62"/>
                    </a:lnTo>
                    <a:lnTo>
                      <a:pt x="87" y="55"/>
                    </a:lnTo>
                    <a:lnTo>
                      <a:pt x="82" y="45"/>
                    </a:lnTo>
                    <a:lnTo>
                      <a:pt x="85" y="57"/>
                    </a:lnTo>
                    <a:lnTo>
                      <a:pt x="86" y="67"/>
                    </a:lnTo>
                    <a:lnTo>
                      <a:pt x="86" y="75"/>
                    </a:lnTo>
                    <a:lnTo>
                      <a:pt x="86" y="82"/>
                    </a:lnTo>
                    <a:lnTo>
                      <a:pt x="84" y="88"/>
                    </a:lnTo>
                    <a:lnTo>
                      <a:pt x="81" y="96"/>
                    </a:lnTo>
                    <a:lnTo>
                      <a:pt x="73" y="112"/>
                    </a:lnTo>
                    <a:lnTo>
                      <a:pt x="73" y="102"/>
                    </a:lnTo>
                    <a:lnTo>
                      <a:pt x="74" y="93"/>
                    </a:lnTo>
                    <a:lnTo>
                      <a:pt x="74" y="85"/>
                    </a:lnTo>
                    <a:lnTo>
                      <a:pt x="70" y="93"/>
                    </a:lnTo>
                    <a:lnTo>
                      <a:pt x="67" y="100"/>
                    </a:lnTo>
                    <a:lnTo>
                      <a:pt x="66" y="108"/>
                    </a:lnTo>
                    <a:lnTo>
                      <a:pt x="64" y="117"/>
                    </a:lnTo>
                    <a:lnTo>
                      <a:pt x="64" y="128"/>
                    </a:lnTo>
                    <a:lnTo>
                      <a:pt x="66" y="139"/>
                    </a:lnTo>
                    <a:lnTo>
                      <a:pt x="70" y="148"/>
                    </a:lnTo>
                    <a:lnTo>
                      <a:pt x="74" y="159"/>
                    </a:lnTo>
                    <a:lnTo>
                      <a:pt x="81" y="173"/>
                    </a:lnTo>
                    <a:lnTo>
                      <a:pt x="70" y="156"/>
                    </a:lnTo>
                    <a:lnTo>
                      <a:pt x="67" y="152"/>
                    </a:lnTo>
                    <a:lnTo>
                      <a:pt x="62" y="145"/>
                    </a:lnTo>
                    <a:lnTo>
                      <a:pt x="56" y="139"/>
                    </a:lnTo>
                    <a:lnTo>
                      <a:pt x="46" y="131"/>
                    </a:lnTo>
                    <a:lnTo>
                      <a:pt x="52" y="140"/>
                    </a:lnTo>
                    <a:lnTo>
                      <a:pt x="55" y="145"/>
                    </a:lnTo>
                    <a:lnTo>
                      <a:pt x="59" y="151"/>
                    </a:lnTo>
                    <a:lnTo>
                      <a:pt x="64" y="163"/>
                    </a:lnTo>
                    <a:lnTo>
                      <a:pt x="69" y="172"/>
                    </a:lnTo>
                    <a:lnTo>
                      <a:pt x="75" y="188"/>
                    </a:lnTo>
                    <a:lnTo>
                      <a:pt x="67" y="185"/>
                    </a:lnTo>
                    <a:lnTo>
                      <a:pt x="60" y="181"/>
                    </a:lnTo>
                    <a:lnTo>
                      <a:pt x="53" y="174"/>
                    </a:lnTo>
                    <a:lnTo>
                      <a:pt x="46" y="168"/>
                    </a:lnTo>
                    <a:lnTo>
                      <a:pt x="38" y="161"/>
                    </a:lnTo>
                    <a:lnTo>
                      <a:pt x="32" y="156"/>
                    </a:lnTo>
                    <a:lnTo>
                      <a:pt x="27" y="153"/>
                    </a:lnTo>
                    <a:lnTo>
                      <a:pt x="21" y="150"/>
                    </a:lnTo>
                    <a:lnTo>
                      <a:pt x="16" y="149"/>
                    </a:lnTo>
                    <a:lnTo>
                      <a:pt x="10" y="148"/>
                    </a:lnTo>
                    <a:lnTo>
                      <a:pt x="0" y="146"/>
                    </a:lnTo>
                    <a:lnTo>
                      <a:pt x="9" y="149"/>
                    </a:lnTo>
                    <a:lnTo>
                      <a:pt x="18" y="154"/>
                    </a:lnTo>
                    <a:lnTo>
                      <a:pt x="24" y="158"/>
                    </a:lnTo>
                    <a:lnTo>
                      <a:pt x="28" y="161"/>
                    </a:lnTo>
                    <a:lnTo>
                      <a:pt x="36" y="170"/>
                    </a:lnTo>
                    <a:lnTo>
                      <a:pt x="42" y="179"/>
                    </a:lnTo>
                    <a:lnTo>
                      <a:pt x="51" y="189"/>
                    </a:lnTo>
                    <a:lnTo>
                      <a:pt x="57" y="194"/>
                    </a:lnTo>
                    <a:lnTo>
                      <a:pt x="66" y="198"/>
                    </a:lnTo>
                    <a:lnTo>
                      <a:pt x="82" y="205"/>
                    </a:lnTo>
                    <a:lnTo>
                      <a:pt x="94" y="207"/>
                    </a:lnTo>
                    <a:lnTo>
                      <a:pt x="110" y="20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5" name="Freeform 110"/>
              <p:cNvSpPr>
                <a:spLocks/>
              </p:cNvSpPr>
              <p:nvPr/>
            </p:nvSpPr>
            <p:spPr bwMode="auto">
              <a:xfrm>
                <a:off x="4136"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6" name="Freeform 111"/>
              <p:cNvSpPr>
                <a:spLocks/>
              </p:cNvSpPr>
              <p:nvPr/>
            </p:nvSpPr>
            <p:spPr bwMode="auto">
              <a:xfrm>
                <a:off x="4135"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7" name="Freeform 112"/>
              <p:cNvSpPr>
                <a:spLocks/>
              </p:cNvSpPr>
              <p:nvPr/>
            </p:nvSpPr>
            <p:spPr bwMode="auto">
              <a:xfrm>
                <a:off x="4142"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8" name="Freeform 113"/>
              <p:cNvSpPr>
                <a:spLocks/>
              </p:cNvSpPr>
              <p:nvPr/>
            </p:nvSpPr>
            <p:spPr bwMode="auto">
              <a:xfrm>
                <a:off x="4145" y="493"/>
                <a:ext cx="167" cy="198"/>
              </a:xfrm>
              <a:custGeom>
                <a:avLst/>
                <a:gdLst>
                  <a:gd name="T0" fmla="*/ 115 w 167"/>
                  <a:gd name="T1" fmla="*/ 191 h 198"/>
                  <a:gd name="T2" fmla="*/ 130 w 167"/>
                  <a:gd name="T3" fmla="*/ 176 h 198"/>
                  <a:gd name="T4" fmla="*/ 137 w 167"/>
                  <a:gd name="T5" fmla="*/ 155 h 198"/>
                  <a:gd name="T6" fmla="*/ 139 w 167"/>
                  <a:gd name="T7" fmla="*/ 133 h 198"/>
                  <a:gd name="T8" fmla="*/ 144 w 167"/>
                  <a:gd name="T9" fmla="*/ 121 h 198"/>
                  <a:gd name="T10" fmla="*/ 150 w 167"/>
                  <a:gd name="T11" fmla="*/ 112 h 198"/>
                  <a:gd name="T12" fmla="*/ 159 w 167"/>
                  <a:gd name="T13" fmla="*/ 105 h 198"/>
                  <a:gd name="T14" fmla="*/ 142 w 167"/>
                  <a:gd name="T15" fmla="*/ 113 h 198"/>
                  <a:gd name="T16" fmla="*/ 130 w 167"/>
                  <a:gd name="T17" fmla="*/ 123 h 198"/>
                  <a:gd name="T18" fmla="*/ 121 w 167"/>
                  <a:gd name="T19" fmla="*/ 137 h 198"/>
                  <a:gd name="T20" fmla="*/ 126 w 167"/>
                  <a:gd name="T21" fmla="*/ 119 h 198"/>
                  <a:gd name="T22" fmla="*/ 126 w 167"/>
                  <a:gd name="T23" fmla="*/ 95 h 198"/>
                  <a:gd name="T24" fmla="*/ 121 w 167"/>
                  <a:gd name="T25" fmla="*/ 75 h 198"/>
                  <a:gd name="T26" fmla="*/ 111 w 167"/>
                  <a:gd name="T27" fmla="*/ 56 h 198"/>
                  <a:gd name="T28" fmla="*/ 99 w 167"/>
                  <a:gd name="T29" fmla="*/ 33 h 198"/>
                  <a:gd name="T30" fmla="*/ 96 w 167"/>
                  <a:gd name="T31" fmla="*/ 16 h 198"/>
                  <a:gd name="T32" fmla="*/ 96 w 167"/>
                  <a:gd name="T33" fmla="*/ 0 h 198"/>
                  <a:gd name="T34" fmla="*/ 91 w 167"/>
                  <a:gd name="T35" fmla="*/ 22 h 198"/>
                  <a:gd name="T36" fmla="*/ 94 w 167"/>
                  <a:gd name="T37" fmla="*/ 41 h 198"/>
                  <a:gd name="T38" fmla="*/ 100 w 167"/>
                  <a:gd name="T39" fmla="*/ 59 h 198"/>
                  <a:gd name="T40" fmla="*/ 101 w 167"/>
                  <a:gd name="T41" fmla="*/ 79 h 198"/>
                  <a:gd name="T42" fmla="*/ 98 w 167"/>
                  <a:gd name="T43" fmla="*/ 103 h 198"/>
                  <a:gd name="T44" fmla="*/ 86 w 167"/>
                  <a:gd name="T45" fmla="*/ 131 h 198"/>
                  <a:gd name="T46" fmla="*/ 80 w 167"/>
                  <a:gd name="T47" fmla="*/ 114 h 198"/>
                  <a:gd name="T48" fmla="*/ 82 w 167"/>
                  <a:gd name="T49" fmla="*/ 84 h 198"/>
                  <a:gd name="T50" fmla="*/ 82 w 167"/>
                  <a:gd name="T51" fmla="*/ 66 h 198"/>
                  <a:gd name="T52" fmla="*/ 73 w 167"/>
                  <a:gd name="T53" fmla="*/ 43 h 198"/>
                  <a:gd name="T54" fmla="*/ 77 w 167"/>
                  <a:gd name="T55" fmla="*/ 71 h 198"/>
                  <a:gd name="T56" fmla="*/ 72 w 167"/>
                  <a:gd name="T57" fmla="*/ 91 h 198"/>
                  <a:gd name="T58" fmla="*/ 66 w 167"/>
                  <a:gd name="T59" fmla="*/ 88 h 198"/>
                  <a:gd name="T60" fmla="*/ 60 w 167"/>
                  <a:gd name="T61" fmla="*/ 95 h 198"/>
                  <a:gd name="T62" fmla="*/ 58 w 167"/>
                  <a:gd name="T63" fmla="*/ 122 h 198"/>
                  <a:gd name="T64" fmla="*/ 66 w 167"/>
                  <a:gd name="T65" fmla="*/ 151 h 198"/>
                  <a:gd name="T66" fmla="*/ 60 w 167"/>
                  <a:gd name="T67" fmla="*/ 145 h 198"/>
                  <a:gd name="T68" fmla="*/ 41 w 167"/>
                  <a:gd name="T69" fmla="*/ 124 h 198"/>
                  <a:gd name="T70" fmla="*/ 53 w 167"/>
                  <a:gd name="T71" fmla="*/ 143 h 198"/>
                  <a:gd name="T72" fmla="*/ 68 w 167"/>
                  <a:gd name="T73" fmla="*/ 179 h 198"/>
                  <a:gd name="T74" fmla="*/ 47 w 167"/>
                  <a:gd name="T75" fmla="*/ 166 h 198"/>
                  <a:gd name="T76" fmla="*/ 29 w 167"/>
                  <a:gd name="T77" fmla="*/ 149 h 198"/>
                  <a:gd name="T78" fmla="*/ 14 w 167"/>
                  <a:gd name="T79" fmla="*/ 142 h 198"/>
                  <a:gd name="T80" fmla="*/ 8 w 167"/>
                  <a:gd name="T81" fmla="*/ 142 h 198"/>
                  <a:gd name="T82" fmla="*/ 26 w 167"/>
                  <a:gd name="T83" fmla="*/ 154 h 198"/>
                  <a:gd name="T84" fmla="*/ 46 w 167"/>
                  <a:gd name="T85" fmla="*/ 180 h 198"/>
                  <a:gd name="T86" fmla="*/ 73 w 167"/>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8"/>
                  <a:gd name="T134" fmla="*/ 167 w 167"/>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8">
                    <a:moveTo>
                      <a:pt x="98" y="195"/>
                    </a:moveTo>
                    <a:lnTo>
                      <a:pt x="105" y="194"/>
                    </a:lnTo>
                    <a:lnTo>
                      <a:pt x="115" y="191"/>
                    </a:lnTo>
                    <a:lnTo>
                      <a:pt x="123" y="187"/>
                    </a:lnTo>
                    <a:lnTo>
                      <a:pt x="127" y="181"/>
                    </a:lnTo>
                    <a:lnTo>
                      <a:pt x="130" y="176"/>
                    </a:lnTo>
                    <a:lnTo>
                      <a:pt x="133" y="170"/>
                    </a:lnTo>
                    <a:lnTo>
                      <a:pt x="135" y="164"/>
                    </a:lnTo>
                    <a:lnTo>
                      <a:pt x="137" y="155"/>
                    </a:lnTo>
                    <a:lnTo>
                      <a:pt x="137" y="145"/>
                    </a:lnTo>
                    <a:lnTo>
                      <a:pt x="138" y="139"/>
                    </a:lnTo>
                    <a:lnTo>
                      <a:pt x="139" y="133"/>
                    </a:lnTo>
                    <a:lnTo>
                      <a:pt x="140" y="130"/>
                    </a:lnTo>
                    <a:lnTo>
                      <a:pt x="142" y="126"/>
                    </a:lnTo>
                    <a:lnTo>
                      <a:pt x="144" y="121"/>
                    </a:lnTo>
                    <a:lnTo>
                      <a:pt x="146" y="118"/>
                    </a:lnTo>
                    <a:lnTo>
                      <a:pt x="148" y="114"/>
                    </a:lnTo>
                    <a:lnTo>
                      <a:pt x="150" y="112"/>
                    </a:lnTo>
                    <a:lnTo>
                      <a:pt x="153" y="110"/>
                    </a:lnTo>
                    <a:lnTo>
                      <a:pt x="166" y="102"/>
                    </a:lnTo>
                    <a:lnTo>
                      <a:pt x="159" y="105"/>
                    </a:lnTo>
                    <a:lnTo>
                      <a:pt x="152" y="107"/>
                    </a:lnTo>
                    <a:lnTo>
                      <a:pt x="147" y="110"/>
                    </a:lnTo>
                    <a:lnTo>
                      <a:pt x="142" y="113"/>
                    </a:lnTo>
                    <a:lnTo>
                      <a:pt x="138" y="116"/>
                    </a:lnTo>
                    <a:lnTo>
                      <a:pt x="134" y="119"/>
                    </a:lnTo>
                    <a:lnTo>
                      <a:pt x="130" y="123"/>
                    </a:lnTo>
                    <a:lnTo>
                      <a:pt x="126" y="129"/>
                    </a:lnTo>
                    <a:lnTo>
                      <a:pt x="123" y="133"/>
                    </a:lnTo>
                    <a:lnTo>
                      <a:pt x="121" y="137"/>
                    </a:lnTo>
                    <a:lnTo>
                      <a:pt x="123" y="131"/>
                    </a:lnTo>
                    <a:lnTo>
                      <a:pt x="125" y="125"/>
                    </a:lnTo>
                    <a:lnTo>
                      <a:pt x="126" y="119"/>
                    </a:lnTo>
                    <a:lnTo>
                      <a:pt x="127" y="111"/>
                    </a:lnTo>
                    <a:lnTo>
                      <a:pt x="127" y="103"/>
                    </a:lnTo>
                    <a:lnTo>
                      <a:pt x="126" y="95"/>
                    </a:lnTo>
                    <a:lnTo>
                      <a:pt x="124" y="88"/>
                    </a:lnTo>
                    <a:lnTo>
                      <a:pt x="123" y="82"/>
                    </a:lnTo>
                    <a:lnTo>
                      <a:pt x="121" y="75"/>
                    </a:lnTo>
                    <a:lnTo>
                      <a:pt x="118" y="69"/>
                    </a:lnTo>
                    <a:lnTo>
                      <a:pt x="114" y="61"/>
                    </a:lnTo>
                    <a:lnTo>
                      <a:pt x="111" y="56"/>
                    </a:lnTo>
                    <a:lnTo>
                      <a:pt x="106" y="49"/>
                    </a:lnTo>
                    <a:lnTo>
                      <a:pt x="102" y="41"/>
                    </a:lnTo>
                    <a:lnTo>
                      <a:pt x="99" y="33"/>
                    </a:lnTo>
                    <a:lnTo>
                      <a:pt x="98" y="28"/>
                    </a:lnTo>
                    <a:lnTo>
                      <a:pt x="96" y="22"/>
                    </a:lnTo>
                    <a:lnTo>
                      <a:pt x="96" y="16"/>
                    </a:lnTo>
                    <a:lnTo>
                      <a:pt x="96" y="11"/>
                    </a:lnTo>
                    <a:lnTo>
                      <a:pt x="96" y="6"/>
                    </a:lnTo>
                    <a:lnTo>
                      <a:pt x="96" y="0"/>
                    </a:lnTo>
                    <a:lnTo>
                      <a:pt x="94" y="8"/>
                    </a:lnTo>
                    <a:lnTo>
                      <a:pt x="92" y="15"/>
                    </a:lnTo>
                    <a:lnTo>
                      <a:pt x="91" y="22"/>
                    </a:lnTo>
                    <a:lnTo>
                      <a:pt x="91" y="28"/>
                    </a:lnTo>
                    <a:lnTo>
                      <a:pt x="92" y="35"/>
                    </a:lnTo>
                    <a:lnTo>
                      <a:pt x="94" y="41"/>
                    </a:lnTo>
                    <a:lnTo>
                      <a:pt x="96" y="47"/>
                    </a:lnTo>
                    <a:lnTo>
                      <a:pt x="98" y="52"/>
                    </a:lnTo>
                    <a:lnTo>
                      <a:pt x="100" y="59"/>
                    </a:lnTo>
                    <a:lnTo>
                      <a:pt x="101" y="65"/>
                    </a:lnTo>
                    <a:lnTo>
                      <a:pt x="101" y="72"/>
                    </a:lnTo>
                    <a:lnTo>
                      <a:pt x="101" y="79"/>
                    </a:lnTo>
                    <a:lnTo>
                      <a:pt x="101" y="86"/>
                    </a:lnTo>
                    <a:lnTo>
                      <a:pt x="100" y="96"/>
                    </a:lnTo>
                    <a:lnTo>
                      <a:pt x="98" y="103"/>
                    </a:lnTo>
                    <a:lnTo>
                      <a:pt x="93" y="112"/>
                    </a:lnTo>
                    <a:lnTo>
                      <a:pt x="89" y="122"/>
                    </a:lnTo>
                    <a:lnTo>
                      <a:pt x="86" y="131"/>
                    </a:lnTo>
                    <a:lnTo>
                      <a:pt x="83" y="126"/>
                    </a:lnTo>
                    <a:lnTo>
                      <a:pt x="82" y="120"/>
                    </a:lnTo>
                    <a:lnTo>
                      <a:pt x="80" y="114"/>
                    </a:lnTo>
                    <a:lnTo>
                      <a:pt x="80" y="105"/>
                    </a:lnTo>
                    <a:lnTo>
                      <a:pt x="82" y="89"/>
                    </a:lnTo>
                    <a:lnTo>
                      <a:pt x="82" y="84"/>
                    </a:lnTo>
                    <a:lnTo>
                      <a:pt x="83" y="78"/>
                    </a:lnTo>
                    <a:lnTo>
                      <a:pt x="83" y="73"/>
                    </a:lnTo>
                    <a:lnTo>
                      <a:pt x="82" y="66"/>
                    </a:lnTo>
                    <a:lnTo>
                      <a:pt x="80" y="59"/>
                    </a:lnTo>
                    <a:lnTo>
                      <a:pt x="78" y="52"/>
                    </a:lnTo>
                    <a:lnTo>
                      <a:pt x="73" y="43"/>
                    </a:lnTo>
                    <a:lnTo>
                      <a:pt x="76" y="54"/>
                    </a:lnTo>
                    <a:lnTo>
                      <a:pt x="77" y="64"/>
                    </a:lnTo>
                    <a:lnTo>
                      <a:pt x="77" y="71"/>
                    </a:lnTo>
                    <a:lnTo>
                      <a:pt x="76" y="78"/>
                    </a:lnTo>
                    <a:lnTo>
                      <a:pt x="75" y="84"/>
                    </a:lnTo>
                    <a:lnTo>
                      <a:pt x="72" y="91"/>
                    </a:lnTo>
                    <a:lnTo>
                      <a:pt x="66" y="107"/>
                    </a:lnTo>
                    <a:lnTo>
                      <a:pt x="65" y="97"/>
                    </a:lnTo>
                    <a:lnTo>
                      <a:pt x="66" y="88"/>
                    </a:lnTo>
                    <a:lnTo>
                      <a:pt x="67" y="81"/>
                    </a:lnTo>
                    <a:lnTo>
                      <a:pt x="63" y="88"/>
                    </a:lnTo>
                    <a:lnTo>
                      <a:pt x="60" y="95"/>
                    </a:lnTo>
                    <a:lnTo>
                      <a:pt x="59" y="103"/>
                    </a:lnTo>
                    <a:lnTo>
                      <a:pt x="57" y="111"/>
                    </a:lnTo>
                    <a:lnTo>
                      <a:pt x="58" y="122"/>
                    </a:lnTo>
                    <a:lnTo>
                      <a:pt x="60" y="132"/>
                    </a:lnTo>
                    <a:lnTo>
                      <a:pt x="62" y="141"/>
                    </a:lnTo>
                    <a:lnTo>
                      <a:pt x="66" y="151"/>
                    </a:lnTo>
                    <a:lnTo>
                      <a:pt x="73" y="165"/>
                    </a:lnTo>
                    <a:lnTo>
                      <a:pt x="63" y="149"/>
                    </a:lnTo>
                    <a:lnTo>
                      <a:pt x="60" y="145"/>
                    </a:lnTo>
                    <a:lnTo>
                      <a:pt x="56" y="138"/>
                    </a:lnTo>
                    <a:lnTo>
                      <a:pt x="50" y="132"/>
                    </a:lnTo>
                    <a:lnTo>
                      <a:pt x="41" y="124"/>
                    </a:lnTo>
                    <a:lnTo>
                      <a:pt x="47" y="133"/>
                    </a:lnTo>
                    <a:lnTo>
                      <a:pt x="50" y="138"/>
                    </a:lnTo>
                    <a:lnTo>
                      <a:pt x="53" y="143"/>
                    </a:lnTo>
                    <a:lnTo>
                      <a:pt x="58" y="155"/>
                    </a:lnTo>
                    <a:lnTo>
                      <a:pt x="62" y="164"/>
                    </a:lnTo>
                    <a:lnTo>
                      <a:pt x="68" y="179"/>
                    </a:lnTo>
                    <a:lnTo>
                      <a:pt x="60" y="177"/>
                    </a:lnTo>
                    <a:lnTo>
                      <a:pt x="54" y="172"/>
                    </a:lnTo>
                    <a:lnTo>
                      <a:pt x="47" y="166"/>
                    </a:lnTo>
                    <a:lnTo>
                      <a:pt x="42" y="160"/>
                    </a:lnTo>
                    <a:lnTo>
                      <a:pt x="34"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4" y="197"/>
                    </a:lnTo>
                    <a:lnTo>
                      <a:pt x="98" y="195"/>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39" name="Freeform 114"/>
              <p:cNvSpPr>
                <a:spLocks/>
              </p:cNvSpPr>
              <p:nvPr/>
            </p:nvSpPr>
            <p:spPr bwMode="auto">
              <a:xfrm>
                <a:off x="4144"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0" name="Freeform 115"/>
              <p:cNvSpPr>
                <a:spLocks/>
              </p:cNvSpPr>
              <p:nvPr/>
            </p:nvSpPr>
            <p:spPr bwMode="auto">
              <a:xfrm>
                <a:off x="4147"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1" name="Freeform 116"/>
              <p:cNvSpPr>
                <a:spLocks/>
              </p:cNvSpPr>
              <p:nvPr/>
            </p:nvSpPr>
            <p:spPr bwMode="auto">
              <a:xfrm>
                <a:off x="4198"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sp>
            <p:nvSpPr>
              <p:cNvPr id="42" name="Freeform 117"/>
              <p:cNvSpPr>
                <a:spLocks/>
              </p:cNvSpPr>
              <p:nvPr/>
            </p:nvSpPr>
            <p:spPr bwMode="auto">
              <a:xfrm>
                <a:off x="4202" y="560"/>
                <a:ext cx="81" cy="111"/>
              </a:xfrm>
              <a:custGeom>
                <a:avLst/>
                <a:gdLst>
                  <a:gd name="T0" fmla="*/ 4 w 81"/>
                  <a:gd name="T1" fmla="*/ 64 h 111"/>
                  <a:gd name="T2" fmla="*/ 7 w 81"/>
                  <a:gd name="T3" fmla="*/ 72 h 111"/>
                  <a:gd name="T4" fmla="*/ 9 w 81"/>
                  <a:gd name="T5" fmla="*/ 81 h 111"/>
                  <a:gd name="T6" fmla="*/ 11 w 81"/>
                  <a:gd name="T7" fmla="*/ 91 h 111"/>
                  <a:gd name="T8" fmla="*/ 12 w 81"/>
                  <a:gd name="T9" fmla="*/ 98 h 111"/>
                  <a:gd name="T10" fmla="*/ 16 w 81"/>
                  <a:gd name="T11" fmla="*/ 103 h 111"/>
                  <a:gd name="T12" fmla="*/ 21 w 81"/>
                  <a:gd name="T13" fmla="*/ 107 h 111"/>
                  <a:gd name="T14" fmla="*/ 29 w 81"/>
                  <a:gd name="T15" fmla="*/ 110 h 111"/>
                  <a:gd name="T16" fmla="*/ 39 w 81"/>
                  <a:gd name="T17" fmla="*/ 110 h 111"/>
                  <a:gd name="T18" fmla="*/ 48 w 81"/>
                  <a:gd name="T19" fmla="*/ 107 h 111"/>
                  <a:gd name="T20" fmla="*/ 56 w 81"/>
                  <a:gd name="T21" fmla="*/ 102 h 111"/>
                  <a:gd name="T22" fmla="*/ 61 w 81"/>
                  <a:gd name="T23" fmla="*/ 96 h 111"/>
                  <a:gd name="T24" fmla="*/ 66 w 81"/>
                  <a:gd name="T25" fmla="*/ 87 h 111"/>
                  <a:gd name="T26" fmla="*/ 73 w 81"/>
                  <a:gd name="T27" fmla="*/ 81 h 111"/>
                  <a:gd name="T28" fmla="*/ 74 w 81"/>
                  <a:gd name="T29" fmla="*/ 79 h 111"/>
                  <a:gd name="T30" fmla="*/ 68 w 81"/>
                  <a:gd name="T31" fmla="*/ 81 h 111"/>
                  <a:gd name="T32" fmla="*/ 62 w 81"/>
                  <a:gd name="T33" fmla="*/ 87 h 111"/>
                  <a:gd name="T34" fmla="*/ 56 w 81"/>
                  <a:gd name="T35" fmla="*/ 94 h 111"/>
                  <a:gd name="T36" fmla="*/ 50 w 81"/>
                  <a:gd name="T37" fmla="*/ 99 h 111"/>
                  <a:gd name="T38" fmla="*/ 42 w 81"/>
                  <a:gd name="T39" fmla="*/ 103 h 111"/>
                  <a:gd name="T40" fmla="*/ 47 w 81"/>
                  <a:gd name="T41" fmla="*/ 96 h 111"/>
                  <a:gd name="T42" fmla="*/ 51 w 81"/>
                  <a:gd name="T43" fmla="*/ 88 h 111"/>
                  <a:gd name="T44" fmla="*/ 60 w 81"/>
                  <a:gd name="T45" fmla="*/ 70 h 111"/>
                  <a:gd name="T46" fmla="*/ 51 w 81"/>
                  <a:gd name="T47" fmla="*/ 79 h 111"/>
                  <a:gd name="T48" fmla="*/ 50 w 81"/>
                  <a:gd name="T49" fmla="*/ 74 h 111"/>
                  <a:gd name="T50" fmla="*/ 51 w 81"/>
                  <a:gd name="T51" fmla="*/ 61 h 111"/>
                  <a:gd name="T52" fmla="*/ 48 w 81"/>
                  <a:gd name="T53" fmla="*/ 48 h 111"/>
                  <a:gd name="T54" fmla="*/ 47 w 81"/>
                  <a:gd name="T55" fmla="*/ 53 h 111"/>
                  <a:gd name="T56" fmla="*/ 42 w 81"/>
                  <a:gd name="T57" fmla="*/ 48 h 111"/>
                  <a:gd name="T58" fmla="*/ 41 w 81"/>
                  <a:gd name="T59" fmla="*/ 38 h 111"/>
                  <a:gd name="T60" fmla="*/ 42 w 81"/>
                  <a:gd name="T61" fmla="*/ 25 h 111"/>
                  <a:gd name="T62" fmla="*/ 38 w 81"/>
                  <a:gd name="T63" fmla="*/ 40 h 111"/>
                  <a:gd name="T64" fmla="*/ 38 w 81"/>
                  <a:gd name="T65" fmla="*/ 50 h 111"/>
                  <a:gd name="T66" fmla="*/ 39 w 81"/>
                  <a:gd name="T67" fmla="*/ 62 h 111"/>
                  <a:gd name="T68" fmla="*/ 29 w 81"/>
                  <a:gd name="T69" fmla="*/ 55 h 111"/>
                  <a:gd name="T70" fmla="*/ 27 w 81"/>
                  <a:gd name="T71" fmla="*/ 46 h 111"/>
                  <a:gd name="T72" fmla="*/ 28 w 81"/>
                  <a:gd name="T73" fmla="*/ 35 h 111"/>
                  <a:gd name="T74" fmla="*/ 32 w 81"/>
                  <a:gd name="T75" fmla="*/ 25 h 111"/>
                  <a:gd name="T76" fmla="*/ 34 w 81"/>
                  <a:gd name="T77" fmla="*/ 15 h 111"/>
                  <a:gd name="T78" fmla="*/ 33 w 81"/>
                  <a:gd name="T79" fmla="*/ 6 h 111"/>
                  <a:gd name="T80" fmla="*/ 31 w 81"/>
                  <a:gd name="T81" fmla="*/ 7 h 111"/>
                  <a:gd name="T82" fmla="*/ 29 w 81"/>
                  <a:gd name="T83" fmla="*/ 17 h 111"/>
                  <a:gd name="T84" fmla="*/ 24 w 81"/>
                  <a:gd name="T85" fmla="*/ 28 h 111"/>
                  <a:gd name="T86" fmla="*/ 18 w 81"/>
                  <a:gd name="T87" fmla="*/ 43 h 111"/>
                  <a:gd name="T88" fmla="*/ 15 w 81"/>
                  <a:gd name="T89" fmla="*/ 68 h 111"/>
                  <a:gd name="T90" fmla="*/ 9 w 81"/>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1"/>
                  <a:gd name="T140" fmla="*/ 81 w 8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1">
                    <a:moveTo>
                      <a:pt x="0" y="61"/>
                    </a:moveTo>
                    <a:lnTo>
                      <a:pt x="4" y="64"/>
                    </a:lnTo>
                    <a:lnTo>
                      <a:pt x="5" y="67"/>
                    </a:lnTo>
                    <a:lnTo>
                      <a:pt x="7" y="72"/>
                    </a:lnTo>
                    <a:lnTo>
                      <a:pt x="9" y="78"/>
                    </a:lnTo>
                    <a:lnTo>
                      <a:pt x="9" y="81"/>
                    </a:lnTo>
                    <a:lnTo>
                      <a:pt x="9" y="86"/>
                    </a:lnTo>
                    <a:lnTo>
                      <a:pt x="11" y="91"/>
                    </a:lnTo>
                    <a:lnTo>
                      <a:pt x="11" y="94"/>
                    </a:lnTo>
                    <a:lnTo>
                      <a:pt x="12" y="98"/>
                    </a:lnTo>
                    <a:lnTo>
                      <a:pt x="14" y="101"/>
                    </a:lnTo>
                    <a:lnTo>
                      <a:pt x="16" y="103"/>
                    </a:lnTo>
                    <a:lnTo>
                      <a:pt x="18" y="105"/>
                    </a:lnTo>
                    <a:lnTo>
                      <a:pt x="21" y="107"/>
                    </a:lnTo>
                    <a:lnTo>
                      <a:pt x="24" y="109"/>
                    </a:lnTo>
                    <a:lnTo>
                      <a:pt x="29" y="110"/>
                    </a:lnTo>
                    <a:lnTo>
                      <a:pt x="34" y="110"/>
                    </a:lnTo>
                    <a:lnTo>
                      <a:pt x="39" y="110"/>
                    </a:lnTo>
                    <a:lnTo>
                      <a:pt x="43" y="109"/>
                    </a:lnTo>
                    <a:lnTo>
                      <a:pt x="48" y="107"/>
                    </a:lnTo>
                    <a:lnTo>
                      <a:pt x="53" y="105"/>
                    </a:lnTo>
                    <a:lnTo>
                      <a:pt x="56" y="102"/>
                    </a:lnTo>
                    <a:lnTo>
                      <a:pt x="58" y="99"/>
                    </a:lnTo>
                    <a:lnTo>
                      <a:pt x="61" y="96"/>
                    </a:lnTo>
                    <a:lnTo>
                      <a:pt x="63" y="91"/>
                    </a:lnTo>
                    <a:lnTo>
                      <a:pt x="66" y="87"/>
                    </a:lnTo>
                    <a:lnTo>
                      <a:pt x="69" y="84"/>
                    </a:lnTo>
                    <a:lnTo>
                      <a:pt x="73" y="81"/>
                    </a:lnTo>
                    <a:lnTo>
                      <a:pt x="80" y="78"/>
                    </a:lnTo>
                    <a:lnTo>
                      <a:pt x="74" y="79"/>
                    </a:lnTo>
                    <a:lnTo>
                      <a:pt x="71" y="80"/>
                    </a:lnTo>
                    <a:lnTo>
                      <a:pt x="68" y="81"/>
                    </a:lnTo>
                    <a:lnTo>
                      <a:pt x="65" y="83"/>
                    </a:lnTo>
                    <a:lnTo>
                      <a:pt x="62" y="87"/>
                    </a:lnTo>
                    <a:lnTo>
                      <a:pt x="59" y="91"/>
                    </a:lnTo>
                    <a:lnTo>
                      <a:pt x="56" y="94"/>
                    </a:lnTo>
                    <a:lnTo>
                      <a:pt x="53" y="97"/>
                    </a:lnTo>
                    <a:lnTo>
                      <a:pt x="50" y="99"/>
                    </a:lnTo>
                    <a:lnTo>
                      <a:pt x="46" y="101"/>
                    </a:lnTo>
                    <a:lnTo>
                      <a:pt x="42" y="103"/>
                    </a:lnTo>
                    <a:lnTo>
                      <a:pt x="45" y="99"/>
                    </a:lnTo>
                    <a:lnTo>
                      <a:pt x="47" y="96"/>
                    </a:lnTo>
                    <a:lnTo>
                      <a:pt x="49" y="93"/>
                    </a:lnTo>
                    <a:lnTo>
                      <a:pt x="51" y="88"/>
                    </a:lnTo>
                    <a:lnTo>
                      <a:pt x="54" y="80"/>
                    </a:lnTo>
                    <a:lnTo>
                      <a:pt x="60" y="70"/>
                    </a:lnTo>
                    <a:lnTo>
                      <a:pt x="53" y="77"/>
                    </a:lnTo>
                    <a:lnTo>
                      <a:pt x="51" y="79"/>
                    </a:lnTo>
                    <a:lnTo>
                      <a:pt x="46" y="87"/>
                    </a:lnTo>
                    <a:lnTo>
                      <a:pt x="50" y="74"/>
                    </a:lnTo>
                    <a:lnTo>
                      <a:pt x="51" y="67"/>
                    </a:lnTo>
                    <a:lnTo>
                      <a:pt x="51" y="61"/>
                    </a:lnTo>
                    <a:lnTo>
                      <a:pt x="49" y="52"/>
                    </a:lnTo>
                    <a:lnTo>
                      <a:pt x="48" y="48"/>
                    </a:lnTo>
                    <a:lnTo>
                      <a:pt x="46" y="45"/>
                    </a:lnTo>
                    <a:lnTo>
                      <a:pt x="47" y="53"/>
                    </a:lnTo>
                    <a:lnTo>
                      <a:pt x="47" y="59"/>
                    </a:lnTo>
                    <a:lnTo>
                      <a:pt x="42" y="48"/>
                    </a:lnTo>
                    <a:lnTo>
                      <a:pt x="41" y="43"/>
                    </a:lnTo>
                    <a:lnTo>
                      <a:pt x="41" y="38"/>
                    </a:lnTo>
                    <a:lnTo>
                      <a:pt x="41" y="34"/>
                    </a:lnTo>
                    <a:lnTo>
                      <a:pt x="42" y="25"/>
                    </a:lnTo>
                    <a:lnTo>
                      <a:pt x="39" y="35"/>
                    </a:lnTo>
                    <a:lnTo>
                      <a:pt x="38" y="40"/>
                    </a:lnTo>
                    <a:lnTo>
                      <a:pt x="38" y="45"/>
                    </a:lnTo>
                    <a:lnTo>
                      <a:pt x="38" y="50"/>
                    </a:lnTo>
                    <a:lnTo>
                      <a:pt x="39" y="55"/>
                    </a:lnTo>
                    <a:lnTo>
                      <a:pt x="39" y="62"/>
                    </a:lnTo>
                    <a:lnTo>
                      <a:pt x="37" y="73"/>
                    </a:lnTo>
                    <a:lnTo>
                      <a:pt x="29" y="55"/>
                    </a:lnTo>
                    <a:lnTo>
                      <a:pt x="28" y="51"/>
                    </a:lnTo>
                    <a:lnTo>
                      <a:pt x="27" y="46"/>
                    </a:lnTo>
                    <a:lnTo>
                      <a:pt x="28" y="40"/>
                    </a:lnTo>
                    <a:lnTo>
                      <a:pt x="28" y="35"/>
                    </a:lnTo>
                    <a:lnTo>
                      <a:pt x="30" y="29"/>
                    </a:lnTo>
                    <a:lnTo>
                      <a:pt x="32" y="25"/>
                    </a:lnTo>
                    <a:lnTo>
                      <a:pt x="33" y="20"/>
                    </a:lnTo>
                    <a:lnTo>
                      <a:pt x="34" y="15"/>
                    </a:lnTo>
                    <a:lnTo>
                      <a:pt x="34" y="12"/>
                    </a:lnTo>
                    <a:lnTo>
                      <a:pt x="33" y="6"/>
                    </a:lnTo>
                    <a:lnTo>
                      <a:pt x="31" y="0"/>
                    </a:lnTo>
                    <a:lnTo>
                      <a:pt x="31" y="7"/>
                    </a:lnTo>
                    <a:lnTo>
                      <a:pt x="31" y="12"/>
                    </a:lnTo>
                    <a:lnTo>
                      <a:pt x="29" y="17"/>
                    </a:lnTo>
                    <a:lnTo>
                      <a:pt x="27" y="22"/>
                    </a:lnTo>
                    <a:lnTo>
                      <a:pt x="24" y="28"/>
                    </a:lnTo>
                    <a:lnTo>
                      <a:pt x="20" y="38"/>
                    </a:lnTo>
                    <a:lnTo>
                      <a:pt x="18" y="43"/>
                    </a:lnTo>
                    <a:lnTo>
                      <a:pt x="15" y="64"/>
                    </a:lnTo>
                    <a:lnTo>
                      <a:pt x="15" y="68"/>
                    </a:lnTo>
                    <a:lnTo>
                      <a:pt x="18"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pPr fontAlgn="base">
                  <a:spcBef>
                    <a:spcPct val="0"/>
                  </a:spcBef>
                  <a:spcAft>
                    <a:spcPct val="0"/>
                  </a:spcAft>
                </a:pPr>
                <a:endParaRPr lang="en-US">
                  <a:solidFill>
                    <a:srgbClr val="000000"/>
                  </a:solidFill>
                </a:endParaRPr>
              </a:p>
            </p:txBody>
          </p:sp>
        </p:grpSp>
      </p:grpSp>
      <p:grpSp>
        <p:nvGrpSpPr>
          <p:cNvPr id="112" name="Group 128"/>
          <p:cNvGrpSpPr>
            <a:grpSpLocks/>
          </p:cNvGrpSpPr>
          <p:nvPr/>
        </p:nvGrpSpPr>
        <p:grpSpPr bwMode="auto">
          <a:xfrm>
            <a:off x="837390" y="3012189"/>
            <a:ext cx="5414498" cy="3148407"/>
            <a:chOff x="505556" y="2720622"/>
            <a:chExt cx="6057809" cy="4016867"/>
          </a:xfrm>
        </p:grpSpPr>
        <p:sp>
          <p:nvSpPr>
            <p:cNvPr id="113" name="Text Box 124"/>
            <p:cNvSpPr txBox="1">
              <a:spLocks noChangeArrowheads="1"/>
            </p:cNvSpPr>
            <p:nvPr/>
          </p:nvSpPr>
          <p:spPr bwMode="auto">
            <a:xfrm rot="16200000">
              <a:off x="-262622" y="4067598"/>
              <a:ext cx="1846266" cy="309910"/>
            </a:xfrm>
            <a:prstGeom prst="rect">
              <a:avLst/>
            </a:prstGeom>
            <a:noFill/>
            <a:ln w="28575">
              <a:noFill/>
              <a:miter lim="800000"/>
              <a:headEnd/>
              <a:tailEnd/>
            </a:ln>
          </p:spPr>
          <p:txBody>
            <a:bodyPr wrap="square">
              <a:spAutoFit/>
            </a:bodyPr>
            <a:lstStyle/>
            <a:p>
              <a:pPr fontAlgn="base">
                <a:spcBef>
                  <a:spcPct val="0"/>
                </a:spcBef>
                <a:spcAft>
                  <a:spcPct val="0"/>
                </a:spcAft>
              </a:pPr>
              <a:r>
                <a:rPr lang="en-GB" sz="1200" b="1" dirty="0">
                  <a:solidFill>
                    <a:srgbClr val="000000"/>
                  </a:solidFill>
                </a:rPr>
                <a:t>PRESSURE</a:t>
              </a:r>
            </a:p>
          </p:txBody>
        </p:sp>
        <p:sp>
          <p:nvSpPr>
            <p:cNvPr id="114" name="Line 129"/>
            <p:cNvSpPr>
              <a:spLocks noChangeShapeType="1"/>
            </p:cNvSpPr>
            <p:nvPr/>
          </p:nvSpPr>
          <p:spPr bwMode="auto">
            <a:xfrm flipH="1" flipV="1">
              <a:off x="833379" y="2916819"/>
              <a:ext cx="40379" cy="3820670"/>
            </a:xfrm>
            <a:prstGeom prst="line">
              <a:avLst/>
            </a:prstGeom>
            <a:noFill/>
            <a:ln w="2540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endParaRPr>
            </a:p>
          </p:txBody>
        </p:sp>
        <p:sp>
          <p:nvSpPr>
            <p:cNvPr id="115" name="Line 11"/>
            <p:cNvSpPr>
              <a:spLocks noChangeShapeType="1"/>
            </p:cNvSpPr>
            <p:nvPr/>
          </p:nvSpPr>
          <p:spPr bwMode="auto">
            <a:xfrm flipV="1">
              <a:off x="857401" y="6721265"/>
              <a:ext cx="5705964" cy="15205"/>
            </a:xfrm>
            <a:prstGeom prst="line">
              <a:avLst/>
            </a:prstGeom>
            <a:noFill/>
            <a:ln w="25400">
              <a:solidFill>
                <a:schemeClr val="tx1"/>
              </a:solidFill>
              <a:round/>
              <a:headEnd/>
              <a:tailEnd type="triangle" w="med" len="med"/>
            </a:ln>
          </p:spPr>
          <p:txBody>
            <a:bodyPr anchor="ctr">
              <a:spAutoFit/>
            </a:bodyPr>
            <a:lstStyle/>
            <a:p>
              <a:pPr fontAlgn="base">
                <a:spcBef>
                  <a:spcPct val="0"/>
                </a:spcBef>
                <a:spcAft>
                  <a:spcPct val="0"/>
                </a:spcAft>
              </a:pPr>
              <a:endParaRPr lang="en-US">
                <a:solidFill>
                  <a:srgbClr val="000000"/>
                </a:solidFill>
              </a:endParaRPr>
            </a:p>
          </p:txBody>
        </p:sp>
        <p:sp>
          <p:nvSpPr>
            <p:cNvPr id="116" name="Freeform 115"/>
            <p:cNvSpPr/>
            <p:nvPr/>
          </p:nvSpPr>
          <p:spPr>
            <a:xfrm>
              <a:off x="868074" y="2720622"/>
              <a:ext cx="5352431" cy="4002578"/>
            </a:xfrm>
            <a:custGeom>
              <a:avLst/>
              <a:gdLst>
                <a:gd name="connsiteX0" fmla="*/ 0 w 4977113"/>
                <a:gd name="connsiteY0" fmla="*/ 4560425 h 4560425"/>
                <a:gd name="connsiteX1" fmla="*/ 2997843 w 4977113"/>
                <a:gd name="connsiteY1" fmla="*/ 393539 h 4560425"/>
                <a:gd name="connsiteX2" fmla="*/ 4977113 w 4977113"/>
                <a:gd name="connsiteY2" fmla="*/ 2199189 h 4560425"/>
              </a:gdLst>
              <a:ahLst/>
              <a:cxnLst>
                <a:cxn ang="0">
                  <a:pos x="connsiteX0" y="connsiteY0"/>
                </a:cxn>
                <a:cxn ang="0">
                  <a:pos x="connsiteX1" y="connsiteY1"/>
                </a:cxn>
                <a:cxn ang="0">
                  <a:pos x="connsiteX2" y="connsiteY2"/>
                </a:cxn>
              </a:cxnLst>
              <a:rect l="l" t="t" r="r" b="b"/>
              <a:pathLst>
                <a:path w="4977113" h="4560425">
                  <a:moveTo>
                    <a:pt x="0" y="4560425"/>
                  </a:moveTo>
                  <a:cubicBezTo>
                    <a:pt x="1084162" y="2673751"/>
                    <a:pt x="2168324" y="787078"/>
                    <a:pt x="2997843" y="393539"/>
                  </a:cubicBezTo>
                  <a:cubicBezTo>
                    <a:pt x="3827362" y="0"/>
                    <a:pt x="4402237" y="1099594"/>
                    <a:pt x="4977113" y="219918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14223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20" grpId="0" animBg="1"/>
      <p:bldP spid="21" grpId="0" animBg="1"/>
      <p:bldP spid="22"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Systems</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a:bodyPr>
          <a:lstStyle/>
          <a:p>
            <a:r>
              <a:rPr lang="en-US" b="1" u="sng" dirty="0" smtClean="0"/>
              <a:t>Intake</a:t>
            </a:r>
            <a:r>
              <a:rPr lang="en-US" dirty="0" smtClean="0"/>
              <a:t> </a:t>
            </a:r>
          </a:p>
          <a:p>
            <a:pPr lvl="1"/>
            <a:r>
              <a:rPr lang="en-US" dirty="0"/>
              <a:t>Must provide a uniform and steady </a:t>
            </a:r>
            <a:r>
              <a:rPr lang="en-US" dirty="0" smtClean="0"/>
              <a:t>flow.</a:t>
            </a:r>
          </a:p>
          <a:p>
            <a:pPr lvl="1"/>
            <a:r>
              <a:rPr lang="en-US" dirty="0" smtClean="0"/>
              <a:t>Any </a:t>
            </a:r>
            <a:r>
              <a:rPr lang="en-US" dirty="0"/>
              <a:t>inefficiencies in the duct results as losses throughout the </a:t>
            </a:r>
            <a:r>
              <a:rPr lang="en-US" dirty="0" smtClean="0"/>
              <a:t>engine.</a:t>
            </a:r>
          </a:p>
          <a:p>
            <a:pPr lvl="1"/>
            <a:r>
              <a:rPr lang="en-US" dirty="0"/>
              <a:t>Amount of air passing through an engine is dependent upon 3 </a:t>
            </a:r>
            <a:r>
              <a:rPr lang="en-US" dirty="0" smtClean="0"/>
              <a:t>factors.</a:t>
            </a:r>
            <a:endParaRPr lang="en-US" dirty="0"/>
          </a:p>
          <a:p>
            <a:pPr lvl="2"/>
            <a:r>
              <a:rPr lang="en-US" dirty="0" smtClean="0"/>
              <a:t>RPM</a:t>
            </a:r>
            <a:endParaRPr lang="en-US" dirty="0"/>
          </a:p>
          <a:p>
            <a:pPr lvl="2"/>
            <a:r>
              <a:rPr lang="en-US" dirty="0"/>
              <a:t>Aircraft forward </a:t>
            </a:r>
            <a:r>
              <a:rPr lang="en-US" dirty="0" smtClean="0"/>
              <a:t>speed</a:t>
            </a:r>
            <a:endParaRPr lang="en-US" dirty="0"/>
          </a:p>
          <a:p>
            <a:pPr lvl="2"/>
            <a:r>
              <a:rPr lang="en-US" dirty="0"/>
              <a:t>Ambient air </a:t>
            </a:r>
            <a:r>
              <a:rPr lang="en-US" dirty="0" smtClean="0"/>
              <a:t>density</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74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Systems</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a:bodyPr>
          <a:lstStyle/>
          <a:p>
            <a:r>
              <a:rPr lang="en-US" b="1" u="sng" dirty="0" smtClean="0"/>
              <a:t>Exhaust</a:t>
            </a:r>
          </a:p>
          <a:p>
            <a:pPr lvl="1"/>
            <a:r>
              <a:rPr lang="en-US" dirty="0" smtClean="0"/>
              <a:t>Located </a:t>
            </a:r>
            <a:r>
              <a:rPr lang="en-US" dirty="0"/>
              <a:t>directly behind the turbine </a:t>
            </a:r>
            <a:r>
              <a:rPr lang="en-US" dirty="0" smtClean="0"/>
              <a:t>section. </a:t>
            </a:r>
          </a:p>
          <a:p>
            <a:pPr lvl="1"/>
            <a:r>
              <a:rPr lang="en-US" dirty="0" smtClean="0"/>
              <a:t>Tailpipe or </a:t>
            </a:r>
            <a:r>
              <a:rPr lang="en-US" dirty="0"/>
              <a:t>exhaust duct </a:t>
            </a:r>
          </a:p>
          <a:p>
            <a:pPr lvl="2"/>
            <a:r>
              <a:rPr lang="en-US" dirty="0" smtClean="0"/>
              <a:t>Collects or straightens the gas flow.</a:t>
            </a:r>
          </a:p>
          <a:p>
            <a:pPr lvl="2"/>
            <a:r>
              <a:rPr lang="en-US" dirty="0" smtClean="0"/>
              <a:t>Increase velocity of gases to increase thrust.</a:t>
            </a:r>
          </a:p>
          <a:p>
            <a:pPr lvl="1"/>
            <a:endParaRPr lang="en-US" dirty="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8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fontScale="92500" lnSpcReduction="10000"/>
          </a:bodyPr>
          <a:lstStyle/>
          <a:p>
            <a:r>
              <a:rPr lang="en-US" b="1" u="sng" dirty="0" smtClean="0"/>
              <a:t>Oil system</a:t>
            </a:r>
          </a:p>
          <a:p>
            <a:pPr lvl="1"/>
            <a:r>
              <a:rPr lang="en-US" b="1" dirty="0" smtClean="0"/>
              <a:t>Functions</a:t>
            </a:r>
            <a:r>
              <a:rPr lang="en-US" dirty="0" smtClean="0"/>
              <a:t> (Same as reciprocating engine)</a:t>
            </a:r>
            <a:endParaRPr lang="en-US" dirty="0"/>
          </a:p>
          <a:p>
            <a:pPr lvl="2"/>
            <a:r>
              <a:rPr lang="en-US" dirty="0" smtClean="0"/>
              <a:t>Lubricates (reduces friction)</a:t>
            </a:r>
          </a:p>
          <a:p>
            <a:pPr lvl="2"/>
            <a:r>
              <a:rPr lang="en-US" dirty="0" smtClean="0"/>
              <a:t>Cools (oil absorbs heat and carries it away)</a:t>
            </a:r>
          </a:p>
          <a:p>
            <a:pPr lvl="2"/>
            <a:r>
              <a:rPr lang="en-US" dirty="0" smtClean="0"/>
              <a:t>Seal and cushions shock </a:t>
            </a:r>
          </a:p>
          <a:p>
            <a:pPr lvl="2"/>
            <a:r>
              <a:rPr lang="en-US" dirty="0" smtClean="0"/>
              <a:t>Cleans </a:t>
            </a:r>
          </a:p>
          <a:p>
            <a:pPr lvl="2"/>
            <a:r>
              <a:rPr lang="en-US" dirty="0" smtClean="0"/>
              <a:t>Protects against corrosion </a:t>
            </a:r>
          </a:p>
          <a:p>
            <a:pPr lvl="1"/>
            <a:r>
              <a:rPr lang="en-US" b="1" u="sng" dirty="0" smtClean="0"/>
              <a:t>Types Of Oil Systems</a:t>
            </a:r>
          </a:p>
          <a:p>
            <a:pPr lvl="2"/>
            <a:r>
              <a:rPr lang="en-US" b="1" dirty="0" smtClean="0"/>
              <a:t>Wet Sump</a:t>
            </a:r>
            <a:endParaRPr lang="en-US" b="1" dirty="0"/>
          </a:p>
          <a:p>
            <a:pPr lvl="3"/>
            <a:r>
              <a:rPr lang="en-US" dirty="0" smtClean="0"/>
              <a:t>Oil </a:t>
            </a:r>
            <a:r>
              <a:rPr lang="en-US" dirty="0"/>
              <a:t>stored within engine</a:t>
            </a:r>
          </a:p>
          <a:p>
            <a:pPr lvl="2"/>
            <a:r>
              <a:rPr lang="en-US" b="1" dirty="0" smtClean="0"/>
              <a:t>Dry </a:t>
            </a:r>
            <a:r>
              <a:rPr lang="en-US" b="1" dirty="0"/>
              <a:t>Sump </a:t>
            </a:r>
            <a:r>
              <a:rPr lang="en-US" b="1" dirty="0" smtClean="0"/>
              <a:t>System</a:t>
            </a:r>
            <a:endParaRPr lang="en-US" b="1" dirty="0"/>
          </a:p>
          <a:p>
            <a:pPr lvl="3"/>
            <a:r>
              <a:rPr lang="en-US" dirty="0" smtClean="0"/>
              <a:t>Separate oil tank</a:t>
            </a:r>
          </a:p>
          <a:p>
            <a:pPr lvl="3"/>
            <a:r>
              <a:rPr lang="en-US" dirty="0" smtClean="0"/>
              <a:t>Most common </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244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fontScale="92500" lnSpcReduction="20000"/>
          </a:bodyPr>
          <a:lstStyle/>
          <a:p>
            <a:r>
              <a:rPr lang="en-US" b="1" u="sng" dirty="0" smtClean="0"/>
              <a:t>Oil system</a:t>
            </a:r>
          </a:p>
          <a:p>
            <a:pPr lvl="1"/>
            <a:r>
              <a:rPr lang="en-US" dirty="0"/>
              <a:t>Oil </a:t>
            </a:r>
            <a:r>
              <a:rPr lang="en-US" dirty="0" smtClean="0"/>
              <a:t>Tank</a:t>
            </a:r>
          </a:p>
          <a:p>
            <a:pPr lvl="1"/>
            <a:r>
              <a:rPr lang="en-US" dirty="0" smtClean="0"/>
              <a:t>Pumps</a:t>
            </a:r>
            <a:endParaRPr lang="en-US" dirty="0"/>
          </a:p>
          <a:p>
            <a:pPr lvl="2"/>
            <a:r>
              <a:rPr lang="en-US" dirty="0" smtClean="0"/>
              <a:t>Supply </a:t>
            </a:r>
            <a:r>
              <a:rPr lang="en-US" dirty="0"/>
              <a:t>oil under pressure to </a:t>
            </a:r>
            <a:r>
              <a:rPr lang="en-US" dirty="0" smtClean="0"/>
              <a:t>engine.</a:t>
            </a:r>
            <a:endParaRPr lang="en-US" dirty="0"/>
          </a:p>
          <a:p>
            <a:pPr lvl="2"/>
            <a:r>
              <a:rPr lang="en-US" dirty="0" smtClean="0"/>
              <a:t>Two </a:t>
            </a:r>
            <a:r>
              <a:rPr lang="en-US" dirty="0"/>
              <a:t>basic types of pumps:</a:t>
            </a:r>
          </a:p>
          <a:p>
            <a:pPr lvl="3"/>
            <a:r>
              <a:rPr lang="en-US" dirty="0" smtClean="0"/>
              <a:t>Pressure = forces oil to engine bearings and gears.</a:t>
            </a:r>
          </a:p>
          <a:p>
            <a:pPr lvl="3"/>
            <a:r>
              <a:rPr lang="en-US" dirty="0" smtClean="0"/>
              <a:t>Scavenge = draws oil from bearings and gears returns </a:t>
            </a:r>
            <a:r>
              <a:rPr lang="en-US" dirty="0"/>
              <a:t>oil to </a:t>
            </a:r>
            <a:r>
              <a:rPr lang="en-US" dirty="0" smtClean="0"/>
              <a:t>tank.</a:t>
            </a:r>
          </a:p>
          <a:p>
            <a:pPr lvl="1"/>
            <a:r>
              <a:rPr lang="en-US" dirty="0" smtClean="0"/>
              <a:t>Filters</a:t>
            </a:r>
          </a:p>
          <a:p>
            <a:pPr lvl="1"/>
            <a:r>
              <a:rPr lang="en-US" dirty="0" smtClean="0"/>
              <a:t>Oil coolers</a:t>
            </a:r>
          </a:p>
          <a:p>
            <a:pPr lvl="2"/>
            <a:r>
              <a:rPr lang="en-US" dirty="0" smtClean="0"/>
              <a:t>Turbine </a:t>
            </a:r>
            <a:r>
              <a:rPr lang="en-US" dirty="0"/>
              <a:t>engines that depend solely on lube oil for bearing cooling </a:t>
            </a:r>
            <a:r>
              <a:rPr lang="en-US" dirty="0" smtClean="0"/>
              <a:t>have an oil cooler.</a:t>
            </a:r>
          </a:p>
          <a:p>
            <a:pPr lvl="2"/>
            <a:r>
              <a:rPr lang="en-US" dirty="0" smtClean="0"/>
              <a:t>2 types</a:t>
            </a:r>
          </a:p>
          <a:p>
            <a:pPr lvl="3"/>
            <a:r>
              <a:rPr lang="en-US" dirty="0"/>
              <a:t>Air-oil</a:t>
            </a:r>
          </a:p>
          <a:p>
            <a:pPr lvl="3"/>
            <a:r>
              <a:rPr lang="en-US" dirty="0"/>
              <a:t>Fuel-oil</a:t>
            </a:r>
          </a:p>
          <a:p>
            <a:pPr lvl="2"/>
            <a:endParaRPr lang="en-US" dirty="0"/>
          </a:p>
          <a:p>
            <a:pPr lvl="1"/>
            <a:endParaRPr lang="en-US" dirty="0" smtClean="0"/>
          </a:p>
          <a:p>
            <a:pPr lvl="2"/>
            <a:endParaRPr lang="en-US" dirty="0"/>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4445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fontScale="92500" lnSpcReduction="20000"/>
          </a:bodyPr>
          <a:lstStyle/>
          <a:p>
            <a:r>
              <a:rPr lang="en-US" b="1" u="sng" dirty="0" smtClean="0"/>
              <a:t>Fuel feed system</a:t>
            </a:r>
          </a:p>
          <a:p>
            <a:pPr lvl="1"/>
            <a:r>
              <a:rPr lang="en-US" dirty="0" smtClean="0"/>
              <a:t>Fuel delivered from the aircraft fuel supply system.</a:t>
            </a:r>
          </a:p>
          <a:p>
            <a:pPr lvl="1"/>
            <a:r>
              <a:rPr lang="en-US" dirty="0"/>
              <a:t>Vary fuel flow to combustion </a:t>
            </a:r>
            <a:r>
              <a:rPr lang="en-US" dirty="0" smtClean="0"/>
              <a:t>chambers injectors by movement of throttle and metering from a fuel control.</a:t>
            </a:r>
          </a:p>
          <a:p>
            <a:pPr lvl="1"/>
            <a:r>
              <a:rPr lang="en-US" b="1" u="sng" dirty="0" smtClean="0"/>
              <a:t>Components</a:t>
            </a:r>
          </a:p>
          <a:p>
            <a:pPr lvl="2"/>
            <a:r>
              <a:rPr lang="en-US" dirty="0" smtClean="0"/>
              <a:t>Fuel shutoff valve (emergency system)</a:t>
            </a:r>
          </a:p>
          <a:p>
            <a:pPr lvl="2"/>
            <a:r>
              <a:rPr lang="en-US" dirty="0" smtClean="0"/>
              <a:t>Low pressure filter</a:t>
            </a:r>
          </a:p>
          <a:p>
            <a:pPr lvl="2"/>
            <a:r>
              <a:rPr lang="en-US" dirty="0" smtClean="0"/>
              <a:t>Fuel pump</a:t>
            </a:r>
          </a:p>
          <a:p>
            <a:pPr lvl="2"/>
            <a:r>
              <a:rPr lang="en-US" dirty="0"/>
              <a:t>Fuel  h</a:t>
            </a:r>
            <a:r>
              <a:rPr lang="en-US" dirty="0" smtClean="0"/>
              <a:t>eater</a:t>
            </a:r>
            <a:endParaRPr lang="en-US" dirty="0"/>
          </a:p>
          <a:p>
            <a:pPr lvl="2"/>
            <a:r>
              <a:rPr lang="en-US" dirty="0" smtClean="0"/>
              <a:t>Fuel control (meters fuel to injectors)</a:t>
            </a:r>
          </a:p>
          <a:p>
            <a:pPr lvl="3"/>
            <a:r>
              <a:rPr lang="en-US" dirty="0" smtClean="0"/>
              <a:t>May also have another shutoff valve</a:t>
            </a:r>
          </a:p>
          <a:p>
            <a:pPr lvl="2"/>
            <a:r>
              <a:rPr lang="en-US" dirty="0" smtClean="0"/>
              <a:t>Fuel manifold and injectors</a:t>
            </a:r>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28494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Turbofan System</a:t>
            </a:r>
            <a:r>
              <a:rPr lang="en-US" dirty="0"/>
              <a:t/>
            </a:r>
            <a:br>
              <a:rPr lang="en-US" dirty="0"/>
            </a:br>
            <a:endParaRPr lang="en-US" dirty="0"/>
          </a:p>
        </p:txBody>
      </p:sp>
      <p:sp>
        <p:nvSpPr>
          <p:cNvPr id="3" name="Content Placeholder 2"/>
          <p:cNvSpPr>
            <a:spLocks noGrp="1"/>
          </p:cNvSpPr>
          <p:nvPr>
            <p:ph idx="1"/>
          </p:nvPr>
        </p:nvSpPr>
        <p:spPr>
          <a:xfrm>
            <a:off x="457200" y="1156772"/>
            <a:ext cx="8229600" cy="4969392"/>
          </a:xfrm>
        </p:spPr>
        <p:txBody>
          <a:bodyPr>
            <a:normAutofit fontScale="85000" lnSpcReduction="20000"/>
          </a:bodyPr>
          <a:lstStyle/>
          <a:p>
            <a:r>
              <a:rPr lang="en-US" b="1" u="sng" dirty="0" smtClean="0"/>
              <a:t>Ignition System</a:t>
            </a:r>
          </a:p>
          <a:p>
            <a:pPr lvl="1"/>
            <a:r>
              <a:rPr lang="en-US" dirty="0"/>
              <a:t>Operates during engine start </a:t>
            </a:r>
            <a:r>
              <a:rPr lang="en-US" dirty="0" smtClean="0"/>
              <a:t>only</a:t>
            </a:r>
            <a:endParaRPr lang="en-US" dirty="0"/>
          </a:p>
          <a:p>
            <a:pPr lvl="1"/>
            <a:r>
              <a:rPr lang="en-US" dirty="0"/>
              <a:t>After </a:t>
            </a:r>
            <a:r>
              <a:rPr lang="en-US" dirty="0" smtClean="0"/>
              <a:t>engine is started </a:t>
            </a:r>
            <a:r>
              <a:rPr lang="en-US" dirty="0"/>
              <a:t>- ignition </a:t>
            </a:r>
            <a:r>
              <a:rPr lang="en-US" dirty="0" smtClean="0"/>
              <a:t>off</a:t>
            </a:r>
            <a:endParaRPr lang="en-US" dirty="0"/>
          </a:p>
          <a:p>
            <a:pPr lvl="1"/>
            <a:r>
              <a:rPr lang="en-US" dirty="0"/>
              <a:t>Some aircraft have a continuous ignition </a:t>
            </a:r>
            <a:r>
              <a:rPr lang="en-US" dirty="0" smtClean="0"/>
              <a:t>system</a:t>
            </a:r>
          </a:p>
          <a:p>
            <a:pPr lvl="2"/>
            <a:r>
              <a:rPr lang="en-US" dirty="0" smtClean="0"/>
              <a:t>Has </a:t>
            </a:r>
            <a:r>
              <a:rPr lang="en-US" dirty="0"/>
              <a:t>a low power discharge to one of the ignitor </a:t>
            </a:r>
            <a:r>
              <a:rPr lang="en-US" dirty="0" smtClean="0"/>
              <a:t>plugs.</a:t>
            </a:r>
            <a:endParaRPr lang="en-US" dirty="0"/>
          </a:p>
          <a:p>
            <a:pPr lvl="2"/>
            <a:r>
              <a:rPr lang="en-US" dirty="0" smtClean="0"/>
              <a:t>Selected in flight especially during turbulence.</a:t>
            </a:r>
            <a:endParaRPr lang="en-US" dirty="0"/>
          </a:p>
          <a:p>
            <a:pPr lvl="1"/>
            <a:r>
              <a:rPr lang="en-US" dirty="0" smtClean="0"/>
              <a:t>Requires a </a:t>
            </a:r>
            <a:r>
              <a:rPr lang="en-US" dirty="0"/>
              <a:t>high </a:t>
            </a:r>
            <a:r>
              <a:rPr lang="en-US" dirty="0" smtClean="0"/>
              <a:t>voltage, high </a:t>
            </a:r>
            <a:r>
              <a:rPr lang="en-US" dirty="0"/>
              <a:t>energy ignition </a:t>
            </a:r>
            <a:r>
              <a:rPr lang="en-US" dirty="0" smtClean="0"/>
              <a:t>system</a:t>
            </a:r>
            <a:endParaRPr lang="en-US" dirty="0"/>
          </a:p>
          <a:p>
            <a:pPr lvl="1"/>
            <a:r>
              <a:rPr lang="en-US" dirty="0" smtClean="0"/>
              <a:t>Trouble </a:t>
            </a:r>
            <a:r>
              <a:rPr lang="en-US" dirty="0"/>
              <a:t>free when compared to a reciprocating </a:t>
            </a:r>
            <a:r>
              <a:rPr lang="en-US" dirty="0" smtClean="0"/>
              <a:t>engine </a:t>
            </a:r>
            <a:endParaRPr lang="en-US" dirty="0"/>
          </a:p>
          <a:p>
            <a:pPr lvl="2"/>
            <a:r>
              <a:rPr lang="en-US" dirty="0" smtClean="0"/>
              <a:t>Does not use a magneto like the reciprocating engine.</a:t>
            </a:r>
          </a:p>
          <a:p>
            <a:pPr lvl="1"/>
            <a:r>
              <a:rPr lang="en-US" b="1" u="sng" dirty="0" smtClean="0"/>
              <a:t>Components</a:t>
            </a:r>
          </a:p>
          <a:p>
            <a:pPr lvl="2"/>
            <a:r>
              <a:rPr lang="en-US" dirty="0"/>
              <a:t>Ignition </a:t>
            </a:r>
            <a:r>
              <a:rPr lang="en-US" dirty="0" smtClean="0"/>
              <a:t>exciter</a:t>
            </a:r>
            <a:endParaRPr lang="en-US" dirty="0"/>
          </a:p>
          <a:p>
            <a:pPr lvl="2"/>
            <a:r>
              <a:rPr lang="en-US" dirty="0" smtClean="0"/>
              <a:t>2 </a:t>
            </a:r>
            <a:r>
              <a:rPr lang="en-US" dirty="0"/>
              <a:t>Spark </a:t>
            </a:r>
            <a:r>
              <a:rPr lang="en-US" dirty="0" smtClean="0"/>
              <a:t>Ignitors</a:t>
            </a:r>
          </a:p>
          <a:p>
            <a:pPr lvl="2"/>
            <a:r>
              <a:rPr lang="en-US" dirty="0" smtClean="0"/>
              <a:t>Crossover tubes are used for the other combustion chamber cans</a:t>
            </a:r>
          </a:p>
          <a:p>
            <a:pPr lvl="3"/>
            <a:r>
              <a:rPr lang="en-US" dirty="0" smtClean="0"/>
              <a:t>6 cans = 2 igniters </a:t>
            </a:r>
            <a:endParaRPr lang="en-US" dirty="0"/>
          </a:p>
          <a:p>
            <a:pPr lvl="2"/>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05554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616439"/>
            <a:ext cx="6629400" cy="2308324"/>
          </a:xfrm>
        </p:spPr>
        <p:txBody>
          <a:bodyPr/>
          <a:lstStyle/>
          <a:p>
            <a:r>
              <a:rPr lang="en-US" sz="3600" dirty="0" smtClean="0"/>
              <a:t/>
            </a:r>
            <a:br>
              <a:rPr lang="en-US" sz="3600" dirty="0" smtClean="0"/>
            </a:br>
            <a:r>
              <a:rPr lang="en-US" sz="3600" dirty="0" smtClean="0"/>
              <a:t/>
            </a:r>
            <a:br>
              <a:rPr lang="en-US" sz="3600" dirty="0" smtClean="0"/>
            </a:br>
            <a:r>
              <a:rPr lang="en-US" sz="3600" dirty="0" smtClean="0"/>
              <a:t>Turbofan Systems</a:t>
            </a:r>
            <a:r>
              <a:rPr lang="en-US" sz="3600" dirty="0"/>
              <a:t/>
            </a:r>
            <a:br>
              <a:rPr lang="en-US" sz="3600" dirty="0"/>
            </a:br>
            <a:endParaRPr lang="en-US" sz="3600" dirty="0"/>
          </a:p>
        </p:txBody>
      </p:sp>
      <p:sp>
        <p:nvSpPr>
          <p:cNvPr id="3" name="Content Placeholder 2"/>
          <p:cNvSpPr>
            <a:spLocks noGrp="1"/>
          </p:cNvSpPr>
          <p:nvPr>
            <p:ph idx="1"/>
          </p:nvPr>
        </p:nvSpPr>
        <p:spPr>
          <a:xfrm>
            <a:off x="457200" y="1156772"/>
            <a:ext cx="8229600" cy="4969392"/>
          </a:xfrm>
        </p:spPr>
        <p:txBody>
          <a:bodyPr>
            <a:normAutofit/>
          </a:bodyPr>
          <a:lstStyle/>
          <a:p>
            <a:r>
              <a:rPr lang="en-US" sz="2800" b="1" u="sng" dirty="0" smtClean="0"/>
              <a:t>Thrust Reversers </a:t>
            </a:r>
            <a:r>
              <a:rPr lang="en-US" sz="2800" dirty="0" smtClean="0"/>
              <a:t>(</a:t>
            </a:r>
            <a:r>
              <a:rPr lang="en-US" sz="2800" dirty="0"/>
              <a:t>TRs</a:t>
            </a:r>
            <a:r>
              <a:rPr lang="en-US" sz="2800" dirty="0" smtClean="0"/>
              <a:t>)</a:t>
            </a:r>
          </a:p>
          <a:p>
            <a:pPr lvl="1"/>
            <a:r>
              <a:rPr lang="en-US" sz="2400" dirty="0" smtClean="0"/>
              <a:t>Actuated </a:t>
            </a:r>
            <a:r>
              <a:rPr lang="en-US" sz="2400" dirty="0"/>
              <a:t>by engine </a:t>
            </a:r>
            <a:r>
              <a:rPr lang="en-US" sz="2400" dirty="0" smtClean="0"/>
              <a:t>throttles.</a:t>
            </a:r>
          </a:p>
          <a:p>
            <a:pPr lvl="1"/>
            <a:r>
              <a:rPr lang="en-US" sz="2400" dirty="0" smtClean="0"/>
              <a:t>Satisfy </a:t>
            </a:r>
            <a:r>
              <a:rPr lang="en-US" sz="2400" dirty="0"/>
              <a:t>minimum braking requirements </a:t>
            </a:r>
            <a:r>
              <a:rPr lang="en-US" sz="2400" dirty="0" smtClean="0"/>
              <a:t>on landing.</a:t>
            </a:r>
          </a:p>
          <a:p>
            <a:pPr lvl="2"/>
            <a:r>
              <a:rPr lang="en-US" sz="2000" dirty="0" smtClean="0"/>
              <a:t>Assists Main Landing Gear (MLG) brakes. </a:t>
            </a:r>
            <a:endParaRPr lang="en-US" sz="2000" dirty="0"/>
          </a:p>
          <a:p>
            <a:pPr lvl="1"/>
            <a:r>
              <a:rPr lang="en-US" sz="2400" b="1" u="sng" dirty="0"/>
              <a:t>2 basic </a:t>
            </a:r>
            <a:r>
              <a:rPr lang="en-US" sz="2400" b="1" u="sng" dirty="0" smtClean="0"/>
              <a:t>types</a:t>
            </a:r>
            <a:endParaRPr lang="en-US" sz="2400" b="1" u="sng" dirty="0"/>
          </a:p>
          <a:p>
            <a:pPr lvl="2"/>
            <a:r>
              <a:rPr lang="en-US" sz="2000" b="1" dirty="0" smtClean="0"/>
              <a:t>Mechanical blockage</a:t>
            </a:r>
          </a:p>
          <a:p>
            <a:pPr lvl="3"/>
            <a:r>
              <a:rPr lang="en-US" sz="1800" dirty="0" smtClean="0"/>
              <a:t>Reverse </a:t>
            </a:r>
            <a:r>
              <a:rPr lang="en-US" sz="1800" dirty="0"/>
              <a:t>the flow of exhaust gases to help slow the </a:t>
            </a:r>
            <a:r>
              <a:rPr lang="en-US" sz="1800" dirty="0" smtClean="0"/>
              <a:t>aircraft down. </a:t>
            </a:r>
          </a:p>
          <a:p>
            <a:pPr lvl="3"/>
            <a:r>
              <a:rPr lang="en-US" sz="1800" dirty="0" smtClean="0"/>
              <a:t>Aircraft must be on ground to actuate TRs.</a:t>
            </a:r>
          </a:p>
          <a:p>
            <a:pPr lvl="2"/>
            <a:r>
              <a:rPr lang="en-US" sz="2000" b="1" dirty="0" smtClean="0"/>
              <a:t>Aerodynamic blockage</a:t>
            </a:r>
          </a:p>
          <a:p>
            <a:pPr lvl="3"/>
            <a:r>
              <a:rPr lang="en-US" sz="1800" dirty="0" smtClean="0"/>
              <a:t>Use fan discharge to slow the aircraft down.</a:t>
            </a:r>
          </a:p>
          <a:p>
            <a:pPr lvl="3"/>
            <a:r>
              <a:rPr lang="en-US" sz="1800" dirty="0" smtClean="0"/>
              <a:t>Some aircraft use as flight speed brakes.</a:t>
            </a:r>
          </a:p>
          <a:p>
            <a:pPr lvl="1"/>
            <a:endParaRPr lang="en-US" sz="2400"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6839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3200" b="1" u="sng" dirty="0" smtClean="0"/>
              <a:t>Learning Objectives – Module 3 </a:t>
            </a:r>
            <a:r>
              <a:rPr lang="en-US" sz="3200" b="1" dirty="0" smtClean="0"/>
              <a:t>(9/18/17 – 9/29/17)</a:t>
            </a:r>
            <a:r>
              <a:rPr lang="en-US" sz="3200" b="1" u="sng" dirty="0" smtClean="0"/>
              <a:t/>
            </a:r>
            <a:br>
              <a:rPr lang="en-US" sz="3200" b="1" u="sng" dirty="0" smtClean="0"/>
            </a:br>
            <a:r>
              <a:rPr lang="en-US" sz="2400" b="1" i="1" dirty="0">
                <a:solidFill>
                  <a:srgbClr val="00386B"/>
                </a:solidFill>
              </a:rPr>
              <a:t>Propulsion and Aircraft Performance Management Perspective</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006600"/>
            <a:ext cx="8382000" cy="5105400"/>
          </a:xfrm>
        </p:spPr>
        <p:txBody>
          <a:bodyPr/>
          <a:lstStyle/>
          <a:p>
            <a:r>
              <a:rPr lang="en-US" sz="2000" b="1" u="sng" dirty="0"/>
              <a:t>Upon successful completion of this module, you will be able to:</a:t>
            </a:r>
          </a:p>
          <a:p>
            <a:pPr lvl="1"/>
            <a:r>
              <a:rPr lang="en-US" sz="2000" dirty="0" smtClean="0"/>
              <a:t>Define </a:t>
            </a:r>
            <a:r>
              <a:rPr lang="en-US" sz="2000" dirty="0"/>
              <a:t>aircraft performance terms and life cycles costs. </a:t>
            </a:r>
          </a:p>
          <a:p>
            <a:pPr lvl="1"/>
            <a:r>
              <a:rPr lang="en-US" sz="2000" dirty="0" smtClean="0"/>
              <a:t>Describe </a:t>
            </a:r>
            <a:r>
              <a:rPr lang="en-US" sz="2000" dirty="0"/>
              <a:t>the Aircraft Flight Manual (AFM) and Pilot’s Operating Handbook. </a:t>
            </a:r>
          </a:p>
          <a:p>
            <a:pPr lvl="1"/>
            <a:r>
              <a:rPr lang="en-US" sz="2000" dirty="0" smtClean="0"/>
              <a:t>Describe </a:t>
            </a:r>
            <a:r>
              <a:rPr lang="en-US" sz="2000" dirty="0"/>
              <a:t>three classifications of reciprocating engines. </a:t>
            </a:r>
          </a:p>
          <a:p>
            <a:pPr lvl="1"/>
            <a:r>
              <a:rPr lang="en-US" sz="2000" dirty="0" smtClean="0"/>
              <a:t>Describe </a:t>
            </a:r>
            <a:r>
              <a:rPr lang="en-US" sz="2000" dirty="0"/>
              <a:t>a turbofan engine that has a dual spool axial flow compressor. </a:t>
            </a:r>
            <a:endParaRPr lang="en-US" sz="2000" dirty="0" smtClean="0"/>
          </a:p>
          <a:p>
            <a:pPr lvl="1"/>
            <a:r>
              <a:rPr lang="en-US" sz="2000" dirty="0"/>
              <a:t>Examine the different types of systems used for reciprocating and turbine engines. </a:t>
            </a:r>
          </a:p>
          <a:p>
            <a:pPr lvl="1"/>
            <a:r>
              <a:rPr lang="en-US" sz="2000" dirty="0"/>
              <a:t>Critique why a turboprop engine is used and its three sections. </a:t>
            </a:r>
          </a:p>
          <a:p>
            <a:pPr lvl="1"/>
            <a:r>
              <a:rPr lang="en-US" sz="2000" dirty="0"/>
              <a:t>Describe a propeller and how thrust is produced. </a:t>
            </a:r>
          </a:p>
        </p:txBody>
      </p:sp>
      <p:sp>
        <p:nvSpPr>
          <p:cNvPr id="16388" name="Rectangle 11"/>
          <p:cNvSpPr>
            <a:spLocks noChangeArrowheads="1"/>
          </p:cNvSpPr>
          <p:nvPr/>
        </p:nvSpPr>
        <p:spPr bwMode="auto">
          <a:xfrm>
            <a:off x="3470785" y="24806"/>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
        <p:nvSpPr>
          <p:cNvPr id="5" name="Multiply 4"/>
          <p:cNvSpPr/>
          <p:nvPr/>
        </p:nvSpPr>
        <p:spPr bwMode="auto">
          <a:xfrm>
            <a:off x="-481914" y="2345268"/>
            <a:ext cx="10107827" cy="1945166"/>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57443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
            </a:r>
            <a:br>
              <a:rPr lang="en-US" dirty="0" smtClean="0"/>
            </a:br>
            <a:r>
              <a:rPr lang="en-US" dirty="0" smtClean="0"/>
              <a:t>Turboprop Engine</a:t>
            </a:r>
            <a:endParaRPr lang="en-US" dirty="0"/>
          </a:p>
        </p:txBody>
      </p:sp>
      <p:sp>
        <p:nvSpPr>
          <p:cNvPr id="3" name="Content Placeholder 2"/>
          <p:cNvSpPr>
            <a:spLocks noGrp="1"/>
          </p:cNvSpPr>
          <p:nvPr>
            <p:ph idx="1"/>
          </p:nvPr>
        </p:nvSpPr>
        <p:spPr>
          <a:xfrm>
            <a:off x="457200" y="1189822"/>
            <a:ext cx="8229600" cy="4936341"/>
          </a:xfrm>
        </p:spPr>
        <p:txBody>
          <a:bodyPr>
            <a:noAutofit/>
          </a:bodyPr>
          <a:lstStyle/>
          <a:p>
            <a:r>
              <a:rPr lang="en-US" sz="2800" dirty="0"/>
              <a:t>Provides both the high speed and high altitude of a </a:t>
            </a:r>
            <a:r>
              <a:rPr lang="en-US" sz="2800" dirty="0" smtClean="0"/>
              <a:t>turbojet with </a:t>
            </a:r>
            <a:r>
              <a:rPr lang="en-US" sz="2800" dirty="0"/>
              <a:t>takeoff advantages of a </a:t>
            </a:r>
            <a:r>
              <a:rPr lang="en-US" sz="2800" dirty="0" smtClean="0"/>
              <a:t>reciprocating engine.</a:t>
            </a:r>
          </a:p>
          <a:p>
            <a:r>
              <a:rPr lang="en-US" sz="2800" dirty="0" smtClean="0"/>
              <a:t>At </a:t>
            </a:r>
            <a:r>
              <a:rPr lang="en-US" sz="2800" dirty="0"/>
              <a:t>all flight </a:t>
            </a:r>
            <a:r>
              <a:rPr lang="en-US" sz="2800" dirty="0" smtClean="0"/>
              <a:t>operations (alpha range) constant speed</a:t>
            </a:r>
            <a:endParaRPr lang="en-US" sz="2800" dirty="0"/>
          </a:p>
          <a:p>
            <a:r>
              <a:rPr lang="en-US" sz="2800" dirty="0" smtClean="0"/>
              <a:t>A </a:t>
            </a:r>
            <a:r>
              <a:rPr lang="en-US" sz="2800" dirty="0"/>
              <a:t>turboprop propeller accounts for 75% - 85% of total thrust </a:t>
            </a:r>
            <a:r>
              <a:rPr lang="en-US" sz="2800" dirty="0" smtClean="0"/>
              <a:t>output.</a:t>
            </a:r>
            <a:endParaRPr lang="en-US" sz="2800" dirty="0"/>
          </a:p>
          <a:p>
            <a:r>
              <a:rPr lang="en-US" sz="2800" b="1" u="sng" dirty="0"/>
              <a:t>3 main sections of a </a:t>
            </a:r>
            <a:r>
              <a:rPr lang="en-US" sz="2800" b="1" u="sng" dirty="0" smtClean="0"/>
              <a:t>turboprop engine</a:t>
            </a:r>
            <a:endParaRPr lang="en-US" sz="2800" b="1" u="sng" dirty="0"/>
          </a:p>
          <a:p>
            <a:pPr lvl="1"/>
            <a:r>
              <a:rPr lang="en-US" sz="2400" dirty="0" smtClean="0"/>
              <a:t>Gas </a:t>
            </a:r>
            <a:r>
              <a:rPr lang="en-US" sz="2400" dirty="0"/>
              <a:t>Turbine </a:t>
            </a:r>
            <a:r>
              <a:rPr lang="en-US" sz="2400" dirty="0" smtClean="0"/>
              <a:t>Section (Core sections)</a:t>
            </a:r>
          </a:p>
          <a:p>
            <a:pPr lvl="2"/>
            <a:r>
              <a:rPr lang="en-US" sz="2000" dirty="0" smtClean="0"/>
              <a:t>Single axial flow compressor</a:t>
            </a:r>
            <a:endParaRPr lang="en-US" sz="2000" dirty="0"/>
          </a:p>
          <a:p>
            <a:pPr lvl="1"/>
            <a:r>
              <a:rPr lang="en-US" sz="2400" dirty="0" smtClean="0"/>
              <a:t>Reduction </a:t>
            </a:r>
            <a:r>
              <a:rPr lang="en-US" sz="2400" dirty="0"/>
              <a:t>Gear Box</a:t>
            </a:r>
          </a:p>
          <a:p>
            <a:pPr lvl="1"/>
            <a:r>
              <a:rPr lang="en-US" sz="2400" dirty="0" smtClean="0"/>
              <a:t>Torquemeter</a:t>
            </a:r>
            <a:endParaRPr lang="en-US" sz="2400" dirty="0"/>
          </a:p>
          <a:p>
            <a:endParaRPr lang="en-US" sz="28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08819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
            </a:r>
            <a:br>
              <a:rPr lang="en-US" dirty="0" smtClean="0"/>
            </a:br>
            <a:r>
              <a:rPr lang="en-US" dirty="0" smtClean="0"/>
              <a:t>Turboprop Engine</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61</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323850" y="1205944"/>
            <a:ext cx="8706498" cy="3751646"/>
          </a:xfrm>
          <a:prstGeom prst="rect">
            <a:avLst/>
          </a:prstGeom>
        </p:spPr>
      </p:pic>
      <p:sp>
        <p:nvSpPr>
          <p:cNvPr id="7" name="TextBox 6"/>
          <p:cNvSpPr txBox="1"/>
          <p:nvPr/>
        </p:nvSpPr>
        <p:spPr>
          <a:xfrm>
            <a:off x="3178612" y="5467063"/>
            <a:ext cx="1498487" cy="369332"/>
          </a:xfrm>
          <a:prstGeom prst="rect">
            <a:avLst/>
          </a:prstGeom>
          <a:noFill/>
        </p:spPr>
        <p:txBody>
          <a:bodyPr wrap="none" rtlCol="0">
            <a:spAutoFit/>
          </a:bodyPr>
          <a:lstStyle/>
          <a:p>
            <a:r>
              <a:rPr lang="en-US" dirty="0" smtClean="0">
                <a:solidFill>
                  <a:prstClr val="black"/>
                </a:solidFill>
              </a:rPr>
              <a:t>Flying, p. 6-21</a:t>
            </a:r>
            <a:endParaRPr lang="en-US" dirty="0">
              <a:solidFill>
                <a:prstClr val="black"/>
              </a:solidFill>
            </a:endParaRPr>
          </a:p>
        </p:txBody>
      </p:sp>
    </p:spTree>
    <p:extLst>
      <p:ext uri="{BB962C8B-B14F-4D97-AF65-F5344CB8AC3E}">
        <p14:creationId xmlns:p14="http://schemas.microsoft.com/office/powerpoint/2010/main" val="4255934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
            </a:r>
            <a:br>
              <a:rPr lang="en-US" dirty="0" smtClean="0"/>
            </a:br>
            <a:r>
              <a:rPr lang="en-US" dirty="0" smtClean="0"/>
              <a:t>Turboprop Engine</a:t>
            </a:r>
            <a:endParaRPr lang="en-US" dirty="0"/>
          </a:p>
        </p:txBody>
      </p:sp>
      <p:sp>
        <p:nvSpPr>
          <p:cNvPr id="3" name="Content Placeholder 2"/>
          <p:cNvSpPr>
            <a:spLocks noGrp="1"/>
          </p:cNvSpPr>
          <p:nvPr>
            <p:ph idx="1"/>
          </p:nvPr>
        </p:nvSpPr>
        <p:spPr>
          <a:xfrm>
            <a:off x="457200" y="1189822"/>
            <a:ext cx="8229600" cy="4936341"/>
          </a:xfrm>
        </p:spPr>
        <p:txBody>
          <a:bodyPr>
            <a:normAutofit/>
          </a:bodyPr>
          <a:lstStyle/>
          <a:p>
            <a:r>
              <a:rPr lang="en-US" sz="2800" b="1" u="sng" dirty="0" smtClean="0"/>
              <a:t>Reduction Gear Box </a:t>
            </a:r>
            <a:r>
              <a:rPr lang="en-US" sz="2800" dirty="0" smtClean="0"/>
              <a:t>(</a:t>
            </a:r>
            <a:r>
              <a:rPr lang="en-US" sz="2800" dirty="0"/>
              <a:t>RGB)</a:t>
            </a:r>
          </a:p>
          <a:p>
            <a:pPr lvl="1"/>
            <a:r>
              <a:rPr lang="en-US" sz="2400" dirty="0"/>
              <a:t>Reduces engine speed to one </a:t>
            </a:r>
            <a:r>
              <a:rPr lang="en-US" sz="2400" dirty="0" smtClean="0"/>
              <a:t>that the </a:t>
            </a:r>
            <a:r>
              <a:rPr lang="en-US" sz="2400" dirty="0"/>
              <a:t>propeller can operate safely and </a:t>
            </a:r>
            <a:r>
              <a:rPr lang="en-US" sz="2400" dirty="0" smtClean="0"/>
              <a:t>efficiently.</a:t>
            </a:r>
            <a:endParaRPr lang="en-US" sz="2400" dirty="0"/>
          </a:p>
          <a:p>
            <a:pPr lvl="1"/>
            <a:r>
              <a:rPr lang="en-US" sz="2400" dirty="0" smtClean="0"/>
              <a:t>RGB	connects to propeller.</a:t>
            </a:r>
          </a:p>
          <a:p>
            <a:r>
              <a:rPr lang="en-US" sz="2800" b="1" u="sng" dirty="0" smtClean="0"/>
              <a:t>Torquemeter</a:t>
            </a:r>
          </a:p>
          <a:p>
            <a:pPr lvl="1"/>
            <a:r>
              <a:rPr lang="en-US" sz="2400" dirty="0" smtClean="0"/>
              <a:t>Connects engine to RGB.</a:t>
            </a:r>
          </a:p>
          <a:p>
            <a:pPr lvl="1"/>
            <a:r>
              <a:rPr lang="en-US" sz="2400" dirty="0"/>
              <a:t>Measures torque </a:t>
            </a:r>
            <a:r>
              <a:rPr lang="en-US" sz="2400" dirty="0" smtClean="0"/>
              <a:t>or horsepower that </a:t>
            </a:r>
            <a:r>
              <a:rPr lang="en-US" sz="2400" dirty="0"/>
              <a:t>engine applies to </a:t>
            </a:r>
            <a:r>
              <a:rPr lang="en-US" sz="2400" dirty="0" smtClean="0"/>
              <a:t>RGB.</a:t>
            </a:r>
          </a:p>
          <a:p>
            <a:pPr lvl="1"/>
            <a:endParaRPr lang="en-US" sz="2400"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2749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
            </a:r>
            <a:br>
              <a:rPr lang="en-US" dirty="0" smtClean="0"/>
            </a:br>
            <a:r>
              <a:rPr lang="en-US" dirty="0" smtClean="0"/>
              <a:t>Turboprop Engine</a:t>
            </a:r>
            <a:endParaRPr lang="en-US" dirty="0"/>
          </a:p>
        </p:txBody>
      </p:sp>
      <p:sp>
        <p:nvSpPr>
          <p:cNvPr id="3" name="Content Placeholder 2"/>
          <p:cNvSpPr>
            <a:spLocks noGrp="1"/>
          </p:cNvSpPr>
          <p:nvPr>
            <p:ph idx="1"/>
          </p:nvPr>
        </p:nvSpPr>
        <p:spPr>
          <a:xfrm>
            <a:off x="457200" y="1189822"/>
            <a:ext cx="8229600" cy="4936341"/>
          </a:xfrm>
        </p:spPr>
        <p:txBody>
          <a:bodyPr>
            <a:normAutofit/>
          </a:bodyPr>
          <a:lstStyle/>
          <a:p>
            <a:r>
              <a:rPr lang="en-US" sz="2800" b="1" u="sng" dirty="0" smtClean="0"/>
              <a:t>Negative </a:t>
            </a:r>
            <a:r>
              <a:rPr lang="en-US" sz="2800" b="1" u="sng" dirty="0"/>
              <a:t>Torque System </a:t>
            </a:r>
            <a:r>
              <a:rPr lang="en-US" sz="2800" dirty="0"/>
              <a:t>(NTS)</a:t>
            </a:r>
          </a:p>
          <a:p>
            <a:pPr lvl="1"/>
            <a:r>
              <a:rPr lang="en-US" sz="2400" dirty="0"/>
              <a:t>Negative torque is developed when </a:t>
            </a:r>
            <a:r>
              <a:rPr lang="en-US" sz="2400" dirty="0" smtClean="0"/>
              <a:t>propeller </a:t>
            </a:r>
            <a:r>
              <a:rPr lang="en-US" sz="2400" dirty="0"/>
              <a:t>drive the </a:t>
            </a:r>
            <a:r>
              <a:rPr lang="en-US" sz="2400" dirty="0" smtClean="0"/>
              <a:t>engine.</a:t>
            </a:r>
            <a:endParaRPr lang="en-US" sz="2400" dirty="0"/>
          </a:p>
          <a:p>
            <a:pPr lvl="1"/>
            <a:r>
              <a:rPr lang="en-US" sz="2400" dirty="0" smtClean="0"/>
              <a:t>Function </a:t>
            </a:r>
            <a:r>
              <a:rPr lang="en-US" sz="2400" dirty="0"/>
              <a:t>is to increase propeller blade </a:t>
            </a:r>
            <a:r>
              <a:rPr lang="en-US" sz="2400" dirty="0" smtClean="0"/>
              <a:t>angle; therefore, engine drives the propeller.</a:t>
            </a:r>
            <a:endParaRPr lang="en-US" sz="2400" dirty="0"/>
          </a:p>
          <a:p>
            <a:r>
              <a:rPr lang="en-US" sz="2800" b="1" u="sng" dirty="0"/>
              <a:t>Safety </a:t>
            </a:r>
            <a:r>
              <a:rPr lang="en-US" sz="2800" b="1" u="sng" dirty="0" smtClean="0"/>
              <a:t>Coupling</a:t>
            </a:r>
            <a:endParaRPr lang="en-US" sz="2800" b="1" u="sng" dirty="0"/>
          </a:p>
          <a:p>
            <a:pPr lvl="1"/>
            <a:r>
              <a:rPr lang="en-US" sz="2400" dirty="0" smtClean="0"/>
              <a:t>Connected </a:t>
            </a:r>
            <a:r>
              <a:rPr lang="en-US" sz="2400" dirty="0"/>
              <a:t>between torquemeter and </a:t>
            </a:r>
            <a:r>
              <a:rPr lang="en-US" sz="2400" dirty="0" smtClean="0"/>
              <a:t>RGB.</a:t>
            </a:r>
          </a:p>
          <a:p>
            <a:pPr lvl="1"/>
            <a:r>
              <a:rPr lang="en-US" sz="2400" dirty="0"/>
              <a:t>Backs up the </a:t>
            </a:r>
            <a:r>
              <a:rPr lang="en-US" sz="2400" dirty="0" smtClean="0"/>
              <a:t>NTS.</a:t>
            </a:r>
            <a:endParaRPr lang="en-US" sz="2400" dirty="0"/>
          </a:p>
          <a:p>
            <a:pPr lvl="1"/>
            <a:r>
              <a:rPr lang="en-US" sz="2400" dirty="0" smtClean="0"/>
              <a:t>Decouples </a:t>
            </a:r>
            <a:r>
              <a:rPr lang="en-US" sz="2400" dirty="0"/>
              <a:t>the </a:t>
            </a:r>
            <a:r>
              <a:rPr lang="en-US" sz="2400" dirty="0" smtClean="0"/>
              <a:t>engine from </a:t>
            </a:r>
            <a:r>
              <a:rPr lang="en-US" sz="2400" dirty="0"/>
              <a:t>the RGB whenever negative torque exceeds the coupling </a:t>
            </a:r>
            <a:r>
              <a:rPr lang="en-US" sz="2400" dirty="0" smtClean="0"/>
              <a:t>setting</a:t>
            </a:r>
            <a:r>
              <a:rPr lang="en-US" sz="2400" dirty="0"/>
              <a:t>.</a:t>
            </a:r>
          </a:p>
          <a:p>
            <a:pPr lvl="1"/>
            <a:endParaRPr lang="en-US" sz="2400"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9343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16276"/>
            <a:ext cx="6629400" cy="1107996"/>
          </a:xfrm>
        </p:spPr>
        <p:txBody>
          <a:bodyPr/>
          <a:lstStyle/>
          <a:p>
            <a:r>
              <a:rPr lang="en-US" dirty="0" smtClean="0"/>
              <a:t/>
            </a:r>
            <a:br>
              <a:rPr lang="en-US" dirty="0" smtClean="0"/>
            </a:br>
            <a:r>
              <a:rPr lang="en-US" dirty="0" smtClean="0"/>
              <a:t>Turboprop Systems </a:t>
            </a:r>
            <a:endParaRPr lang="en-US" dirty="0"/>
          </a:p>
        </p:txBody>
      </p:sp>
      <p:sp>
        <p:nvSpPr>
          <p:cNvPr id="3" name="Content Placeholder 2"/>
          <p:cNvSpPr>
            <a:spLocks noGrp="1"/>
          </p:cNvSpPr>
          <p:nvPr>
            <p:ph idx="1"/>
          </p:nvPr>
        </p:nvSpPr>
        <p:spPr>
          <a:xfrm>
            <a:off x="457200" y="1189822"/>
            <a:ext cx="8229600" cy="4936341"/>
          </a:xfrm>
        </p:spPr>
        <p:txBody>
          <a:bodyPr>
            <a:normAutofit fontScale="92500" lnSpcReduction="20000"/>
          </a:bodyPr>
          <a:lstStyle/>
          <a:p>
            <a:r>
              <a:rPr lang="en-US" dirty="0" smtClean="0"/>
              <a:t>Systems are identical to turbofan except for the following.</a:t>
            </a:r>
          </a:p>
          <a:p>
            <a:pPr lvl="1"/>
            <a:r>
              <a:rPr lang="en-US" b="1" u="sng" dirty="0" smtClean="0"/>
              <a:t>Oil system</a:t>
            </a:r>
          </a:p>
          <a:p>
            <a:pPr lvl="2"/>
            <a:r>
              <a:rPr lang="en-US" dirty="0" smtClean="0"/>
              <a:t>Dry sump system</a:t>
            </a:r>
          </a:p>
          <a:p>
            <a:pPr lvl="2"/>
            <a:r>
              <a:rPr lang="en-US" dirty="0" smtClean="0"/>
              <a:t>Gravity feed system to engine and reduction gearbox (RGB).</a:t>
            </a:r>
          </a:p>
          <a:p>
            <a:pPr lvl="2"/>
            <a:r>
              <a:rPr lang="en-US" dirty="0" smtClean="0"/>
              <a:t>Scavenge pumps return oil from RGB and engine to oil tank.</a:t>
            </a:r>
          </a:p>
          <a:p>
            <a:pPr lvl="1"/>
            <a:r>
              <a:rPr lang="en-US" b="1" u="sng" dirty="0" smtClean="0"/>
              <a:t>Fuel system</a:t>
            </a:r>
          </a:p>
          <a:p>
            <a:pPr lvl="2"/>
            <a:r>
              <a:rPr lang="en-US" dirty="0" smtClean="0"/>
              <a:t>Coordinator system</a:t>
            </a:r>
          </a:p>
          <a:p>
            <a:pPr lvl="3"/>
            <a:r>
              <a:rPr lang="en-US" dirty="0" smtClean="0"/>
              <a:t>Fuel control</a:t>
            </a:r>
          </a:p>
          <a:p>
            <a:pPr lvl="3"/>
            <a:r>
              <a:rPr lang="en-US" dirty="0" smtClean="0"/>
              <a:t>Propeller </a:t>
            </a:r>
          </a:p>
          <a:p>
            <a:pPr lvl="1"/>
            <a:r>
              <a:rPr lang="en-US" b="1" u="sng" dirty="0" smtClean="0"/>
              <a:t>Propeller</a:t>
            </a:r>
            <a:r>
              <a:rPr lang="en-US" dirty="0" smtClean="0"/>
              <a:t> </a:t>
            </a:r>
          </a:p>
          <a:p>
            <a:pPr lvl="2"/>
            <a:r>
              <a:rPr lang="en-US" dirty="0" smtClean="0"/>
              <a:t>No Thrust Reversers like Turbofan engine.</a:t>
            </a:r>
          </a:p>
          <a:p>
            <a:pPr lvl="2"/>
            <a:r>
              <a:rPr lang="en-US" dirty="0" smtClean="0"/>
              <a:t>Propeller reverse system slows the aircraft on the ground with main landing gear brakes.</a:t>
            </a:r>
          </a:p>
          <a:p>
            <a:pPr lvl="2"/>
            <a:endParaRPr lang="en-US" dirty="0" smtClean="0"/>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251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1" y="429187"/>
            <a:ext cx="6629400" cy="600164"/>
          </a:xfrm>
        </p:spPr>
        <p:txBody>
          <a:bodyPr/>
          <a:lstStyle/>
          <a:p>
            <a:r>
              <a:rPr lang="en-US" dirty="0" smtClean="0"/>
              <a:t>Turboprop Fuel System</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65</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391589" y="1091720"/>
            <a:ext cx="7353268" cy="4902179"/>
          </a:xfrm>
          <a:prstGeom prst="rect">
            <a:avLst/>
          </a:prstGeom>
        </p:spPr>
      </p:pic>
      <p:cxnSp>
        <p:nvCxnSpPr>
          <p:cNvPr id="7" name="Straight Arrow Connector 6"/>
          <p:cNvCxnSpPr/>
          <p:nvPr/>
        </p:nvCxnSpPr>
        <p:spPr>
          <a:xfrm flipV="1">
            <a:off x="473725" y="4737253"/>
            <a:ext cx="1553379" cy="14872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72877" y="6077247"/>
            <a:ext cx="7965899" cy="1200329"/>
          </a:xfrm>
          <a:prstGeom prst="rect">
            <a:avLst/>
          </a:prstGeom>
          <a:noFill/>
        </p:spPr>
        <p:txBody>
          <a:bodyPr wrap="none" rtlCol="0">
            <a:spAutoFit/>
          </a:bodyPr>
          <a:lstStyle/>
          <a:p>
            <a:r>
              <a:rPr lang="en-US" dirty="0">
                <a:solidFill>
                  <a:prstClr val="black"/>
                </a:solidFill>
              </a:rPr>
              <a:t>FAA. (1976). </a:t>
            </a:r>
            <a:r>
              <a:rPr lang="en-US" i="1" dirty="0">
                <a:solidFill>
                  <a:prstClr val="black"/>
                </a:solidFill>
              </a:rPr>
              <a:t>AC 65-12A Airframe and powerplant mechanics powerplant handbook </a:t>
            </a:r>
            <a:endParaRPr lang="en-US" i="1" dirty="0" smtClean="0">
              <a:solidFill>
                <a:prstClr val="black"/>
              </a:solidFill>
            </a:endParaRPr>
          </a:p>
          <a:p>
            <a:r>
              <a:rPr lang="en-US" i="1" dirty="0" smtClean="0">
                <a:solidFill>
                  <a:prstClr val="black"/>
                </a:solidFill>
              </a:rPr>
              <a:t>(</a:t>
            </a:r>
            <a:r>
              <a:rPr lang="en-US" i="1" dirty="0">
                <a:solidFill>
                  <a:prstClr val="black"/>
                </a:solidFill>
              </a:rPr>
              <a:t>Cancelled)</a:t>
            </a:r>
            <a:r>
              <a:rPr lang="en-US" dirty="0">
                <a:solidFill>
                  <a:prstClr val="black"/>
                </a:solidFill>
              </a:rPr>
              <a:t>. p. </a:t>
            </a:r>
            <a:r>
              <a:rPr lang="en-US" dirty="0" smtClean="0">
                <a:solidFill>
                  <a:prstClr val="black"/>
                </a:solidFill>
              </a:rPr>
              <a:t>150</a:t>
            </a:r>
            <a:endParaRPr lang="en-US" dirty="0">
              <a:solidFill>
                <a:prstClr val="black"/>
              </a:solidFill>
            </a:endParaRPr>
          </a:p>
          <a:p>
            <a:r>
              <a:rPr lang="en-US" dirty="0">
                <a:solidFill>
                  <a:prstClr val="black"/>
                </a:solidFill>
              </a:rPr>
              <a:t> </a:t>
            </a:r>
          </a:p>
          <a:p>
            <a:endParaRPr lang="en-US" dirty="0">
              <a:solidFill>
                <a:prstClr val="black"/>
              </a:solidFill>
            </a:endParaRPr>
          </a:p>
        </p:txBody>
      </p:sp>
    </p:spTree>
    <p:extLst>
      <p:ext uri="{BB962C8B-B14F-4D97-AF65-F5344CB8AC3E}">
        <p14:creationId xmlns:p14="http://schemas.microsoft.com/office/powerpoint/2010/main" val="1282580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Turboprop Example</a:t>
            </a:r>
            <a:endParaRPr lang="en-US" dirty="0"/>
          </a:p>
        </p:txBody>
      </p:sp>
      <p:sp>
        <p:nvSpPr>
          <p:cNvPr id="2" name="Content Placeholder 1"/>
          <p:cNvSpPr>
            <a:spLocks noGrp="1"/>
          </p:cNvSpPr>
          <p:nvPr>
            <p:ph idx="1"/>
          </p:nvPr>
        </p:nvSpPr>
        <p:spPr/>
        <p:txBody>
          <a:bodyPr/>
          <a:lstStyle/>
          <a:p>
            <a:endParaRPr lang="en-US"/>
          </a:p>
        </p:txBody>
      </p:sp>
      <p:pic>
        <p:nvPicPr>
          <p:cNvPr id="1026" name="Picture 2" descr="C:\Users\Public\Documents\Copy to Netbook\2011_0618_TurboProp\IMAG0303 (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219200"/>
            <a:ext cx="8305800" cy="496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85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Placement</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Engine arrangements</a:t>
            </a:r>
          </a:p>
          <a:p>
            <a:r>
              <a:rPr lang="en-US" dirty="0" smtClean="0">
                <a:latin typeface="+mj-lt"/>
                <a:cs typeface="Arial" pitchFamily="34" charset="0"/>
              </a:rPr>
              <a:t>Under wing</a:t>
            </a:r>
          </a:p>
          <a:p>
            <a:pPr lvl="1"/>
            <a:r>
              <a:rPr lang="en-US" dirty="0" smtClean="0">
                <a:latin typeface="+mj-lt"/>
                <a:cs typeface="Arial" pitchFamily="34" charset="0"/>
              </a:rPr>
              <a:t>Engine weight close to lift generation</a:t>
            </a:r>
          </a:p>
          <a:p>
            <a:pPr lvl="1"/>
            <a:r>
              <a:rPr lang="en-US" dirty="0" smtClean="0">
                <a:latin typeface="+mj-lt"/>
                <a:cs typeface="Arial" pitchFamily="34" charset="0"/>
              </a:rPr>
              <a:t>Reduces wing structure</a:t>
            </a:r>
          </a:p>
          <a:p>
            <a:r>
              <a:rPr lang="en-US" dirty="0" smtClean="0">
                <a:latin typeface="+mj-lt"/>
                <a:cs typeface="Arial" pitchFamily="34" charset="0"/>
              </a:rPr>
              <a:t>Rear-fuselage</a:t>
            </a:r>
          </a:p>
          <a:p>
            <a:r>
              <a:rPr lang="en-US" dirty="0" smtClean="0">
                <a:latin typeface="+mj-lt"/>
                <a:cs typeface="Arial" pitchFamily="34" charset="0"/>
              </a:rPr>
              <a:t>Mixed under wing and rear fuselage</a:t>
            </a:r>
          </a:p>
        </p:txBody>
      </p:sp>
      <p:pic>
        <p:nvPicPr>
          <p:cNvPr id="5" name="Picture 4" descr="C:\Documents and Settings\Gerald\My Documents\PLTW\AeroSpace_Rewrite\UNIT_3_Propulsion\IMAGES_AE_Unit C_Propulsion\fig03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98129" y="4956340"/>
            <a:ext cx="2419350" cy="1600200"/>
          </a:xfrm>
          <a:prstGeom prst="rect">
            <a:avLst/>
          </a:prstGeom>
          <a:noFill/>
          <a:ln w="9525">
            <a:noFill/>
            <a:miter lim="800000"/>
            <a:headEnd/>
            <a:tailEnd/>
          </a:ln>
        </p:spPr>
      </p:pic>
      <p:pic>
        <p:nvPicPr>
          <p:cNvPr id="6" name="Picture 5" descr="C:\Documents and Settings\Gerald\My Documents\PLTW\AeroSpace_Rewrite\UNIT_3_Propulsion\IMAGES_AE_Unit C_Propulsion\fig03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766" y="4954753"/>
            <a:ext cx="2743200" cy="1600200"/>
          </a:xfrm>
          <a:prstGeom prst="rect">
            <a:avLst/>
          </a:prstGeom>
          <a:noFill/>
          <a:ln w="9525">
            <a:noFill/>
            <a:miter lim="800000"/>
            <a:headEnd/>
            <a:tailEnd/>
          </a:ln>
        </p:spPr>
      </p:pic>
      <p:pic>
        <p:nvPicPr>
          <p:cNvPr id="7" name="Picture 8" descr="C:\Documents and Settings\Gerald\My Documents\PLTW\AeroSpace_Rewrite\UNIT_3_Propulsion\IMAGES_AE_Unit C_Propulsion\3862630558_3caf19bf0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23153" y="4951578"/>
            <a:ext cx="2876550" cy="1600200"/>
          </a:xfrm>
          <a:prstGeom prst="rect">
            <a:avLst/>
          </a:prstGeom>
          <a:noFill/>
          <a:ln w="9525">
            <a:noFill/>
            <a:miter lim="800000"/>
            <a:headEnd/>
            <a:tailEnd/>
          </a:ln>
        </p:spPr>
      </p:pic>
    </p:spTree>
    <p:extLst>
      <p:ext uri="{BB962C8B-B14F-4D97-AF65-F5344CB8AC3E}">
        <p14:creationId xmlns:p14="http://schemas.microsoft.com/office/powerpoint/2010/main" val="24323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47189"/>
            <a:ext cx="6629400" cy="2169825"/>
          </a:xfrm>
        </p:spPr>
        <p:txBody>
          <a:bodyPr/>
          <a:lstStyle/>
          <a:p>
            <a:r>
              <a:rPr lang="en-US" dirty="0" smtClean="0"/>
              <a:t/>
            </a:r>
            <a:br>
              <a:rPr lang="en-US" dirty="0" smtClean="0"/>
            </a:br>
            <a:r>
              <a:rPr lang="en-US" dirty="0" smtClean="0"/>
              <a:t/>
            </a:r>
            <a:br>
              <a:rPr lang="en-US" dirty="0" smtClean="0"/>
            </a:br>
            <a:r>
              <a:rPr lang="en-US" sz="3600" dirty="0" smtClean="0"/>
              <a:t>Propellers (Prop)</a:t>
            </a:r>
            <a:r>
              <a:rPr lang="en-US" dirty="0"/>
              <a:t/>
            </a:r>
            <a:br>
              <a:rPr lang="en-US" dirty="0"/>
            </a:br>
            <a:endParaRPr lang="en-US" dirty="0"/>
          </a:p>
        </p:txBody>
      </p:sp>
      <p:sp>
        <p:nvSpPr>
          <p:cNvPr id="3" name="Content Placeholder 2"/>
          <p:cNvSpPr>
            <a:spLocks noGrp="1"/>
          </p:cNvSpPr>
          <p:nvPr>
            <p:ph idx="1"/>
          </p:nvPr>
        </p:nvSpPr>
        <p:spPr>
          <a:xfrm>
            <a:off x="457200" y="1200840"/>
            <a:ext cx="8229600" cy="4925324"/>
          </a:xfrm>
        </p:spPr>
        <p:txBody>
          <a:bodyPr>
            <a:normAutofit/>
          </a:bodyPr>
          <a:lstStyle/>
          <a:p>
            <a:r>
              <a:rPr lang="en-US" dirty="0" smtClean="0"/>
              <a:t>Converts </a:t>
            </a:r>
            <a:r>
              <a:rPr lang="en-US" dirty="0"/>
              <a:t>torque of engine into thrust (or HP into thrust</a:t>
            </a:r>
            <a:r>
              <a:rPr lang="en-US" dirty="0" smtClean="0"/>
              <a:t>).</a:t>
            </a:r>
          </a:p>
          <a:p>
            <a:r>
              <a:rPr lang="en-US" dirty="0" smtClean="0"/>
              <a:t>Each </a:t>
            </a:r>
            <a:r>
              <a:rPr lang="en-US" dirty="0"/>
              <a:t>blade is essentially a rotating </a:t>
            </a:r>
            <a:r>
              <a:rPr lang="en-US" dirty="0" smtClean="0"/>
              <a:t>airfoil.</a:t>
            </a:r>
            <a:endParaRPr lang="en-US" dirty="0"/>
          </a:p>
          <a:p>
            <a:r>
              <a:rPr lang="en-US" dirty="0" smtClean="0"/>
              <a:t>Produces </a:t>
            </a:r>
            <a:r>
              <a:rPr lang="en-US" dirty="0"/>
              <a:t>thrust due to low psi on the </a:t>
            </a:r>
            <a:r>
              <a:rPr lang="en-US" dirty="0" smtClean="0"/>
              <a:t>forward side </a:t>
            </a:r>
            <a:r>
              <a:rPr lang="en-US" dirty="0"/>
              <a:t>and a high psi on the aft </a:t>
            </a:r>
            <a:r>
              <a:rPr lang="en-US" dirty="0" smtClean="0"/>
              <a:t>side of the blade.</a:t>
            </a:r>
            <a:endParaRPr lang="en-US" dirty="0"/>
          </a:p>
          <a:p>
            <a:r>
              <a:rPr lang="en-US" dirty="0"/>
              <a:t>Thrust produced is a result of </a:t>
            </a:r>
          </a:p>
          <a:p>
            <a:pPr lvl="1"/>
            <a:r>
              <a:rPr lang="en-US" dirty="0" smtClean="0"/>
              <a:t>Prop </a:t>
            </a:r>
            <a:r>
              <a:rPr lang="en-US" dirty="0"/>
              <a:t>shape</a:t>
            </a:r>
          </a:p>
          <a:p>
            <a:pPr lvl="1"/>
            <a:r>
              <a:rPr lang="en-US" dirty="0" smtClean="0"/>
              <a:t>Angle </a:t>
            </a:r>
            <a:r>
              <a:rPr lang="en-US" dirty="0"/>
              <a:t>of </a:t>
            </a:r>
            <a:r>
              <a:rPr lang="en-US" dirty="0" smtClean="0"/>
              <a:t>Attack (AOA)</a:t>
            </a:r>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5613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47189"/>
            <a:ext cx="6629400" cy="2169825"/>
          </a:xfrm>
        </p:spPr>
        <p:txBody>
          <a:bodyPr/>
          <a:lstStyle/>
          <a:p>
            <a:r>
              <a:rPr lang="en-US" dirty="0" smtClean="0"/>
              <a:t/>
            </a:r>
            <a:br>
              <a:rPr lang="en-US" dirty="0" smtClean="0"/>
            </a:br>
            <a:r>
              <a:rPr lang="en-US" dirty="0" smtClean="0"/>
              <a:t/>
            </a:r>
            <a:br>
              <a:rPr lang="en-US" dirty="0" smtClean="0"/>
            </a:br>
            <a:r>
              <a:rPr lang="en-US" sz="3600" dirty="0" smtClean="0"/>
              <a:t>Propellers (Prop)</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69</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880087" y="1126991"/>
            <a:ext cx="6877050" cy="5000625"/>
          </a:xfrm>
          <a:prstGeom prst="rect">
            <a:avLst/>
          </a:prstGeom>
        </p:spPr>
      </p:pic>
      <p:sp>
        <p:nvSpPr>
          <p:cNvPr id="7" name="TextBox 6"/>
          <p:cNvSpPr txBox="1"/>
          <p:nvPr/>
        </p:nvSpPr>
        <p:spPr>
          <a:xfrm>
            <a:off x="473725" y="6214576"/>
            <a:ext cx="7283412" cy="338554"/>
          </a:xfrm>
          <a:prstGeom prst="rect">
            <a:avLst/>
          </a:prstGeom>
          <a:noFill/>
        </p:spPr>
        <p:txBody>
          <a:bodyPr wrap="square" rtlCol="0">
            <a:spAutoFit/>
          </a:bodyPr>
          <a:lstStyle/>
          <a:p>
            <a:r>
              <a:rPr lang="en-US" sz="1600" dirty="0">
                <a:solidFill>
                  <a:prstClr val="black"/>
                </a:solidFill>
              </a:rPr>
              <a:t>FAA. (2008). </a:t>
            </a:r>
            <a:r>
              <a:rPr lang="en-US" sz="1600" i="1" dirty="0">
                <a:solidFill>
                  <a:prstClr val="black"/>
                </a:solidFill>
              </a:rPr>
              <a:t>FAA-H-8083-25 </a:t>
            </a:r>
            <a:r>
              <a:rPr lang="en-US" sz="1600" i="1" dirty="0" smtClean="0">
                <a:solidFill>
                  <a:prstClr val="black"/>
                </a:solidFill>
              </a:rPr>
              <a:t>Pilot's Handbook </a:t>
            </a:r>
            <a:r>
              <a:rPr lang="en-US" sz="1600" i="1" dirty="0">
                <a:solidFill>
                  <a:prstClr val="black"/>
                </a:solidFill>
              </a:rPr>
              <a:t>of Aeronautical Knowledge. </a:t>
            </a:r>
            <a:r>
              <a:rPr lang="en-US" sz="1600" dirty="0">
                <a:solidFill>
                  <a:prstClr val="black"/>
                </a:solidFill>
              </a:rPr>
              <a:t>p</a:t>
            </a:r>
            <a:r>
              <a:rPr lang="en-US" sz="1600" dirty="0" smtClean="0">
                <a:solidFill>
                  <a:prstClr val="black"/>
                </a:solidFill>
              </a:rPr>
              <a:t>. 4-24 </a:t>
            </a:r>
            <a:endParaRPr lang="en-US" sz="1600" dirty="0">
              <a:solidFill>
                <a:prstClr val="black"/>
              </a:solidFill>
            </a:endParaRPr>
          </a:p>
        </p:txBody>
      </p:sp>
    </p:spTree>
    <p:extLst>
      <p:ext uri="{BB962C8B-B14F-4D97-AF65-F5344CB8AC3E}">
        <p14:creationId xmlns:p14="http://schemas.microsoft.com/office/powerpoint/2010/main" val="313642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3200" b="1" u="sng" dirty="0" smtClean="0"/>
              <a:t>Learning Objectives – Module 3 </a:t>
            </a:r>
            <a:r>
              <a:rPr lang="en-US" sz="3200" b="1" dirty="0" smtClean="0"/>
              <a:t>(9/18/17 – 9/29/17)</a:t>
            </a:r>
            <a:r>
              <a:rPr lang="en-US" sz="3200" b="1" u="sng" dirty="0" smtClean="0"/>
              <a:t/>
            </a:r>
            <a:br>
              <a:rPr lang="en-US" sz="3200" b="1" u="sng" dirty="0" smtClean="0"/>
            </a:br>
            <a:r>
              <a:rPr lang="en-US" sz="2400" b="1" i="1" dirty="0">
                <a:solidFill>
                  <a:srgbClr val="00386B"/>
                </a:solidFill>
              </a:rPr>
              <a:t>Propulsion and Aircraft Performance Management Perspective</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006600"/>
            <a:ext cx="8382000" cy="5105400"/>
          </a:xfrm>
        </p:spPr>
        <p:txBody>
          <a:bodyPr/>
          <a:lstStyle/>
          <a:p>
            <a:r>
              <a:rPr lang="en-US" sz="2000" b="1" u="sng" dirty="0"/>
              <a:t>Upon successful completion of this module, you will be able to:</a:t>
            </a:r>
          </a:p>
          <a:p>
            <a:pPr lvl="1"/>
            <a:r>
              <a:rPr lang="en-US" sz="2000" dirty="0" smtClean="0"/>
              <a:t>Describe </a:t>
            </a:r>
            <a:r>
              <a:rPr lang="en-US" sz="2000" dirty="0"/>
              <a:t>where you can find weight and balance limitations specified</a:t>
            </a:r>
            <a:r>
              <a:rPr lang="en-US" sz="2000" dirty="0" smtClean="0"/>
              <a:t>.</a:t>
            </a:r>
            <a:endParaRPr lang="en-US" sz="2000" dirty="0"/>
          </a:p>
          <a:p>
            <a:pPr lvl="1"/>
            <a:r>
              <a:rPr lang="en-US" sz="2000" dirty="0" smtClean="0"/>
              <a:t>Analyze </a:t>
            </a:r>
            <a:r>
              <a:rPr lang="en-US" sz="2000" dirty="0"/>
              <a:t>aircraft payloads for overweight conditions and proper loading of an airplane</a:t>
            </a:r>
            <a:r>
              <a:rPr lang="en-US" sz="2000" dirty="0" smtClean="0"/>
              <a:t>.</a:t>
            </a:r>
            <a:endParaRPr lang="en-US" sz="2000" dirty="0"/>
          </a:p>
          <a:p>
            <a:pPr lvl="1"/>
            <a:r>
              <a:rPr lang="en-US" sz="2000" dirty="0" smtClean="0"/>
              <a:t>Describe </a:t>
            </a:r>
            <a:r>
              <a:rPr lang="en-US" sz="2000" dirty="0"/>
              <a:t>the two types of plans that are used in the business flight department. </a:t>
            </a:r>
          </a:p>
          <a:p>
            <a:pPr lvl="1"/>
            <a:r>
              <a:rPr lang="en-US" sz="2000" dirty="0" smtClean="0"/>
              <a:t>Compose </a:t>
            </a:r>
            <a:r>
              <a:rPr lang="en-US" sz="2000" dirty="0"/>
              <a:t>a list of business flight department records. Consider operations and maintenance.</a:t>
            </a:r>
          </a:p>
        </p:txBody>
      </p:sp>
      <p:sp>
        <p:nvSpPr>
          <p:cNvPr id="16388" name="Rectangle 11"/>
          <p:cNvSpPr>
            <a:spLocks noChangeArrowheads="1"/>
          </p:cNvSpPr>
          <p:nvPr/>
        </p:nvSpPr>
        <p:spPr bwMode="auto">
          <a:xfrm>
            <a:off x="3470785" y="75140"/>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395511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Propellers (Prop)</a:t>
            </a:r>
            <a:r>
              <a:rPr lang="en-US" dirty="0"/>
              <a:t/>
            </a:r>
            <a:br>
              <a:rPr lang="en-US" dirty="0"/>
            </a:br>
            <a:endParaRPr lang="en-US" dirty="0"/>
          </a:p>
        </p:txBody>
      </p:sp>
      <p:sp>
        <p:nvSpPr>
          <p:cNvPr id="3" name="Content Placeholder 2"/>
          <p:cNvSpPr>
            <a:spLocks noGrp="1"/>
          </p:cNvSpPr>
          <p:nvPr>
            <p:ph idx="1"/>
          </p:nvPr>
        </p:nvSpPr>
        <p:spPr>
          <a:xfrm>
            <a:off x="457200" y="1200840"/>
            <a:ext cx="8229600" cy="4925324"/>
          </a:xfrm>
        </p:spPr>
        <p:txBody>
          <a:bodyPr>
            <a:normAutofit fontScale="92500" lnSpcReduction="20000"/>
          </a:bodyPr>
          <a:lstStyle/>
          <a:p>
            <a:r>
              <a:rPr lang="en-US" b="1" u="sng" dirty="0" smtClean="0"/>
              <a:t>Types of propellers</a:t>
            </a:r>
          </a:p>
          <a:p>
            <a:pPr lvl="1"/>
            <a:r>
              <a:rPr lang="en-US" b="1" dirty="0" smtClean="0"/>
              <a:t>Fixed Pitch Prop</a:t>
            </a:r>
            <a:endParaRPr lang="en-US" sz="2000" b="1" dirty="0" smtClean="0"/>
          </a:p>
          <a:p>
            <a:pPr lvl="2"/>
            <a:r>
              <a:rPr lang="en-US" dirty="0" smtClean="0"/>
              <a:t> Blade </a:t>
            </a:r>
            <a:r>
              <a:rPr lang="en-US" dirty="0"/>
              <a:t>pitch or angle is built into the </a:t>
            </a:r>
            <a:r>
              <a:rPr lang="en-US" dirty="0" smtClean="0"/>
              <a:t>prop and cannot be </a:t>
            </a:r>
          </a:p>
          <a:p>
            <a:pPr marL="914400" lvl="2" indent="0">
              <a:buNone/>
            </a:pPr>
            <a:r>
              <a:rPr lang="en-US" dirty="0" smtClean="0"/>
              <a:t>    changed.</a:t>
            </a:r>
            <a:endParaRPr lang="en-US" dirty="0"/>
          </a:p>
          <a:p>
            <a:pPr lvl="2"/>
            <a:r>
              <a:rPr lang="en-US" dirty="0" smtClean="0"/>
              <a:t>Can be wood or metal construction. </a:t>
            </a:r>
          </a:p>
          <a:p>
            <a:pPr lvl="1"/>
            <a:r>
              <a:rPr lang="en-US" b="1" dirty="0" smtClean="0"/>
              <a:t>Ground Adjustable Prop</a:t>
            </a:r>
            <a:endParaRPr lang="en-US" sz="2000" b="1" dirty="0" smtClean="0"/>
          </a:p>
          <a:p>
            <a:pPr lvl="2"/>
            <a:r>
              <a:rPr lang="en-US" dirty="0" smtClean="0"/>
              <a:t>Operated </a:t>
            </a:r>
            <a:r>
              <a:rPr lang="en-US" dirty="0"/>
              <a:t>as a fixed pitch </a:t>
            </a:r>
            <a:r>
              <a:rPr lang="en-US" dirty="0" smtClean="0"/>
              <a:t>prop in flight.</a:t>
            </a:r>
            <a:endParaRPr lang="en-US" dirty="0"/>
          </a:p>
          <a:p>
            <a:pPr lvl="2"/>
            <a:r>
              <a:rPr lang="en-US" dirty="0" smtClean="0"/>
              <a:t>Ground adjustable blade </a:t>
            </a:r>
            <a:r>
              <a:rPr lang="en-US" dirty="0"/>
              <a:t>angle when prop isn't </a:t>
            </a:r>
            <a:r>
              <a:rPr lang="en-US" dirty="0" smtClean="0"/>
              <a:t>rotating on the ground.</a:t>
            </a:r>
            <a:endParaRPr lang="en-US" dirty="0"/>
          </a:p>
          <a:p>
            <a:pPr lvl="1"/>
            <a:r>
              <a:rPr lang="en-US" b="1" dirty="0" smtClean="0"/>
              <a:t>Controllable Pitch Prop</a:t>
            </a:r>
            <a:endParaRPr lang="en-US" sz="2000" b="1" dirty="0" smtClean="0"/>
          </a:p>
          <a:p>
            <a:pPr lvl="2"/>
            <a:r>
              <a:rPr lang="en-US" dirty="0" smtClean="0"/>
              <a:t>Permits </a:t>
            </a:r>
            <a:r>
              <a:rPr lang="en-US" dirty="0"/>
              <a:t>a change in blade angle or pitch while prop is </a:t>
            </a:r>
            <a:r>
              <a:rPr lang="en-US" dirty="0" smtClean="0"/>
              <a:t>rotating.</a:t>
            </a:r>
            <a:endParaRPr lang="en-US" dirty="0"/>
          </a:p>
          <a:p>
            <a:pPr lvl="2"/>
            <a:r>
              <a:rPr lang="en-US" dirty="0" smtClean="0"/>
              <a:t>May </a:t>
            </a:r>
            <a:r>
              <a:rPr lang="en-US" dirty="0"/>
              <a:t>be a 2 pitch or variable </a:t>
            </a:r>
            <a:r>
              <a:rPr lang="en-US" dirty="0" smtClean="0"/>
              <a:t>pitch.</a:t>
            </a:r>
            <a:endParaRPr 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3006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Propellers (Prop)</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71</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80807" y="1599552"/>
            <a:ext cx="9063193" cy="2796178"/>
          </a:xfrm>
          <a:prstGeom prst="rect">
            <a:avLst/>
          </a:prstGeom>
        </p:spPr>
      </p:pic>
      <p:sp>
        <p:nvSpPr>
          <p:cNvPr id="7" name="TextBox 6"/>
          <p:cNvSpPr txBox="1"/>
          <p:nvPr/>
        </p:nvSpPr>
        <p:spPr>
          <a:xfrm>
            <a:off x="257077" y="5068262"/>
            <a:ext cx="8203877" cy="584775"/>
          </a:xfrm>
          <a:prstGeom prst="rect">
            <a:avLst/>
          </a:prstGeom>
          <a:noFill/>
        </p:spPr>
        <p:txBody>
          <a:bodyPr wrap="square" rtlCol="0">
            <a:spAutoFit/>
          </a:bodyPr>
          <a:lstStyle/>
          <a:p>
            <a:r>
              <a:rPr lang="en-US" sz="1600" dirty="0" smtClean="0">
                <a:solidFill>
                  <a:prstClr val="black"/>
                </a:solidFill>
              </a:rPr>
              <a:t>FAA</a:t>
            </a:r>
            <a:r>
              <a:rPr lang="en-US" sz="1600" dirty="0">
                <a:solidFill>
                  <a:prstClr val="black"/>
                </a:solidFill>
              </a:rPr>
              <a:t>. (2012). </a:t>
            </a:r>
            <a:r>
              <a:rPr lang="en-US" sz="1600" i="1" dirty="0">
                <a:solidFill>
                  <a:prstClr val="black"/>
                </a:solidFill>
              </a:rPr>
              <a:t>FAA-H-8083-32 Aviation </a:t>
            </a:r>
            <a:r>
              <a:rPr lang="en-US" sz="1600" i="1" dirty="0" smtClean="0">
                <a:solidFill>
                  <a:prstClr val="black"/>
                </a:solidFill>
              </a:rPr>
              <a:t>Maintenance Technician Handbook – </a:t>
            </a:r>
            <a:r>
              <a:rPr lang="en-US" sz="1600" i="1" dirty="0">
                <a:solidFill>
                  <a:prstClr val="black"/>
                </a:solidFill>
              </a:rPr>
              <a:t>Powerplant, Volume </a:t>
            </a:r>
            <a:r>
              <a:rPr lang="en-US" sz="1600" i="1" dirty="0" smtClean="0">
                <a:solidFill>
                  <a:prstClr val="black"/>
                </a:solidFill>
              </a:rPr>
              <a:t>2.   </a:t>
            </a:r>
            <a:r>
              <a:rPr lang="en-US" sz="1600" dirty="0" smtClean="0">
                <a:solidFill>
                  <a:prstClr val="black"/>
                </a:solidFill>
              </a:rPr>
              <a:t>p. 7-12</a:t>
            </a:r>
            <a:endParaRPr lang="en-US" sz="1600" dirty="0">
              <a:solidFill>
                <a:prstClr val="black"/>
              </a:solidFill>
            </a:endParaRPr>
          </a:p>
        </p:txBody>
      </p:sp>
    </p:spTree>
    <p:extLst>
      <p:ext uri="{BB962C8B-B14F-4D97-AF65-F5344CB8AC3E}">
        <p14:creationId xmlns:p14="http://schemas.microsoft.com/office/powerpoint/2010/main" val="10196412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Propellers (Prop)</a:t>
            </a:r>
            <a:r>
              <a:rPr lang="en-US" dirty="0"/>
              <a:t/>
            </a:r>
            <a:br>
              <a:rPr lang="en-US" dirty="0"/>
            </a:br>
            <a:endParaRPr lang="en-US" dirty="0"/>
          </a:p>
        </p:txBody>
      </p:sp>
      <p:sp>
        <p:nvSpPr>
          <p:cNvPr id="3" name="Content Placeholder 2"/>
          <p:cNvSpPr>
            <a:spLocks noGrp="1"/>
          </p:cNvSpPr>
          <p:nvPr>
            <p:ph idx="1"/>
          </p:nvPr>
        </p:nvSpPr>
        <p:spPr>
          <a:xfrm>
            <a:off x="457200" y="1200840"/>
            <a:ext cx="8229600" cy="5155510"/>
          </a:xfrm>
        </p:spPr>
        <p:txBody>
          <a:bodyPr>
            <a:normAutofit lnSpcReduction="10000"/>
          </a:bodyPr>
          <a:lstStyle/>
          <a:p>
            <a:r>
              <a:rPr lang="en-US" b="1" u="sng" dirty="0" smtClean="0"/>
              <a:t>Types of propellers</a:t>
            </a:r>
          </a:p>
          <a:p>
            <a:pPr lvl="1"/>
            <a:r>
              <a:rPr lang="en-US" b="1" dirty="0" smtClean="0"/>
              <a:t>Constant Speed Prop </a:t>
            </a:r>
          </a:p>
          <a:p>
            <a:pPr lvl="2"/>
            <a:r>
              <a:rPr lang="en-US" dirty="0" smtClean="0"/>
              <a:t>Blade </a:t>
            </a:r>
            <a:r>
              <a:rPr lang="en-US" dirty="0"/>
              <a:t>angle varied to maintain constant </a:t>
            </a:r>
            <a:r>
              <a:rPr lang="en-US" dirty="0" smtClean="0"/>
              <a:t>RPM</a:t>
            </a:r>
          </a:p>
          <a:p>
            <a:pPr lvl="3"/>
            <a:r>
              <a:rPr lang="en-US" dirty="0" smtClean="0"/>
              <a:t>Turboprop 100% RPM in flight (alpha) range</a:t>
            </a:r>
            <a:endParaRPr lang="en-US" dirty="0"/>
          </a:p>
          <a:p>
            <a:pPr lvl="2"/>
            <a:r>
              <a:rPr lang="en-US" dirty="0" smtClean="0"/>
              <a:t>Provides maximum efficiency </a:t>
            </a:r>
            <a:r>
              <a:rPr lang="en-US" dirty="0"/>
              <a:t>by adjusting </a:t>
            </a:r>
            <a:r>
              <a:rPr lang="en-US" dirty="0" smtClean="0"/>
              <a:t>blade angles </a:t>
            </a:r>
            <a:r>
              <a:rPr lang="en-US" dirty="0"/>
              <a:t>for most flight </a:t>
            </a:r>
            <a:r>
              <a:rPr lang="en-US" dirty="0" smtClean="0"/>
              <a:t>conditions.</a:t>
            </a:r>
            <a:endParaRPr lang="en-US" dirty="0"/>
          </a:p>
          <a:p>
            <a:pPr lvl="2"/>
            <a:r>
              <a:rPr lang="en-US" dirty="0" smtClean="0"/>
              <a:t>Governors</a:t>
            </a:r>
            <a:endParaRPr lang="en-US" dirty="0"/>
          </a:p>
          <a:p>
            <a:pPr lvl="3"/>
            <a:r>
              <a:rPr lang="en-US" dirty="0" smtClean="0"/>
              <a:t>Called </a:t>
            </a:r>
            <a:r>
              <a:rPr lang="en-US" dirty="0"/>
              <a:t>constant speed control unit</a:t>
            </a:r>
          </a:p>
          <a:p>
            <a:pPr lvl="3"/>
            <a:r>
              <a:rPr lang="en-US" dirty="0"/>
              <a:t>RPM sensing device</a:t>
            </a:r>
          </a:p>
          <a:p>
            <a:pPr lvl="3"/>
            <a:r>
              <a:rPr lang="en-US" dirty="0" smtClean="0"/>
              <a:t>Geared </a:t>
            </a:r>
            <a:r>
              <a:rPr lang="en-US" dirty="0"/>
              <a:t>to engine</a:t>
            </a:r>
          </a:p>
          <a:p>
            <a:pPr lvl="2"/>
            <a:r>
              <a:rPr lang="en-US" dirty="0" smtClean="0"/>
              <a:t>Set </a:t>
            </a:r>
            <a:r>
              <a:rPr lang="en-US" dirty="0"/>
              <a:t>by cockpit control (prop control</a:t>
            </a:r>
            <a:r>
              <a:rPr lang="en-US" dirty="0" smtClean="0"/>
              <a:t>)</a:t>
            </a:r>
          </a:p>
          <a:p>
            <a:pPr lvl="3"/>
            <a:r>
              <a:rPr lang="en-US" dirty="0" smtClean="0"/>
              <a:t>Sometimes called a condition lever</a:t>
            </a:r>
          </a:p>
          <a:p>
            <a:pPr lvl="2"/>
            <a:r>
              <a:rPr lang="en-US" dirty="0" smtClean="0"/>
              <a:t>Propeller oil system </a:t>
            </a:r>
            <a:endParaRPr 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40310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7"/>
            <a:ext cx="6629400" cy="2123658"/>
          </a:xfrm>
        </p:spPr>
        <p:txBody>
          <a:bodyPr/>
          <a:lstStyle/>
          <a:p>
            <a:r>
              <a:rPr lang="en-US" dirty="0"/>
              <a:t/>
            </a:r>
            <a:br>
              <a:rPr lang="en-US" dirty="0"/>
            </a:br>
            <a:r>
              <a:rPr lang="en-US" dirty="0"/>
              <a:t/>
            </a:r>
            <a:br>
              <a:rPr lang="en-US" dirty="0"/>
            </a:br>
            <a:r>
              <a:rPr lang="en-US" dirty="0"/>
              <a:t>Propellers (Prop)</a:t>
            </a:r>
            <a:br>
              <a:rPr lang="en-US" dirty="0"/>
            </a:b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73</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263142" y="1091719"/>
            <a:ext cx="7944423" cy="5078397"/>
          </a:xfrm>
          <a:prstGeom prst="rect">
            <a:avLst/>
          </a:prstGeom>
        </p:spPr>
      </p:pic>
      <p:sp>
        <p:nvSpPr>
          <p:cNvPr id="6" name="TextBox 5"/>
          <p:cNvSpPr txBox="1"/>
          <p:nvPr/>
        </p:nvSpPr>
        <p:spPr>
          <a:xfrm>
            <a:off x="263142" y="6200270"/>
            <a:ext cx="8098660" cy="307777"/>
          </a:xfrm>
          <a:prstGeom prst="rect">
            <a:avLst/>
          </a:prstGeom>
          <a:noFill/>
        </p:spPr>
        <p:txBody>
          <a:bodyPr wrap="square" rtlCol="0">
            <a:spAutoFit/>
          </a:bodyPr>
          <a:lstStyle/>
          <a:p>
            <a:r>
              <a:rPr lang="en-US" sz="1400" dirty="0">
                <a:solidFill>
                  <a:prstClr val="black"/>
                </a:solidFill>
              </a:rPr>
              <a:t>FAA. (2012). </a:t>
            </a:r>
            <a:r>
              <a:rPr lang="en-US" sz="1400" i="1" dirty="0">
                <a:solidFill>
                  <a:prstClr val="black"/>
                </a:solidFill>
              </a:rPr>
              <a:t>FAA-H-8083-32 Aviation Maintenance Technician Handbook – Powerplant, Volume 2</a:t>
            </a:r>
            <a:r>
              <a:rPr lang="en-US" sz="1400" i="1" dirty="0" smtClean="0">
                <a:solidFill>
                  <a:prstClr val="black"/>
                </a:solidFill>
              </a:rPr>
              <a:t>. </a:t>
            </a:r>
            <a:r>
              <a:rPr lang="en-US" sz="1400" dirty="0" smtClean="0">
                <a:solidFill>
                  <a:prstClr val="black"/>
                </a:solidFill>
              </a:rPr>
              <a:t>p. 7-16</a:t>
            </a:r>
            <a:endParaRPr lang="en-US" sz="1400" dirty="0">
              <a:solidFill>
                <a:prstClr val="black"/>
              </a:solidFill>
            </a:endParaRPr>
          </a:p>
        </p:txBody>
      </p:sp>
    </p:spTree>
    <p:extLst>
      <p:ext uri="{BB962C8B-B14F-4D97-AF65-F5344CB8AC3E}">
        <p14:creationId xmlns:p14="http://schemas.microsoft.com/office/powerpoint/2010/main" val="39878724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Propellers (Prop)</a:t>
            </a:r>
            <a:r>
              <a:rPr lang="en-US" dirty="0"/>
              <a:t/>
            </a:r>
            <a:br>
              <a:rPr lang="en-US" dirty="0"/>
            </a:br>
            <a:endParaRPr lang="en-US" dirty="0"/>
          </a:p>
        </p:txBody>
      </p:sp>
      <p:sp>
        <p:nvSpPr>
          <p:cNvPr id="3" name="Content Placeholder 2"/>
          <p:cNvSpPr>
            <a:spLocks noGrp="1"/>
          </p:cNvSpPr>
          <p:nvPr>
            <p:ph idx="1"/>
          </p:nvPr>
        </p:nvSpPr>
        <p:spPr>
          <a:xfrm>
            <a:off x="457200" y="1200840"/>
            <a:ext cx="8229600" cy="4925324"/>
          </a:xfrm>
        </p:spPr>
        <p:txBody>
          <a:bodyPr>
            <a:normAutofit fontScale="92500" lnSpcReduction="20000"/>
          </a:bodyPr>
          <a:lstStyle/>
          <a:p>
            <a:r>
              <a:rPr lang="en-US" b="1" u="sng" dirty="0" smtClean="0"/>
              <a:t>Types of propellers</a:t>
            </a:r>
          </a:p>
          <a:p>
            <a:pPr lvl="1"/>
            <a:r>
              <a:rPr lang="en-US" b="1" dirty="0" smtClean="0"/>
              <a:t>Feathering</a:t>
            </a:r>
          </a:p>
          <a:p>
            <a:pPr lvl="2"/>
            <a:r>
              <a:rPr lang="en-US" dirty="0" smtClean="0"/>
              <a:t>Reduce </a:t>
            </a:r>
            <a:r>
              <a:rPr lang="en-US" dirty="0"/>
              <a:t>prop drag to a minimum under engine failure </a:t>
            </a:r>
            <a:r>
              <a:rPr lang="en-US" dirty="0" smtClean="0"/>
              <a:t>conditions.</a:t>
            </a:r>
            <a:endParaRPr lang="en-US" dirty="0"/>
          </a:p>
          <a:p>
            <a:pPr lvl="3"/>
            <a:r>
              <a:rPr lang="en-US" dirty="0"/>
              <a:t>Rotate blades to approximately 90 degree </a:t>
            </a:r>
            <a:r>
              <a:rPr lang="en-US" dirty="0" smtClean="0"/>
              <a:t>angle.</a:t>
            </a:r>
            <a:endParaRPr lang="en-US" dirty="0"/>
          </a:p>
          <a:p>
            <a:pPr lvl="2"/>
            <a:r>
              <a:rPr lang="en-US" dirty="0" smtClean="0"/>
              <a:t>Most </a:t>
            </a:r>
            <a:r>
              <a:rPr lang="en-US" dirty="0"/>
              <a:t>multi-engine </a:t>
            </a:r>
            <a:r>
              <a:rPr lang="en-US" dirty="0" smtClean="0"/>
              <a:t>aircraft use </a:t>
            </a:r>
            <a:r>
              <a:rPr lang="en-US" dirty="0"/>
              <a:t>constant speed feathering </a:t>
            </a:r>
            <a:r>
              <a:rPr lang="en-US" dirty="0" smtClean="0"/>
              <a:t>props.</a:t>
            </a:r>
            <a:endParaRPr lang="en-US" dirty="0"/>
          </a:p>
          <a:p>
            <a:pPr lvl="1"/>
            <a:r>
              <a:rPr lang="en-US" b="1" dirty="0" smtClean="0"/>
              <a:t>Reversing</a:t>
            </a:r>
          </a:p>
          <a:p>
            <a:pPr lvl="2"/>
            <a:r>
              <a:rPr lang="en-US" dirty="0" smtClean="0"/>
              <a:t>Produces </a:t>
            </a:r>
            <a:r>
              <a:rPr lang="en-US" dirty="0"/>
              <a:t>a high negative thrust at low speed by using engine </a:t>
            </a:r>
            <a:r>
              <a:rPr lang="en-US" dirty="0" smtClean="0"/>
              <a:t>power.</a:t>
            </a:r>
            <a:endParaRPr lang="en-US" dirty="0"/>
          </a:p>
          <a:p>
            <a:pPr lvl="2"/>
            <a:r>
              <a:rPr lang="en-US" dirty="0"/>
              <a:t>Reduces ground roll after </a:t>
            </a:r>
            <a:r>
              <a:rPr lang="en-US" dirty="0" smtClean="0"/>
              <a:t>landing.</a:t>
            </a:r>
            <a:endParaRPr lang="en-US" dirty="0"/>
          </a:p>
          <a:p>
            <a:pPr lvl="2"/>
            <a:r>
              <a:rPr lang="en-US" dirty="0" smtClean="0"/>
              <a:t>Controlled </a:t>
            </a:r>
            <a:r>
              <a:rPr lang="en-US" dirty="0"/>
              <a:t>by the </a:t>
            </a:r>
            <a:r>
              <a:rPr lang="en-US" dirty="0" smtClean="0"/>
              <a:t>throttle.</a:t>
            </a:r>
            <a:endParaRPr lang="en-US" dirty="0"/>
          </a:p>
          <a:p>
            <a:pPr lvl="2"/>
            <a:r>
              <a:rPr lang="en-US" dirty="0" smtClean="0"/>
              <a:t>A touchdown circuit (wheels on ground) prevents inadvertent movement to reverse in flight.</a:t>
            </a:r>
            <a:endParaRPr lang="en-US" dirty="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6731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524106"/>
            <a:ext cx="6629400" cy="2123658"/>
          </a:xfrm>
        </p:spPr>
        <p:txBody>
          <a:bodyPr/>
          <a:lstStyle/>
          <a:p>
            <a:r>
              <a:rPr lang="en-US" dirty="0" smtClean="0"/>
              <a:t/>
            </a:r>
            <a:br>
              <a:rPr lang="en-US" dirty="0" smtClean="0"/>
            </a:br>
            <a:r>
              <a:rPr lang="en-US" dirty="0" smtClean="0"/>
              <a:t/>
            </a:r>
            <a:br>
              <a:rPr lang="en-US" dirty="0" smtClean="0"/>
            </a:br>
            <a:r>
              <a:rPr lang="en-US" dirty="0" smtClean="0"/>
              <a:t>Propellers (Prop)</a:t>
            </a:r>
            <a:r>
              <a:rPr lang="en-US" dirty="0"/>
              <a:t/>
            </a:r>
            <a:br>
              <a:rPr lang="en-US" dirty="0"/>
            </a:br>
            <a:endParaRPr lang="en-US" dirty="0"/>
          </a:p>
        </p:txBody>
      </p:sp>
      <p:sp>
        <p:nvSpPr>
          <p:cNvPr id="3" name="Content Placeholder 2"/>
          <p:cNvSpPr>
            <a:spLocks noGrp="1"/>
          </p:cNvSpPr>
          <p:nvPr>
            <p:ph idx="1"/>
          </p:nvPr>
        </p:nvSpPr>
        <p:spPr>
          <a:xfrm>
            <a:off x="457200" y="1200840"/>
            <a:ext cx="8229600" cy="4925324"/>
          </a:xfrm>
        </p:spPr>
        <p:txBody>
          <a:bodyPr>
            <a:normAutofit/>
          </a:bodyPr>
          <a:lstStyle/>
          <a:p>
            <a:r>
              <a:rPr lang="en-US" b="1" dirty="0" smtClean="0"/>
              <a:t>Prop Synchronization</a:t>
            </a:r>
          </a:p>
          <a:p>
            <a:pPr lvl="1"/>
            <a:r>
              <a:rPr lang="en-US" dirty="0"/>
              <a:t>O</a:t>
            </a:r>
            <a:r>
              <a:rPr lang="en-US" dirty="0" smtClean="0"/>
              <a:t>ver </a:t>
            </a:r>
            <a:r>
              <a:rPr lang="en-US" dirty="0"/>
              <a:t>1 engine </a:t>
            </a:r>
            <a:r>
              <a:rPr lang="en-US" dirty="0" smtClean="0"/>
              <a:t>aircraft.</a:t>
            </a:r>
            <a:endParaRPr lang="en-US" dirty="0"/>
          </a:p>
          <a:p>
            <a:pPr lvl="1"/>
            <a:r>
              <a:rPr lang="en-US" dirty="0" smtClean="0"/>
              <a:t>Provides </a:t>
            </a:r>
            <a:r>
              <a:rPr lang="en-US" dirty="0"/>
              <a:t>a means of controlling and synchronizing engine RPM </a:t>
            </a:r>
            <a:r>
              <a:rPr lang="en-US" dirty="0" smtClean="0"/>
              <a:t>to reduce vibration.</a:t>
            </a:r>
            <a:endParaRPr lang="en-US" dirty="0"/>
          </a:p>
          <a:p>
            <a:pPr lvl="1"/>
            <a:r>
              <a:rPr lang="en-US" dirty="0" smtClean="0"/>
              <a:t>Not </a:t>
            </a:r>
            <a:r>
              <a:rPr lang="en-US" dirty="0"/>
              <a:t>used during </a:t>
            </a:r>
            <a:r>
              <a:rPr lang="en-US" dirty="0" smtClean="0"/>
              <a:t>Takeoff .</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3635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54271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888500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a:t>
            </a:r>
            <a:r>
              <a:rPr lang="en-US" dirty="0">
                <a:hlinkClick r:id="rId2" action="ppaction://hlinkfile"/>
              </a:rPr>
              <a:t>Pilot’s Handbook of Aeronautical Knowledge</a:t>
            </a:r>
            <a:r>
              <a:rPr lang="en-US" dirty="0">
                <a:hlinkClick r:id="rId3"/>
              </a:rPr>
              <a:t> </a:t>
            </a:r>
            <a:r>
              <a:rPr lang="en-US" dirty="0" smtClean="0"/>
              <a:t> </a:t>
            </a:r>
            <a:endParaRPr lang="en-US" dirty="0"/>
          </a:p>
          <a:p>
            <a:pPr lvl="1"/>
            <a:r>
              <a:rPr lang="en-US" dirty="0">
                <a:solidFill>
                  <a:srgbClr val="FF0000"/>
                </a:solidFill>
              </a:rPr>
              <a:t>Chapter 7 - Aircraft Systems, </a:t>
            </a:r>
            <a:r>
              <a:rPr lang="en-US" dirty="0" err="1">
                <a:solidFill>
                  <a:srgbClr val="FF0000"/>
                </a:solidFill>
              </a:rPr>
              <a:t>Powerplants</a:t>
            </a:r>
            <a:r>
              <a:rPr lang="en-US" dirty="0">
                <a:solidFill>
                  <a:srgbClr val="FF0000"/>
                </a:solidFill>
              </a:rPr>
              <a:t> (pages 7-1 to 7-24)</a:t>
            </a:r>
          </a:p>
          <a:p>
            <a:pPr lvl="1"/>
            <a:r>
              <a:rPr lang="en-US" dirty="0">
                <a:solidFill>
                  <a:srgbClr val="FF0000"/>
                </a:solidFill>
              </a:rPr>
              <a:t>Chapter 10 - Weight and Balance</a:t>
            </a:r>
          </a:p>
          <a:p>
            <a:pPr lvl="1"/>
            <a:r>
              <a:rPr lang="en-US" dirty="0">
                <a:solidFill>
                  <a:srgbClr val="FF0000"/>
                </a:solidFill>
              </a:rPr>
              <a:t>Chapter 11 - Aircraft </a:t>
            </a:r>
            <a:r>
              <a:rPr lang="en-US" dirty="0" smtClean="0">
                <a:solidFill>
                  <a:srgbClr val="FF0000"/>
                </a:solidFill>
              </a:rPr>
              <a:t>Performance</a:t>
            </a:r>
          </a:p>
          <a:p>
            <a:r>
              <a:rPr lang="en-US" dirty="0" smtClean="0">
                <a:hlinkClick r:id="rId4"/>
              </a:rPr>
              <a:t>Title 14 Code of Federal Regulations (CFR) </a:t>
            </a:r>
            <a:r>
              <a:rPr lang="en-US" dirty="0" smtClean="0"/>
              <a:t>- Please </a:t>
            </a:r>
            <a:r>
              <a:rPr lang="en-US" dirty="0"/>
              <a:t>review </a:t>
            </a:r>
            <a:r>
              <a:rPr lang="en-US" dirty="0">
                <a:solidFill>
                  <a:srgbClr val="FF0000"/>
                </a:solidFill>
              </a:rPr>
              <a:t>14 CFR Parts: </a:t>
            </a:r>
            <a:endParaRPr lang="en-US" dirty="0" smtClean="0">
              <a:solidFill>
                <a:srgbClr val="FF0000"/>
              </a:solidFill>
            </a:endParaRPr>
          </a:p>
          <a:p>
            <a:pPr lvl="1"/>
            <a:r>
              <a:rPr lang="en-US" dirty="0">
                <a:solidFill>
                  <a:srgbClr val="FF0000"/>
                </a:solidFill>
              </a:rPr>
              <a:t>33, 91, 121, 125, and 135</a:t>
            </a:r>
            <a:r>
              <a:rPr lang="en-US" dirty="0" smtClean="0"/>
              <a:t>.</a:t>
            </a:r>
          </a:p>
          <a:p>
            <a:r>
              <a:rPr lang="en-US" dirty="0" smtClean="0"/>
              <a:t>Textbook – </a:t>
            </a:r>
            <a:r>
              <a:rPr lang="en-US" dirty="0" smtClean="0">
                <a:solidFill>
                  <a:srgbClr val="0070C0"/>
                </a:solidFill>
              </a:rPr>
              <a:t>Business and Corporate Aviation Management</a:t>
            </a:r>
          </a:p>
          <a:p>
            <a:pPr lvl="1"/>
            <a:r>
              <a:rPr lang="en-US" dirty="0">
                <a:solidFill>
                  <a:srgbClr val="FF0000"/>
                </a:solidFill>
              </a:rPr>
              <a:t>Chapter 4: Running the Business</a:t>
            </a:r>
          </a:p>
        </p:txBody>
      </p:sp>
      <p:sp>
        <p:nvSpPr>
          <p:cNvPr id="3" name="Title 2"/>
          <p:cNvSpPr>
            <a:spLocks noGrp="1"/>
          </p:cNvSpPr>
          <p:nvPr>
            <p:ph type="title" idx="4294967295"/>
          </p:nvPr>
        </p:nvSpPr>
        <p:spPr>
          <a:xfrm>
            <a:off x="333374" y="109397"/>
            <a:ext cx="6353175" cy="712235"/>
          </a:xfrm>
          <a:prstGeom prst="rect">
            <a:avLst/>
          </a:prstGeom>
        </p:spPr>
        <p:txBody>
          <a:bodyPr/>
          <a:lstStyle/>
          <a:p>
            <a:r>
              <a:rPr lang="en-US" dirty="0" smtClean="0"/>
              <a:t>Readings</a:t>
            </a:r>
            <a:endParaRPr lang="en-US" dirty="0"/>
          </a:p>
        </p:txBody>
      </p:sp>
    </p:spTree>
    <p:extLst>
      <p:ext uri="{BB962C8B-B14F-4D97-AF65-F5344CB8AC3E}">
        <p14:creationId xmlns:p14="http://schemas.microsoft.com/office/powerpoint/2010/main" val="1674518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5943</TotalTime>
  <Words>3598</Words>
  <Application>Microsoft Office PowerPoint</Application>
  <PresentationFormat>On-screen Show (4:3)</PresentationFormat>
  <Paragraphs>728</Paragraphs>
  <Slides>76</Slides>
  <Notes>12</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76</vt:i4>
      </vt:variant>
    </vt:vector>
  </HeadingPairs>
  <TitlesOfParts>
    <vt:vector size="95" baseType="lpstr">
      <vt:lpstr>ＭＳ Ｐゴシック</vt:lpstr>
      <vt:lpstr>Arial</vt:lpstr>
      <vt:lpstr>Calibri</vt:lpstr>
      <vt:lpstr>Cambria</vt:lpstr>
      <vt:lpstr>Candara</vt:lpstr>
      <vt:lpstr>Helvetica</vt:lpstr>
      <vt:lpstr>Helvetica Light</vt:lpstr>
      <vt:lpstr>Interstate-Regular</vt:lpstr>
      <vt:lpstr>Times</vt:lpstr>
      <vt:lpstr>Times New Roman</vt:lpstr>
      <vt:lpstr>Wingdings 3</vt:lpstr>
      <vt:lpstr>Office Theme</vt:lpstr>
      <vt:lpstr>3_Custom Design</vt:lpstr>
      <vt:lpstr>Blank Presentation</vt:lpstr>
      <vt:lpstr>1_Office Theme</vt:lpstr>
      <vt:lpstr>4_Office Theme</vt:lpstr>
      <vt:lpstr>1_Custom Design</vt:lpstr>
      <vt:lpstr>2_Custom Design</vt:lpstr>
      <vt:lpstr>2_Office Theme</vt:lpstr>
      <vt:lpstr>MGMT 203 Propulsion and Aircraft Performance Management Perspective</vt:lpstr>
      <vt:lpstr>THIS DAY IN AVIATION</vt:lpstr>
      <vt:lpstr>THIS DAY IN AVIATION</vt:lpstr>
      <vt:lpstr>THIS DAY IN AVIATION</vt:lpstr>
      <vt:lpstr>Questions / Comments</vt:lpstr>
      <vt:lpstr>Learning Objectives – Module 3 (9/18/17 – 9/29/17) Propulsion and Aircraft Performance Management Perspective</vt:lpstr>
      <vt:lpstr>Learning Objectives – Module 3 (9/18/17 – 9/29/17) Propulsion and Aircraft Performance Management Perspective</vt:lpstr>
      <vt:lpstr>Questions / Comments</vt:lpstr>
      <vt:lpstr>Readings</vt:lpstr>
      <vt:lpstr>Discussion: Interviewing with Northern Air Cargo for a Management Position Wed Sep 27</vt:lpstr>
      <vt:lpstr>Discussion: YouTube Video: Wed Sep 27</vt:lpstr>
      <vt:lpstr>Module 3 Review Questions  (Due Fri Sep 29)</vt:lpstr>
      <vt:lpstr>Term Paper Topics</vt:lpstr>
      <vt:lpstr>Assignments Due – Module 3  (9/18/17 – 9/29/17) </vt:lpstr>
      <vt:lpstr>PowerPoint Presentation</vt:lpstr>
      <vt:lpstr>Questions / Comments</vt:lpstr>
      <vt:lpstr>MGMT 203  Propulsion and Aircraft Performance Management Perspective</vt:lpstr>
      <vt:lpstr> Propulsion</vt:lpstr>
      <vt:lpstr>  Reciprocating Engines </vt:lpstr>
      <vt:lpstr> Reciprocating Engines</vt:lpstr>
      <vt:lpstr> Reciprocating Engines</vt:lpstr>
      <vt:lpstr> Reciprocating Engines</vt:lpstr>
      <vt:lpstr> Reciprocating Engines</vt:lpstr>
      <vt:lpstr>  Reciprocating Engines </vt:lpstr>
      <vt:lpstr> Reciprocating Engines</vt:lpstr>
      <vt:lpstr> Reciprocating Engines</vt:lpstr>
      <vt:lpstr> Reciprocating Engine Components</vt:lpstr>
      <vt:lpstr> Reciprocating Engines</vt:lpstr>
      <vt:lpstr>Powerplants Reciprocating Engines</vt:lpstr>
      <vt:lpstr>Powerplants Reciprocating Engines</vt:lpstr>
      <vt:lpstr>Powerplants Reciprocating Engines</vt:lpstr>
      <vt:lpstr>Powerplants Reciprocating Engines</vt:lpstr>
      <vt:lpstr>Powerplants Reciprocating Engines</vt:lpstr>
      <vt:lpstr>Powerplants Reciprocating Engines</vt:lpstr>
      <vt:lpstr>Powerplants Reciprocating Engines</vt:lpstr>
      <vt:lpstr> Reciprocating Engine Systems </vt:lpstr>
      <vt:lpstr> Reciprocating Engines Systems </vt:lpstr>
      <vt:lpstr> Reciprocating Engines Systems</vt:lpstr>
      <vt:lpstr> Reciprocating Engines Systems </vt:lpstr>
      <vt:lpstr> Reciprocating Engines Systems</vt:lpstr>
      <vt:lpstr> Reciprocating Engines Systems</vt:lpstr>
      <vt:lpstr> Reciprocating Engines Systems</vt:lpstr>
      <vt:lpstr> Reciprocating Engines Systems</vt:lpstr>
      <vt:lpstr> Reciprocating Engines Systems</vt:lpstr>
      <vt:lpstr> Reciprocating Engines Systems</vt:lpstr>
      <vt:lpstr> Reciprocating Engines Systems</vt:lpstr>
      <vt:lpstr>Engine Operation Similarity</vt:lpstr>
      <vt:lpstr>Turbofan</vt:lpstr>
      <vt:lpstr>Turbofan</vt:lpstr>
      <vt:lpstr>Turbofan Engine Size</vt:lpstr>
      <vt:lpstr>Turbofan Bypass Ratios</vt:lpstr>
      <vt:lpstr>Turbofan Operation</vt:lpstr>
      <vt:lpstr>  Turbofan Systems </vt:lpstr>
      <vt:lpstr>  Turbofan Systems </vt:lpstr>
      <vt:lpstr>  Turbofan System </vt:lpstr>
      <vt:lpstr>  Turbofan System </vt:lpstr>
      <vt:lpstr>  Turbofan System </vt:lpstr>
      <vt:lpstr>  Turbofan System </vt:lpstr>
      <vt:lpstr>  Turbofan Systems </vt:lpstr>
      <vt:lpstr> Turboprop Engine</vt:lpstr>
      <vt:lpstr> Turboprop Engine</vt:lpstr>
      <vt:lpstr> Turboprop Engine</vt:lpstr>
      <vt:lpstr> Turboprop Engine</vt:lpstr>
      <vt:lpstr> Turboprop Systems </vt:lpstr>
      <vt:lpstr>Turboprop Fuel System</vt:lpstr>
      <vt:lpstr>Turboprop Example</vt:lpstr>
      <vt:lpstr>Engine Placement</vt:lpstr>
      <vt:lpstr>  Propellers (Prop) </vt:lpstr>
      <vt:lpstr>  Propellers (Prop) </vt:lpstr>
      <vt:lpstr>  Propellers (Prop) </vt:lpstr>
      <vt:lpstr>  Propellers (Prop) </vt:lpstr>
      <vt:lpstr>  Propellers (Prop) </vt:lpstr>
      <vt:lpstr>  Propellers (Prop) </vt:lpstr>
      <vt:lpstr>  Propellers (Prop) </vt:lpstr>
      <vt:lpstr>  Propellers (Prop) </vt:lpstr>
      <vt:lpstr>Questions / Comments</vt:lpstr>
    </vt:vector>
  </TitlesOfParts>
  <Company>Embry-Riddle Aeronautical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560 Introduction to Systems Engineering Management</dc:title>
  <dc:creator>Bruce Conway User</dc:creator>
  <cp:lastModifiedBy>Petrucci, Anthony P</cp:lastModifiedBy>
  <cp:revision>239</cp:revision>
  <cp:lastPrinted>2016-01-06T14:35:29Z</cp:lastPrinted>
  <dcterms:created xsi:type="dcterms:W3CDTF">2011-08-23T19:56:56Z</dcterms:created>
  <dcterms:modified xsi:type="dcterms:W3CDTF">2017-09-17T21:08:45Z</dcterms:modified>
</cp:coreProperties>
</file>