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53" r:id="rId2"/>
    <p:sldMasterId id="2147483758" r:id="rId3"/>
    <p:sldMasterId id="2147483782" r:id="rId4"/>
    <p:sldMasterId id="2147483879" r:id="rId5"/>
    <p:sldMasterId id="2147483951" r:id="rId6"/>
  </p:sldMasterIdLst>
  <p:notesMasterIdLst>
    <p:notesMasterId r:id="rId46"/>
  </p:notesMasterIdLst>
  <p:handoutMasterIdLst>
    <p:handoutMasterId r:id="rId47"/>
  </p:handoutMasterIdLst>
  <p:sldIdLst>
    <p:sldId id="644" r:id="rId7"/>
    <p:sldId id="668" r:id="rId8"/>
    <p:sldId id="669" r:id="rId9"/>
    <p:sldId id="670" r:id="rId10"/>
    <p:sldId id="649" r:id="rId11"/>
    <p:sldId id="671" r:id="rId12"/>
    <p:sldId id="672" r:id="rId13"/>
    <p:sldId id="673" r:id="rId14"/>
    <p:sldId id="674" r:id="rId15"/>
    <p:sldId id="675" r:id="rId16"/>
    <p:sldId id="676" r:id="rId17"/>
    <p:sldId id="677" r:id="rId18"/>
    <p:sldId id="678" r:id="rId19"/>
    <p:sldId id="679" r:id="rId20"/>
    <p:sldId id="680" r:id="rId21"/>
    <p:sldId id="659" r:id="rId22"/>
    <p:sldId id="557" r:id="rId23"/>
    <p:sldId id="603" r:id="rId24"/>
    <p:sldId id="622" r:id="rId25"/>
    <p:sldId id="623" r:id="rId26"/>
    <p:sldId id="624" r:id="rId27"/>
    <p:sldId id="625" r:id="rId28"/>
    <p:sldId id="626" r:id="rId29"/>
    <p:sldId id="627" r:id="rId30"/>
    <p:sldId id="628" r:id="rId31"/>
    <p:sldId id="629" r:id="rId32"/>
    <p:sldId id="630" r:id="rId33"/>
    <p:sldId id="631" r:id="rId34"/>
    <p:sldId id="632" r:id="rId35"/>
    <p:sldId id="633" r:id="rId36"/>
    <p:sldId id="634" r:id="rId37"/>
    <p:sldId id="635" r:id="rId38"/>
    <p:sldId id="636" r:id="rId39"/>
    <p:sldId id="637" r:id="rId40"/>
    <p:sldId id="638" r:id="rId41"/>
    <p:sldId id="639" r:id="rId42"/>
    <p:sldId id="640" r:id="rId43"/>
    <p:sldId id="641" r:id="rId44"/>
    <p:sldId id="416" r:id="rId45"/>
  </p:sldIdLst>
  <p:sldSz cx="9144000" cy="6858000" type="screen4x3"/>
  <p:notesSz cx="7077075" cy="9363075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Teeple" initials="BT" lastIdx="1" clrIdx="0">
    <p:extLst>
      <p:ext uri="{19B8F6BF-5375-455C-9EA6-DF929625EA0E}">
        <p15:presenceInfo xmlns:p15="http://schemas.microsoft.com/office/powerpoint/2012/main" userId="2fd4d0e1b625b9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109" autoAdjust="0"/>
  </p:normalViewPr>
  <p:slideViewPr>
    <p:cSldViewPr snapToGrid="0" snapToObjects="1"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gs" Target="tags/tag1.xml"/><Relationship Id="rId8" Type="http://schemas.openxmlformats.org/officeDocument/2006/relationships/slide" Target="slides/slide2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0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12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2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05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27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3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323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27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35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6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2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007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5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9/28/2017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89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6CDB34B-94A8-46F8-81E8-1E5B1D13F86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3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297BA53-3748-4BA6-81F7-0221BEAD82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3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F9DA3B8-9DCC-4BF1-A965-5019AF31A59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6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536294-250A-48BD-AD70-8C3FCFE845F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1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589EAC6-334F-4AAB-BB7C-7596E4B8055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42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55904DF-73E5-4B4A-9416-17EE89D467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59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3FFA017-CE86-443D-A9FA-D699ED704B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74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A8946EA-A502-4819-83CC-2330B11164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8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48E76F1-2E26-42EB-A249-01ECA37A46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74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58EC5AE-B623-4B90-9714-C43E2FE07BD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4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EE67A32-FC1B-4357-B6EF-53DD1C45F15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57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336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722"/>
            <a:ext cx="8229600" cy="48624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4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2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0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6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253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5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635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28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57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0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1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082" indent="0" algn="ctr">
              <a:buNone/>
              <a:defRPr/>
            </a:lvl2pPr>
            <a:lvl3pPr marL="914165" indent="0" algn="ctr">
              <a:buNone/>
              <a:defRPr/>
            </a:lvl3pPr>
            <a:lvl4pPr marL="1371250" indent="0" algn="ctr">
              <a:buNone/>
              <a:defRPr/>
            </a:lvl4pPr>
            <a:lvl5pPr marL="1828332" indent="0" algn="ctr">
              <a:buNone/>
              <a:defRPr/>
            </a:lvl5pPr>
            <a:lvl6pPr marL="2285415" indent="0" algn="ctr">
              <a:buNone/>
              <a:defRPr/>
            </a:lvl6pPr>
            <a:lvl7pPr marL="2742500" indent="0" algn="ctr">
              <a:buNone/>
              <a:defRPr/>
            </a:lvl7pPr>
            <a:lvl8pPr marL="3199580" indent="0" algn="ctr">
              <a:buNone/>
              <a:defRPr/>
            </a:lvl8pPr>
            <a:lvl9pPr marL="3656665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125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52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82" indent="0">
              <a:buNone/>
              <a:defRPr sz="1800"/>
            </a:lvl2pPr>
            <a:lvl3pPr marL="914165" indent="0">
              <a:buNone/>
              <a:defRPr sz="1600"/>
            </a:lvl3pPr>
            <a:lvl4pPr marL="1371250" indent="0">
              <a:buNone/>
              <a:defRPr sz="1400"/>
            </a:lvl4pPr>
            <a:lvl5pPr marL="1828332" indent="0">
              <a:buNone/>
              <a:defRPr sz="1400"/>
            </a:lvl5pPr>
            <a:lvl6pPr marL="2285415" indent="0">
              <a:buNone/>
              <a:defRPr sz="1400"/>
            </a:lvl6pPr>
            <a:lvl7pPr marL="2742500" indent="0">
              <a:buNone/>
              <a:defRPr sz="1400"/>
            </a:lvl7pPr>
            <a:lvl8pPr marL="3199580" indent="0">
              <a:buNone/>
              <a:defRPr sz="1400"/>
            </a:lvl8pPr>
            <a:lvl9pPr marL="365666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084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9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235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530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541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888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2" indent="0">
              <a:buNone/>
              <a:defRPr sz="2800"/>
            </a:lvl2pPr>
            <a:lvl3pPr marL="914165" indent="0">
              <a:buNone/>
              <a:defRPr sz="2400"/>
            </a:lvl3pPr>
            <a:lvl4pPr marL="1371250" indent="0">
              <a:buNone/>
              <a:defRPr sz="2000"/>
            </a:lvl4pPr>
            <a:lvl5pPr marL="1828332" indent="0">
              <a:buNone/>
              <a:defRPr sz="2000"/>
            </a:lvl5pPr>
            <a:lvl6pPr marL="2285415" indent="0">
              <a:buNone/>
              <a:defRPr sz="2000"/>
            </a:lvl6pPr>
            <a:lvl7pPr marL="2742500" indent="0">
              <a:buNone/>
              <a:defRPr sz="2000"/>
            </a:lvl7pPr>
            <a:lvl8pPr marL="3199580" indent="0">
              <a:buNone/>
              <a:defRPr sz="2000"/>
            </a:lvl8pPr>
            <a:lvl9pPr marL="365666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318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2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871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21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73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001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438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795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073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314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971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6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337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8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.tif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2044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CLINK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" y="6553200"/>
            <a:ext cx="277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Engineering Design And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AD4160-40F7-4C67-9BB5-5D52FB10012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5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9" rIns="91416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1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8B3C12-BC1A-4959-8182-8B391870C7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8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6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5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33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13" indent="-342813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60" indent="-285677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2706" indent="-228541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599790" indent="-228541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6875" indent="-228541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3959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40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24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05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4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yerauedu.sharepoint.com/teams/LMS/_layouts/15/guestaccess.aspx?guestaccesstoken=eyHRpJqOCTidDe/ndgqkK38TJ1DS1nC%2bg7r/fZ8H2w0%3d&amp;docid=002615f3daf7f416898a88a1edcc9dcb2&amp;rev=1" TargetMode="External"/><Relationship Id="rId2" Type="http://schemas.openxmlformats.org/officeDocument/2006/relationships/hyperlink" Target="PHAK_FAA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fr.gov/cgi-bin/text-idx?tpl=/ecfrbrowse/Title14/14tab_02.t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Aircraft Systems and Maintenance – Importance to Management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Module 4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18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25171"/>
            <a:ext cx="9074728" cy="609600"/>
          </a:xfrm>
        </p:spPr>
        <p:txBody>
          <a:bodyPr/>
          <a:lstStyle/>
          <a:p>
            <a:pPr algn="ctr"/>
            <a:r>
              <a:rPr lang="en-US" sz="2800" b="1" dirty="0"/>
              <a:t>Discussion: </a:t>
            </a:r>
            <a:r>
              <a:rPr lang="en-US" sz="2800" b="1" dirty="0" smtClean="0"/>
              <a:t>Aircraft Systems: </a:t>
            </a:r>
            <a:r>
              <a:rPr lang="en-US" sz="2800" b="1" dirty="0" smtClean="0">
                <a:solidFill>
                  <a:srgbClr val="FF0000"/>
                </a:solidFill>
              </a:rPr>
              <a:t>Wed Oct </a:t>
            </a:r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417" y="5937970"/>
            <a:ext cx="7688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Your post should be a minimum of 300 words with at least, two sources cited. Respond to at </a:t>
            </a:r>
            <a:r>
              <a:rPr lang="en-US" b="1">
                <a:solidFill>
                  <a:srgbClr val="000000"/>
                </a:solidFill>
              </a:rPr>
              <a:t>least </a:t>
            </a:r>
            <a:r>
              <a:rPr lang="en-US" b="1" smtClean="0">
                <a:solidFill>
                  <a:srgbClr val="000000"/>
                </a:solidFill>
              </a:rPr>
              <a:t>two </a:t>
            </a:r>
            <a:r>
              <a:rPr lang="en-US" b="1" dirty="0">
                <a:solidFill>
                  <a:srgbClr val="000000"/>
                </a:solidFill>
              </a:rPr>
              <a:t>of your classmates. Your responses to classmates should be at least 100 words and contribute to the continuing conversation.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1076325"/>
            <a:ext cx="752475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765" y="150338"/>
            <a:ext cx="9236765" cy="609600"/>
          </a:xfrm>
        </p:spPr>
        <p:txBody>
          <a:bodyPr/>
          <a:lstStyle/>
          <a:p>
            <a:r>
              <a:rPr lang="en-US" sz="3200" b="1" dirty="0"/>
              <a:t>Discussion: </a:t>
            </a:r>
            <a:r>
              <a:rPr lang="en-US" sz="3200" b="1" dirty="0" smtClean="0"/>
              <a:t>Aviation Maintenance: </a:t>
            </a:r>
            <a:r>
              <a:rPr lang="en-US" sz="3200" b="1" dirty="0" smtClean="0">
                <a:solidFill>
                  <a:srgbClr val="FF0000"/>
                </a:solidFill>
              </a:rPr>
              <a:t>Wed Oct </a:t>
            </a:r>
            <a:r>
              <a:rPr lang="en-US" sz="3200" b="1" dirty="0" smtClean="0">
                <a:solidFill>
                  <a:srgbClr val="FF0000"/>
                </a:solidFill>
              </a:rPr>
              <a:t>11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65" y="1095375"/>
            <a:ext cx="8264316" cy="49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4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Fri Oct </a:t>
            </a:r>
            <a:r>
              <a:rPr lang="en-US" sz="2800" b="1" dirty="0" smtClean="0">
                <a:solidFill>
                  <a:srgbClr val="FF0000"/>
                </a:solidFill>
              </a:rPr>
              <a:t>13)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/>
              <a:t>Spend quality time responding to the following questions in your own words</a:t>
            </a:r>
            <a:r>
              <a:rPr lang="en-US" altLang="en-US" b="1" dirty="0" smtClean="0"/>
              <a:t>.</a:t>
            </a:r>
          </a:p>
          <a:p>
            <a:pPr marL="0" indent="0">
              <a:buNone/>
            </a:pPr>
            <a:endParaRPr lang="en-US" altLang="en-US" b="1" dirty="0"/>
          </a:p>
          <a:p>
            <a:r>
              <a:rPr lang="en-US" altLang="en-US" dirty="0"/>
              <a:t>1</a:t>
            </a:r>
            <a:r>
              <a:rPr lang="en-US" altLang="en-US" dirty="0" smtClean="0"/>
              <a:t>. Describe </a:t>
            </a:r>
            <a:r>
              <a:rPr lang="en-US" altLang="en-US" dirty="0"/>
              <a:t>the primary flight controls, their movement about each axis, and location.</a:t>
            </a:r>
          </a:p>
          <a:p>
            <a:r>
              <a:rPr lang="en-US" altLang="en-US" dirty="0"/>
              <a:t>2</a:t>
            </a:r>
            <a:r>
              <a:rPr lang="en-US" altLang="en-US" dirty="0" smtClean="0"/>
              <a:t>. Explain </a:t>
            </a:r>
            <a:r>
              <a:rPr lang="en-US" altLang="en-US" dirty="0"/>
              <a:t>the formation of the wing airfoil normal shock wave during high-speed flight.</a:t>
            </a:r>
          </a:p>
          <a:p>
            <a:r>
              <a:rPr lang="en-US" altLang="en-US" dirty="0"/>
              <a:t>3</a:t>
            </a:r>
            <a:r>
              <a:rPr lang="en-US" altLang="en-US" dirty="0" smtClean="0"/>
              <a:t>. Examine </a:t>
            </a:r>
            <a:r>
              <a:rPr lang="en-US" altLang="en-US" dirty="0"/>
              <a:t>the scope and detail of the 100 hour and annual inspection. Who has the authority to sign off on each inspection?</a:t>
            </a:r>
          </a:p>
          <a:p>
            <a:r>
              <a:rPr lang="en-US" altLang="en-US" dirty="0"/>
              <a:t>4</a:t>
            </a:r>
            <a:r>
              <a:rPr lang="en-US" altLang="en-US" dirty="0" smtClean="0"/>
              <a:t>. Differentiate </a:t>
            </a:r>
            <a:r>
              <a:rPr lang="en-US" altLang="en-US" dirty="0"/>
              <a:t>between the four options of the inspection program for large turbine powered, multi-engine aircraft.</a:t>
            </a:r>
          </a:p>
          <a:p>
            <a:r>
              <a:rPr lang="en-US" altLang="en-US" dirty="0"/>
              <a:t>5</a:t>
            </a:r>
            <a:r>
              <a:rPr lang="en-US" altLang="en-US" dirty="0" smtClean="0"/>
              <a:t>. What </a:t>
            </a:r>
            <a:r>
              <a:rPr lang="en-US" altLang="en-US" dirty="0"/>
              <a:t>is the make or buy decision? Critique both sides for aviation maintenance.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6484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</a:t>
            </a:r>
            <a:r>
              <a:rPr lang="en-US" sz="3200" b="1" u="sng" dirty="0"/>
              <a:t>4</a:t>
            </a:r>
            <a:r>
              <a:rPr lang="en-US" sz="3200" b="1" u="sng" dirty="0" smtClean="0"/>
              <a:t> </a:t>
            </a:r>
            <a:br>
              <a:rPr lang="en-US" sz="3200" b="1" u="sng" dirty="0" smtClean="0"/>
            </a:br>
            <a:r>
              <a:rPr lang="en-US" sz="3200" b="1" dirty="0" smtClean="0"/>
              <a:t>(10/2/17 </a:t>
            </a:r>
            <a:r>
              <a:rPr lang="en-US" sz="3200" b="1" dirty="0" smtClean="0"/>
              <a:t>– </a:t>
            </a:r>
            <a:r>
              <a:rPr lang="en-US" sz="3200" b="1" dirty="0" smtClean="0"/>
              <a:t>10/13/17)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1588"/>
            <a:ext cx="8382000" cy="3399593"/>
          </a:xfrm>
        </p:spPr>
        <p:txBody>
          <a:bodyPr/>
          <a:lstStyle/>
          <a:p>
            <a:r>
              <a:rPr lang="en-US" sz="2000" b="1" u="sng" dirty="0" smtClean="0"/>
              <a:t>Review Module 4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Board Due (Aircraft Systems) </a:t>
            </a:r>
            <a:endParaRPr lang="en-US" sz="2400" b="1" dirty="0" smtClean="0">
              <a:hlinkClick r:id="" action="ppaction://hlinkfile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Wed Oct </a:t>
            </a:r>
            <a:r>
              <a:rPr lang="en-US" sz="2400" b="1" dirty="0" smtClean="0">
                <a:solidFill>
                  <a:srgbClr val="FF0000"/>
                </a:solidFill>
              </a:rPr>
              <a:t>11) </a:t>
            </a:r>
            <a:r>
              <a:rPr lang="en-US" sz="2400" b="1" dirty="0" smtClean="0"/>
              <a:t>– 2 part (</a:t>
            </a:r>
            <a:r>
              <a:rPr lang="en-US" sz="2400" b="1" dirty="0" smtClean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r>
              <a:rPr lang="en-US" sz="2400" b="1" dirty="0"/>
              <a:t>Discussion Board Due </a:t>
            </a:r>
            <a:r>
              <a:rPr lang="en-US" sz="2400" b="1" dirty="0" smtClean="0"/>
              <a:t>(Aviation Maintenance)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- Wed </a:t>
            </a:r>
            <a:r>
              <a:rPr lang="en-US" sz="2400" b="1" dirty="0" smtClean="0">
                <a:solidFill>
                  <a:srgbClr val="FF0000"/>
                </a:solidFill>
              </a:rPr>
              <a:t>Oct </a:t>
            </a:r>
            <a:r>
              <a:rPr lang="en-US" sz="2400" b="1" dirty="0" smtClean="0">
                <a:solidFill>
                  <a:srgbClr val="FF0000"/>
                </a:solidFill>
              </a:rPr>
              <a:t>11)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Aircraft Systems and Maintenance – Importance to Management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Fri Oct </a:t>
            </a:r>
            <a:r>
              <a:rPr lang="en-US" sz="2400" b="1" dirty="0" smtClean="0">
                <a:solidFill>
                  <a:srgbClr val="FF0000"/>
                </a:solidFill>
              </a:rPr>
              <a:t>13)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277821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8634" y="616515"/>
          <a:ext cx="8146732" cy="6662938"/>
        </p:xfrm>
        <a:graphic>
          <a:graphicData uri="http://schemas.openxmlformats.org/drawingml/2006/table">
            <a:tbl>
              <a:tblPr firstRow="1" firstCol="1" bandRow="1"/>
              <a:tblGrid>
                <a:gridCol w="1004702"/>
                <a:gridCol w="1100379"/>
                <a:gridCol w="1286360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Progress Reports Sent Home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Propulsion and Aircraft Performance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87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3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and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Progress Reports Sent Home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6959" y="-136240"/>
            <a:ext cx="66300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September / October 2017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51162" y="3608202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965148" y="4714975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284930" y="4714975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7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j-lt"/>
              </a:rPr>
              <a:t>MGMT 203 </a:t>
            </a:r>
            <a:br>
              <a:rPr lang="en-US" sz="3600" b="1" dirty="0" smtClean="0">
                <a:latin typeface="+mj-lt"/>
              </a:rPr>
            </a:br>
            <a:r>
              <a:rPr lang="en-US" sz="3600" dirty="0" smtClean="0"/>
              <a:t>Aircraft </a:t>
            </a:r>
            <a:r>
              <a:rPr lang="en-US" sz="3600" dirty="0"/>
              <a:t>Systems and Maintenance – Importance to Management</a:t>
            </a:r>
            <a:br>
              <a:rPr lang="en-US" sz="3600" dirty="0"/>
            </a:b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Module 4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8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Maintenance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Understand management perspective of aviation maintenance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854"/>
            <a:ext cx="6629400" cy="954107"/>
          </a:xfrm>
        </p:spPr>
        <p:txBody>
          <a:bodyPr/>
          <a:lstStyle/>
          <a:p>
            <a:r>
              <a:rPr lang="en-US" sz="2800" dirty="0" smtClean="0"/>
              <a:t>AC 120-16F Air Carrier Maintenance Program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0"/>
            <a:ext cx="8229600" cy="51999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Explains the meaning, scope, and content of the maintenance program.</a:t>
            </a:r>
          </a:p>
          <a:p>
            <a:r>
              <a:rPr lang="en-US" dirty="0" smtClean="0"/>
              <a:t>10 Elements of the air carrier program</a:t>
            </a:r>
          </a:p>
          <a:p>
            <a:pPr lvl="1"/>
            <a:r>
              <a:rPr lang="en-US" dirty="0"/>
              <a:t>Airworthiness </a:t>
            </a:r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Air </a:t>
            </a:r>
            <a:r>
              <a:rPr lang="en-US" dirty="0"/>
              <a:t>carrier maintenance </a:t>
            </a:r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Air </a:t>
            </a:r>
            <a:r>
              <a:rPr lang="en-US" dirty="0"/>
              <a:t>carrier maintenance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Accomplishment </a:t>
            </a:r>
            <a:r>
              <a:rPr lang="en-US" dirty="0"/>
              <a:t>and approval of maintenance and </a:t>
            </a:r>
            <a:r>
              <a:rPr lang="en-US" dirty="0" smtClean="0"/>
              <a:t>alterations</a:t>
            </a:r>
          </a:p>
          <a:p>
            <a:pPr lvl="1"/>
            <a:r>
              <a:rPr lang="en-US" dirty="0" smtClean="0"/>
              <a:t>Maintenance schedule</a:t>
            </a:r>
          </a:p>
          <a:p>
            <a:pPr lvl="1"/>
            <a:r>
              <a:rPr lang="en-US" dirty="0" smtClean="0"/>
              <a:t>Required Item Inspection (RII) </a:t>
            </a:r>
          </a:p>
          <a:p>
            <a:pPr lvl="2"/>
            <a:r>
              <a:rPr lang="en-US" dirty="0"/>
              <a:t>Usually 2 A&amp;Ps will sign off the maintenance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recordkeeping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Contract maintenance</a:t>
            </a:r>
          </a:p>
          <a:p>
            <a:pPr lvl="1"/>
            <a:r>
              <a:rPr lang="en-US" dirty="0" smtClean="0"/>
              <a:t>Personnel training</a:t>
            </a:r>
          </a:p>
          <a:p>
            <a:pPr lvl="1"/>
            <a:r>
              <a:rPr lang="en-US" dirty="0" smtClean="0"/>
              <a:t>Continuing Analysis And Surveillance System (CASS)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5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6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1908 </a:t>
            </a:r>
            <a:r>
              <a:rPr lang="en-US" sz="2800" dirty="0" smtClean="0"/>
              <a:t>— </a:t>
            </a:r>
            <a:r>
              <a:rPr lang="en-US" sz="2800" dirty="0"/>
              <a:t>Wilbur Wright and a French writer make the first passenger flight of over one hour.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5400"/>
            <a:ext cx="2343150" cy="324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7" y="3722088"/>
            <a:ext cx="4243869" cy="260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49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219"/>
            <a:ext cx="6629400" cy="1169551"/>
          </a:xfrm>
        </p:spPr>
        <p:txBody>
          <a:bodyPr/>
          <a:lstStyle/>
          <a:p>
            <a:pPr lvl="1"/>
            <a:r>
              <a:rPr lang="en-US" sz="2000" dirty="0" smtClean="0">
                <a:latin typeface="+mj-lt"/>
              </a:rPr>
              <a:t/>
            </a:r>
            <a:br>
              <a:rPr lang="en-US" sz="20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Airline Maintenance Checks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890"/>
            <a:ext cx="8229600" cy="489227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Airlines undergo periodic checks </a:t>
            </a:r>
            <a:r>
              <a:rPr lang="en-US" dirty="0" smtClean="0"/>
              <a:t>from </a:t>
            </a:r>
            <a:r>
              <a:rPr lang="en-US" dirty="0"/>
              <a:t>simple, routine examinations to detailed  </a:t>
            </a:r>
            <a:r>
              <a:rPr lang="en-US" dirty="0" smtClean="0"/>
              <a:t>inspections. </a:t>
            </a:r>
            <a:endParaRPr lang="en-US" dirty="0"/>
          </a:p>
          <a:p>
            <a:pPr lvl="0"/>
            <a:r>
              <a:rPr lang="en-US" dirty="0"/>
              <a:t>Specifically stated by airline in their </a:t>
            </a:r>
            <a:r>
              <a:rPr lang="en-US" dirty="0" smtClean="0"/>
              <a:t>procedures.</a:t>
            </a:r>
          </a:p>
          <a:p>
            <a:pPr lvl="0"/>
            <a:r>
              <a:rPr lang="en-US" dirty="0" smtClean="0"/>
              <a:t>The information below is an example only</a:t>
            </a:r>
          </a:p>
          <a:p>
            <a:pPr lvl="0"/>
            <a:r>
              <a:rPr lang="en-US" b="1" u="sng" dirty="0"/>
              <a:t>A Check</a:t>
            </a:r>
          </a:p>
          <a:p>
            <a:pPr lvl="1"/>
            <a:r>
              <a:rPr lang="en-US" dirty="0"/>
              <a:t>The shortest </a:t>
            </a:r>
            <a:r>
              <a:rPr lang="en-US" dirty="0" smtClean="0"/>
              <a:t>and simplest </a:t>
            </a:r>
            <a:r>
              <a:rPr lang="en-US" dirty="0"/>
              <a:t>work</a:t>
            </a:r>
          </a:p>
          <a:p>
            <a:pPr lvl="1"/>
            <a:r>
              <a:rPr lang="en-US" dirty="0"/>
              <a:t>Performed every </a:t>
            </a:r>
            <a:r>
              <a:rPr lang="en-US" dirty="0" smtClean="0"/>
              <a:t>300 hours </a:t>
            </a:r>
            <a:r>
              <a:rPr lang="en-US" dirty="0"/>
              <a:t>of </a:t>
            </a:r>
            <a:r>
              <a:rPr lang="en-US" dirty="0" smtClean="0"/>
              <a:t>operation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0827"/>
            <a:ext cx="6629400" cy="646331"/>
          </a:xfrm>
        </p:spPr>
        <p:txBody>
          <a:bodyPr/>
          <a:lstStyle/>
          <a:p>
            <a:r>
              <a:rPr lang="en-US" sz="3600" dirty="0"/>
              <a:t>Airline Maintenance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890"/>
            <a:ext cx="8229600" cy="489227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B- Check</a:t>
            </a:r>
          </a:p>
          <a:p>
            <a:pPr lvl="1"/>
            <a:r>
              <a:rPr lang="en-US" dirty="0"/>
              <a:t>Incorporates "A" check requirements</a:t>
            </a:r>
          </a:p>
          <a:p>
            <a:pPr lvl="1"/>
            <a:r>
              <a:rPr lang="en-US" dirty="0"/>
              <a:t>Often is </a:t>
            </a:r>
            <a:r>
              <a:rPr lang="en-US" dirty="0" smtClean="0"/>
              <a:t>600-hour intervals or every 6 months</a:t>
            </a:r>
            <a:endParaRPr lang="en-US" dirty="0"/>
          </a:p>
          <a:p>
            <a:pPr lvl="1"/>
            <a:r>
              <a:rPr lang="en-US" dirty="0"/>
              <a:t>More detailed examinations </a:t>
            </a:r>
          </a:p>
          <a:p>
            <a:pPr lvl="1"/>
            <a:r>
              <a:rPr lang="en-US" dirty="0"/>
              <a:t>May require some disassembly of airframe over the </a:t>
            </a:r>
            <a:r>
              <a:rPr lang="en-US" dirty="0" smtClean="0"/>
              <a:t>one-to </a:t>
            </a:r>
            <a:r>
              <a:rPr lang="en-US" dirty="0"/>
              <a:t>two-day </a:t>
            </a:r>
            <a:r>
              <a:rPr lang="en-US" dirty="0" smtClean="0"/>
              <a:t>process</a:t>
            </a:r>
          </a:p>
          <a:p>
            <a:pPr lvl="0"/>
            <a:r>
              <a:rPr lang="en-US" b="1" u="sng" dirty="0"/>
              <a:t>C- Check</a:t>
            </a:r>
          </a:p>
          <a:p>
            <a:pPr lvl="1"/>
            <a:r>
              <a:rPr lang="en-US" dirty="0"/>
              <a:t>Performed every two to three years</a:t>
            </a:r>
          </a:p>
          <a:p>
            <a:pPr lvl="1"/>
            <a:r>
              <a:rPr lang="en-US" dirty="0"/>
              <a:t>Includes all elements of </a:t>
            </a:r>
            <a:r>
              <a:rPr lang="en-US" dirty="0" smtClean="0"/>
              <a:t>“A</a:t>
            </a:r>
            <a:r>
              <a:rPr lang="en-US" dirty="0"/>
              <a:t>" and "B" checks</a:t>
            </a:r>
          </a:p>
          <a:p>
            <a:pPr lvl="1"/>
            <a:r>
              <a:rPr lang="en-US" dirty="0"/>
              <a:t>Some disassembly </a:t>
            </a:r>
          </a:p>
          <a:p>
            <a:pPr lvl="1"/>
            <a:r>
              <a:rPr lang="en-US" dirty="0"/>
              <a:t>Detailed aircraft &amp; engine examinations</a:t>
            </a:r>
          </a:p>
          <a:p>
            <a:pPr lvl="1"/>
            <a:r>
              <a:rPr lang="en-US" dirty="0"/>
              <a:t>Often lasts a week or longer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05"/>
            <a:ext cx="6629400" cy="584775"/>
          </a:xfrm>
        </p:spPr>
        <p:txBody>
          <a:bodyPr/>
          <a:lstStyle/>
          <a:p>
            <a:r>
              <a:rPr lang="en-US" sz="3200" dirty="0"/>
              <a:t>Airline Maintenance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890"/>
            <a:ext cx="8229600" cy="4892274"/>
          </a:xfrm>
        </p:spPr>
        <p:txBody>
          <a:bodyPr>
            <a:normAutofit/>
          </a:bodyPr>
          <a:lstStyle/>
          <a:p>
            <a:pPr lvl="0"/>
            <a:r>
              <a:rPr lang="en-US" b="1" u="sng" dirty="0"/>
              <a:t>D-Check</a:t>
            </a:r>
          </a:p>
          <a:p>
            <a:pPr lvl="1"/>
            <a:r>
              <a:rPr lang="en-US" dirty="0" smtClean="0"/>
              <a:t>Every 6 years </a:t>
            </a:r>
            <a:endParaRPr lang="en-US" dirty="0"/>
          </a:p>
          <a:p>
            <a:pPr lvl="1"/>
            <a:r>
              <a:rPr lang="en-US" dirty="0" smtClean="0"/>
              <a:t>Requires </a:t>
            </a:r>
            <a:r>
              <a:rPr lang="en-US" dirty="0"/>
              <a:t>complete structural and systems examination and testing including engine </a:t>
            </a:r>
            <a:r>
              <a:rPr lang="en-US" dirty="0" smtClean="0"/>
              <a:t>removals.</a:t>
            </a:r>
            <a:endParaRPr lang="en-US" dirty="0"/>
          </a:p>
          <a:p>
            <a:pPr lvl="1"/>
            <a:r>
              <a:rPr lang="en-US" dirty="0"/>
              <a:t>Several weeks to months depending upon </a:t>
            </a:r>
            <a:r>
              <a:rPr lang="en-US" dirty="0" smtClean="0"/>
              <a:t>aircraft condition.</a:t>
            </a:r>
          </a:p>
          <a:p>
            <a:pPr lvl="1"/>
            <a:r>
              <a:rPr lang="en-US" dirty="0" smtClean="0"/>
              <a:t>Equivalent to Military Depot level maintenance.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12861"/>
            <a:ext cx="6629400" cy="646331"/>
          </a:xfrm>
        </p:spPr>
        <p:txBody>
          <a:bodyPr/>
          <a:lstStyle/>
          <a:p>
            <a:r>
              <a:rPr lang="en-US" sz="3600" dirty="0"/>
              <a:t>Make or Buy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0"/>
            <a:ext cx="8229600" cy="5199961"/>
          </a:xfrm>
        </p:spPr>
        <p:txBody>
          <a:bodyPr>
            <a:normAutofit/>
          </a:bodyPr>
          <a:lstStyle/>
          <a:p>
            <a:r>
              <a:rPr lang="en-US" dirty="0" smtClean="0"/>
              <a:t>Make is company does their own maintenance</a:t>
            </a:r>
          </a:p>
          <a:p>
            <a:r>
              <a:rPr lang="en-US" dirty="0" smtClean="0"/>
              <a:t>Buy is company outsources or contracts out</a:t>
            </a:r>
          </a:p>
          <a:p>
            <a:pPr lvl="1"/>
            <a:r>
              <a:rPr lang="en-US" dirty="0" smtClean="0"/>
              <a:t>Called 3</a:t>
            </a:r>
            <a:r>
              <a:rPr lang="en-US" baseline="30000" dirty="0" smtClean="0"/>
              <a:t>rd</a:t>
            </a:r>
            <a:r>
              <a:rPr lang="en-US" dirty="0" smtClean="0"/>
              <a:t> party maintenance</a:t>
            </a:r>
          </a:p>
          <a:p>
            <a:pPr lvl="1"/>
            <a:r>
              <a:rPr lang="en-US" dirty="0" smtClean="0"/>
              <a:t>Maintenance, Repair, and Operations facilities</a:t>
            </a:r>
          </a:p>
          <a:p>
            <a:pPr lvl="0"/>
            <a:r>
              <a:rPr lang="en-US" dirty="0" smtClean="0"/>
              <a:t>Consider 4 </a:t>
            </a:r>
            <a:r>
              <a:rPr lang="en-US" dirty="0"/>
              <a:t>key areas </a:t>
            </a:r>
            <a:r>
              <a:rPr lang="en-US" dirty="0" smtClean="0"/>
              <a:t>for make or buy decisions</a:t>
            </a:r>
          </a:p>
          <a:p>
            <a:pPr lvl="1"/>
            <a:r>
              <a:rPr lang="en-US" dirty="0"/>
              <a:t>Comparative costs</a:t>
            </a:r>
          </a:p>
          <a:p>
            <a:pPr lvl="1"/>
            <a:r>
              <a:rPr lang="en-US" dirty="0" smtClean="0"/>
              <a:t>Labor </a:t>
            </a:r>
            <a:r>
              <a:rPr lang="en-US" dirty="0"/>
              <a:t>relations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of work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3910"/>
            <a:ext cx="6629400" cy="600164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890"/>
            <a:ext cx="8229600" cy="489227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Contracting out decision</a:t>
            </a:r>
          </a:p>
          <a:p>
            <a:pPr lvl="0"/>
            <a:r>
              <a:rPr lang="en-US" dirty="0" smtClean="0"/>
              <a:t>Most </a:t>
            </a:r>
            <a:r>
              <a:rPr lang="en-US" dirty="0"/>
              <a:t>3rd party facilities are well established and expanding</a:t>
            </a:r>
          </a:p>
          <a:p>
            <a:pPr lvl="0"/>
            <a:r>
              <a:rPr lang="en-US" dirty="0"/>
              <a:t>Services performed</a:t>
            </a:r>
          </a:p>
          <a:p>
            <a:pPr lvl="1"/>
            <a:r>
              <a:rPr lang="en-US" dirty="0"/>
              <a:t>Modifications</a:t>
            </a:r>
          </a:p>
          <a:p>
            <a:pPr lvl="1"/>
            <a:r>
              <a:rPr lang="en-US" dirty="0"/>
              <a:t>Overhauls</a:t>
            </a:r>
          </a:p>
          <a:p>
            <a:pPr lvl="1"/>
            <a:r>
              <a:rPr lang="en-US" dirty="0"/>
              <a:t>Letter checks</a:t>
            </a:r>
          </a:p>
          <a:p>
            <a:pPr lvl="2"/>
            <a:r>
              <a:rPr lang="en-US" dirty="0"/>
              <a:t>Especially C &amp; D </a:t>
            </a:r>
            <a:r>
              <a:rPr lang="en-US" dirty="0" smtClean="0"/>
              <a:t>(</a:t>
            </a:r>
            <a:r>
              <a:rPr lang="en-US" dirty="0"/>
              <a:t>Heavy maintenance)</a:t>
            </a:r>
          </a:p>
          <a:p>
            <a:pPr lvl="1"/>
            <a:r>
              <a:rPr lang="en-US" dirty="0"/>
              <a:t>Corrosion control and painting</a:t>
            </a:r>
          </a:p>
          <a:p>
            <a:pPr lvl="1"/>
            <a:r>
              <a:rPr lang="en-US" dirty="0"/>
              <a:t>Avionics </a:t>
            </a:r>
            <a:r>
              <a:rPr lang="en-US" dirty="0" smtClean="0"/>
              <a:t>upgrades</a:t>
            </a:r>
          </a:p>
          <a:p>
            <a:pPr lvl="1"/>
            <a:r>
              <a:rPr lang="en-US" dirty="0"/>
              <a:t>Cargo </a:t>
            </a:r>
            <a:r>
              <a:rPr lang="en-US" dirty="0" smtClean="0"/>
              <a:t>conversions</a:t>
            </a:r>
          </a:p>
          <a:p>
            <a:pPr lvl="1"/>
            <a:r>
              <a:rPr lang="en-US" dirty="0"/>
              <a:t>Maintenance </a:t>
            </a:r>
            <a:r>
              <a:rPr lang="en-US" dirty="0" smtClean="0"/>
              <a:t>away </a:t>
            </a:r>
            <a:r>
              <a:rPr lang="en-US" dirty="0"/>
              <a:t>from c</a:t>
            </a:r>
            <a:r>
              <a:rPr lang="en-US" dirty="0" smtClean="0"/>
              <a:t>ompany base or line stations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2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35944"/>
            <a:ext cx="6629400" cy="600164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14 CFR Part </a:t>
            </a:r>
            <a:r>
              <a:rPr lang="en-US" b="1" i="1" dirty="0" smtClean="0">
                <a:solidFill>
                  <a:srgbClr val="FF0000"/>
                </a:solidFill>
              </a:rPr>
              <a:t>145 Repair Stations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0"/>
            <a:ext cx="8229600" cy="5199961"/>
          </a:xfrm>
        </p:spPr>
        <p:txBody>
          <a:bodyPr>
            <a:normAutofit/>
          </a:bodyPr>
          <a:lstStyle/>
          <a:p>
            <a:r>
              <a:rPr lang="en-US" dirty="0" smtClean="0"/>
              <a:t>Considered 3</a:t>
            </a:r>
            <a:r>
              <a:rPr lang="en-US" baseline="30000" dirty="0" smtClean="0"/>
              <a:t>rd</a:t>
            </a:r>
            <a:r>
              <a:rPr lang="en-US" dirty="0" smtClean="0"/>
              <a:t> party maintenance</a:t>
            </a:r>
          </a:p>
          <a:p>
            <a:r>
              <a:rPr lang="en-US" dirty="0" smtClean="0"/>
              <a:t>Discussed previously in course</a:t>
            </a:r>
          </a:p>
          <a:p>
            <a:r>
              <a:rPr lang="en-US" dirty="0" smtClean="0"/>
              <a:t>Repairman certified under Part 65</a:t>
            </a:r>
          </a:p>
          <a:p>
            <a:r>
              <a:rPr lang="en-US" dirty="0" smtClean="0"/>
              <a:t>Many different types and classifications of  repair stations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-557946"/>
            <a:ext cx="6629400" cy="2123658"/>
          </a:xfrm>
        </p:spPr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Types </a:t>
            </a:r>
            <a:r>
              <a:rPr lang="en-US" dirty="0"/>
              <a:t>of Contracts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906"/>
            <a:ext cx="8229600" cy="4881257"/>
          </a:xfrm>
        </p:spPr>
        <p:txBody>
          <a:bodyPr/>
          <a:lstStyle/>
          <a:p>
            <a:pPr lvl="0"/>
            <a:r>
              <a:rPr lang="en-US" dirty="0"/>
              <a:t>Maintenance </a:t>
            </a:r>
            <a:r>
              <a:rPr lang="en-US" dirty="0" smtClean="0"/>
              <a:t>Labor </a:t>
            </a:r>
            <a:r>
              <a:rPr lang="en-US" dirty="0"/>
              <a:t>only agreement</a:t>
            </a:r>
          </a:p>
          <a:p>
            <a:pPr lvl="0"/>
            <a:r>
              <a:rPr lang="en-US" dirty="0" smtClean="0"/>
              <a:t>Labor </a:t>
            </a:r>
            <a:r>
              <a:rPr lang="en-US" dirty="0"/>
              <a:t>and parts </a:t>
            </a:r>
            <a:r>
              <a:rPr lang="en-US" dirty="0" smtClean="0"/>
              <a:t>agreements </a:t>
            </a:r>
            <a:endParaRPr lang="en-US" dirty="0"/>
          </a:p>
          <a:p>
            <a:r>
              <a:rPr lang="en-US" dirty="0"/>
              <a:t>Preventive maintenance</a:t>
            </a:r>
          </a:p>
          <a:p>
            <a:pPr lvl="0"/>
            <a:r>
              <a:rPr lang="en-US" dirty="0" smtClean="0"/>
              <a:t>Complete </a:t>
            </a:r>
            <a:r>
              <a:rPr lang="en-US" dirty="0"/>
              <a:t>maintenance management</a:t>
            </a:r>
          </a:p>
          <a:p>
            <a:pPr lvl="0"/>
            <a:r>
              <a:rPr lang="en-US" dirty="0"/>
              <a:t>Complete major repair, modification, and alterations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6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35944"/>
            <a:ext cx="6629400" cy="600164"/>
          </a:xfrm>
        </p:spPr>
        <p:txBody>
          <a:bodyPr/>
          <a:lstStyle/>
          <a:p>
            <a:r>
              <a:rPr lang="en-US" dirty="0" smtClean="0"/>
              <a:t>Maintenance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389"/>
            <a:ext cx="8229600" cy="5199961"/>
          </a:xfrm>
        </p:spPr>
        <p:txBody>
          <a:bodyPr>
            <a:normAutofit/>
          </a:bodyPr>
          <a:lstStyle/>
          <a:p>
            <a:r>
              <a:rPr lang="en-US" dirty="0" smtClean="0"/>
              <a:t>Some examples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personnel and support</a:t>
            </a:r>
          </a:p>
          <a:p>
            <a:pPr lvl="1"/>
            <a:r>
              <a:rPr lang="en-US" dirty="0"/>
              <a:t>Spare/repair parts</a:t>
            </a:r>
          </a:p>
          <a:p>
            <a:pPr lvl="1"/>
            <a:r>
              <a:rPr lang="en-US" dirty="0"/>
              <a:t>Test and support equipment maintenance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training</a:t>
            </a:r>
          </a:p>
          <a:p>
            <a:pPr lvl="1"/>
            <a:r>
              <a:rPr lang="en-US" dirty="0"/>
              <a:t>Maintenance facilities</a:t>
            </a:r>
          </a:p>
          <a:p>
            <a:pPr lvl="1"/>
            <a:r>
              <a:rPr lang="en-US" dirty="0"/>
              <a:t>Technical data changes </a:t>
            </a:r>
          </a:p>
          <a:p>
            <a:pPr lvl="1"/>
            <a:r>
              <a:rPr lang="en-US" dirty="0"/>
              <a:t>Technical </a:t>
            </a:r>
            <a:r>
              <a:rPr lang="en-US" dirty="0" smtClean="0"/>
              <a:t>manuals/data</a:t>
            </a:r>
          </a:p>
          <a:p>
            <a:pPr lvl="1"/>
            <a:r>
              <a:rPr lang="en-US" sz="2800" dirty="0" smtClean="0"/>
              <a:t>Transportation </a:t>
            </a:r>
            <a:r>
              <a:rPr lang="en-US" sz="2800" dirty="0"/>
              <a:t>and handling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35944"/>
            <a:ext cx="6629400" cy="600164"/>
          </a:xfrm>
        </p:spPr>
        <p:txBody>
          <a:bodyPr/>
          <a:lstStyle/>
          <a:p>
            <a:r>
              <a:rPr lang="en-US" dirty="0" smtClean="0"/>
              <a:t>Managers’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0"/>
            <a:ext cx="8229600" cy="5199961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basics of</a:t>
            </a:r>
          </a:p>
          <a:p>
            <a:pPr lvl="1"/>
            <a:r>
              <a:rPr lang="en-US" dirty="0" smtClean="0"/>
              <a:t>Maintenance Management Considerations</a:t>
            </a:r>
          </a:p>
          <a:p>
            <a:pPr lvl="2"/>
            <a:r>
              <a:rPr lang="en-US" dirty="0" smtClean="0"/>
              <a:t>Minimum Equipment List (MEL)</a:t>
            </a:r>
          </a:p>
          <a:p>
            <a:pPr lvl="2"/>
            <a:r>
              <a:rPr lang="en-US" dirty="0"/>
              <a:t>Deferred Maintenance Items (DMI)</a:t>
            </a:r>
            <a:endParaRPr lang="en-US" dirty="0" smtClean="0"/>
          </a:p>
          <a:p>
            <a:pPr lvl="1"/>
            <a:r>
              <a:rPr lang="en-US" dirty="0" smtClean="0"/>
              <a:t>Maintenance personnel duty time limitations</a:t>
            </a:r>
          </a:p>
          <a:p>
            <a:pPr lvl="2"/>
            <a:r>
              <a:rPr lang="en-US" dirty="0" smtClean="0"/>
              <a:t>Physical </a:t>
            </a:r>
            <a:r>
              <a:rPr lang="en-US" dirty="0"/>
              <a:t>fatigue can lead to </a:t>
            </a:r>
            <a:r>
              <a:rPr lang="en-US" dirty="0" smtClean="0"/>
              <a:t>mistakes, incidents, and accidents.</a:t>
            </a:r>
          </a:p>
          <a:p>
            <a:pPr lvl="2"/>
            <a:r>
              <a:rPr lang="en-US" dirty="0" smtClean="0"/>
              <a:t>See </a:t>
            </a:r>
            <a:r>
              <a:rPr lang="en-US" b="1" dirty="0" smtClean="0">
                <a:solidFill>
                  <a:srgbClr val="FF0000"/>
                </a:solidFill>
              </a:rPr>
              <a:t>14 </a:t>
            </a:r>
            <a:r>
              <a:rPr lang="en-US" b="1" dirty="0">
                <a:solidFill>
                  <a:srgbClr val="FF0000"/>
                </a:solidFill>
              </a:rPr>
              <a:t>CFR Part </a:t>
            </a:r>
            <a:r>
              <a:rPr lang="en-US" b="1" dirty="0" smtClean="0">
                <a:solidFill>
                  <a:srgbClr val="FF0000"/>
                </a:solidFill>
              </a:rPr>
              <a:t>121 </a:t>
            </a:r>
            <a:r>
              <a:rPr lang="en-US" dirty="0" smtClean="0"/>
              <a:t>for air carrier maintenance personnel.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9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2219" y="-8582"/>
            <a:ext cx="6629400" cy="1092607"/>
          </a:xfrm>
        </p:spPr>
        <p:txBody>
          <a:bodyPr/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Maintenance </a:t>
            </a:r>
            <a:r>
              <a:rPr lang="en-US" sz="3200" dirty="0" smtClean="0"/>
              <a:t>Planning and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40"/>
            <a:ext cx="8229600" cy="5155510"/>
          </a:xfrm>
        </p:spPr>
        <p:txBody>
          <a:bodyPr>
            <a:normAutofit fontScale="92500" lnSpcReduction="10000"/>
          </a:bodyPr>
          <a:lstStyle/>
          <a:p>
            <a:pPr eaLnBrk="0"/>
            <a:r>
              <a:rPr lang="en-US" dirty="0" smtClean="0"/>
              <a:t>Maintenance planning is coordinated with the flight department or operations.</a:t>
            </a:r>
          </a:p>
          <a:p>
            <a:pPr lvl="1" eaLnBrk="0"/>
            <a:r>
              <a:rPr lang="en-US" dirty="0" smtClean="0"/>
              <a:t>Scheduling is very important to verify the following are available</a:t>
            </a:r>
          </a:p>
          <a:p>
            <a:pPr lvl="2" eaLnBrk="0"/>
            <a:r>
              <a:rPr lang="en-US" dirty="0" smtClean="0"/>
              <a:t>Parts </a:t>
            </a:r>
          </a:p>
          <a:p>
            <a:pPr lvl="2" eaLnBrk="0"/>
            <a:r>
              <a:rPr lang="en-US" dirty="0" smtClean="0"/>
              <a:t>Personnel for shifts</a:t>
            </a:r>
          </a:p>
          <a:p>
            <a:pPr lvl="2" eaLnBrk="0"/>
            <a:r>
              <a:rPr lang="en-US" dirty="0" smtClean="0"/>
              <a:t>Special equipment (jacks, engine change equipment, etc.)</a:t>
            </a:r>
          </a:p>
          <a:p>
            <a:pPr lvl="2" eaLnBrk="0"/>
            <a:r>
              <a:rPr lang="en-US" dirty="0" smtClean="0"/>
              <a:t>Inspection work cards, types, and frequencies</a:t>
            </a:r>
          </a:p>
          <a:p>
            <a:pPr lvl="2" eaLnBrk="0"/>
            <a:r>
              <a:rPr lang="en-US" dirty="0" smtClean="0"/>
              <a:t>Airworthiness Directives (ADs)</a:t>
            </a:r>
          </a:p>
          <a:p>
            <a:pPr lvl="2" eaLnBrk="0"/>
            <a:r>
              <a:rPr lang="en-US" dirty="0" smtClean="0"/>
              <a:t>Life limiting or time change parts </a:t>
            </a:r>
          </a:p>
          <a:p>
            <a:pPr lvl="2" eaLnBrk="0"/>
            <a:r>
              <a:rPr lang="en-US" dirty="0" smtClean="0"/>
              <a:t>Corrections of deferred maintenance items (parts and processes)</a:t>
            </a:r>
          </a:p>
          <a:p>
            <a:pPr lvl="2" eaLnBrk="0"/>
            <a:r>
              <a:rPr lang="en-US" dirty="0" smtClean="0"/>
              <a:t>Corrosion control and painting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6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1922 </a:t>
            </a:r>
            <a:r>
              <a:rPr lang="en-US" sz="2800" dirty="0" smtClean="0"/>
              <a:t>— </a:t>
            </a:r>
            <a:r>
              <a:rPr lang="en-US" sz="2800" dirty="0"/>
              <a:t>Lieutenants John Macready and O.G. Kelly set a new world flight endurance record, staying aloft in their Fokker T-2 monoplane for a total of 35 hours, 18 minutes and 30 seconds.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2421271"/>
            <a:ext cx="4433887" cy="333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778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413909"/>
            <a:ext cx="6629400" cy="600164"/>
          </a:xfrm>
        </p:spPr>
        <p:txBody>
          <a:bodyPr/>
          <a:lstStyle/>
          <a:p>
            <a:pPr algn="l"/>
            <a:r>
              <a:rPr lang="en-US" sz="3200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39"/>
            <a:ext cx="8229600" cy="4804139"/>
          </a:xfrm>
        </p:spPr>
        <p:txBody>
          <a:bodyPr>
            <a:normAutofit lnSpcReduction="10000"/>
          </a:bodyPr>
          <a:lstStyle/>
          <a:p>
            <a:pPr eaLnBrk="0"/>
            <a:r>
              <a:rPr lang="en-US" dirty="0"/>
              <a:t>Aircraft-on-ground (AOG</a:t>
            </a:r>
            <a:r>
              <a:rPr lang="en-US" dirty="0" smtClean="0"/>
              <a:t>) waiting parts is another critical management responsibility. </a:t>
            </a:r>
          </a:p>
          <a:p>
            <a:pPr eaLnBrk="0"/>
            <a:r>
              <a:rPr lang="en-US" altLang="en-US" dirty="0"/>
              <a:t>4 Categories of </a:t>
            </a:r>
            <a:r>
              <a:rPr lang="en-US" altLang="en-US" dirty="0" smtClean="0"/>
              <a:t>Inventory</a:t>
            </a:r>
          </a:p>
          <a:p>
            <a:pPr lvl="1"/>
            <a:r>
              <a:rPr lang="en-US" altLang="en-US" dirty="0"/>
              <a:t>Raw materials</a:t>
            </a:r>
          </a:p>
          <a:p>
            <a:pPr lvl="1"/>
            <a:r>
              <a:rPr lang="en-US" altLang="en-US" dirty="0"/>
              <a:t>Work in Progress (WIP)</a:t>
            </a:r>
          </a:p>
          <a:p>
            <a:pPr lvl="1"/>
            <a:r>
              <a:rPr lang="en-US" altLang="en-US" dirty="0"/>
              <a:t>Finished </a:t>
            </a:r>
            <a:r>
              <a:rPr lang="en-US" altLang="en-US" dirty="0" smtClean="0"/>
              <a:t>goods</a:t>
            </a:r>
          </a:p>
          <a:p>
            <a:pPr lvl="2"/>
            <a:r>
              <a:rPr lang="en-US" altLang="en-US" dirty="0" smtClean="0"/>
              <a:t>Parts, components, engines, etc.</a:t>
            </a:r>
            <a:endParaRPr lang="en-US" altLang="en-US" dirty="0"/>
          </a:p>
          <a:p>
            <a:pPr lvl="1"/>
            <a:r>
              <a:rPr lang="en-US" altLang="en-US" dirty="0"/>
              <a:t>Maintenance, Repair, and Operating (MRO) </a:t>
            </a:r>
            <a:r>
              <a:rPr lang="en-US" altLang="en-US" dirty="0" smtClean="0"/>
              <a:t>Stock</a:t>
            </a:r>
          </a:p>
          <a:p>
            <a:pPr lvl="2"/>
            <a:r>
              <a:rPr lang="en-US" altLang="en-US" dirty="0" smtClean="0"/>
              <a:t>Bench stock</a:t>
            </a:r>
          </a:p>
          <a:p>
            <a:pPr lvl="3"/>
            <a:r>
              <a:rPr lang="en-US" altLang="en-US" dirty="0" smtClean="0"/>
              <a:t>Bolts, washers, nuts, gaskets, and rivets, etc. </a:t>
            </a:r>
            <a:endParaRPr lang="en-US" altLang="en-US" dirty="0"/>
          </a:p>
          <a:p>
            <a:pPr eaLnBrk="0"/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390826"/>
            <a:ext cx="6629400" cy="646331"/>
          </a:xfrm>
        </p:spPr>
        <p:txBody>
          <a:bodyPr/>
          <a:lstStyle/>
          <a:p>
            <a:pPr algn="l"/>
            <a:r>
              <a:rPr lang="en-US" sz="3600" dirty="0" smtClean="0"/>
              <a:t>Inventory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788"/>
            <a:ext cx="8229600" cy="4804139"/>
          </a:xfrm>
        </p:spPr>
        <p:txBody>
          <a:bodyPr>
            <a:normAutofit/>
          </a:bodyPr>
          <a:lstStyle/>
          <a:p>
            <a:r>
              <a:rPr lang="en-US" altLang="en-US" dirty="0"/>
              <a:t>Unlimited inventory</a:t>
            </a:r>
          </a:p>
          <a:p>
            <a:pPr lvl="1"/>
            <a:r>
              <a:rPr lang="en-US" altLang="en-US" dirty="0"/>
              <a:t>Financial drain on the company</a:t>
            </a:r>
          </a:p>
          <a:p>
            <a:r>
              <a:rPr lang="en-US" altLang="en-US" dirty="0"/>
              <a:t>Minimum inventory</a:t>
            </a:r>
          </a:p>
          <a:p>
            <a:pPr lvl="1"/>
            <a:r>
              <a:rPr lang="en-US" altLang="en-US" dirty="0"/>
              <a:t>Aircraft grounded </a:t>
            </a:r>
          </a:p>
          <a:p>
            <a:pPr lvl="1"/>
            <a:r>
              <a:rPr lang="en-US" altLang="en-US" dirty="0"/>
              <a:t>Parts canned </a:t>
            </a:r>
            <a:r>
              <a:rPr lang="en-US" altLang="en-US" dirty="0" smtClean="0"/>
              <a:t>(removed) from </a:t>
            </a:r>
            <a:r>
              <a:rPr lang="en-US" altLang="en-US" dirty="0"/>
              <a:t>another aircraft</a:t>
            </a:r>
          </a:p>
          <a:p>
            <a:pPr lvl="1"/>
            <a:r>
              <a:rPr lang="en-US" altLang="en-US" dirty="0" smtClean="0"/>
              <a:t>Growth </a:t>
            </a:r>
            <a:r>
              <a:rPr lang="en-US" altLang="en-US" dirty="0"/>
              <a:t>of deferred maintenance </a:t>
            </a:r>
            <a:r>
              <a:rPr lang="en-US" altLang="en-US" dirty="0" smtClean="0"/>
              <a:t>items (DMI)</a:t>
            </a:r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8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390826"/>
            <a:ext cx="6629400" cy="646331"/>
          </a:xfrm>
        </p:spPr>
        <p:txBody>
          <a:bodyPr/>
          <a:lstStyle/>
          <a:p>
            <a:pPr algn="l"/>
            <a:r>
              <a:rPr lang="en-US" sz="3600" dirty="0" smtClean="0"/>
              <a:t>Inventory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754"/>
            <a:ext cx="8229600" cy="4804139"/>
          </a:xfrm>
        </p:spPr>
        <p:txBody>
          <a:bodyPr>
            <a:normAutofit/>
          </a:bodyPr>
          <a:lstStyle/>
          <a:p>
            <a:r>
              <a:rPr lang="en-US" altLang="en-US" dirty="0"/>
              <a:t>Inventory Carrying or Holding </a:t>
            </a:r>
            <a:r>
              <a:rPr lang="en-US" altLang="en-US" dirty="0" smtClean="0"/>
              <a:t>Costs</a:t>
            </a:r>
          </a:p>
          <a:p>
            <a:pPr lvl="1"/>
            <a:r>
              <a:rPr lang="en-US" altLang="en-US" dirty="0"/>
              <a:t>Considered warehousing and material </a:t>
            </a:r>
            <a:r>
              <a:rPr lang="en-US" altLang="en-US" dirty="0" smtClean="0"/>
              <a:t>handling.</a:t>
            </a:r>
            <a:endParaRPr lang="en-US" altLang="en-US" dirty="0"/>
          </a:p>
          <a:p>
            <a:pPr lvl="1"/>
            <a:r>
              <a:rPr lang="en-US" altLang="en-US" dirty="0"/>
              <a:t>Costs of maintaining and handling materials and inventory for a  specific period of </a:t>
            </a:r>
            <a:r>
              <a:rPr lang="en-US" altLang="en-US" dirty="0" smtClean="0"/>
              <a:t>time.</a:t>
            </a:r>
            <a:endParaRPr lang="en-US" altLang="en-US" dirty="0"/>
          </a:p>
          <a:p>
            <a:r>
              <a:rPr lang="en-US" altLang="en-US" dirty="0"/>
              <a:t>Ordering </a:t>
            </a:r>
            <a:r>
              <a:rPr lang="en-US" altLang="en-US" dirty="0" smtClean="0"/>
              <a:t>Costs</a:t>
            </a:r>
          </a:p>
          <a:p>
            <a:pPr lvl="1"/>
            <a:r>
              <a:rPr lang="en-US" altLang="en-US" dirty="0"/>
              <a:t>Considered purchasing and transportation costs</a:t>
            </a:r>
          </a:p>
          <a:p>
            <a:pPr lvl="1"/>
            <a:r>
              <a:rPr lang="en-US" altLang="en-US" dirty="0"/>
              <a:t>Costs of placing and receiving an </a:t>
            </a:r>
            <a:r>
              <a:rPr lang="en-US" altLang="en-US" dirty="0" smtClean="0"/>
              <a:t>order</a:t>
            </a:r>
          </a:p>
          <a:p>
            <a:r>
              <a:rPr lang="en-US" altLang="en-US" dirty="0"/>
              <a:t>Total Costs </a:t>
            </a:r>
            <a:endParaRPr lang="en-US" altLang="en-US" dirty="0" smtClean="0"/>
          </a:p>
          <a:p>
            <a:pPr lvl="1"/>
            <a:r>
              <a:rPr lang="en-US" altLang="en-US" dirty="0"/>
              <a:t>= carrying costs  +  ordering costs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0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2219" y="-31665"/>
            <a:ext cx="6629400" cy="1138773"/>
          </a:xfrm>
        </p:spPr>
        <p:txBody>
          <a:bodyPr/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856"/>
            <a:ext cx="8229600" cy="4804139"/>
          </a:xfrm>
        </p:spPr>
        <p:txBody>
          <a:bodyPr>
            <a:normAutofit/>
          </a:bodyPr>
          <a:lstStyle/>
          <a:p>
            <a:r>
              <a:rPr lang="en-US" altLang="en-US" dirty="0"/>
              <a:t>Conformance to customer requirements</a:t>
            </a:r>
          </a:p>
          <a:p>
            <a:r>
              <a:rPr lang="en-US" altLang="en-US" dirty="0" smtClean="0"/>
              <a:t>Conformance </a:t>
            </a:r>
            <a:r>
              <a:rPr lang="en-US" altLang="en-US" dirty="0"/>
              <a:t>to specifications or standards</a:t>
            </a:r>
          </a:p>
          <a:p>
            <a:r>
              <a:rPr lang="en-US" altLang="en-US" dirty="0"/>
              <a:t>Airlines</a:t>
            </a:r>
          </a:p>
          <a:p>
            <a:pPr lvl="1"/>
            <a:r>
              <a:rPr lang="en-US" altLang="en-US" dirty="0" smtClean="0"/>
              <a:t>14 CFR Part </a:t>
            </a:r>
            <a:r>
              <a:rPr lang="en-US" altLang="en-US" dirty="0"/>
              <a:t>121.373 </a:t>
            </a:r>
            <a:r>
              <a:rPr lang="en-US" altLang="en-US" dirty="0" smtClean="0"/>
              <a:t>requires </a:t>
            </a:r>
            <a:r>
              <a:rPr lang="en-US" altLang="en-US" dirty="0"/>
              <a:t>the operator to provide a system of continuous analysis and </a:t>
            </a:r>
            <a:r>
              <a:rPr lang="en-US" altLang="en-US" dirty="0" smtClean="0"/>
              <a:t>surveillance.</a:t>
            </a:r>
            <a:endParaRPr lang="en-US" altLang="en-US" dirty="0"/>
          </a:p>
          <a:p>
            <a:r>
              <a:rPr lang="en-US" altLang="en-US" dirty="0"/>
              <a:t>Repair Stations </a:t>
            </a:r>
            <a:r>
              <a:rPr lang="en-US" altLang="en-US" dirty="0" smtClean="0"/>
              <a:t>require </a:t>
            </a:r>
            <a:r>
              <a:rPr lang="en-US" altLang="en-US" dirty="0"/>
              <a:t>a quality program under </a:t>
            </a:r>
            <a:r>
              <a:rPr lang="en-US" altLang="en-US" dirty="0" smtClean="0"/>
              <a:t>14 CFR Part 145.</a:t>
            </a:r>
            <a:endParaRPr lang="en-US" altLang="en-US" dirty="0"/>
          </a:p>
          <a:p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02827"/>
            <a:ext cx="6629400" cy="600164"/>
          </a:xfrm>
        </p:spPr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957"/>
            <a:ext cx="8229600" cy="487024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Process of </a:t>
            </a:r>
            <a:endParaRPr lang="en-US" altLang="en-US" dirty="0"/>
          </a:p>
          <a:p>
            <a:pPr lvl="1"/>
            <a:r>
              <a:rPr lang="en-US" altLang="en-US" dirty="0"/>
              <a:t>Measure actual performance</a:t>
            </a:r>
          </a:p>
          <a:p>
            <a:pPr lvl="1"/>
            <a:r>
              <a:rPr lang="en-US" altLang="en-US" dirty="0"/>
              <a:t>Compare it with specifications</a:t>
            </a:r>
          </a:p>
          <a:p>
            <a:pPr lvl="1"/>
            <a:r>
              <a:rPr lang="en-US" altLang="en-US" dirty="0"/>
              <a:t>Take action if </a:t>
            </a:r>
            <a:r>
              <a:rPr lang="en-US" altLang="en-US" dirty="0" smtClean="0"/>
              <a:t>difference</a:t>
            </a:r>
          </a:p>
          <a:p>
            <a:r>
              <a:rPr lang="en-US" altLang="en-US" dirty="0"/>
              <a:t>Consists of </a:t>
            </a:r>
          </a:p>
          <a:p>
            <a:pPr lvl="1"/>
            <a:r>
              <a:rPr lang="en-US" altLang="en-US" dirty="0"/>
              <a:t>Inspection</a:t>
            </a:r>
          </a:p>
          <a:p>
            <a:pPr lvl="1"/>
            <a:r>
              <a:rPr lang="en-US" altLang="en-US" dirty="0"/>
              <a:t>Acceptance</a:t>
            </a:r>
          </a:p>
          <a:p>
            <a:pPr lvl="1"/>
            <a:r>
              <a:rPr lang="en-US" altLang="en-US" dirty="0" smtClean="0"/>
              <a:t>Reporting or Feedback</a:t>
            </a:r>
            <a:endParaRPr lang="en-US" altLang="en-US" dirty="0"/>
          </a:p>
          <a:p>
            <a:pPr lvl="1"/>
            <a:r>
              <a:rPr lang="en-US" altLang="en-US" dirty="0"/>
              <a:t>Evaluation of personnel and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7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6" y="424927"/>
            <a:ext cx="6629400" cy="600164"/>
          </a:xfrm>
        </p:spPr>
        <p:txBody>
          <a:bodyPr/>
          <a:lstStyle/>
          <a:p>
            <a:r>
              <a:rPr lang="en-US" altLang="en-US" dirty="0"/>
              <a:t>Quality Assurance  (QA)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40"/>
            <a:ext cx="8229600" cy="492532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Oriented to prevent quality problems</a:t>
            </a:r>
          </a:p>
          <a:p>
            <a:r>
              <a:rPr lang="en-US" altLang="en-US" dirty="0"/>
              <a:t>Emphasis on feedback and corrective actions</a:t>
            </a:r>
          </a:p>
          <a:p>
            <a:r>
              <a:rPr lang="en-US" altLang="en-US" dirty="0"/>
              <a:t>Evaluates such functions as </a:t>
            </a:r>
          </a:p>
          <a:p>
            <a:pPr lvl="1"/>
            <a:r>
              <a:rPr lang="en-US" altLang="en-US" dirty="0"/>
              <a:t>Reliability reports</a:t>
            </a:r>
          </a:p>
          <a:p>
            <a:pPr lvl="1"/>
            <a:r>
              <a:rPr lang="en-US" altLang="en-US" dirty="0"/>
              <a:t>Audits</a:t>
            </a:r>
          </a:p>
          <a:p>
            <a:pPr lvl="1"/>
            <a:r>
              <a:rPr lang="en-US" altLang="en-US" dirty="0"/>
              <a:t>Component tear-down reports</a:t>
            </a:r>
          </a:p>
          <a:p>
            <a:pPr lvl="1"/>
            <a:r>
              <a:rPr lang="en-US" altLang="en-US" dirty="0"/>
              <a:t>Inspection procedures and results</a:t>
            </a:r>
          </a:p>
          <a:p>
            <a:pPr lvl="1"/>
            <a:r>
              <a:rPr lang="en-US" altLang="en-US" dirty="0"/>
              <a:t>Tool calibration program</a:t>
            </a:r>
          </a:p>
          <a:p>
            <a:pPr lvl="1"/>
            <a:r>
              <a:rPr lang="en-US" altLang="en-US" dirty="0" smtClean="0"/>
              <a:t>Cause </a:t>
            </a:r>
            <a:r>
              <a:rPr lang="en-US" altLang="en-US" dirty="0"/>
              <a:t>of any recurring discrepancy</a:t>
            </a:r>
          </a:p>
          <a:p>
            <a:pPr lvl="1"/>
            <a:r>
              <a:rPr lang="en-US" altLang="en-US" dirty="0"/>
              <a:t>Investigation of </a:t>
            </a:r>
            <a:r>
              <a:rPr lang="en-US" altLang="en-US" dirty="0" smtClean="0"/>
              <a:t>FAA write-ups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5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02893"/>
            <a:ext cx="6629400" cy="600164"/>
          </a:xfrm>
        </p:spPr>
        <p:txBody>
          <a:bodyPr/>
          <a:lstStyle/>
          <a:p>
            <a:r>
              <a:rPr lang="en-US" altLang="en-US" dirty="0"/>
              <a:t>ISO 9001:2008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738"/>
            <a:ext cx="8229600" cy="4991426"/>
          </a:xfrm>
        </p:spPr>
        <p:txBody>
          <a:bodyPr/>
          <a:lstStyle/>
          <a:p>
            <a:r>
              <a:rPr lang="en-US" altLang="en-US" dirty="0"/>
              <a:t>ISO = equal or uniform</a:t>
            </a:r>
          </a:p>
          <a:p>
            <a:r>
              <a:rPr lang="en-US" altLang="en-US" dirty="0"/>
              <a:t>International Organization for Standardization (IOS)</a:t>
            </a:r>
          </a:p>
          <a:p>
            <a:pPr lvl="1"/>
            <a:r>
              <a:rPr lang="en-US" altLang="en-US" dirty="0"/>
              <a:t>Headquartered in Geneva</a:t>
            </a:r>
          </a:p>
          <a:p>
            <a:r>
              <a:rPr lang="en-US" altLang="en-US" dirty="0" smtClean="0"/>
              <a:t>Requires </a:t>
            </a:r>
            <a:r>
              <a:rPr lang="en-US" altLang="en-US" dirty="0"/>
              <a:t>quality manual, process, procedures and work </a:t>
            </a:r>
            <a:r>
              <a:rPr lang="en-US" altLang="en-US" dirty="0" smtClean="0"/>
              <a:t>instructions.</a:t>
            </a:r>
          </a:p>
          <a:p>
            <a:r>
              <a:rPr lang="en-US" altLang="en-US" dirty="0" smtClean="0"/>
              <a:t>New spec is ISO 9001:2015</a:t>
            </a:r>
          </a:p>
          <a:p>
            <a:pPr lvl="1"/>
            <a:r>
              <a:rPr lang="en-US" altLang="en-US" dirty="0" smtClean="0"/>
              <a:t>ISO 9001:2008 is still being used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5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02893"/>
            <a:ext cx="6629400" cy="600164"/>
          </a:xfrm>
        </p:spPr>
        <p:txBody>
          <a:bodyPr/>
          <a:lstStyle/>
          <a:p>
            <a:r>
              <a:rPr lang="en-US" altLang="en-US" dirty="0"/>
              <a:t>ISO 9001:2008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738"/>
            <a:ext cx="8229600" cy="4991426"/>
          </a:xfrm>
        </p:spPr>
        <p:txBody>
          <a:bodyPr/>
          <a:lstStyle/>
          <a:p>
            <a:r>
              <a:rPr lang="en-US" altLang="en-US" dirty="0"/>
              <a:t>Provides guidance for an effective quality management system (QMS)</a:t>
            </a:r>
          </a:p>
          <a:p>
            <a:r>
              <a:rPr lang="en-US" altLang="en-US" dirty="0"/>
              <a:t>Company must manage the process</a:t>
            </a:r>
          </a:p>
          <a:p>
            <a:pPr lvl="1"/>
            <a:r>
              <a:rPr lang="en-US" altLang="en-US" dirty="0"/>
              <a:t>Process control</a:t>
            </a:r>
          </a:p>
          <a:p>
            <a:r>
              <a:rPr lang="en-US" altLang="en-US" dirty="0"/>
              <a:t>Top management support</a:t>
            </a:r>
          </a:p>
          <a:p>
            <a:r>
              <a:rPr lang="en-US" altLang="en-US" dirty="0"/>
              <a:t>Documentation is a key factor</a:t>
            </a:r>
          </a:p>
          <a:p>
            <a:r>
              <a:rPr lang="en-US" altLang="en-US" dirty="0"/>
              <a:t>Continuous improvement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0859"/>
            <a:ext cx="6629400" cy="600164"/>
          </a:xfrm>
        </p:spPr>
        <p:txBody>
          <a:bodyPr/>
          <a:lstStyle/>
          <a:p>
            <a:r>
              <a:rPr lang="en-US" altLang="en-US" dirty="0"/>
              <a:t>AS9100 Aerospace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822"/>
            <a:ext cx="8229600" cy="4936341"/>
          </a:xfrm>
        </p:spPr>
        <p:txBody>
          <a:bodyPr/>
          <a:lstStyle/>
          <a:p>
            <a:r>
              <a:rPr lang="en-US" altLang="en-US" dirty="0"/>
              <a:t>Aerospace Industry Specification </a:t>
            </a:r>
          </a:p>
          <a:p>
            <a:r>
              <a:rPr lang="en-US" altLang="en-US" dirty="0"/>
              <a:t>Follows requirements of ISO 9001 by requiring  specific requirements for the aerospace industry quality and </a:t>
            </a:r>
            <a:r>
              <a:rPr lang="en-US" altLang="en-US" dirty="0" smtClean="0"/>
              <a:t>safety.</a:t>
            </a:r>
            <a:endParaRPr lang="en-US" altLang="en-US" dirty="0"/>
          </a:p>
          <a:p>
            <a:r>
              <a:rPr lang="en-US" altLang="en-US" dirty="0"/>
              <a:t>Released in 1999 by Society of Automotive Engineers (SAE) and European Association of Aerospace </a:t>
            </a:r>
            <a:r>
              <a:rPr lang="en-US" altLang="en-US" dirty="0" smtClean="0"/>
              <a:t>Industries.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1677291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6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1928 </a:t>
            </a:r>
            <a:r>
              <a:rPr lang="en-US" sz="2800" dirty="0" smtClean="0"/>
              <a:t>— </a:t>
            </a:r>
            <a:r>
              <a:rPr lang="en-US" sz="2800" dirty="0"/>
              <a:t>Air Meet at Wilmington, Delaware.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44682"/>
            <a:ext cx="5125590" cy="337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910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u="sng" dirty="0"/>
              <a:t>Learning Objectives – Module 4 </a:t>
            </a:r>
            <a:r>
              <a:rPr lang="en-US" sz="3200" b="1" u="sng" dirty="0" smtClean="0"/>
              <a:t>(10/2/17 – 10/13/17)</a:t>
            </a:r>
            <a:r>
              <a:rPr lang="en-US" sz="3200" b="1" u="sng" dirty="0"/>
              <a:t/>
            </a:r>
            <a:br>
              <a:rPr lang="en-US" sz="3200" b="1" u="sng" dirty="0"/>
            </a:br>
            <a:r>
              <a:rPr lang="en-US" sz="2800" b="1" u="sng" dirty="0"/>
              <a:t>Aircraft Systems and Maintenance – Importance to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8408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dirty="0"/>
              <a:t>. For a typical aircraft, describe the functions of the flight controls. </a:t>
            </a:r>
          </a:p>
          <a:p>
            <a:pPr lvl="1"/>
            <a:r>
              <a:rPr lang="en-US" sz="2000" dirty="0"/>
              <a:t>2. Examine the components of a typical airframe system such as fuel, landing gear and brakes, oxygen systems, air conditioning systems, pressurization systems, hydraulic systems, deice and anti-ice systems, electrical, and autopilot systems. </a:t>
            </a:r>
          </a:p>
          <a:p>
            <a:pPr lvl="1"/>
            <a:r>
              <a:rPr lang="en-US" sz="2000" dirty="0"/>
              <a:t>3. Explain the formation of shock waves on an aircraft wing. </a:t>
            </a:r>
          </a:p>
          <a:p>
            <a:pPr lvl="1"/>
            <a:r>
              <a:rPr lang="en-US" sz="2000" dirty="0"/>
              <a:t>4. Describe fly by wire primary flight controls and the advantages of this technology. </a:t>
            </a: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480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8088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4 </a:t>
            </a:r>
            <a:r>
              <a:rPr lang="en-US" sz="3200" b="1" dirty="0" smtClean="0"/>
              <a:t>(10/2/17 – 10/13/17)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>
                <a:solidFill>
                  <a:srgbClr val="00386B"/>
                </a:solidFill>
              </a:rPr>
              <a:t>Aircraft Systems and Maintenance – Importance to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06600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pPr lvl="1"/>
            <a:r>
              <a:rPr lang="en-US" sz="1800" dirty="0"/>
              <a:t>5. Describe the three areas that most maintenance procedures are based upon. </a:t>
            </a:r>
          </a:p>
          <a:p>
            <a:pPr lvl="1"/>
            <a:r>
              <a:rPr lang="en-US" sz="1800" dirty="0"/>
              <a:t>6. Examine the scope and detail of the 100 hour and annual inspection. </a:t>
            </a:r>
          </a:p>
          <a:p>
            <a:pPr lvl="1"/>
            <a:r>
              <a:rPr lang="en-US" sz="1800" dirty="0"/>
              <a:t>7. Describe the recording and approval of Major Repairs and Alterations. </a:t>
            </a:r>
          </a:p>
          <a:p>
            <a:pPr lvl="1"/>
            <a:r>
              <a:rPr lang="en-US" sz="1800" dirty="0"/>
              <a:t>8. Differentiate between the four options to the inspection program for large turbine powered multi-engine aircraft.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9</a:t>
            </a:r>
            <a:r>
              <a:rPr lang="en-US" sz="1800" dirty="0"/>
              <a:t>. Discuss the Continuing Analysis and Surveillance System (CASS) of an air carrier maintenance program. </a:t>
            </a:r>
          </a:p>
          <a:p>
            <a:pPr lvl="1"/>
            <a:r>
              <a:rPr lang="en-US" sz="1800" dirty="0"/>
              <a:t>10. Critique the make or buy decision and outsourcing maintenance. </a:t>
            </a:r>
          </a:p>
          <a:p>
            <a:pPr lvl="1"/>
            <a:r>
              <a:rPr lang="en-US" sz="1800" dirty="0"/>
              <a:t>11. Explain the three primary airline maintenance processes. </a:t>
            </a:r>
          </a:p>
          <a:p>
            <a:pPr lvl="1"/>
            <a:r>
              <a:rPr lang="en-US" sz="1800" dirty="0"/>
              <a:t>12. Examine quality requirements for an airline maintenance program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75140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42150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9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 action="ppaction://hlinkfile"/>
              </a:rPr>
              <a:t>Pilot’s Handbook of Aeronautical Knowledge</a:t>
            </a:r>
            <a:r>
              <a:rPr lang="en-US" dirty="0">
                <a:hlinkClick r:id="rId3"/>
              </a:rPr>
              <a:t> 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6 – Flight Controls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 – Aircraft Systems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 – Flight Instruments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hlinkClick r:id="rId4"/>
              </a:rPr>
              <a:t>Title 14 Code of Federal Regulations (CFR) </a:t>
            </a:r>
            <a:r>
              <a:rPr lang="en-US" dirty="0" smtClean="0"/>
              <a:t>- Please </a:t>
            </a:r>
            <a:r>
              <a:rPr lang="en-US" dirty="0"/>
              <a:t>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21, 39, 43, 91, 119,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145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– </a:t>
            </a:r>
            <a:r>
              <a:rPr lang="en-US" dirty="0" smtClean="0">
                <a:solidFill>
                  <a:srgbClr val="0070C0"/>
                </a:solidFill>
              </a:rPr>
              <a:t>Business and Corporate Aviation Management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7: Maintenance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nterstate-Regular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7386</TotalTime>
  <Words>1768</Words>
  <Application>Microsoft Office PowerPoint</Application>
  <PresentationFormat>On-screen Show (4:3)</PresentationFormat>
  <Paragraphs>412</Paragraphs>
  <Slides>39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39</vt:i4>
      </vt:variant>
    </vt:vector>
  </HeadingPairs>
  <TitlesOfParts>
    <vt:vector size="55" baseType="lpstr">
      <vt:lpstr>MS PGothic</vt:lpstr>
      <vt:lpstr>Arial</vt:lpstr>
      <vt:lpstr>Calibri</vt:lpstr>
      <vt:lpstr>Cambria</vt:lpstr>
      <vt:lpstr>Candara</vt:lpstr>
      <vt:lpstr>Helvetica</vt:lpstr>
      <vt:lpstr>Interstate-Regular</vt:lpstr>
      <vt:lpstr>Times</vt:lpstr>
      <vt:lpstr>Times New Roman</vt:lpstr>
      <vt:lpstr>Wingdings 3</vt:lpstr>
      <vt:lpstr>Office Theme</vt:lpstr>
      <vt:lpstr>3_Custom Design</vt:lpstr>
      <vt:lpstr>Blank Presentation</vt:lpstr>
      <vt:lpstr>1_Office Theme</vt:lpstr>
      <vt:lpstr>2_Custom Design</vt:lpstr>
      <vt:lpstr>2_Office Theme</vt:lpstr>
      <vt:lpstr>MGMT 203 Aircraft Systems and Maintenance – Importance to Management</vt:lpstr>
      <vt:lpstr>THIS DAY IN AVIATION</vt:lpstr>
      <vt:lpstr>THIS DAY IN AVIATION</vt:lpstr>
      <vt:lpstr>THIS DAY IN AVIATION</vt:lpstr>
      <vt:lpstr>Questions / Comments</vt:lpstr>
      <vt:lpstr>Learning Objectives – Module 4 (10/2/17 – 10/13/17) Aircraft Systems and Maintenance – Importance to Management</vt:lpstr>
      <vt:lpstr>Learning Objectives – Module 4 (10/2/17 – 10/13/17) Aircraft Systems and Maintenance – Importance to Management</vt:lpstr>
      <vt:lpstr>Questions / Comments</vt:lpstr>
      <vt:lpstr>Readings</vt:lpstr>
      <vt:lpstr>Discussion: Aircraft Systems: Wed Oct 11</vt:lpstr>
      <vt:lpstr>Discussion: Aviation Maintenance: Wed Oct 11</vt:lpstr>
      <vt:lpstr>Module 4 Review Questions  (Due Fri Oct 13)</vt:lpstr>
      <vt:lpstr>Term Paper Topics</vt:lpstr>
      <vt:lpstr>Assignments Due – Module 4  (10/2/17 – 10/13/17) </vt:lpstr>
      <vt:lpstr>PowerPoint Presentation</vt:lpstr>
      <vt:lpstr>Questions / Comments</vt:lpstr>
      <vt:lpstr>MGMT 203  Aircraft Systems and Maintenance – Importance to Management </vt:lpstr>
      <vt:lpstr> Maintenance</vt:lpstr>
      <vt:lpstr>AC 120-16F Air Carrier Maintenance Program</vt:lpstr>
      <vt:lpstr> Airline Maintenance Checks </vt:lpstr>
      <vt:lpstr>Airline Maintenance Checks</vt:lpstr>
      <vt:lpstr>Airline Maintenance Checks</vt:lpstr>
      <vt:lpstr>Make or Buy Decision</vt:lpstr>
      <vt:lpstr>3rd Party Maintenance</vt:lpstr>
      <vt:lpstr>14 CFR Part 145 Repair Stations </vt:lpstr>
      <vt:lpstr>  3rd Party Types of Contracts </vt:lpstr>
      <vt:lpstr>Maintenance Costs</vt:lpstr>
      <vt:lpstr>Managers’ Perspective</vt:lpstr>
      <vt:lpstr> Maintenance Planning and Controlling</vt:lpstr>
      <vt:lpstr>Inventory</vt:lpstr>
      <vt:lpstr>Inventory Costs</vt:lpstr>
      <vt:lpstr>Inventory Costs</vt:lpstr>
      <vt:lpstr> Quality</vt:lpstr>
      <vt:lpstr>Quality Control</vt:lpstr>
      <vt:lpstr>Quality Assurance  (QA)</vt:lpstr>
      <vt:lpstr>ISO 9001:2008</vt:lpstr>
      <vt:lpstr>ISO 9001:2008</vt:lpstr>
      <vt:lpstr>AS9100 Aerospace Standard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262</cp:revision>
  <cp:lastPrinted>2016-09-29T15:42:29Z</cp:lastPrinted>
  <dcterms:created xsi:type="dcterms:W3CDTF">2011-08-23T19:56:56Z</dcterms:created>
  <dcterms:modified xsi:type="dcterms:W3CDTF">2017-09-28T18:44:10Z</dcterms:modified>
</cp:coreProperties>
</file>