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3" r:id="rId2"/>
    <p:sldMasterId id="2147483758" r:id="rId3"/>
    <p:sldMasterId id="2147483782" r:id="rId4"/>
    <p:sldMasterId id="2147483879" r:id="rId5"/>
    <p:sldMasterId id="2147483939" r:id="rId6"/>
  </p:sldMasterIdLst>
  <p:notesMasterIdLst>
    <p:notesMasterId r:id="rId45"/>
  </p:notesMasterIdLst>
  <p:handoutMasterIdLst>
    <p:handoutMasterId r:id="rId46"/>
  </p:handoutMasterIdLst>
  <p:sldIdLst>
    <p:sldId id="272" r:id="rId7"/>
    <p:sldId id="650" r:id="rId8"/>
    <p:sldId id="651" r:id="rId9"/>
    <p:sldId id="652" r:id="rId10"/>
    <p:sldId id="653" r:id="rId11"/>
    <p:sldId id="417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419" r:id="rId23"/>
    <p:sldId id="557" r:id="rId24"/>
    <p:sldId id="60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</p:sldIdLst>
  <p:sldSz cx="9144000" cy="6858000" type="screen4x3"/>
  <p:notesSz cx="7077075" cy="9363075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Teeple" initials="BT" lastIdx="1" clrIdx="0">
    <p:extLst>
      <p:ext uri="{19B8F6BF-5375-455C-9EA6-DF929625EA0E}">
        <p15:presenceInfo xmlns:p15="http://schemas.microsoft.com/office/powerpoint/2012/main" userId="2fd4d0e1b625b9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109" autoAdjust="0"/>
  </p:normalViewPr>
  <p:slideViewPr>
    <p:cSldViewPr snapToGrid="0" snapToObject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94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3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6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60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2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07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8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CDB34B-94A8-46F8-81E8-1E5B1D13F8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3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97BA53-3748-4BA6-81F7-0221BEAD82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F9DA3B8-9DCC-4BF1-A965-5019AF31A5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536294-250A-48BD-AD70-8C3FCFE845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89EAC6-334F-4AAB-BB7C-7596E4B805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4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5904DF-73E5-4B4A-9416-17EE89D467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3FFA017-CE86-443D-A9FA-D699ED704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8946EA-A502-4819-83CC-2330B11164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48E76F1-2E26-42EB-A249-01ECA37A4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58EC5AE-B623-4B90-9714-C43E2FE07B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EE67A32-FC1B-4357-B6EF-53DD1C45F1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33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22"/>
            <a:ext cx="8229600" cy="48624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6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5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3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2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7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2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08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9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23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54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8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3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7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0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1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5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33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1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63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21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6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6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tif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04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CLINK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553200"/>
            <a:ext cx="277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Engineering Design And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AD4160-40F7-4C67-9BB5-5D52FB1001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erauedu.sharepoint.com/teams/LMS/_layouts/15/guestaccess.aspx?guestaccesstoken=eyHRpJqOCTidDe/ndgqkK38TJ1DS1nC%2bg7r/fZ8H2w0%3d&amp;docid=002615f3daf7f416898a88a1edcc9dcb2&amp;rev=1" TargetMode="External"/><Relationship Id="rId2" Type="http://schemas.openxmlformats.org/officeDocument/2006/relationships/hyperlink" Target="PHAK_FA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gi-bin/text-idx?tpl=/ecfrbrowse/Title14/14tab_02.tp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MGMT 203</a:t>
            </a:r>
            <a:br>
              <a:rPr lang="en-US" sz="3600" b="1" dirty="0" smtClean="0">
                <a:latin typeface="+mj-lt"/>
              </a:rPr>
            </a:br>
            <a:r>
              <a:rPr lang="en-US" sz="3600" dirty="0"/>
              <a:t>Aircraft Systems and Maintenance – Importance to Management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6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 action="ppaction://hlinkfile"/>
              </a:rPr>
              <a:t>Pilot’s Handbook of Aeronautical Knowledge</a:t>
            </a:r>
            <a:r>
              <a:rPr lang="en-US" dirty="0">
                <a:hlinkClick r:id="rId3"/>
              </a:rPr>
              <a:t> 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6 – Flight Controls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7</a:t>
            </a:r>
            <a:r>
              <a:rPr lang="en-US" dirty="0" smtClean="0">
                <a:solidFill>
                  <a:srgbClr val="FF0000"/>
                </a:solidFill>
              </a:rPr>
              <a:t> – Aircraft Systems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8</a:t>
            </a:r>
            <a:r>
              <a:rPr lang="en-US" dirty="0" smtClean="0">
                <a:solidFill>
                  <a:srgbClr val="FF0000"/>
                </a:solidFill>
              </a:rPr>
              <a:t> – Flight Instruments</a:t>
            </a:r>
          </a:p>
          <a:p>
            <a:r>
              <a:rPr lang="en-US" dirty="0" smtClean="0">
                <a:hlinkClick r:id="rId4"/>
              </a:rPr>
              <a:t>Title 14 Code of Federal Regulations (CFR) </a:t>
            </a:r>
            <a:r>
              <a:rPr lang="en-US" dirty="0" smtClean="0"/>
              <a:t>- Please </a:t>
            </a:r>
            <a:r>
              <a:rPr lang="en-US" dirty="0"/>
              <a:t>review </a:t>
            </a:r>
            <a:r>
              <a:rPr lang="en-US" dirty="0">
                <a:solidFill>
                  <a:srgbClr val="FF0000"/>
                </a:solidFill>
              </a:rPr>
              <a:t>14 CFR Parts: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21, 39, 43, 91, 119,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145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Textbook – </a:t>
            </a:r>
            <a:r>
              <a:rPr lang="en-US" dirty="0" smtClean="0">
                <a:solidFill>
                  <a:srgbClr val="0070C0"/>
                </a:solidFill>
              </a:rPr>
              <a:t>Business and Corporate Aviation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7: Maintenance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125171"/>
            <a:ext cx="9074728" cy="609600"/>
          </a:xfrm>
        </p:spPr>
        <p:txBody>
          <a:bodyPr/>
          <a:lstStyle/>
          <a:p>
            <a:pPr algn="ctr"/>
            <a:r>
              <a:rPr lang="en-US" sz="2800" b="1" dirty="0"/>
              <a:t>Discussion: </a:t>
            </a:r>
            <a:r>
              <a:rPr lang="en-US" sz="2800" b="1" dirty="0" smtClean="0"/>
              <a:t>Aircraft Systems: </a:t>
            </a:r>
            <a:r>
              <a:rPr lang="en-US" sz="2800" b="1" dirty="0" smtClean="0">
                <a:solidFill>
                  <a:srgbClr val="FF0000"/>
                </a:solidFill>
              </a:rPr>
              <a:t>Wed Oct 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417" y="5937970"/>
            <a:ext cx="76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Your post should be a minimum of 300 words with at least, two sources cited. Respond to at </a:t>
            </a:r>
            <a:r>
              <a:rPr lang="en-US" b="1">
                <a:solidFill>
                  <a:srgbClr val="000000"/>
                </a:solidFill>
              </a:rPr>
              <a:t>least </a:t>
            </a:r>
            <a:r>
              <a:rPr lang="en-US" b="1" smtClean="0">
                <a:solidFill>
                  <a:srgbClr val="000000"/>
                </a:solidFill>
              </a:rPr>
              <a:t>two </a:t>
            </a:r>
            <a:r>
              <a:rPr lang="en-US" b="1" dirty="0">
                <a:solidFill>
                  <a:srgbClr val="000000"/>
                </a:solidFill>
              </a:rPr>
              <a:t>of your classmates. Your responses to classmates should be at least 100 words and contribute to the continuing conversation.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076325"/>
            <a:ext cx="75247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65" y="150338"/>
            <a:ext cx="9236765" cy="609600"/>
          </a:xfrm>
        </p:spPr>
        <p:txBody>
          <a:bodyPr/>
          <a:lstStyle/>
          <a:p>
            <a:r>
              <a:rPr lang="en-US" sz="3200" b="1" dirty="0"/>
              <a:t>Discussion: </a:t>
            </a:r>
            <a:r>
              <a:rPr lang="en-US" sz="3200" b="1" dirty="0" smtClean="0"/>
              <a:t>Aviation Maintenance: </a:t>
            </a:r>
            <a:r>
              <a:rPr lang="en-US" sz="3200" b="1" dirty="0" smtClean="0">
                <a:solidFill>
                  <a:srgbClr val="FF0000"/>
                </a:solidFill>
              </a:rPr>
              <a:t>Wed Oct 11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5" y="1095375"/>
            <a:ext cx="8264316" cy="49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77"/>
            <a:ext cx="6629400" cy="1031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4 Review Questions </a:t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(Due Fri Oct 13)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017091"/>
            <a:ext cx="8229600" cy="552304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/>
              <a:t>Spend quality time responding to the following questions in your own words</a:t>
            </a:r>
            <a:r>
              <a:rPr lang="en-US" altLang="en-US" b="1" dirty="0" smtClean="0"/>
              <a:t>.</a:t>
            </a:r>
          </a:p>
          <a:p>
            <a:pPr marL="0" indent="0">
              <a:buNone/>
            </a:pPr>
            <a:endParaRPr lang="en-US" altLang="en-US" b="1" dirty="0"/>
          </a:p>
          <a:p>
            <a:r>
              <a:rPr lang="en-US" altLang="en-US" dirty="0"/>
              <a:t>1</a:t>
            </a:r>
            <a:r>
              <a:rPr lang="en-US" altLang="en-US" dirty="0" smtClean="0"/>
              <a:t>. Describe </a:t>
            </a:r>
            <a:r>
              <a:rPr lang="en-US" altLang="en-US" dirty="0"/>
              <a:t>the primary flight controls, their movement about each axis, and location.</a:t>
            </a:r>
          </a:p>
          <a:p>
            <a:r>
              <a:rPr lang="en-US" altLang="en-US" dirty="0"/>
              <a:t>2</a:t>
            </a:r>
            <a:r>
              <a:rPr lang="en-US" altLang="en-US" dirty="0" smtClean="0"/>
              <a:t>. Explain </a:t>
            </a:r>
            <a:r>
              <a:rPr lang="en-US" altLang="en-US" dirty="0"/>
              <a:t>the formation of the wing airfoil normal shock wave during high-speed flight.</a:t>
            </a:r>
          </a:p>
          <a:p>
            <a:r>
              <a:rPr lang="en-US" altLang="en-US" dirty="0"/>
              <a:t>3</a:t>
            </a:r>
            <a:r>
              <a:rPr lang="en-US" altLang="en-US" dirty="0" smtClean="0"/>
              <a:t>. Examine </a:t>
            </a:r>
            <a:r>
              <a:rPr lang="en-US" altLang="en-US" dirty="0"/>
              <a:t>the scope and detail of the 100 hour and annual inspection. Who has the authority to sign off on each inspection?</a:t>
            </a:r>
          </a:p>
          <a:p>
            <a:r>
              <a:rPr lang="en-US" altLang="en-US" dirty="0"/>
              <a:t>4</a:t>
            </a:r>
            <a:r>
              <a:rPr lang="en-US" altLang="en-US" dirty="0" smtClean="0"/>
              <a:t>. Differentiate </a:t>
            </a:r>
            <a:r>
              <a:rPr lang="en-US" altLang="en-US" dirty="0"/>
              <a:t>between the four options of the inspection program for large turbine powered, multi-engine aircraft.</a:t>
            </a:r>
          </a:p>
          <a:p>
            <a:r>
              <a:rPr lang="en-US" altLang="en-US" dirty="0"/>
              <a:t>5</a:t>
            </a:r>
            <a:r>
              <a:rPr lang="en-US" altLang="en-US" dirty="0" smtClean="0"/>
              <a:t>. What </a:t>
            </a:r>
            <a:r>
              <a:rPr lang="en-US" altLang="en-US" dirty="0"/>
              <a:t>is the make or buy decision? Critique both sides for aviation maintenance.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8408" y="2487730"/>
          <a:ext cx="2871553" cy="200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553"/>
              </a:tblGrid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Aircraft Manufacturing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Chris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Corbett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and Crash Rescue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Trent Thompson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Helicopter Operations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Casey Bradford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212035"/>
            <a:ext cx="6353175" cy="845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191" y="1070534"/>
            <a:ext cx="4426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Your </a:t>
            </a:r>
            <a:r>
              <a:rPr lang="en-US" sz="1400" dirty="0">
                <a:solidFill>
                  <a:prstClr val="black"/>
                </a:solidFill>
              </a:rPr>
              <a:t>Final Term Paper must be at least 12 pages and consist of the following:</a:t>
            </a:r>
          </a:p>
          <a:p>
            <a:r>
              <a:rPr lang="en-US" sz="1400" dirty="0">
                <a:solidFill>
                  <a:prstClr val="black"/>
                </a:solidFill>
              </a:rPr>
              <a:t>A title page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 text (10 pages)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 page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paper should </a:t>
            </a:r>
            <a:r>
              <a:rPr lang="en-US" sz="1400" dirty="0">
                <a:solidFill>
                  <a:prstClr val="black"/>
                </a:solidFill>
              </a:rPr>
              <a:t>include some of the headings below as appropriate:</a:t>
            </a:r>
          </a:p>
          <a:p>
            <a:r>
              <a:rPr lang="en-US" sz="1400" dirty="0">
                <a:solidFill>
                  <a:prstClr val="black"/>
                </a:solidFill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Description of the Company or Agency (Basically what business are you in)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Operation Description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Equipment or Aircraft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Maintenance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Manager’s Roles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Staff Qualifications, Certifications,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Human Factors</a:t>
            </a:r>
          </a:p>
          <a:p>
            <a:r>
              <a:rPr lang="en-US" sz="1400" dirty="0">
                <a:solidFill>
                  <a:prstClr val="black"/>
                </a:solidFill>
              </a:rPr>
              <a:t>Quality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Regulations and Laws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Safety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Environmental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Other Management Factors Considered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References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648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</a:t>
            </a:r>
            <a:r>
              <a:rPr lang="en-US" sz="3200" b="1" u="sng" dirty="0"/>
              <a:t>4</a:t>
            </a:r>
            <a:r>
              <a:rPr lang="en-US" sz="3200" b="1" u="sng" dirty="0" smtClean="0"/>
              <a:t> </a:t>
            </a:r>
            <a:br>
              <a:rPr lang="en-US" sz="3200" b="1" u="sng" dirty="0" smtClean="0"/>
            </a:br>
            <a:r>
              <a:rPr lang="en-US" sz="3200" b="1" dirty="0" smtClean="0"/>
              <a:t>(10/2/17 – 10/13/17)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1588"/>
            <a:ext cx="8382000" cy="3399593"/>
          </a:xfrm>
        </p:spPr>
        <p:txBody>
          <a:bodyPr/>
          <a:lstStyle/>
          <a:p>
            <a:r>
              <a:rPr lang="en-US" sz="2000" b="1" u="sng" dirty="0" smtClean="0"/>
              <a:t>Review Module 4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Board Due (Aircraft Systems) </a:t>
            </a:r>
            <a:endParaRPr lang="en-US" sz="2400" b="1" dirty="0" smtClean="0">
              <a:hlinkClick r:id="" action="ppaction://hlinkfile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Wed Oct 11) </a:t>
            </a:r>
            <a:r>
              <a:rPr lang="en-US" sz="2400" b="1" dirty="0" smtClean="0"/>
              <a:t>– 2 part (</a:t>
            </a:r>
            <a:r>
              <a:rPr lang="en-US" sz="2400" b="1" dirty="0" smtClean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r>
              <a:rPr lang="en-US" sz="2400" b="1" dirty="0"/>
              <a:t>Discussion Board Due </a:t>
            </a:r>
            <a:r>
              <a:rPr lang="en-US" sz="2400" b="1" dirty="0" smtClean="0"/>
              <a:t>(Aviation Maintenance) </a:t>
            </a:r>
            <a:endParaRPr lang="en-US" sz="2400" b="1" dirty="0">
              <a:hlinkClick r:id="" action="ppaction://hlinkfile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(Due - Wed </a:t>
            </a:r>
            <a:r>
              <a:rPr lang="en-US" sz="2400" b="1" dirty="0" smtClean="0">
                <a:solidFill>
                  <a:srgbClr val="FF0000"/>
                </a:solidFill>
              </a:rPr>
              <a:t>Oct 11) </a:t>
            </a:r>
            <a:r>
              <a:rPr lang="en-US" sz="2400" b="1" dirty="0"/>
              <a:t>– 2 part (</a:t>
            </a:r>
            <a:r>
              <a:rPr lang="en-US" sz="2400" b="1" dirty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Aircraft Systems and Maintenance – Importance to Management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Fri Oct 13) </a:t>
            </a:r>
            <a:r>
              <a:rPr lang="en-US" sz="2400" b="1" dirty="0">
                <a:solidFill>
                  <a:srgbClr val="000000"/>
                </a:solidFill>
              </a:rPr>
              <a:t>– 5</a:t>
            </a:r>
            <a:r>
              <a:rPr lang="en-US" sz="2400" b="1" dirty="0" smtClean="0">
                <a:solidFill>
                  <a:srgbClr val="000000"/>
                </a:solidFill>
              </a:rPr>
              <a:t>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27172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8634" y="616515"/>
          <a:ext cx="8146732" cy="6662938"/>
        </p:xfrm>
        <a:graphic>
          <a:graphicData uri="http://schemas.openxmlformats.org/drawingml/2006/table">
            <a:tbl>
              <a:tblPr firstRow="1" firstCol="1" bandRow="1"/>
              <a:tblGrid>
                <a:gridCol w="1004702"/>
                <a:gridCol w="1100379"/>
                <a:gridCol w="1286360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287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3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6959" y="-136240"/>
            <a:ext cx="66300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/ October 2017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50287" y="3608202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965148" y="4714975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84930" y="4714975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j-lt"/>
              </a:rPr>
              <a:t>MGMT 203 </a:t>
            </a:r>
            <a:br>
              <a:rPr lang="en-US" sz="3600" b="1" dirty="0" smtClean="0">
                <a:latin typeface="+mj-lt"/>
              </a:rPr>
            </a:br>
            <a:r>
              <a:rPr lang="en-US" sz="3600" dirty="0" smtClean="0"/>
              <a:t>Aircraft </a:t>
            </a:r>
            <a:r>
              <a:rPr lang="en-US" sz="3600" dirty="0"/>
              <a:t>Systems and Maintenance – Importance to Management</a:t>
            </a:r>
            <a:br>
              <a:rPr lang="en-US" sz="3600" dirty="0"/>
            </a:b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8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Maintenance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Understand management perspective of aviation maintenance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1909 — More than a million New Yorkers watch as Wilbur Wright makes a flight along the Hudson River.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534"/>
            <a:ext cx="4117136" cy="27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44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89"/>
            <a:ext cx="6629400" cy="600164"/>
          </a:xfrm>
        </p:spPr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940"/>
            <a:ext cx="8229600" cy="485922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Maintenance is a must when considering aircraft designs or </a:t>
            </a:r>
            <a:r>
              <a:rPr lang="en-US" dirty="0" smtClean="0"/>
              <a:t>modifications. </a:t>
            </a:r>
            <a:endParaRPr lang="en-US" dirty="0"/>
          </a:p>
          <a:p>
            <a:pPr lvl="1"/>
            <a:r>
              <a:rPr lang="en-US" dirty="0"/>
              <a:t>Modifications to existing aircraft are being accomplished in lieu of aircraft redesign and   </a:t>
            </a:r>
            <a:r>
              <a:rPr lang="en-US" dirty="0" smtClean="0"/>
              <a:t>development.</a:t>
            </a:r>
            <a:endParaRPr lang="en-US" dirty="0"/>
          </a:p>
          <a:p>
            <a:pPr lvl="1"/>
            <a:r>
              <a:rPr lang="en-US" dirty="0"/>
              <a:t>Avionics modification </a:t>
            </a:r>
          </a:p>
          <a:p>
            <a:pPr lvl="1"/>
            <a:r>
              <a:rPr lang="en-US" dirty="0" smtClean="0"/>
              <a:t>Aging </a:t>
            </a:r>
            <a:r>
              <a:rPr lang="en-US" dirty="0"/>
              <a:t>fleet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cycle aircraft can result in initial fatigue cracking of the complete airline fleet 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Most aircraft designs include redundancy</a:t>
            </a:r>
          </a:p>
          <a:p>
            <a:pPr lvl="1"/>
            <a:r>
              <a:rPr lang="en-US" dirty="0"/>
              <a:t>Backup systems</a:t>
            </a:r>
          </a:p>
          <a:p>
            <a:pPr lvl="1"/>
            <a:r>
              <a:rPr lang="en-US" dirty="0"/>
              <a:t>Prevents effects of failure on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4565"/>
            <a:ext cx="6629400" cy="600164"/>
          </a:xfrm>
        </p:spPr>
        <p:txBody>
          <a:bodyPr/>
          <a:lstStyle/>
          <a:p>
            <a:r>
              <a:rPr lang="en-US" dirty="0"/>
              <a:t>Maintenance </a:t>
            </a:r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22"/>
            <a:ext cx="8229600" cy="493634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Good and reliable maintenance assures an item </a:t>
            </a:r>
            <a:r>
              <a:rPr lang="en-US" dirty="0" smtClean="0"/>
              <a:t>stays as </a:t>
            </a:r>
            <a:r>
              <a:rPr lang="en-US" dirty="0"/>
              <a:t>reliable as initially </a:t>
            </a:r>
            <a:r>
              <a:rPr lang="en-US" dirty="0" smtClean="0"/>
              <a:t>designed.</a:t>
            </a:r>
            <a:endParaRPr lang="en-US" dirty="0"/>
          </a:p>
          <a:p>
            <a:pPr lvl="0"/>
            <a:r>
              <a:rPr lang="en-US" dirty="0"/>
              <a:t>Reliability = safety</a:t>
            </a:r>
          </a:p>
          <a:p>
            <a:pPr lvl="0"/>
            <a:r>
              <a:rPr lang="en-US" dirty="0"/>
              <a:t>Good maintenance practices provide </a:t>
            </a:r>
          </a:p>
          <a:p>
            <a:pPr lvl="1"/>
            <a:r>
              <a:rPr lang="en-US" dirty="0"/>
              <a:t>Reliability and safety</a:t>
            </a:r>
          </a:p>
          <a:p>
            <a:pPr lvl="1"/>
            <a:r>
              <a:rPr lang="en-US" dirty="0"/>
              <a:t>Insure customer satisfaction</a:t>
            </a:r>
          </a:p>
          <a:p>
            <a:pPr lvl="1"/>
            <a:r>
              <a:rPr lang="en-US" dirty="0"/>
              <a:t>Insures equipment utilization</a:t>
            </a:r>
          </a:p>
          <a:p>
            <a:pPr lvl="1"/>
            <a:r>
              <a:rPr lang="en-US" dirty="0"/>
              <a:t>Increases confidence in the public's </a:t>
            </a:r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411"/>
            <a:ext cx="6629400" cy="600164"/>
          </a:xfrm>
        </p:spPr>
        <p:txBody>
          <a:bodyPr/>
          <a:lstStyle/>
          <a:p>
            <a:r>
              <a:rPr lang="en-US" dirty="0" smtClean="0"/>
              <a:t>Maintenance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075"/>
            <a:ext cx="8229600" cy="48922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Most maintenance procedures are based on</a:t>
            </a:r>
          </a:p>
          <a:p>
            <a:pPr lvl="1"/>
            <a:r>
              <a:rPr lang="en-US" dirty="0"/>
              <a:t>Hours </a:t>
            </a:r>
            <a:r>
              <a:rPr lang="en-US" dirty="0" smtClean="0"/>
              <a:t>or Time</a:t>
            </a:r>
            <a:endParaRPr lang="en-US" dirty="0"/>
          </a:p>
          <a:p>
            <a:pPr lvl="1"/>
            <a:r>
              <a:rPr lang="en-US" dirty="0"/>
              <a:t>Cycles</a:t>
            </a:r>
          </a:p>
          <a:p>
            <a:pPr lvl="2"/>
            <a:r>
              <a:rPr lang="en-US" dirty="0" smtClean="0"/>
              <a:t>Landing </a:t>
            </a:r>
            <a:r>
              <a:rPr lang="en-US" dirty="0"/>
              <a:t>gear retractions and extensions</a:t>
            </a:r>
          </a:p>
          <a:p>
            <a:pPr lvl="2"/>
            <a:r>
              <a:rPr lang="en-US" dirty="0" smtClean="0"/>
              <a:t>Engine starts </a:t>
            </a:r>
            <a:r>
              <a:rPr lang="en-US" dirty="0"/>
              <a:t>and operation</a:t>
            </a:r>
          </a:p>
          <a:p>
            <a:pPr lvl="1"/>
            <a:r>
              <a:rPr lang="en-US" dirty="0"/>
              <a:t>Chronological time/calendar</a:t>
            </a:r>
          </a:p>
          <a:p>
            <a:pPr lvl="0"/>
            <a:r>
              <a:rPr lang="en-US" dirty="0" smtClean="0"/>
              <a:t>Accomplished in accordance with Title 14 CFR(s) and manufacturers’ procedures.</a:t>
            </a:r>
            <a:endParaRPr lang="en-US" dirty="0"/>
          </a:p>
          <a:p>
            <a:pPr lvl="0"/>
            <a:r>
              <a:rPr lang="en-US" dirty="0" smtClean="0"/>
              <a:t>Adequate </a:t>
            </a:r>
            <a:r>
              <a:rPr lang="en-US" dirty="0"/>
              <a:t>inspection is a must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230"/>
            <a:ext cx="6629400" cy="600164"/>
          </a:xfrm>
        </p:spPr>
        <p:txBody>
          <a:bodyPr/>
          <a:lstStyle/>
          <a:p>
            <a:r>
              <a:rPr lang="en-US" dirty="0" smtClean="0"/>
              <a:t>Title 14 CFR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890"/>
            <a:ext cx="8229600" cy="51224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Aircraft, rotorcraft, engine, and propeller Airworthiness Regulations and </a:t>
            </a:r>
            <a:r>
              <a:rPr lang="en-US" i="1" dirty="0"/>
              <a:t>14 CFR Part 39: Airworthiness Directives </a:t>
            </a:r>
            <a:r>
              <a:rPr lang="en-US" dirty="0"/>
              <a:t>(AD</a:t>
            </a:r>
            <a:r>
              <a:rPr lang="en-US" dirty="0" smtClean="0"/>
              <a:t>) (previously discussed)</a:t>
            </a:r>
          </a:p>
          <a:p>
            <a:r>
              <a:rPr lang="en-US" i="1" dirty="0" smtClean="0"/>
              <a:t>14 CFR Part 21 Certification Procedures for Product and Parts</a:t>
            </a:r>
          </a:p>
          <a:p>
            <a:pPr lvl="1"/>
            <a:r>
              <a:rPr lang="en-US" dirty="0"/>
              <a:t>Provides requirements for replacement parts and approvals</a:t>
            </a:r>
          </a:p>
          <a:p>
            <a:pPr lvl="2"/>
            <a:r>
              <a:rPr lang="en-US" dirty="0" smtClean="0"/>
              <a:t>Part 21.303 </a:t>
            </a:r>
            <a:r>
              <a:rPr lang="en-US" dirty="0"/>
              <a:t>replacement and modification parts </a:t>
            </a:r>
            <a:r>
              <a:rPr lang="en-US" dirty="0" smtClean="0"/>
              <a:t>require all </a:t>
            </a:r>
            <a:r>
              <a:rPr lang="en-US" dirty="0"/>
              <a:t>replacement parts used on an aircraft must be produced under a Parts Manufacturer Approval (PMA</a:t>
            </a:r>
            <a:r>
              <a:rPr lang="en-US" dirty="0" smtClean="0"/>
              <a:t>).</a:t>
            </a:r>
            <a:endParaRPr lang="en-US" dirty="0"/>
          </a:p>
          <a:p>
            <a:pPr lvl="2"/>
            <a:r>
              <a:rPr lang="en-US" dirty="0"/>
              <a:t>4 exceptions</a:t>
            </a:r>
          </a:p>
          <a:p>
            <a:pPr lvl="3"/>
            <a:r>
              <a:rPr lang="en-US" dirty="0"/>
              <a:t>Parts approved under a type or production </a:t>
            </a:r>
            <a:r>
              <a:rPr lang="en-US" dirty="0" smtClean="0"/>
              <a:t>certificate.</a:t>
            </a:r>
            <a:endParaRPr lang="en-US" dirty="0"/>
          </a:p>
          <a:p>
            <a:pPr lvl="3"/>
            <a:r>
              <a:rPr lang="en-US" dirty="0"/>
              <a:t>Parts produced by an owner or operator for maintaining or altering his own </a:t>
            </a:r>
            <a:r>
              <a:rPr lang="en-US" dirty="0" smtClean="0"/>
              <a:t>product.</a:t>
            </a:r>
            <a:endParaRPr lang="en-US" dirty="0"/>
          </a:p>
          <a:p>
            <a:pPr lvl="3"/>
            <a:r>
              <a:rPr lang="en-US" dirty="0"/>
              <a:t>Parts produced under a Technical Standard Order (TSO</a:t>
            </a:r>
            <a:r>
              <a:rPr lang="en-US" dirty="0" smtClean="0"/>
              <a:t>).</a:t>
            </a:r>
            <a:endParaRPr lang="en-US" dirty="0"/>
          </a:p>
          <a:p>
            <a:pPr lvl="3"/>
            <a:r>
              <a:rPr lang="en-US" dirty="0"/>
              <a:t>Standard parts such as fasteners, safety wire, etc</a:t>
            </a:r>
            <a:r>
              <a:rPr lang="en-US" dirty="0" smtClean="0"/>
              <a:t>.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65"/>
            <a:ext cx="6629400" cy="600164"/>
          </a:xfrm>
        </p:spPr>
        <p:txBody>
          <a:bodyPr/>
          <a:lstStyle/>
          <a:p>
            <a:r>
              <a:rPr lang="en-US" dirty="0" smtClean="0"/>
              <a:t>Title 14 CFR Part 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720"/>
            <a:ext cx="8229600" cy="5034443"/>
          </a:xfrm>
        </p:spPr>
        <p:txBody>
          <a:bodyPr>
            <a:normAutofit/>
          </a:bodyPr>
          <a:lstStyle/>
          <a:p>
            <a:r>
              <a:rPr lang="en-US" dirty="0" smtClean="0"/>
              <a:t>Title:  Maintenance, Preventive Maintenance, Rebuilding, and Alteration.</a:t>
            </a:r>
          </a:p>
          <a:p>
            <a:pPr lvl="1"/>
            <a:r>
              <a:rPr lang="en-US" dirty="0" smtClean="0"/>
              <a:t>Aircraft having a U.S. Airworthiness Certificate</a:t>
            </a:r>
          </a:p>
          <a:p>
            <a:pPr lvl="1"/>
            <a:r>
              <a:rPr lang="en-US" dirty="0" smtClean="0"/>
              <a:t>Includes airframe, engines, and propellers </a:t>
            </a:r>
          </a:p>
          <a:p>
            <a:pPr lvl="1"/>
            <a:r>
              <a:rPr lang="en-US" dirty="0" smtClean="0"/>
              <a:t>Logbook Entries for inspections and repairs</a:t>
            </a:r>
          </a:p>
          <a:p>
            <a:pPr lvl="1"/>
            <a:r>
              <a:rPr lang="en-US" dirty="0" smtClean="0"/>
              <a:t>Appendix A: Lists</a:t>
            </a:r>
          </a:p>
          <a:p>
            <a:pPr lvl="2"/>
            <a:r>
              <a:rPr lang="en-US" dirty="0" smtClean="0"/>
              <a:t>Major repairs</a:t>
            </a:r>
          </a:p>
          <a:p>
            <a:pPr lvl="2"/>
            <a:r>
              <a:rPr lang="en-US" dirty="0" smtClean="0"/>
              <a:t>Major alterations</a:t>
            </a:r>
          </a:p>
          <a:p>
            <a:pPr lvl="2"/>
            <a:r>
              <a:rPr lang="en-US" dirty="0" smtClean="0"/>
              <a:t>Preventive maintenance</a:t>
            </a:r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49"/>
            <a:ext cx="6629400" cy="600164"/>
          </a:xfrm>
        </p:spPr>
        <p:txBody>
          <a:bodyPr/>
          <a:lstStyle/>
          <a:p>
            <a:r>
              <a:rPr lang="en-US" dirty="0" smtClean="0"/>
              <a:t>Title 14 CFR Part 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Appendix </a:t>
            </a:r>
            <a:r>
              <a:rPr lang="en-US" dirty="0" smtClean="0"/>
              <a:t>B Recording </a:t>
            </a:r>
            <a:r>
              <a:rPr lang="en-US" dirty="0"/>
              <a:t>of </a:t>
            </a:r>
            <a:r>
              <a:rPr lang="en-US" dirty="0" smtClean="0"/>
              <a:t>Major </a:t>
            </a:r>
            <a:r>
              <a:rPr lang="en-US" dirty="0"/>
              <a:t>R</a:t>
            </a:r>
            <a:r>
              <a:rPr lang="en-US" dirty="0" smtClean="0"/>
              <a:t>epairs </a:t>
            </a:r>
            <a:r>
              <a:rPr lang="en-US" dirty="0"/>
              <a:t>and </a:t>
            </a:r>
            <a:r>
              <a:rPr lang="en-US" dirty="0" smtClean="0"/>
              <a:t>Major Alterations </a:t>
            </a:r>
          </a:p>
          <a:p>
            <a:pPr lvl="1"/>
            <a:r>
              <a:rPr lang="en-US" dirty="0" smtClean="0"/>
              <a:t>FAA </a:t>
            </a:r>
            <a:r>
              <a:rPr lang="en-US" dirty="0"/>
              <a:t>Form 337</a:t>
            </a:r>
          </a:p>
          <a:p>
            <a:pPr lvl="1"/>
            <a:r>
              <a:rPr lang="en-US" dirty="0"/>
              <a:t>Person performing repair completes form</a:t>
            </a:r>
          </a:p>
          <a:p>
            <a:pPr lvl="2"/>
            <a:r>
              <a:rPr lang="en-US" dirty="0"/>
              <a:t>Form completed by the A&amp;P </a:t>
            </a:r>
          </a:p>
          <a:p>
            <a:pPr lvl="2"/>
            <a:r>
              <a:rPr lang="en-US" dirty="0"/>
              <a:t>Approved by </a:t>
            </a:r>
            <a:r>
              <a:rPr lang="en-US" dirty="0" smtClean="0"/>
              <a:t>person with an Inspection Authorization (IA)</a:t>
            </a:r>
          </a:p>
          <a:p>
            <a:r>
              <a:rPr lang="en-US" dirty="0" smtClean="0"/>
              <a:t>Appendix D Scope and Detail of Annual and 100 hour</a:t>
            </a:r>
          </a:p>
          <a:p>
            <a:pPr lvl="1"/>
            <a:r>
              <a:rPr lang="en-US" dirty="0" smtClean="0"/>
              <a:t>Describes the inspection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49"/>
            <a:ext cx="6629400" cy="600164"/>
          </a:xfrm>
        </p:spPr>
        <p:txBody>
          <a:bodyPr/>
          <a:lstStyle/>
          <a:p>
            <a:r>
              <a:rPr lang="en-US" dirty="0" smtClean="0"/>
              <a:t>Title 14 </a:t>
            </a:r>
            <a:r>
              <a:rPr lang="en-US" dirty="0"/>
              <a:t>CFR </a:t>
            </a:r>
            <a:r>
              <a:rPr lang="en-US" dirty="0" smtClean="0"/>
              <a:t>Part </a:t>
            </a:r>
            <a:r>
              <a:rPr lang="en-US" dirty="0"/>
              <a:t>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/>
          <a:lstStyle/>
          <a:p>
            <a:r>
              <a:rPr lang="en-US" dirty="0"/>
              <a:t>Appendix E Altimeter System Test and Inspection</a:t>
            </a:r>
          </a:p>
          <a:p>
            <a:r>
              <a:rPr lang="en-US" dirty="0" smtClean="0"/>
              <a:t>Appendix F ATC Transponder Tests and Inspections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/>
              <a:t>Aircraft manufacturer may perform alterations, maintenance, and </a:t>
            </a:r>
            <a:r>
              <a:rPr lang="en-US" dirty="0" smtClean="0"/>
              <a:t>inspections.</a:t>
            </a:r>
            <a:endParaRPr lang="en-US" dirty="0"/>
          </a:p>
          <a:p>
            <a:pPr lvl="1"/>
            <a:r>
              <a:rPr lang="en-US" dirty="0"/>
              <a:t>If special tools or testers are required by aircraft manufacturer you must use </a:t>
            </a:r>
            <a:r>
              <a:rPr lang="en-US" dirty="0" smtClean="0"/>
              <a:t>them.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734"/>
            <a:ext cx="6629400" cy="600164"/>
          </a:xfrm>
        </p:spPr>
        <p:txBody>
          <a:bodyPr/>
          <a:lstStyle/>
          <a:p>
            <a:r>
              <a:rPr lang="en-US" dirty="0" smtClean="0"/>
              <a:t>Title 14 CFR Part 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42" y="1084376"/>
            <a:ext cx="8229600" cy="57736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Title: </a:t>
            </a:r>
            <a:r>
              <a:rPr lang="en-US" sz="2800" dirty="0"/>
              <a:t>General Operations and Flight Rules</a:t>
            </a:r>
          </a:p>
          <a:p>
            <a:r>
              <a:rPr lang="en-US" sz="2800" dirty="0" smtClean="0"/>
              <a:t>Has maintenance requirements</a:t>
            </a:r>
          </a:p>
          <a:p>
            <a:pPr lvl="1"/>
            <a:r>
              <a:rPr lang="en-US" dirty="0"/>
              <a:t>Includes the requirements for maintenance, inspection, and record </a:t>
            </a:r>
            <a:r>
              <a:rPr lang="en-US" dirty="0" smtClean="0"/>
              <a:t>keeping. </a:t>
            </a:r>
            <a:endParaRPr lang="en-US" dirty="0"/>
          </a:p>
          <a:p>
            <a:pPr lvl="1"/>
            <a:r>
              <a:rPr lang="en-US" dirty="0"/>
              <a:t>General Aviation Inspections</a:t>
            </a:r>
          </a:p>
          <a:p>
            <a:pPr lvl="2"/>
            <a:r>
              <a:rPr lang="en-US" dirty="0"/>
              <a:t>Each aircraft must undergo an annual inspection once during each 12 calendar </a:t>
            </a:r>
            <a:r>
              <a:rPr lang="en-US" dirty="0" smtClean="0"/>
              <a:t>months. </a:t>
            </a:r>
            <a:endParaRPr lang="en-US" dirty="0"/>
          </a:p>
          <a:p>
            <a:pPr lvl="3"/>
            <a:r>
              <a:rPr lang="en-US" dirty="0" smtClean="0"/>
              <a:t>Inspector Authorization (IA) </a:t>
            </a:r>
            <a:endParaRPr lang="en-US" dirty="0"/>
          </a:p>
          <a:p>
            <a:pPr lvl="3"/>
            <a:r>
              <a:rPr lang="en-US" dirty="0"/>
              <a:t>Scope and detail in </a:t>
            </a:r>
            <a:r>
              <a:rPr lang="en-US" dirty="0" smtClean="0"/>
              <a:t>Part 43</a:t>
            </a:r>
            <a:endParaRPr lang="en-US" dirty="0"/>
          </a:p>
          <a:p>
            <a:pPr lvl="2"/>
            <a:r>
              <a:rPr lang="en-US" dirty="0"/>
              <a:t>In addition to above requirement aircraft that are used for hire must be inspected </a:t>
            </a:r>
            <a:r>
              <a:rPr lang="en-US" dirty="0" smtClean="0"/>
              <a:t>each </a:t>
            </a:r>
            <a:r>
              <a:rPr lang="en-US" dirty="0"/>
              <a:t>100 hours of </a:t>
            </a:r>
            <a:r>
              <a:rPr lang="en-US" dirty="0" smtClean="0"/>
              <a:t>operation.</a:t>
            </a:r>
            <a:endParaRPr lang="en-US" dirty="0"/>
          </a:p>
          <a:p>
            <a:pPr lvl="3"/>
            <a:r>
              <a:rPr lang="en-US" dirty="0"/>
              <a:t>A&amp;P</a:t>
            </a:r>
          </a:p>
          <a:p>
            <a:pPr lvl="3"/>
            <a:r>
              <a:rPr lang="en-US" dirty="0"/>
              <a:t>Scope and detail in </a:t>
            </a:r>
            <a:r>
              <a:rPr lang="en-US" dirty="0" smtClean="0"/>
              <a:t>Part 43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49"/>
            <a:ext cx="6629400" cy="600164"/>
          </a:xfrm>
        </p:spPr>
        <p:txBody>
          <a:bodyPr/>
          <a:lstStyle/>
          <a:p>
            <a:r>
              <a:rPr lang="en-US" dirty="0" smtClean="0"/>
              <a:t>Title 14 </a:t>
            </a:r>
            <a:r>
              <a:rPr lang="en-US" dirty="0"/>
              <a:t>CFR Part 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Progressive Inspection</a:t>
            </a:r>
          </a:p>
          <a:p>
            <a:pPr lvl="1"/>
            <a:r>
              <a:rPr lang="en-US" dirty="0"/>
              <a:t>An alternative to the 100 hour/annual inspection</a:t>
            </a:r>
          </a:p>
          <a:p>
            <a:pPr lvl="1"/>
            <a:r>
              <a:rPr lang="en-US" dirty="0"/>
              <a:t>Breaks </a:t>
            </a:r>
            <a:r>
              <a:rPr lang="en-US" dirty="0" smtClean="0"/>
              <a:t>up and </a:t>
            </a:r>
            <a:r>
              <a:rPr lang="en-US" dirty="0"/>
              <a:t>change </a:t>
            </a:r>
            <a:r>
              <a:rPr lang="en-US" dirty="0" smtClean="0"/>
              <a:t>the 100 </a:t>
            </a:r>
            <a:r>
              <a:rPr lang="en-US" dirty="0"/>
              <a:t>hour/annual inspection into </a:t>
            </a:r>
            <a:r>
              <a:rPr lang="en-US" dirty="0" smtClean="0"/>
              <a:t>smaller/shorter inspections for </a:t>
            </a:r>
            <a:r>
              <a:rPr lang="en-US" dirty="0"/>
              <a:t>compliance at a different hourly or calendar time </a:t>
            </a:r>
            <a:r>
              <a:rPr lang="en-US" dirty="0" smtClean="0"/>
              <a:t>basis.</a:t>
            </a:r>
            <a:endParaRPr lang="en-US" dirty="0"/>
          </a:p>
          <a:p>
            <a:pPr lvl="1"/>
            <a:r>
              <a:rPr lang="en-US" dirty="0"/>
              <a:t>Complete inspection must be accomplished in 12 calendar </a:t>
            </a:r>
            <a:r>
              <a:rPr lang="en-US" dirty="0" smtClean="0"/>
              <a:t>months.</a:t>
            </a:r>
            <a:endParaRPr lang="en-US" dirty="0"/>
          </a:p>
          <a:p>
            <a:pPr lvl="1"/>
            <a:r>
              <a:rPr lang="en-US" dirty="0"/>
              <a:t>Supervisory requirement</a:t>
            </a:r>
          </a:p>
          <a:p>
            <a:pPr lvl="2"/>
            <a:r>
              <a:rPr lang="en-US" dirty="0"/>
              <a:t>IA </a:t>
            </a:r>
          </a:p>
          <a:p>
            <a:pPr lvl="2"/>
            <a:r>
              <a:rPr lang="en-US" dirty="0"/>
              <a:t>Certified repair station </a:t>
            </a:r>
          </a:p>
          <a:p>
            <a:pPr lvl="2"/>
            <a:r>
              <a:rPr lang="en-US" dirty="0"/>
              <a:t>Aircraft manufacturer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49"/>
            <a:ext cx="6629400" cy="600164"/>
          </a:xfrm>
        </p:spPr>
        <p:txBody>
          <a:bodyPr/>
          <a:lstStyle/>
          <a:p>
            <a:r>
              <a:rPr lang="en-US" dirty="0" smtClean="0"/>
              <a:t>Title 14 </a:t>
            </a:r>
            <a:r>
              <a:rPr lang="en-US" dirty="0"/>
              <a:t>CFR Part </a:t>
            </a:r>
            <a:r>
              <a:rPr lang="en-US" dirty="0" smtClean="0"/>
              <a:t>91.409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Large Turbine Powered Multi-engine Aircraft </a:t>
            </a:r>
          </a:p>
          <a:p>
            <a:pPr lvl="1"/>
            <a:r>
              <a:rPr lang="en-US" dirty="0"/>
              <a:t>Provides 4 options to the inspection program</a:t>
            </a:r>
          </a:p>
          <a:p>
            <a:pPr lvl="2"/>
            <a:r>
              <a:rPr lang="en-US" dirty="0" smtClean="0"/>
              <a:t>Continuous </a:t>
            </a:r>
            <a:r>
              <a:rPr lang="en-US" dirty="0"/>
              <a:t>Airworthiness Program </a:t>
            </a:r>
            <a:r>
              <a:rPr lang="en-US" dirty="0" smtClean="0"/>
              <a:t>Part 121 </a:t>
            </a:r>
            <a:r>
              <a:rPr lang="en-US" dirty="0"/>
              <a:t>(airlines or air carrier)</a:t>
            </a:r>
          </a:p>
          <a:p>
            <a:pPr lvl="2"/>
            <a:r>
              <a:rPr lang="en-US" dirty="0" smtClean="0"/>
              <a:t>Air </a:t>
            </a:r>
            <a:r>
              <a:rPr lang="en-US" dirty="0"/>
              <a:t>Taxi Operator Program </a:t>
            </a:r>
            <a:r>
              <a:rPr lang="en-US" dirty="0" smtClean="0"/>
              <a:t>(Part 135</a:t>
            </a:r>
            <a:r>
              <a:rPr lang="en-US" dirty="0"/>
              <a:t>) Aircraft with more than 10 passenger </a:t>
            </a:r>
            <a:r>
              <a:rPr lang="en-US" dirty="0" smtClean="0"/>
              <a:t>seats.</a:t>
            </a:r>
            <a:endParaRPr lang="en-US" dirty="0"/>
          </a:p>
          <a:p>
            <a:pPr lvl="2"/>
            <a:r>
              <a:rPr lang="en-US" dirty="0" smtClean="0"/>
              <a:t>Manufacturer's </a:t>
            </a:r>
            <a:r>
              <a:rPr lang="en-US" dirty="0"/>
              <a:t>Inspection Program </a:t>
            </a:r>
          </a:p>
          <a:p>
            <a:pPr lvl="2"/>
            <a:r>
              <a:rPr lang="en-US" dirty="0" smtClean="0"/>
              <a:t>Owner-Operator </a:t>
            </a:r>
            <a:r>
              <a:rPr lang="en-US" dirty="0"/>
              <a:t>Developed Inspection Program approved by </a:t>
            </a:r>
            <a:r>
              <a:rPr lang="en-US" dirty="0" smtClean="0"/>
              <a:t>FAA.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1942 — An entire field artillery battery is dropped from a Fairchild C-82 “Packet” by parachute.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4" y="4452728"/>
            <a:ext cx="4146158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59" y="1534059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04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174"/>
            <a:ext cx="6629400" cy="600164"/>
          </a:xfrm>
        </p:spPr>
        <p:txBody>
          <a:bodyPr/>
          <a:lstStyle/>
          <a:p>
            <a:r>
              <a:rPr lang="en-US" dirty="0"/>
              <a:t>Preflight </a:t>
            </a:r>
            <a:r>
              <a:rPr lang="en-US" dirty="0" smtClean="0"/>
              <a:t>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2"/>
            <a:ext cx="8229600" cy="52991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Requirements can be found in </a:t>
            </a:r>
          </a:p>
          <a:p>
            <a:pPr lvl="1"/>
            <a:r>
              <a:rPr lang="en-US" dirty="0" smtClean="0"/>
              <a:t>Approved </a:t>
            </a:r>
            <a:r>
              <a:rPr lang="en-US" dirty="0"/>
              <a:t>Flight </a:t>
            </a:r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Pilot's </a:t>
            </a:r>
            <a:r>
              <a:rPr lang="en-US" dirty="0"/>
              <a:t>Operating </a:t>
            </a:r>
            <a:r>
              <a:rPr lang="en-US" dirty="0" smtClean="0"/>
              <a:t>Handbook</a:t>
            </a:r>
          </a:p>
          <a:p>
            <a:pPr lvl="1"/>
            <a:r>
              <a:rPr lang="en-US" dirty="0" smtClean="0"/>
              <a:t>Maintenance Manual</a:t>
            </a:r>
            <a:endParaRPr lang="en-US" dirty="0"/>
          </a:p>
          <a:p>
            <a:pPr lvl="1"/>
            <a:r>
              <a:rPr lang="en-US" dirty="0" smtClean="0"/>
              <a:t>Additional inspection requirements</a:t>
            </a:r>
          </a:p>
          <a:p>
            <a:r>
              <a:rPr lang="en-US" dirty="0" smtClean="0"/>
              <a:t>Mandatory inspections</a:t>
            </a:r>
          </a:p>
          <a:p>
            <a:pPr lvl="1"/>
            <a:r>
              <a:rPr lang="en-US" dirty="0" smtClean="0"/>
              <a:t>14 CFR Part 91 - Pilot is responsible for deter­mining </a:t>
            </a:r>
            <a:r>
              <a:rPr lang="en-US" dirty="0"/>
              <a:t>the airworthiness of the aircraft before </a:t>
            </a:r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Pilot must conduct inspection </a:t>
            </a:r>
          </a:p>
          <a:p>
            <a:r>
              <a:rPr lang="en-US" dirty="0"/>
              <a:t>14 CFR </a:t>
            </a:r>
            <a:r>
              <a:rPr lang="en-US" dirty="0" smtClean="0"/>
              <a:t>Part 135 and Part 121 have requirements for inspection </a:t>
            </a:r>
          </a:p>
          <a:p>
            <a:pPr lvl="1"/>
            <a:r>
              <a:rPr lang="en-US" dirty="0" smtClean="0"/>
              <a:t>Check company procedures</a:t>
            </a:r>
          </a:p>
          <a:p>
            <a:pPr lvl="1"/>
            <a:r>
              <a:rPr lang="en-US" dirty="0" smtClean="0"/>
              <a:t>For an example maintenance personnel may perform an in-depth preflight</a:t>
            </a:r>
          </a:p>
          <a:p>
            <a:pPr lvl="1"/>
            <a:r>
              <a:rPr lang="en-US" dirty="0" smtClean="0"/>
              <a:t>Flight crew may perform a preflight walk around visual and check of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12"/>
            <a:ext cx="6629400" cy="742861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847"/>
            <a:ext cx="8229600" cy="4815156"/>
          </a:xfrm>
        </p:spPr>
        <p:txBody>
          <a:bodyPr/>
          <a:lstStyle/>
          <a:p>
            <a:pPr lvl="0"/>
            <a:r>
              <a:rPr lang="en-US" dirty="0"/>
              <a:t>Detailed in aircraft maintenance manuals</a:t>
            </a:r>
          </a:p>
          <a:p>
            <a:pPr lvl="0"/>
            <a:r>
              <a:rPr lang="en-US" dirty="0" smtClean="0"/>
              <a:t>3 </a:t>
            </a:r>
            <a:r>
              <a:rPr lang="en-US" dirty="0"/>
              <a:t>common types</a:t>
            </a:r>
          </a:p>
          <a:p>
            <a:pPr lvl="1"/>
            <a:r>
              <a:rPr lang="en-US" dirty="0"/>
              <a:t>Hard or overweight landing inspection</a:t>
            </a:r>
          </a:p>
          <a:p>
            <a:pPr lvl="1"/>
            <a:r>
              <a:rPr lang="en-US" dirty="0"/>
              <a:t>Severe turbulence inspection</a:t>
            </a:r>
          </a:p>
          <a:p>
            <a:pPr lvl="1"/>
            <a:r>
              <a:rPr lang="en-US" dirty="0"/>
              <a:t>Lightning strike inspection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61582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14 </a:t>
            </a:r>
            <a:r>
              <a:rPr lang="en-US" dirty="0" smtClean="0">
                <a:solidFill>
                  <a:srgbClr val="FF0000"/>
                </a:solidFill>
              </a:rPr>
              <a:t>CFR Part 121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Airlines Maintenance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Title</a:t>
            </a:r>
            <a:r>
              <a:rPr lang="en-US" dirty="0"/>
              <a:t>: </a:t>
            </a:r>
            <a:r>
              <a:rPr lang="en-US" dirty="0" smtClean="0"/>
              <a:t>Certification </a:t>
            </a:r>
            <a:r>
              <a:rPr lang="en-US" dirty="0"/>
              <a:t>and Operations: Domestic, Flag, and Supplemental Air Carriers and Commercial Operators of Large </a:t>
            </a:r>
            <a:r>
              <a:rPr lang="en-US" dirty="0" smtClean="0"/>
              <a:t>Aircraft.</a:t>
            </a:r>
          </a:p>
          <a:p>
            <a:pPr lvl="0"/>
            <a:r>
              <a:rPr lang="en-US" dirty="0"/>
              <a:t>Continuous Airworthiness Program </a:t>
            </a:r>
            <a:r>
              <a:rPr lang="en-US" dirty="0" smtClean="0"/>
              <a:t>(</a:t>
            </a:r>
            <a:r>
              <a:rPr lang="en-US" dirty="0"/>
              <a:t>airlines or air carrier)</a:t>
            </a:r>
          </a:p>
          <a:p>
            <a:pPr lvl="0"/>
            <a:r>
              <a:rPr lang="en-US" dirty="0"/>
              <a:t>FAA approves the air carrier's maintenance program and any changes to the program </a:t>
            </a:r>
          </a:p>
          <a:p>
            <a:pPr lvl="1"/>
            <a:r>
              <a:rPr lang="en-US" dirty="0"/>
              <a:t>Time limitations</a:t>
            </a:r>
          </a:p>
          <a:p>
            <a:pPr lvl="1"/>
            <a:r>
              <a:rPr lang="en-US" dirty="0"/>
              <a:t>Inspections</a:t>
            </a:r>
          </a:p>
          <a:p>
            <a:pPr lvl="1"/>
            <a:r>
              <a:rPr lang="en-US" dirty="0"/>
              <a:t>Overhauls</a:t>
            </a:r>
          </a:p>
          <a:p>
            <a:pPr lvl="1"/>
            <a:r>
              <a:rPr lang="en-US" dirty="0"/>
              <a:t>Effectiveness of preventive maintenance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14 CFR Parts 121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Airlines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840"/>
            <a:ext cx="8229600" cy="4925324"/>
          </a:xfrm>
        </p:spPr>
        <p:txBody>
          <a:bodyPr>
            <a:normAutofit/>
          </a:bodyPr>
          <a:lstStyle/>
          <a:p>
            <a:r>
              <a:rPr lang="en-US" dirty="0" smtClean="0"/>
              <a:t>Part 121.131 </a:t>
            </a:r>
            <a:r>
              <a:rPr lang="en-US" dirty="0"/>
              <a:t>Manual Requirements </a:t>
            </a:r>
            <a:endParaRPr lang="en-US" dirty="0" smtClean="0"/>
          </a:p>
          <a:p>
            <a:pPr lvl="1"/>
            <a:r>
              <a:rPr lang="en-US" dirty="0" smtClean="0"/>
              <a:t>Often called Air Carrier Manual. 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use and guidance of flight and ground operations </a:t>
            </a:r>
            <a:r>
              <a:rPr lang="en-US" dirty="0" smtClean="0"/>
              <a:t>personnel.</a:t>
            </a:r>
            <a:endParaRPr lang="en-US" dirty="0"/>
          </a:p>
          <a:p>
            <a:pPr lvl="1"/>
            <a:r>
              <a:rPr lang="en-US" dirty="0"/>
              <a:t>Both operational specification and manual are laws to follow after accepted by </a:t>
            </a:r>
            <a:r>
              <a:rPr lang="en-US" dirty="0" smtClean="0"/>
              <a:t>FAA.</a:t>
            </a:r>
            <a:endParaRPr lang="en-US" dirty="0"/>
          </a:p>
          <a:p>
            <a:pPr lvl="1"/>
            <a:r>
              <a:rPr lang="en-US" dirty="0" smtClean="0"/>
              <a:t>Part 121.135 </a:t>
            </a:r>
            <a:r>
              <a:rPr lang="en-US" dirty="0"/>
              <a:t>Provides detailed requirements for manual </a:t>
            </a:r>
            <a:r>
              <a:rPr lang="en-US" dirty="0" smtClean="0"/>
              <a:t>contents.</a:t>
            </a:r>
          </a:p>
          <a:p>
            <a:r>
              <a:rPr lang="en-US" dirty="0" smtClean="0"/>
              <a:t>Part 135 also has a manual requirement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66"/>
            <a:ext cx="6629400" cy="161582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14 CFR </a:t>
            </a:r>
            <a:r>
              <a:rPr lang="en-US" dirty="0" smtClean="0">
                <a:solidFill>
                  <a:srgbClr val="FF0000"/>
                </a:solidFill>
              </a:rPr>
              <a:t>Part 121 </a:t>
            </a:r>
            <a:r>
              <a:rPr lang="en-US" dirty="0">
                <a:solidFill>
                  <a:srgbClr val="FF0000"/>
                </a:solidFill>
              </a:rPr>
              <a:t>Operator's Maintenance Manual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720"/>
            <a:ext cx="8229600" cy="503444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Part </a:t>
            </a:r>
            <a:r>
              <a:rPr lang="en-US" sz="2400" dirty="0"/>
              <a:t>of </a:t>
            </a:r>
            <a:r>
              <a:rPr lang="en-US" sz="2400" dirty="0" smtClean="0"/>
              <a:t>the air carrier manual </a:t>
            </a:r>
            <a:r>
              <a:rPr lang="en-US" sz="2400" dirty="0"/>
              <a:t>or </a:t>
            </a:r>
            <a:r>
              <a:rPr lang="en-US" sz="2400" dirty="0" smtClean="0"/>
              <a:t>may be a separate manual.</a:t>
            </a:r>
            <a:endParaRPr lang="en-US" sz="2400" dirty="0"/>
          </a:p>
          <a:p>
            <a:pPr lvl="0"/>
            <a:r>
              <a:rPr lang="en-US" sz="2400" dirty="0" smtClean="0"/>
              <a:t>Define </a:t>
            </a:r>
            <a:r>
              <a:rPr lang="en-US" sz="2400" dirty="0"/>
              <a:t>the continuous airworthiness maintenance </a:t>
            </a:r>
            <a:r>
              <a:rPr lang="en-US" sz="2400" dirty="0" smtClean="0"/>
              <a:t>program.</a:t>
            </a:r>
            <a:endParaRPr lang="en-US" sz="2400" dirty="0"/>
          </a:p>
          <a:p>
            <a:pPr lvl="0"/>
            <a:r>
              <a:rPr lang="en-US" sz="2400" dirty="0"/>
              <a:t>Prescribes the authorizations, methods, standards, and procedures of </a:t>
            </a:r>
            <a:r>
              <a:rPr lang="en-US" sz="2400" dirty="0" smtClean="0"/>
              <a:t>maintenance. </a:t>
            </a:r>
            <a:endParaRPr lang="en-US" sz="2400" dirty="0"/>
          </a:p>
          <a:p>
            <a:pPr lvl="0"/>
            <a:r>
              <a:rPr lang="en-US" sz="2400" dirty="0"/>
              <a:t>Has 3 general categories</a:t>
            </a:r>
          </a:p>
          <a:p>
            <a:pPr lvl="1"/>
            <a:r>
              <a:rPr lang="en-US" sz="2000" dirty="0" smtClean="0"/>
              <a:t>Policies </a:t>
            </a:r>
            <a:r>
              <a:rPr lang="en-US" sz="2000" dirty="0"/>
              <a:t>and </a:t>
            </a:r>
            <a:r>
              <a:rPr lang="en-US" sz="2000" dirty="0" smtClean="0"/>
              <a:t>Procedures.</a:t>
            </a:r>
            <a:endParaRPr lang="en-US" sz="2000" dirty="0"/>
          </a:p>
          <a:p>
            <a:pPr lvl="1"/>
            <a:r>
              <a:rPr lang="en-US" sz="2000" dirty="0" smtClean="0"/>
              <a:t>Detailed </a:t>
            </a:r>
            <a:r>
              <a:rPr lang="en-US" sz="2000" dirty="0"/>
              <a:t>Instructions for accomplishment of the scheduled inspection </a:t>
            </a:r>
            <a:r>
              <a:rPr lang="en-US" sz="2000" dirty="0" smtClean="0"/>
              <a:t>program.</a:t>
            </a:r>
            <a:endParaRPr lang="en-US" sz="2000" dirty="0"/>
          </a:p>
          <a:p>
            <a:pPr lvl="1"/>
            <a:r>
              <a:rPr lang="en-US" sz="2000" dirty="0" smtClean="0"/>
              <a:t>Technical </a:t>
            </a:r>
            <a:r>
              <a:rPr lang="en-US" sz="2000" dirty="0"/>
              <a:t>manuals for maintenance standards and </a:t>
            </a:r>
            <a:r>
              <a:rPr lang="en-US" sz="2000" dirty="0" smtClean="0"/>
              <a:t>methods.</a:t>
            </a:r>
            <a:endParaRPr lang="en-US" sz="2000" dirty="0"/>
          </a:p>
          <a:p>
            <a:pPr lvl="0"/>
            <a:r>
              <a:rPr lang="en-US" sz="2400" dirty="0" smtClean="0"/>
              <a:t>Part 121 </a:t>
            </a:r>
            <a:r>
              <a:rPr lang="en-US" sz="2400" dirty="0"/>
              <a:t>and 119 specifies the time limitations for overhaul, inspections, and checks set forth in  the </a:t>
            </a:r>
            <a:r>
              <a:rPr lang="en-US" sz="2400" u="sng" dirty="0"/>
              <a:t>operations </a:t>
            </a:r>
            <a:r>
              <a:rPr lang="en-US" sz="2400" u="sng" dirty="0" smtClean="0"/>
              <a:t>specifications.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469284"/>
            <a:ext cx="6629400" cy="212365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 </a:t>
            </a:r>
            <a:r>
              <a:rPr lang="en-US" dirty="0"/>
              <a:t>CFR </a:t>
            </a:r>
            <a:r>
              <a:rPr lang="en-US" dirty="0" smtClean="0"/>
              <a:t>Part 119 Operations </a:t>
            </a:r>
            <a:r>
              <a:rPr lang="en-US" dirty="0"/>
              <a:t>Specification (OpSpec)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720"/>
            <a:ext cx="8229600" cy="50344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Issued </a:t>
            </a:r>
            <a:r>
              <a:rPr lang="en-US" dirty="0"/>
              <a:t>to air carriers </a:t>
            </a:r>
            <a:endParaRPr lang="en-US" dirty="0" smtClean="0"/>
          </a:p>
          <a:p>
            <a:pPr lvl="0"/>
            <a:r>
              <a:rPr lang="en-US" dirty="0" smtClean="0"/>
              <a:t>Lists </a:t>
            </a:r>
            <a:r>
              <a:rPr lang="en-US" dirty="0"/>
              <a:t>authorizations and specifications </a:t>
            </a:r>
            <a:endParaRPr lang="en-US" dirty="0" smtClean="0"/>
          </a:p>
          <a:p>
            <a:pPr lvl="0"/>
            <a:r>
              <a:rPr lang="en-US" dirty="0" smtClean="0"/>
              <a:t>Legally </a:t>
            </a:r>
            <a:r>
              <a:rPr lang="en-US" dirty="0"/>
              <a:t>binding </a:t>
            </a:r>
            <a:r>
              <a:rPr lang="en-US" dirty="0" smtClean="0"/>
              <a:t>and has </a:t>
            </a:r>
            <a:r>
              <a:rPr lang="en-US" dirty="0"/>
              <a:t>8 broad categories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General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Enroute </a:t>
            </a:r>
            <a:r>
              <a:rPr lang="en-US" dirty="0"/>
              <a:t>authorizations and limitations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Airport </a:t>
            </a:r>
            <a:r>
              <a:rPr lang="en-US" dirty="0"/>
              <a:t>authorizations and limitations 	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Maintenance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Weight </a:t>
            </a:r>
            <a:r>
              <a:rPr lang="en-US" dirty="0"/>
              <a:t>and Balance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chedules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Equipment </a:t>
            </a:r>
            <a:r>
              <a:rPr lang="en-US" dirty="0"/>
              <a:t>interchange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Aircraft </a:t>
            </a:r>
            <a:r>
              <a:rPr lang="en-US" dirty="0"/>
              <a:t>leasing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33"/>
            <a:ext cx="6629400" cy="74403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Airlines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56"/>
            <a:ext cx="8229600" cy="4914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 Primary Maintenance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Time </a:t>
            </a:r>
            <a:r>
              <a:rPr lang="en-US" dirty="0" smtClean="0"/>
              <a:t>(HT) (Time </a:t>
            </a:r>
            <a:r>
              <a:rPr lang="en-US" dirty="0"/>
              <a:t>Changes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Overhaul time limits or part life </a:t>
            </a:r>
            <a:r>
              <a:rPr lang="en-US" dirty="0" smtClean="0"/>
              <a:t>limit.</a:t>
            </a:r>
            <a:endParaRPr lang="en-US" dirty="0"/>
          </a:p>
          <a:p>
            <a:pPr lvl="2"/>
            <a:r>
              <a:rPr lang="en-US" dirty="0"/>
              <a:t>Dates back to the origin of </a:t>
            </a:r>
            <a:r>
              <a:rPr lang="en-US" dirty="0" smtClean="0"/>
              <a:t>aviation.</a:t>
            </a:r>
            <a:endParaRPr lang="en-US" dirty="0"/>
          </a:p>
          <a:p>
            <a:pPr lvl="1"/>
            <a:r>
              <a:rPr lang="en-US" dirty="0" smtClean="0"/>
              <a:t>On-Condition </a:t>
            </a:r>
            <a:r>
              <a:rPr lang="en-US" dirty="0"/>
              <a:t>Maintenance </a:t>
            </a:r>
            <a:r>
              <a:rPr lang="en-US" dirty="0" smtClean="0"/>
              <a:t>(</a:t>
            </a:r>
            <a:r>
              <a:rPr lang="en-US" dirty="0"/>
              <a:t>OC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Repetitive </a:t>
            </a:r>
            <a:r>
              <a:rPr lang="en-US" dirty="0"/>
              <a:t>inspections or tests must be accomplished, at specific </a:t>
            </a:r>
            <a:r>
              <a:rPr lang="en-US" dirty="0" smtClean="0"/>
              <a:t>intervals.</a:t>
            </a:r>
            <a:endParaRPr lang="en-US" dirty="0"/>
          </a:p>
          <a:p>
            <a:pPr lvl="2"/>
            <a:r>
              <a:rPr lang="en-US" dirty="0"/>
              <a:t>Requires periodic inspected for </a:t>
            </a:r>
            <a:r>
              <a:rPr lang="en-US" dirty="0" smtClean="0"/>
              <a:t>serviceability.</a:t>
            </a:r>
            <a:endParaRPr lang="en-US" dirty="0"/>
          </a:p>
          <a:p>
            <a:pPr lvl="1"/>
            <a:r>
              <a:rPr lang="en-US" dirty="0" smtClean="0"/>
              <a:t>Condition </a:t>
            </a:r>
            <a:r>
              <a:rPr lang="en-US" dirty="0"/>
              <a:t>Monitoring </a:t>
            </a:r>
            <a:r>
              <a:rPr lang="en-US" dirty="0" smtClean="0"/>
              <a:t>(</a:t>
            </a:r>
            <a:r>
              <a:rPr lang="en-US" dirty="0"/>
              <a:t>CM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Depends upon data collection and </a:t>
            </a:r>
            <a:r>
              <a:rPr lang="en-US" dirty="0" smtClean="0"/>
              <a:t>analysis.</a:t>
            </a:r>
            <a:endParaRPr lang="en-US" dirty="0"/>
          </a:p>
          <a:p>
            <a:pPr lvl="2"/>
            <a:r>
              <a:rPr lang="en-US" dirty="0"/>
              <a:t>Analysis of failures to improve </a:t>
            </a:r>
            <a:r>
              <a:rPr lang="en-US" dirty="0" smtClean="0"/>
              <a:t>performance.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58825"/>
            <a:ext cx="6629400" cy="786929"/>
          </a:xfrm>
        </p:spPr>
        <p:txBody>
          <a:bodyPr/>
          <a:lstStyle/>
          <a:p>
            <a:r>
              <a:rPr lang="en-US" dirty="0"/>
              <a:t>5 Types of </a:t>
            </a:r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2"/>
            <a:ext cx="8229600" cy="51995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Inspection</a:t>
            </a:r>
            <a:endParaRPr lang="en-US" dirty="0"/>
          </a:p>
          <a:p>
            <a:pPr lvl="1"/>
            <a:r>
              <a:rPr lang="en-US" dirty="0"/>
              <a:t>Scheduled Maintenance</a:t>
            </a:r>
          </a:p>
          <a:p>
            <a:pPr lvl="1"/>
            <a:r>
              <a:rPr lang="en-US" dirty="0"/>
              <a:t>Tasks performed at specific intervals </a:t>
            </a:r>
            <a:endParaRPr lang="en-US" dirty="0" smtClean="0"/>
          </a:p>
          <a:p>
            <a:pPr lvl="1"/>
            <a:r>
              <a:rPr lang="en-US" dirty="0" smtClean="0"/>
              <a:t>Routine and non-routine </a:t>
            </a:r>
            <a:endParaRPr lang="en-US" dirty="0"/>
          </a:p>
          <a:p>
            <a:pPr lvl="0"/>
            <a:r>
              <a:rPr lang="en-US" dirty="0"/>
              <a:t>Unscheduled Maintenance</a:t>
            </a:r>
          </a:p>
          <a:p>
            <a:pPr lvl="1"/>
            <a:r>
              <a:rPr lang="en-US" dirty="0"/>
              <a:t>Basically a discrepancy and corrective action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Maintenance or flight crew discrepancies</a:t>
            </a:r>
            <a:endParaRPr lang="en-US" dirty="0"/>
          </a:p>
          <a:p>
            <a:pPr lvl="0"/>
            <a:r>
              <a:rPr lang="en-US" dirty="0"/>
              <a:t>Major Repair and Overhaul</a:t>
            </a:r>
          </a:p>
          <a:p>
            <a:pPr lvl="1"/>
            <a:r>
              <a:rPr lang="en-US" dirty="0"/>
              <a:t>Sometimes called Depot Repair</a:t>
            </a:r>
          </a:p>
          <a:p>
            <a:pPr lvl="1"/>
            <a:r>
              <a:rPr lang="en-US" dirty="0"/>
              <a:t>Shop operations </a:t>
            </a:r>
          </a:p>
          <a:p>
            <a:pPr lvl="0"/>
            <a:r>
              <a:rPr lang="en-US" dirty="0" smtClean="0"/>
              <a:t>Preventive </a:t>
            </a:r>
            <a:r>
              <a:rPr lang="en-US" dirty="0"/>
              <a:t>Maintenance</a:t>
            </a:r>
          </a:p>
          <a:p>
            <a:pPr lvl="1"/>
            <a:r>
              <a:rPr lang="en-US" dirty="0" smtClean="0"/>
              <a:t>Directed </a:t>
            </a:r>
            <a:r>
              <a:rPr lang="en-US" dirty="0"/>
              <a:t>to the prevention of failure</a:t>
            </a:r>
          </a:p>
          <a:p>
            <a:pPr lvl="1"/>
            <a:r>
              <a:rPr lang="en-US" dirty="0"/>
              <a:t>Proactive in </a:t>
            </a:r>
            <a:r>
              <a:rPr lang="en-US" dirty="0" smtClean="0"/>
              <a:t>nature</a:t>
            </a:r>
          </a:p>
          <a:p>
            <a:r>
              <a:rPr lang="en-US" dirty="0" smtClean="0"/>
              <a:t>Required Item Inspection (RII)</a:t>
            </a:r>
          </a:p>
          <a:p>
            <a:pPr lvl="1"/>
            <a:r>
              <a:rPr lang="en-US" dirty="0" smtClean="0"/>
              <a:t>2 A&amp;Ps must sign maintenance documents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0709"/>
            <a:ext cx="4675584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1957 — Russia launches the first Earth satellite. The 184-lb. “Sputnik” attains an orbital velocity of 5 miles per second.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88" y="1448334"/>
            <a:ext cx="2790303" cy="22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60" y="4191000"/>
            <a:ext cx="3244691" cy="236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329085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4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827984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1958 — Britain's national overseas airline BOAC becomes the first carrier to fly the Atlantic route by jet airliner.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9134"/>
            <a:ext cx="398405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991259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21705"/>
            <a:ext cx="2362200" cy="278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0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/>
              <a:t>Learning Objectives – Module 4 </a:t>
            </a:r>
            <a:r>
              <a:rPr lang="en-US" sz="3200" b="1" u="sng" dirty="0" smtClean="0"/>
              <a:t>(10/2/17 – 10/13/17)</a:t>
            </a: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2800" b="1" u="sng" dirty="0"/>
              <a:t>Aircraft Systems and Maintenance – Importance to Management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8408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dirty="0"/>
              <a:t>. For a typical aircraft, describe the functions of the flight controls. </a:t>
            </a:r>
          </a:p>
          <a:p>
            <a:pPr lvl="1"/>
            <a:r>
              <a:rPr lang="en-US" sz="2000" dirty="0"/>
              <a:t>2. Examine the components of a typical airframe system such as fuel, landing gear and brakes, oxygen systems, air conditioning systems, pressurization systems, hydraulic systems, deice and anti-ice systems, electrical, and autopilot systems. </a:t>
            </a:r>
          </a:p>
          <a:p>
            <a:pPr lvl="1"/>
            <a:r>
              <a:rPr lang="en-US" sz="2000" dirty="0"/>
              <a:t>3. Explain the formation of shock waves on an aircraft wing. </a:t>
            </a:r>
          </a:p>
          <a:p>
            <a:pPr lvl="1"/>
            <a:r>
              <a:rPr lang="en-US" sz="2000" dirty="0"/>
              <a:t>4. Describe fly by wire primary flight controls and the advantages of this technology. 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4806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23998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4 </a:t>
            </a:r>
            <a:r>
              <a:rPr lang="en-US" sz="3200" b="1" dirty="0" smtClean="0"/>
              <a:t>(10/2/17 – 10/13/17)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>
                <a:solidFill>
                  <a:srgbClr val="00386B"/>
                </a:solidFill>
              </a:rPr>
              <a:t>Aircraft Systems and Maintenance – Importance to Management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06600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r>
              <a:rPr lang="en-US" sz="1800" dirty="0"/>
              <a:t>5. Describe the three areas that most maintenance procedures are based upon. </a:t>
            </a:r>
          </a:p>
          <a:p>
            <a:pPr lvl="1"/>
            <a:r>
              <a:rPr lang="en-US" sz="1800" dirty="0"/>
              <a:t>6. Examine the scope and detail of the 100 hour and annual inspection. </a:t>
            </a:r>
          </a:p>
          <a:p>
            <a:pPr lvl="1"/>
            <a:r>
              <a:rPr lang="en-US" sz="1800" dirty="0"/>
              <a:t>7. Describe the recording and approval of Major Repairs and Alterations. </a:t>
            </a:r>
          </a:p>
          <a:p>
            <a:pPr lvl="1"/>
            <a:r>
              <a:rPr lang="en-US" sz="1800" dirty="0"/>
              <a:t>8. Differentiate between the four options to the inspection program for large turbine powered multi-engine aircraft.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9</a:t>
            </a:r>
            <a:r>
              <a:rPr lang="en-US" sz="1800" dirty="0"/>
              <a:t>. Discuss the Continuing Analysis and Surveillance System (CASS) of an air carrier maintenance program. </a:t>
            </a:r>
          </a:p>
          <a:p>
            <a:pPr lvl="1"/>
            <a:r>
              <a:rPr lang="en-US" sz="1800" dirty="0"/>
              <a:t>10. Critique the make or buy decision and outsourcing maintenance. </a:t>
            </a:r>
          </a:p>
          <a:p>
            <a:pPr lvl="1"/>
            <a:r>
              <a:rPr lang="en-US" sz="1800" dirty="0"/>
              <a:t>11. Explain the three primary airline maintenance processes. </a:t>
            </a:r>
          </a:p>
          <a:p>
            <a:pPr lvl="1"/>
            <a:r>
              <a:rPr lang="en-US" sz="1800" dirty="0"/>
              <a:t>12. Examine quality requirements for an airline maintenance program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75140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10294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nterstate-Regular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6825</TotalTime>
  <Words>1980</Words>
  <Application>Microsoft Office PowerPoint</Application>
  <PresentationFormat>On-screen Show (4:3)</PresentationFormat>
  <Paragraphs>407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MS PGothic</vt:lpstr>
      <vt:lpstr>Arial</vt:lpstr>
      <vt:lpstr>Calibri</vt:lpstr>
      <vt:lpstr>Cambria</vt:lpstr>
      <vt:lpstr>Candara</vt:lpstr>
      <vt:lpstr>Helvetica</vt:lpstr>
      <vt:lpstr>Interstate-Regular</vt:lpstr>
      <vt:lpstr>Times</vt:lpstr>
      <vt:lpstr>Times New Roman</vt:lpstr>
      <vt:lpstr>Wingdings 3</vt:lpstr>
      <vt:lpstr>Office Theme</vt:lpstr>
      <vt:lpstr>3_Custom Design</vt:lpstr>
      <vt:lpstr>Blank Presentation</vt:lpstr>
      <vt:lpstr>1_Office Theme</vt:lpstr>
      <vt:lpstr>2_Custom Design</vt:lpstr>
      <vt:lpstr>3_Office Theme</vt:lpstr>
      <vt:lpstr>MGMT 203 Aircraft Systems and Maintenance – Importance to Management</vt:lpstr>
      <vt:lpstr>THIS DAY IN AVIATION</vt:lpstr>
      <vt:lpstr>THIS DAY IN AVIATION</vt:lpstr>
      <vt:lpstr>THIS DAY IN AVIATION</vt:lpstr>
      <vt:lpstr>THIS DAY IN AVIATION</vt:lpstr>
      <vt:lpstr>Questions / Comments</vt:lpstr>
      <vt:lpstr>Learning Objectives – Module 4 (10/2/17 – 10/13/17) Aircraft Systems and Maintenance – Importance to Management</vt:lpstr>
      <vt:lpstr>Learning Objectives – Module 4 (10/2/17 – 10/13/17) Aircraft Systems and Maintenance – Importance to Management</vt:lpstr>
      <vt:lpstr>Questions / Comments</vt:lpstr>
      <vt:lpstr>Readings</vt:lpstr>
      <vt:lpstr>Discussion: Aircraft Systems: Wed Oct 11</vt:lpstr>
      <vt:lpstr>Discussion: Aviation Maintenance: Wed Oct 11</vt:lpstr>
      <vt:lpstr>Module 4 Review Questions  (Due Fri Oct 13)</vt:lpstr>
      <vt:lpstr>Term Paper Topics</vt:lpstr>
      <vt:lpstr>Assignments Due – Module 4  (10/2/17 – 10/13/17) </vt:lpstr>
      <vt:lpstr>PowerPoint Presentation</vt:lpstr>
      <vt:lpstr>Questions / Comments</vt:lpstr>
      <vt:lpstr>MGMT 203  Aircraft Systems and Maintenance – Importance to Management </vt:lpstr>
      <vt:lpstr> Maintenance</vt:lpstr>
      <vt:lpstr>Maintenance</vt:lpstr>
      <vt:lpstr>Maintenance Practices</vt:lpstr>
      <vt:lpstr>Maintenance Procedures</vt:lpstr>
      <vt:lpstr>Title 14 CFR Requirements</vt:lpstr>
      <vt:lpstr>Title 14 CFR Part 43</vt:lpstr>
      <vt:lpstr>Title 14 CFR Part 43</vt:lpstr>
      <vt:lpstr>Title 14 CFR Part 43</vt:lpstr>
      <vt:lpstr>Title 14 CFR Part 91</vt:lpstr>
      <vt:lpstr>Title 14 CFR Part 91</vt:lpstr>
      <vt:lpstr>Title 14 CFR Part 91.409</vt:lpstr>
      <vt:lpstr>Preflight Inspections</vt:lpstr>
      <vt:lpstr>Special Inspections</vt:lpstr>
      <vt:lpstr>14 CFR Part 121  Airlines Maintenance </vt:lpstr>
      <vt:lpstr>14 CFR Parts 121  Airlines Maintenance</vt:lpstr>
      <vt:lpstr>14 CFR Part 121 Operator's Maintenance Manual  </vt:lpstr>
      <vt:lpstr> 14 CFR Part 119 Operations Specification (OpSpec) </vt:lpstr>
      <vt:lpstr> Airlines Maintenance</vt:lpstr>
      <vt:lpstr>5 Types of Maintenance</vt:lpstr>
      <vt:lpstr>Questions / Comments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255</cp:revision>
  <cp:lastPrinted>2016-01-06T14:35:29Z</cp:lastPrinted>
  <dcterms:created xsi:type="dcterms:W3CDTF">2011-08-23T19:56:56Z</dcterms:created>
  <dcterms:modified xsi:type="dcterms:W3CDTF">2017-10-03T12:13:43Z</dcterms:modified>
</cp:coreProperties>
</file>