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3" r:id="rId2"/>
    <p:sldMasterId id="2147483758" r:id="rId3"/>
    <p:sldMasterId id="2147483782" r:id="rId4"/>
    <p:sldMasterId id="2147483879" r:id="rId5"/>
    <p:sldMasterId id="2147483927" r:id="rId6"/>
  </p:sldMasterIdLst>
  <p:notesMasterIdLst>
    <p:notesMasterId r:id="rId33"/>
  </p:notesMasterIdLst>
  <p:handoutMasterIdLst>
    <p:handoutMasterId r:id="rId34"/>
  </p:handoutMasterIdLst>
  <p:sldIdLst>
    <p:sldId id="644" r:id="rId7"/>
    <p:sldId id="660" r:id="rId8"/>
    <p:sldId id="661" r:id="rId9"/>
    <p:sldId id="662" r:id="rId10"/>
    <p:sldId id="649" r:id="rId11"/>
    <p:sldId id="663" r:id="rId12"/>
    <p:sldId id="664" r:id="rId13"/>
    <p:sldId id="665" r:id="rId14"/>
    <p:sldId id="666" r:id="rId15"/>
    <p:sldId id="667" r:id="rId16"/>
    <p:sldId id="668" r:id="rId17"/>
    <p:sldId id="669" r:id="rId18"/>
    <p:sldId id="670" r:id="rId19"/>
    <p:sldId id="671" r:id="rId20"/>
    <p:sldId id="672" r:id="rId21"/>
    <p:sldId id="659" r:id="rId22"/>
    <p:sldId id="557" r:id="rId23"/>
    <p:sldId id="595" r:id="rId24"/>
    <p:sldId id="596" r:id="rId25"/>
    <p:sldId id="597" r:id="rId26"/>
    <p:sldId id="598" r:id="rId27"/>
    <p:sldId id="599" r:id="rId28"/>
    <p:sldId id="600" r:id="rId29"/>
    <p:sldId id="601" r:id="rId30"/>
    <p:sldId id="602" r:id="rId31"/>
    <p:sldId id="642" r:id="rId32"/>
  </p:sldIdLst>
  <p:sldSz cx="9144000" cy="6858000" type="screen4x3"/>
  <p:notesSz cx="7077075" cy="9363075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Teeple" initials="BT" lastIdx="1" clrIdx="0">
    <p:extLst>
      <p:ext uri="{19B8F6BF-5375-455C-9EA6-DF929625EA0E}">
        <p15:presenceInfo xmlns:p15="http://schemas.microsoft.com/office/powerpoint/2012/main" userId="2fd4d0e1b625b9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109" autoAdjust="0"/>
  </p:normalViewPr>
  <p:slideViewPr>
    <p:cSldViewPr snapToGrid="0" snapToObjects="1">
      <p:cViewPr varScale="1">
        <p:scale>
          <a:sx n="113" d="100"/>
          <a:sy n="113" d="100"/>
        </p:scale>
        <p:origin x="14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66"/>
    </p:cViewPr>
  </p:sorterViewPr>
  <p:notesViewPr>
    <p:cSldViewPr snapToGrid="0" snapToObjects="1">
      <p:cViewPr varScale="1">
        <p:scale>
          <a:sx n="87" d="100"/>
          <a:sy n="87" d="100"/>
        </p:scale>
        <p:origin x="-1902" y="-4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gs" Target="tags/tag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E841332-348A-6C49-829D-397A2F31E2F3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52ED3ED-985D-534F-94A9-B7D352EFA0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3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6B760D0-0509-1345-87FB-4E5C4FFD68E5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07F57B2-DDD8-2A4B-9ECA-52A4627997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0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0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Bill Teeple SFTY</a:t>
            </a:r>
            <a:r>
              <a:rPr lang="en-US" baseline="0" dirty="0" smtClean="0"/>
              <a:t> 330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54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Bill Teeple SFTY</a:t>
            </a:r>
            <a:r>
              <a:rPr lang="en-US" baseline="0" dirty="0" smtClean="0"/>
              <a:t> 330 Course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8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D2AA3-3B86-4422-99CF-7BAF625FF9B3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420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D2AA3-3B86-4422-99CF-7BAF625FF9B3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356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83C2C-4350-42D9-AA99-0962AE647DCB}" type="slidenum">
              <a:rPr lang="en-US" altLang="en-US" sz="1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2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D2AA3-3B86-4422-99CF-7BAF625FF9B3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798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27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Bill Teeple SFTY</a:t>
            </a:r>
            <a:r>
              <a:rPr lang="en-US" baseline="0" dirty="0" smtClean="0"/>
              <a:t> 330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02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Bill Teeple SFTY</a:t>
            </a:r>
            <a:r>
              <a:rPr lang="en-US" baseline="0" dirty="0" smtClean="0"/>
              <a:t> 330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67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Bill Teeple SFTY</a:t>
            </a:r>
            <a:r>
              <a:rPr lang="en-US" baseline="0" dirty="0" smtClean="0"/>
              <a:t> 330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2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314450"/>
            <a:ext cx="8658224" cy="5314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333374" y="-115887"/>
            <a:ext cx="6353175" cy="1173162"/>
          </a:xfrm>
          <a:prstGeom prst="rect">
            <a:avLst/>
          </a:prstGeom>
        </p:spPr>
        <p:txBody>
          <a:bodyPr/>
          <a:lstStyle/>
          <a:p>
            <a:pPr algn="l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308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2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64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0073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5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85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10/3/2017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89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6CDB34B-94A8-46F8-81E8-1E5B1D13F86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36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297BA53-3748-4BA6-81F7-0221BEAD82B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63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F9DA3B8-9DCC-4BF1-A965-5019AF31A59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6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p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2219" y="-16276"/>
            <a:ext cx="6629400" cy="110799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>
              <a:defRPr lang="en-US" sz="3300" b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2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2672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2672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536294-250A-48BD-AD70-8C3FCFE845F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1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589EAC6-334F-4AAB-BB7C-7596E4B805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4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55904DF-73E5-4B4A-9416-17EE89D4678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59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3FFA017-CE86-443D-A9FA-D699ED704B0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74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A8946EA-A502-4819-83CC-2330B111647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08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48E76F1-2E26-42EB-A249-01ECA37A46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74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58EC5AE-B623-4B90-9714-C43E2FE07B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4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334000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334000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EE67A32-FC1B-4357-B6EF-53DD1C45F15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57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314450"/>
            <a:ext cx="8658224" cy="5314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333374" y="-115887"/>
            <a:ext cx="6353175" cy="1173162"/>
          </a:xfrm>
          <a:prstGeom prst="rect">
            <a:avLst/>
          </a:prstGeom>
        </p:spPr>
        <p:txBody>
          <a:bodyPr/>
          <a:lstStyle/>
          <a:p>
            <a:pPr algn="l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7336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p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2219" y="-16276"/>
            <a:ext cx="6629400" cy="110799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>
              <a:defRPr lang="en-US" sz="3300" b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722"/>
            <a:ext cx="8229600" cy="48624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4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4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2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619875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0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6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25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50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63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28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57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0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8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12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5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08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97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23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53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541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8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31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2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619875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871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896" tIns="44449" rIns="88896" bIns="44449" anchor="ctr"/>
          <a:lstStyle>
            <a:extLst/>
          </a:lstStyle>
          <a:p>
            <a:pPr algn="ctr" defTabSz="88967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3138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4449" rIns="44449"/>
          <a:lstStyle>
            <a:lvl1pPr marL="0" marR="62290" indent="0" algn="r">
              <a:buNone/>
              <a:defRPr>
                <a:solidFill>
                  <a:schemeClr val="tx2"/>
                </a:solidFill>
              </a:defRPr>
            </a:lvl1pPr>
            <a:lvl2pPr marL="444804" indent="0" algn="ctr">
              <a:buNone/>
            </a:lvl2pPr>
            <a:lvl3pPr marL="889677" indent="0" algn="ctr">
              <a:buNone/>
            </a:lvl3pPr>
            <a:lvl4pPr marL="1334418" indent="0" algn="ctr">
              <a:buNone/>
            </a:lvl4pPr>
            <a:lvl5pPr marL="1779224" indent="0" algn="ctr">
              <a:buNone/>
            </a:lvl5pPr>
            <a:lvl6pPr marL="2224031" indent="0" algn="ctr">
              <a:buNone/>
            </a:lvl6pPr>
            <a:lvl7pPr marL="2668833" indent="0" algn="ctr">
              <a:buNone/>
            </a:lvl7pPr>
            <a:lvl8pPr marL="3113639" indent="0" algn="ctr">
              <a:buNone/>
            </a:lvl8pPr>
            <a:lvl9pPr marL="355843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28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88967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88967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889677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23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10/3/2017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9489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88896" rIns="88896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10/3/2017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896" tIns="44449" rIns="88896" bIns="44449" anchor="ctr"/>
          <a:lstStyle>
            <a:extLst/>
          </a:lstStyle>
          <a:p>
            <a:pPr defTabSz="889677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896" tIns="44449" rIns="88896" bIns="44449" anchor="ctr"/>
          <a:lstStyle>
            <a:extLst/>
          </a:lstStyle>
          <a:p>
            <a:pPr defTabSz="88967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90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86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86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10/3/2017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2788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7797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7797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831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831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10/3/2017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97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10/3/2017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7229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10/3/2017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99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10/3/2017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88896" tIns="0" rIns="88896" anchor="t"/>
          <a:lstStyle>
            <a:lvl1pPr marL="0" marR="17751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10/3/2017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609" y="6408481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896" tIns="44449" rIns="88896" bIns="44449" anchor="t" compatLnSpc="1"/>
          <a:lstStyle>
            <a:extLst/>
          </a:lstStyle>
          <a:p>
            <a:pPr defTabSz="88967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6254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896" tIns="44449" rIns="88896" bIns="44449" anchor="t" compatLnSpc="1"/>
          <a:lstStyle>
            <a:extLst/>
          </a:lstStyle>
          <a:p>
            <a:pPr defTabSz="889677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8896" tIns="44449" rIns="88896" bIns="44449" anchor="ctr" compatLnSpc="1"/>
          <a:lstStyle>
            <a:extLst/>
          </a:lstStyle>
          <a:p>
            <a:pPr algn="ctr" defTabSz="889677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2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896" tIns="44449" rIns="88896" bIns="44449" anchor="ctr"/>
          <a:lstStyle>
            <a:extLst/>
          </a:lstStyle>
          <a:p>
            <a:pPr defTabSz="889677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896" tIns="44449" rIns="88896" bIns="44449" anchor="ctr"/>
          <a:lstStyle>
            <a:extLst/>
          </a:lstStyle>
          <a:p>
            <a:pPr defTabSz="88967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73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10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10/3/2017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78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5177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10/3/2017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2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3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8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tif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4"/>
          <p:cNvPicPr>
            <a:picLocks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6705600" y="304800"/>
            <a:ext cx="2032000" cy="453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 userDrawn="1"/>
        </p:nvSpPr>
        <p:spPr bwMode="auto">
          <a:xfrm rot="10800000" flipH="1">
            <a:off x="381000" y="1066800"/>
            <a:ext cx="8458200" cy="1588"/>
          </a:xfrm>
          <a:prstGeom prst="line">
            <a:avLst/>
          </a:prstGeom>
          <a:noFill/>
          <a:ln w="63500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76201"/>
            <a:ext cx="6705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6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2" r:id="rId2"/>
    <p:sldLayoutId id="214748374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044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CLINK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" y="6553200"/>
            <a:ext cx="27747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Engineering Design And Development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9AD4160-40F7-4C67-9BB5-5D52FB10012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5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4"/>
          <p:cNvPicPr>
            <a:picLocks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6705600" y="304800"/>
            <a:ext cx="2032000" cy="453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 userDrawn="1"/>
        </p:nvSpPr>
        <p:spPr bwMode="auto">
          <a:xfrm rot="10800000" flipH="1">
            <a:off x="381000" y="1066800"/>
            <a:ext cx="8458200" cy="1588"/>
          </a:xfrm>
          <a:prstGeom prst="line">
            <a:avLst/>
          </a:prstGeom>
          <a:noFill/>
          <a:ln w="63500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76201"/>
            <a:ext cx="6705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4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6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896" tIns="44449" rIns="88896" bIns="44449" anchor="t" compatLnSpc="1"/>
          <a:lstStyle>
            <a:extLst/>
          </a:lstStyle>
          <a:p>
            <a:pPr defTabSz="889677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6254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896" tIns="44449" rIns="88896" bIns="44449" anchor="t" compatLnSpc="1"/>
          <a:lstStyle>
            <a:extLst/>
          </a:lstStyle>
          <a:p>
            <a:pPr defTabSz="889677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8896" tIns="44449" rIns="88896" bIns="44449" anchor="ctr" compatLnSpc="1"/>
          <a:lstStyle>
            <a:extLst/>
          </a:lstStyle>
          <a:p>
            <a:pPr algn="ctr" defTabSz="889677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2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896" tIns="44449" rIns="88896" bIns="4444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865"/>
            <a:ext cx="8229600" cy="4525963"/>
          </a:xfrm>
          <a:prstGeom prst="rect">
            <a:avLst/>
          </a:prstGeom>
        </p:spPr>
        <p:txBody>
          <a:bodyPr vert="horz" lIns="88896" tIns="44449" rIns="88896" bIns="44449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88896" tIns="44449" rIns="88896" bIns="44449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889677"/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 defTabSz="889677"/>
              <a:t>10/3/2017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609" y="6408481"/>
            <a:ext cx="2350681" cy="365125"/>
          </a:xfrm>
          <a:prstGeom prst="rect">
            <a:avLst/>
          </a:prstGeom>
        </p:spPr>
        <p:txBody>
          <a:bodyPr vert="horz" lIns="88896" tIns="44449" rIns="88896" bIns="44449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889677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8481"/>
            <a:ext cx="365760" cy="365125"/>
          </a:xfrm>
          <a:prstGeom prst="rect">
            <a:avLst/>
          </a:prstGeom>
        </p:spPr>
        <p:txBody>
          <a:bodyPr vert="horz" lIns="88896" tIns="44449" rIns="88896" bIns="44449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889677"/>
            <a:fld id="{F33EDD2D-B004-45A0-8FF1-F3C2E57571A4}" type="slidenum">
              <a:rPr lang="en-US" smtClean="0">
                <a:solidFill>
                  <a:prstClr val="black"/>
                </a:solidFill>
              </a:rPr>
              <a:pPr defTabSz="88967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7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5691" indent="-249068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04968" indent="-222253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36245" indent="-222253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037" indent="-222253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34418" indent="-222253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56816" indent="-2222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79224" indent="-2222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01629" indent="-2222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24031" indent="-2222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448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89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34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79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24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688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136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584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yerauedu.sharepoint.com/teams/LMS/_layouts/15/guestaccess.aspx?guestaccesstoken=eyHRpJqOCTidDe/ndgqkK38TJ1DS1nC%2bg7r/fZ8H2w0%3d&amp;docid=002615f3daf7f416898a88a1edcc9dcb2&amp;rev=1" TargetMode="External"/><Relationship Id="rId2" Type="http://schemas.openxmlformats.org/officeDocument/2006/relationships/hyperlink" Target="PHAK_FAA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cfr.gov/cgi-bin/text-idx?tpl=/ecfrbrowse/Title14/14tab_02.t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3449" y="1722438"/>
            <a:ext cx="7105651" cy="1782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latin typeface="+mj-lt"/>
              </a:rPr>
              <a:t>MGMT 203</a:t>
            </a:r>
            <a:br>
              <a:rPr lang="en-US" sz="3600" b="1" dirty="0" smtClean="0">
                <a:latin typeface="+mj-lt"/>
              </a:rPr>
            </a:br>
            <a:r>
              <a:rPr lang="en-US" sz="3600" dirty="0"/>
              <a:t>Aircraft Systems and Maintenance – Importance to Management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425" y="3824248"/>
            <a:ext cx="51943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Module 4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3355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eagl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56" y="3824248"/>
            <a:ext cx="1585319" cy="175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18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" y="125171"/>
            <a:ext cx="9074728" cy="609600"/>
          </a:xfrm>
        </p:spPr>
        <p:txBody>
          <a:bodyPr/>
          <a:lstStyle/>
          <a:p>
            <a:pPr algn="ctr"/>
            <a:r>
              <a:rPr lang="en-US" sz="2800" b="1" dirty="0"/>
              <a:t>Discussion: </a:t>
            </a:r>
            <a:r>
              <a:rPr lang="en-US" sz="2800" b="1" dirty="0" smtClean="0"/>
              <a:t>Aircraft Systems: </a:t>
            </a:r>
            <a:r>
              <a:rPr lang="en-US" sz="2800" b="1" dirty="0" smtClean="0">
                <a:solidFill>
                  <a:srgbClr val="FF0000"/>
                </a:solidFill>
              </a:rPr>
              <a:t>Wed Oct 11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417" y="5937970"/>
            <a:ext cx="768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Your post should be a minimum of 300 words with at least, two sources cited. Respond to at </a:t>
            </a:r>
            <a:r>
              <a:rPr lang="en-US" b="1">
                <a:solidFill>
                  <a:srgbClr val="000000"/>
                </a:solidFill>
              </a:rPr>
              <a:t>least </a:t>
            </a:r>
            <a:r>
              <a:rPr lang="en-US" b="1" smtClean="0">
                <a:solidFill>
                  <a:srgbClr val="000000"/>
                </a:solidFill>
              </a:rPr>
              <a:t>two </a:t>
            </a:r>
            <a:r>
              <a:rPr lang="en-US" b="1" dirty="0">
                <a:solidFill>
                  <a:srgbClr val="000000"/>
                </a:solidFill>
              </a:rPr>
              <a:t>of your classmates. Your responses to classmates should be at least 100 words and contribute to the continuing conversation.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076325"/>
            <a:ext cx="75247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765" y="150338"/>
            <a:ext cx="9236765" cy="609600"/>
          </a:xfrm>
        </p:spPr>
        <p:txBody>
          <a:bodyPr/>
          <a:lstStyle/>
          <a:p>
            <a:r>
              <a:rPr lang="en-US" sz="3200" b="1" dirty="0"/>
              <a:t>Discussion: </a:t>
            </a:r>
            <a:r>
              <a:rPr lang="en-US" sz="3200" b="1" dirty="0" smtClean="0"/>
              <a:t>Aviation Maintenance: </a:t>
            </a:r>
            <a:r>
              <a:rPr lang="en-US" sz="3200" b="1" dirty="0" smtClean="0">
                <a:solidFill>
                  <a:srgbClr val="FF0000"/>
                </a:solidFill>
              </a:rPr>
              <a:t>Wed Oct 11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65" y="1095375"/>
            <a:ext cx="8264316" cy="49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77"/>
            <a:ext cx="6629400" cy="10310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Module 4 Review Questions </a:t>
            </a:r>
            <a:br>
              <a:rPr lang="en-US" b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(Due Fri Oct 13)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017091"/>
            <a:ext cx="8229600" cy="5523046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b="1" dirty="0"/>
              <a:t>Spend quality time responding to the following questions in your own words</a:t>
            </a:r>
            <a:r>
              <a:rPr lang="en-US" altLang="en-US" b="1" dirty="0" smtClean="0"/>
              <a:t>.</a:t>
            </a:r>
          </a:p>
          <a:p>
            <a:pPr marL="0" indent="0">
              <a:buNone/>
            </a:pPr>
            <a:endParaRPr lang="en-US" altLang="en-US" b="1" dirty="0"/>
          </a:p>
          <a:p>
            <a:r>
              <a:rPr lang="en-US" altLang="en-US" dirty="0"/>
              <a:t>1</a:t>
            </a:r>
            <a:r>
              <a:rPr lang="en-US" altLang="en-US" dirty="0" smtClean="0"/>
              <a:t>. Describe </a:t>
            </a:r>
            <a:r>
              <a:rPr lang="en-US" altLang="en-US" dirty="0"/>
              <a:t>the primary flight controls, their movement about each axis, and location.</a:t>
            </a:r>
          </a:p>
          <a:p>
            <a:r>
              <a:rPr lang="en-US" altLang="en-US" dirty="0"/>
              <a:t>2</a:t>
            </a:r>
            <a:r>
              <a:rPr lang="en-US" altLang="en-US" dirty="0" smtClean="0"/>
              <a:t>. Explain </a:t>
            </a:r>
            <a:r>
              <a:rPr lang="en-US" altLang="en-US" dirty="0"/>
              <a:t>the formation of the wing airfoil normal shock wave during high-speed flight.</a:t>
            </a:r>
          </a:p>
          <a:p>
            <a:r>
              <a:rPr lang="en-US" altLang="en-US" dirty="0"/>
              <a:t>3</a:t>
            </a:r>
            <a:r>
              <a:rPr lang="en-US" altLang="en-US" dirty="0" smtClean="0"/>
              <a:t>. Examine </a:t>
            </a:r>
            <a:r>
              <a:rPr lang="en-US" altLang="en-US" dirty="0"/>
              <a:t>the scope and detail of the 100 hour and annual inspection. Who has the authority to sign off on each inspection?</a:t>
            </a:r>
          </a:p>
          <a:p>
            <a:r>
              <a:rPr lang="en-US" altLang="en-US" dirty="0"/>
              <a:t>4</a:t>
            </a:r>
            <a:r>
              <a:rPr lang="en-US" altLang="en-US" dirty="0" smtClean="0"/>
              <a:t>. Differentiate </a:t>
            </a:r>
            <a:r>
              <a:rPr lang="en-US" altLang="en-US" dirty="0"/>
              <a:t>between the four options of the inspection program for large turbine powered, multi-engine aircraft.</a:t>
            </a:r>
          </a:p>
          <a:p>
            <a:r>
              <a:rPr lang="en-US" altLang="en-US" dirty="0"/>
              <a:t>5</a:t>
            </a:r>
            <a:r>
              <a:rPr lang="en-US" altLang="en-US" dirty="0" smtClean="0"/>
              <a:t>. What </a:t>
            </a:r>
            <a:r>
              <a:rPr lang="en-US" altLang="en-US" dirty="0"/>
              <a:t>is the make or buy decision? Critique both sides for aviation maintenance.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ADF82206-C07E-4162-9C15-C93FC083D722}" type="slidenum">
              <a:rPr lang="en-US" altLang="en-US" sz="18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1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38408" y="2487730"/>
          <a:ext cx="2871553" cy="2005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1553"/>
              </a:tblGrid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Aircraft Manufacturing Management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Chris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Corbett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Fire and Crash Rescue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Trent Thompson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Helicopter Operations Management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Casey Bradford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3374" y="212035"/>
            <a:ext cx="6353175" cy="8452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Term Paper Topics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14191" y="1070534"/>
            <a:ext cx="44262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Your </a:t>
            </a:r>
            <a:r>
              <a:rPr lang="en-US" sz="1400" dirty="0">
                <a:solidFill>
                  <a:prstClr val="black"/>
                </a:solidFill>
              </a:rPr>
              <a:t>Final Term Paper must be at least 12 pages and consist of the following:</a:t>
            </a:r>
          </a:p>
          <a:p>
            <a:r>
              <a:rPr lang="en-US" sz="1400" dirty="0">
                <a:solidFill>
                  <a:prstClr val="black"/>
                </a:solidFill>
              </a:rPr>
              <a:t>A title page</a:t>
            </a:r>
          </a:p>
          <a:p>
            <a:r>
              <a:rPr lang="en-US" sz="1400" dirty="0">
                <a:solidFill>
                  <a:prstClr val="black"/>
                </a:solidFill>
              </a:rPr>
              <a:t>Main text (10 pages)</a:t>
            </a:r>
          </a:p>
          <a:p>
            <a:r>
              <a:rPr lang="en-US" sz="1400" dirty="0">
                <a:solidFill>
                  <a:prstClr val="black"/>
                </a:solidFill>
              </a:rPr>
              <a:t>Reference page (current APA format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The </a:t>
            </a:r>
            <a:r>
              <a:rPr lang="en-US" sz="1400" dirty="0" smtClean="0">
                <a:solidFill>
                  <a:prstClr val="black"/>
                </a:solidFill>
              </a:rPr>
              <a:t>paper should </a:t>
            </a:r>
            <a:r>
              <a:rPr lang="en-US" sz="1400" dirty="0">
                <a:solidFill>
                  <a:prstClr val="black"/>
                </a:solidFill>
              </a:rPr>
              <a:t>include some of the headings below as appropriate:</a:t>
            </a:r>
          </a:p>
          <a:p>
            <a:r>
              <a:rPr lang="en-US" sz="1400" dirty="0">
                <a:solidFill>
                  <a:prstClr val="black"/>
                </a:solidFill>
              </a:rPr>
              <a:t>Introduction</a:t>
            </a:r>
          </a:p>
          <a:p>
            <a:r>
              <a:rPr lang="en-US" sz="1400" dirty="0">
                <a:solidFill>
                  <a:prstClr val="black"/>
                </a:solidFill>
              </a:rPr>
              <a:t>Description of the Company or Agency (Basically what business are you in)</a:t>
            </a:r>
          </a:p>
          <a:p>
            <a:r>
              <a:rPr lang="en-US" sz="1400" dirty="0">
                <a:solidFill>
                  <a:prstClr val="black"/>
                </a:solidFill>
              </a:rPr>
              <a:t>Operation Description</a:t>
            </a:r>
          </a:p>
          <a:p>
            <a:r>
              <a:rPr lang="en-US" sz="1400" dirty="0">
                <a:solidFill>
                  <a:prstClr val="black"/>
                </a:solidFill>
              </a:rPr>
              <a:t>Equipment or Aircraft</a:t>
            </a:r>
          </a:p>
          <a:p>
            <a:r>
              <a:rPr lang="en-US" sz="1400" dirty="0">
                <a:solidFill>
                  <a:prstClr val="black"/>
                </a:solidFill>
              </a:rPr>
              <a:t>Maintenance Requirements</a:t>
            </a:r>
          </a:p>
          <a:p>
            <a:r>
              <a:rPr lang="en-US" sz="1400" dirty="0">
                <a:solidFill>
                  <a:prstClr val="black"/>
                </a:solidFill>
              </a:rPr>
              <a:t>Manager’s Roles and Responsibilities</a:t>
            </a:r>
          </a:p>
          <a:p>
            <a:r>
              <a:rPr lang="en-US" sz="1400" dirty="0">
                <a:solidFill>
                  <a:prstClr val="black"/>
                </a:solidFill>
              </a:rPr>
              <a:t>Staff Qualifications, Certifications, and Responsibilities</a:t>
            </a:r>
          </a:p>
          <a:p>
            <a:r>
              <a:rPr lang="en-US" sz="1400" dirty="0">
                <a:solidFill>
                  <a:prstClr val="black"/>
                </a:solidFill>
              </a:rPr>
              <a:t>Human Factors</a:t>
            </a:r>
          </a:p>
          <a:p>
            <a:r>
              <a:rPr lang="en-US" sz="1400" dirty="0">
                <a:solidFill>
                  <a:prstClr val="black"/>
                </a:solidFill>
              </a:rPr>
              <a:t>Quality Requirements</a:t>
            </a:r>
          </a:p>
          <a:p>
            <a:r>
              <a:rPr lang="en-US" sz="1400" dirty="0">
                <a:solidFill>
                  <a:prstClr val="black"/>
                </a:solidFill>
              </a:rPr>
              <a:t>Regulations and Laws</a:t>
            </a:r>
          </a:p>
          <a:p>
            <a:r>
              <a:rPr lang="en-US" sz="1400" dirty="0">
                <a:solidFill>
                  <a:prstClr val="black"/>
                </a:solidFill>
              </a:rPr>
              <a:t>Safety</a:t>
            </a:r>
          </a:p>
          <a:p>
            <a:r>
              <a:rPr lang="en-US" sz="1400" dirty="0">
                <a:solidFill>
                  <a:prstClr val="black"/>
                </a:solidFill>
              </a:rPr>
              <a:t>Security</a:t>
            </a:r>
          </a:p>
          <a:p>
            <a:r>
              <a:rPr lang="en-US" sz="1400" dirty="0">
                <a:solidFill>
                  <a:prstClr val="black"/>
                </a:solidFill>
              </a:rPr>
              <a:t>Environmental Responsibilities</a:t>
            </a:r>
          </a:p>
          <a:p>
            <a:r>
              <a:rPr lang="en-US" sz="1400" dirty="0">
                <a:solidFill>
                  <a:prstClr val="black"/>
                </a:solidFill>
              </a:rPr>
              <a:t>Other Management Factors Considered</a:t>
            </a:r>
          </a:p>
          <a:p>
            <a:r>
              <a:rPr lang="en-US" sz="1400" dirty="0">
                <a:solidFill>
                  <a:prstClr val="black"/>
                </a:solidFill>
              </a:rPr>
              <a:t>References (current APA format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46484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b="1" u="sng" dirty="0" smtClean="0"/>
              <a:t>Assignments Due – Module </a:t>
            </a:r>
            <a:r>
              <a:rPr lang="en-US" sz="3200" b="1" u="sng" dirty="0"/>
              <a:t>4</a:t>
            </a:r>
            <a:r>
              <a:rPr lang="en-US" sz="3200" b="1" u="sng" dirty="0" smtClean="0"/>
              <a:t> </a:t>
            </a:r>
            <a:br>
              <a:rPr lang="en-US" sz="3200" b="1" u="sng" dirty="0" smtClean="0"/>
            </a:br>
            <a:r>
              <a:rPr lang="en-US" sz="3200" b="1" dirty="0" smtClean="0"/>
              <a:t>(10/2/17 – 10/13/17)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endParaRPr lang="en-US" sz="2400" b="1" i="1" u="sng" dirty="0" smtClean="0">
              <a:solidFill>
                <a:srgbClr val="00386B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21588"/>
            <a:ext cx="8382000" cy="3399593"/>
          </a:xfrm>
        </p:spPr>
        <p:txBody>
          <a:bodyPr/>
          <a:lstStyle/>
          <a:p>
            <a:r>
              <a:rPr lang="en-US" sz="2000" b="1" u="sng" dirty="0" smtClean="0"/>
              <a:t>Review Module 4 Instructions for the following assignments: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Discussion Board Due (Aircraft Systems) </a:t>
            </a:r>
            <a:endParaRPr lang="en-US" sz="2400" b="1" dirty="0" smtClean="0">
              <a:hlinkClick r:id="" action="ppaction://hlinkfile"/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(Due - Wed Oct 11) </a:t>
            </a:r>
            <a:r>
              <a:rPr lang="en-US" sz="2400" b="1" dirty="0" smtClean="0"/>
              <a:t>– 2 part (</a:t>
            </a:r>
            <a:r>
              <a:rPr lang="en-US" sz="2400" b="1" dirty="0" smtClean="0">
                <a:solidFill>
                  <a:srgbClr val="FF0000"/>
                </a:solidFill>
              </a:rPr>
              <a:t>Post and Respond</a:t>
            </a:r>
            <a:r>
              <a:rPr lang="en-US" sz="2400" b="1" dirty="0" smtClean="0"/>
              <a:t>)</a:t>
            </a:r>
          </a:p>
          <a:p>
            <a:pPr marL="457200" lvl="1" indent="0">
              <a:buNone/>
            </a:pPr>
            <a:endParaRPr lang="en-US" sz="2400" b="1" dirty="0" smtClean="0"/>
          </a:p>
          <a:p>
            <a:r>
              <a:rPr lang="en-US" sz="2400" b="1" dirty="0"/>
              <a:t>Discussion Board Due </a:t>
            </a:r>
            <a:r>
              <a:rPr lang="en-US" sz="2400" b="1" dirty="0" smtClean="0"/>
              <a:t>(Aviation Maintenance) </a:t>
            </a:r>
            <a:endParaRPr lang="en-US" sz="2400" b="1" dirty="0">
              <a:hlinkClick r:id="" action="ppaction://hlinkfile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(Due - Wed </a:t>
            </a:r>
            <a:r>
              <a:rPr lang="en-US" sz="2400" b="1" dirty="0" smtClean="0">
                <a:solidFill>
                  <a:srgbClr val="FF0000"/>
                </a:solidFill>
              </a:rPr>
              <a:t>Oct 11) </a:t>
            </a:r>
            <a:r>
              <a:rPr lang="en-US" sz="2400" b="1" dirty="0"/>
              <a:t>– 2 part (</a:t>
            </a:r>
            <a:r>
              <a:rPr lang="en-US" sz="2400" b="1" dirty="0">
                <a:solidFill>
                  <a:srgbClr val="FF0000"/>
                </a:solidFill>
              </a:rPr>
              <a:t>Post and Respond</a:t>
            </a:r>
            <a:r>
              <a:rPr lang="en-US" sz="2400" b="1" dirty="0" smtClean="0"/>
              <a:t>)</a:t>
            </a:r>
          </a:p>
          <a:p>
            <a:pPr marL="457200" lvl="1" indent="0">
              <a:buNone/>
            </a:pPr>
            <a:endParaRPr lang="en-US" sz="2400" b="1" dirty="0"/>
          </a:p>
          <a:p>
            <a:pPr lvl="0"/>
            <a:r>
              <a:rPr lang="en-US" sz="2400" b="1" dirty="0" smtClean="0">
                <a:solidFill>
                  <a:srgbClr val="000000"/>
                </a:solidFill>
              </a:rPr>
              <a:t>Review Questions </a:t>
            </a:r>
            <a:r>
              <a:rPr lang="en-US" sz="2400" b="1" dirty="0">
                <a:solidFill>
                  <a:srgbClr val="000000"/>
                </a:solidFill>
              </a:rPr>
              <a:t>– Aircraft Systems and Maintenance – Importance to Management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(Due - Fri Oct 13) </a:t>
            </a:r>
            <a:r>
              <a:rPr lang="en-US" sz="2400" b="1" dirty="0">
                <a:solidFill>
                  <a:srgbClr val="000000"/>
                </a:solidFill>
              </a:rPr>
              <a:t>– 5</a:t>
            </a:r>
            <a:r>
              <a:rPr lang="en-US" sz="2400" b="1" dirty="0" smtClean="0">
                <a:solidFill>
                  <a:srgbClr val="000000"/>
                </a:solidFill>
              </a:rPr>
              <a:t> Questions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3470785" y="226142"/>
            <a:ext cx="5361039" cy="4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Aeronautical Science</a:t>
            </a:r>
          </a:p>
        </p:txBody>
      </p:sp>
    </p:spTree>
    <p:extLst>
      <p:ext uri="{BB962C8B-B14F-4D97-AF65-F5344CB8AC3E}">
        <p14:creationId xmlns:p14="http://schemas.microsoft.com/office/powerpoint/2010/main" val="92873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98634" y="616515"/>
          <a:ext cx="8146732" cy="6662938"/>
        </p:xfrm>
        <a:graphic>
          <a:graphicData uri="http://schemas.openxmlformats.org/drawingml/2006/table">
            <a:tbl>
              <a:tblPr firstRow="1" firstCol="1" bandRow="1"/>
              <a:tblGrid>
                <a:gridCol w="1004702"/>
                <a:gridCol w="1100379"/>
                <a:gridCol w="1286360"/>
                <a:gridCol w="1261891"/>
                <a:gridCol w="1403817"/>
                <a:gridCol w="1162373"/>
                <a:gridCol w="927210"/>
              </a:tblGrid>
              <a:tr h="270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Intro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Progress Reports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15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Discussion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Beaufort County Airport (ILT)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Review Questions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287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Intro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Systems and Maintenance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Systems and Maintenance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Systems and Maintenance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Systems and Maintenance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endParaRPr kumimoji="0" lang="en-US" sz="12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233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Systems and Maintenance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Systems and Maintenance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Systems and Maintenance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Discussion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Beaufort County Airport (ILT)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Review Questions Due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Progress Reports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56959" y="-136240"/>
            <a:ext cx="663008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September / October 2017</a:t>
            </a:r>
            <a:endParaRPr lang="en-US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71821" y="3667469"/>
            <a:ext cx="1394845" cy="169943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965148" y="4714975"/>
            <a:ext cx="2057400" cy="2209800"/>
          </a:xfrm>
          <a:prstGeom prst="star5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284930" y="4714975"/>
            <a:ext cx="2057400" cy="2209800"/>
          </a:xfrm>
          <a:prstGeom prst="star5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3449" y="1722438"/>
            <a:ext cx="7105651" cy="1782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latin typeface="+mj-lt"/>
              </a:rPr>
              <a:t>MGMT 203 </a:t>
            </a:r>
            <a:br>
              <a:rPr lang="en-US" sz="3600" b="1" dirty="0" smtClean="0">
                <a:latin typeface="+mj-lt"/>
              </a:rPr>
            </a:br>
            <a:r>
              <a:rPr lang="en-US" sz="3600" dirty="0" smtClean="0"/>
              <a:t>Aircraft </a:t>
            </a:r>
            <a:r>
              <a:rPr lang="en-US" sz="3600" dirty="0"/>
              <a:t>Systems and Maintenance – Importance to Management</a:t>
            </a:r>
            <a:br>
              <a:rPr lang="en-US" sz="3600" dirty="0"/>
            </a:b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425" y="3824248"/>
            <a:ext cx="51943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Module 4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3355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eagl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56" y="3824248"/>
            <a:ext cx="1585319" cy="175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68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404061"/>
            <a:ext cx="6629400" cy="600164"/>
          </a:xfrm>
        </p:spPr>
        <p:txBody>
          <a:bodyPr/>
          <a:lstStyle/>
          <a:p>
            <a:r>
              <a:rPr lang="en-US" dirty="0" smtClean="0"/>
              <a:t>High Speed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856"/>
            <a:ext cx="8229600" cy="4914308"/>
          </a:xfrm>
        </p:spPr>
        <p:txBody>
          <a:bodyPr/>
          <a:lstStyle/>
          <a:p>
            <a:r>
              <a:rPr lang="en-US" u="sng" dirty="0" smtClean="0"/>
              <a:t>4 </a:t>
            </a:r>
            <a:r>
              <a:rPr lang="en-US" u="sng" dirty="0"/>
              <a:t>areas of </a:t>
            </a:r>
            <a:r>
              <a:rPr lang="en-US" u="sng" dirty="0" smtClean="0"/>
              <a:t>flight</a:t>
            </a:r>
            <a:endParaRPr lang="en-US" u="sng" dirty="0"/>
          </a:p>
          <a:p>
            <a:pPr lvl="1"/>
            <a:r>
              <a:rPr lang="en-US" dirty="0" smtClean="0"/>
              <a:t>Below </a:t>
            </a:r>
            <a:r>
              <a:rPr lang="en-US" dirty="0"/>
              <a:t>0.75 </a:t>
            </a:r>
            <a:r>
              <a:rPr lang="en-US" dirty="0" smtClean="0"/>
              <a:t>Mach = Subsonic</a:t>
            </a:r>
            <a:endParaRPr lang="en-US" dirty="0"/>
          </a:p>
          <a:p>
            <a:pPr lvl="1"/>
            <a:r>
              <a:rPr lang="en-US" dirty="0" smtClean="0"/>
              <a:t>0.75 </a:t>
            </a:r>
            <a:r>
              <a:rPr lang="en-US" dirty="0"/>
              <a:t>to 1.2 Mach </a:t>
            </a:r>
            <a:r>
              <a:rPr lang="en-US" dirty="0" smtClean="0"/>
              <a:t> = Transonic</a:t>
            </a:r>
            <a:endParaRPr lang="en-US" dirty="0"/>
          </a:p>
          <a:p>
            <a:pPr lvl="1"/>
            <a:r>
              <a:rPr lang="en-US" dirty="0"/>
              <a:t>1.2 to 5 </a:t>
            </a:r>
            <a:r>
              <a:rPr lang="en-US" dirty="0" smtClean="0"/>
              <a:t>Mach = Supersonic</a:t>
            </a:r>
            <a:endParaRPr lang="en-US" dirty="0"/>
          </a:p>
          <a:p>
            <a:pPr lvl="1"/>
            <a:r>
              <a:rPr lang="en-US" dirty="0" smtClean="0"/>
              <a:t>Above </a:t>
            </a:r>
            <a:r>
              <a:rPr lang="en-US" dirty="0"/>
              <a:t>5 Mach </a:t>
            </a:r>
            <a:r>
              <a:rPr lang="en-US" dirty="0" smtClean="0"/>
              <a:t>= Hypersonic</a:t>
            </a:r>
          </a:p>
          <a:p>
            <a:r>
              <a:rPr lang="en-US" dirty="0"/>
              <a:t>Speed of sound varies with changes in temperature of the air </a:t>
            </a:r>
            <a:r>
              <a:rPr lang="en-US" dirty="0" smtClean="0"/>
              <a:t>as </a:t>
            </a:r>
            <a:r>
              <a:rPr lang="en-US" dirty="0"/>
              <a:t>speed of sound is a function of </a:t>
            </a:r>
            <a:r>
              <a:rPr lang="en-US" dirty="0" smtClean="0"/>
              <a:t>temperature.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369842"/>
            <a:ext cx="6629400" cy="600164"/>
          </a:xfrm>
        </p:spPr>
        <p:txBody>
          <a:bodyPr/>
          <a:lstStyle/>
          <a:p>
            <a:r>
              <a:rPr lang="en-US" dirty="0" smtClean="0"/>
              <a:t>High Speed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856"/>
            <a:ext cx="8229600" cy="51444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Shock Wave </a:t>
            </a:r>
            <a:r>
              <a:rPr lang="en-US" dirty="0" smtClean="0"/>
              <a:t>Formation (Fixed wing aircraft)</a:t>
            </a:r>
          </a:p>
          <a:p>
            <a:pPr lvl="1"/>
            <a:r>
              <a:rPr lang="en-US" b="1" u="sng" dirty="0" smtClean="0"/>
              <a:t>Depends upon airfoil design </a:t>
            </a:r>
            <a:r>
              <a:rPr lang="en-US" dirty="0" smtClean="0"/>
              <a:t>and wind tunnel testing at different parameters.</a:t>
            </a:r>
          </a:p>
          <a:p>
            <a:pPr lvl="1"/>
            <a:r>
              <a:rPr lang="en-US" dirty="0" smtClean="0"/>
              <a:t>Always </a:t>
            </a:r>
            <a:r>
              <a:rPr lang="en-US" dirty="0"/>
              <a:t>forms on </a:t>
            </a:r>
            <a:r>
              <a:rPr lang="en-US" dirty="0" smtClean="0"/>
              <a:t>the top </a:t>
            </a:r>
            <a:r>
              <a:rPr lang="en-US" dirty="0"/>
              <a:t>of the wing first because air stream is accelerated here </a:t>
            </a:r>
            <a:r>
              <a:rPr lang="en-US" dirty="0" smtClean="0"/>
              <a:t>first.</a:t>
            </a:r>
            <a:endParaRPr lang="en-US" dirty="0"/>
          </a:p>
          <a:p>
            <a:pPr lvl="2"/>
            <a:r>
              <a:rPr lang="en-US" dirty="0" smtClean="0"/>
              <a:t>Called Critical </a:t>
            </a:r>
            <a:r>
              <a:rPr lang="en-US" dirty="0"/>
              <a:t>Mach </a:t>
            </a:r>
            <a:r>
              <a:rPr lang="en-US" dirty="0" smtClean="0"/>
              <a:t>Number</a:t>
            </a:r>
            <a:endParaRPr lang="en-US" dirty="0"/>
          </a:p>
          <a:p>
            <a:pPr lvl="2"/>
            <a:r>
              <a:rPr lang="en-US" dirty="0" smtClean="0"/>
              <a:t>At </a:t>
            </a:r>
            <a:r>
              <a:rPr lang="en-US" dirty="0"/>
              <a:t>flight </a:t>
            </a:r>
            <a:r>
              <a:rPr lang="en-US" dirty="0" smtClean="0"/>
              <a:t>speed of Mach 0.77, a normal </a:t>
            </a:r>
            <a:r>
              <a:rPr lang="en-US" dirty="0"/>
              <a:t>shock wave develops on top of </a:t>
            </a:r>
            <a:r>
              <a:rPr lang="en-US" dirty="0" smtClean="0"/>
              <a:t>wing.</a:t>
            </a:r>
          </a:p>
          <a:p>
            <a:pPr lvl="2"/>
            <a:r>
              <a:rPr lang="en-US" dirty="0" smtClean="0"/>
              <a:t>Drag results aft of the shock wave</a:t>
            </a:r>
          </a:p>
          <a:p>
            <a:pPr lvl="2"/>
            <a:r>
              <a:rPr lang="en-US" dirty="0" smtClean="0"/>
              <a:t>Boundary layer separation </a:t>
            </a:r>
          </a:p>
          <a:p>
            <a:pPr lvl="1"/>
            <a:r>
              <a:rPr lang="en-US" dirty="0"/>
              <a:t>At flight speed </a:t>
            </a:r>
            <a:r>
              <a:rPr lang="en-US" dirty="0" smtClean="0"/>
              <a:t>Mach 0.82, top </a:t>
            </a:r>
            <a:r>
              <a:rPr lang="en-US" dirty="0"/>
              <a:t>of wing shock wave moves toward trailing </a:t>
            </a:r>
            <a:r>
              <a:rPr lang="en-US" dirty="0" smtClean="0"/>
              <a:t>edge and a normal </a:t>
            </a:r>
            <a:r>
              <a:rPr lang="en-US" dirty="0"/>
              <a:t>shock wave develops on bottom of </a:t>
            </a:r>
            <a:r>
              <a:rPr lang="en-US" dirty="0" smtClean="0"/>
              <a:t>wing.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1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677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677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3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800" dirty="0"/>
              <a:t> 1785 — Jean-Pierre Blanchard makes the first manned balloon ascent in Germany.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34" y="838734"/>
            <a:ext cx="2434899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34" y="3439886"/>
            <a:ext cx="17811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3" y="3657601"/>
            <a:ext cx="3849233" cy="288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961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369842"/>
            <a:ext cx="6629400" cy="600164"/>
          </a:xfrm>
        </p:spPr>
        <p:txBody>
          <a:bodyPr/>
          <a:lstStyle/>
          <a:p>
            <a:r>
              <a:rPr lang="en-US" dirty="0" smtClean="0"/>
              <a:t>High Speed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856"/>
            <a:ext cx="8229600" cy="4914308"/>
          </a:xfrm>
        </p:spPr>
        <p:txBody>
          <a:bodyPr>
            <a:normAutofit/>
          </a:bodyPr>
          <a:lstStyle/>
          <a:p>
            <a:r>
              <a:rPr lang="en-US" dirty="0"/>
              <a:t>Shock Wave </a:t>
            </a:r>
            <a:r>
              <a:rPr lang="en-US" dirty="0" smtClean="0"/>
              <a:t>Formation (Fixed wing aircraft)</a:t>
            </a:r>
          </a:p>
          <a:p>
            <a:pPr lvl="1"/>
            <a:r>
              <a:rPr lang="en-US" dirty="0"/>
              <a:t>At flight speed Mach </a:t>
            </a:r>
            <a:r>
              <a:rPr lang="en-US" dirty="0" smtClean="0"/>
              <a:t>0.95, normal </a:t>
            </a:r>
            <a:r>
              <a:rPr lang="en-US" dirty="0"/>
              <a:t>shock waves move to trailing </a:t>
            </a:r>
            <a:r>
              <a:rPr lang="en-US" dirty="0" smtClean="0"/>
              <a:t>edge.</a:t>
            </a:r>
            <a:endParaRPr lang="en-US" dirty="0"/>
          </a:p>
          <a:p>
            <a:pPr lvl="1"/>
            <a:r>
              <a:rPr lang="en-US" dirty="0"/>
              <a:t>At flight speed Mach </a:t>
            </a:r>
            <a:r>
              <a:rPr lang="en-US" dirty="0" smtClean="0"/>
              <a:t>1.05, a </a:t>
            </a:r>
            <a:r>
              <a:rPr lang="en-US" dirty="0"/>
              <a:t>shock wave is formed at the leading </a:t>
            </a:r>
            <a:r>
              <a:rPr lang="en-US" dirty="0" smtClean="0"/>
              <a:t>edge and is called a bow wave.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3862" y="369620"/>
            <a:ext cx="5282588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Airfoil Shock Waves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2362200" y="4495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590800" y="3581400"/>
            <a:ext cx="449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7" name="Arc 5"/>
          <p:cNvSpPr>
            <a:spLocks/>
          </p:cNvSpPr>
          <p:nvPr/>
        </p:nvSpPr>
        <p:spPr bwMode="auto">
          <a:xfrm flipH="1">
            <a:off x="1752600" y="3581400"/>
            <a:ext cx="838200" cy="457200"/>
          </a:xfrm>
          <a:custGeom>
            <a:avLst/>
            <a:gdLst>
              <a:gd name="T0" fmla="*/ 0 w 21600"/>
              <a:gd name="T1" fmla="*/ 0 h 21600"/>
              <a:gd name="T2" fmla="*/ 1262221204 w 21600"/>
              <a:gd name="T3" fmla="*/ 204838300 h 21600"/>
              <a:gd name="T4" fmla="*/ 0 w 21600"/>
              <a:gd name="T5" fmla="*/ 2048383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8" name="Arc 6"/>
          <p:cNvSpPr>
            <a:spLocks/>
          </p:cNvSpPr>
          <p:nvPr/>
        </p:nvSpPr>
        <p:spPr bwMode="auto">
          <a:xfrm flipH="1" flipV="1">
            <a:off x="1752600" y="4038600"/>
            <a:ext cx="609600" cy="457200"/>
          </a:xfrm>
          <a:custGeom>
            <a:avLst/>
            <a:gdLst>
              <a:gd name="T0" fmla="*/ 0 w 21600"/>
              <a:gd name="T1" fmla="*/ 0 h 21600"/>
              <a:gd name="T2" fmla="*/ 485542646 w 21600"/>
              <a:gd name="T3" fmla="*/ 204838300 h 21600"/>
              <a:gd name="T4" fmla="*/ 0 w 21600"/>
              <a:gd name="T5" fmla="*/ 2048383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574925" y="5603875"/>
            <a:ext cx="1160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M = .77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V="1">
            <a:off x="3581400" y="2667000"/>
            <a:ext cx="990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860925" y="2403475"/>
            <a:ext cx="3525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Normal Shock Wave forms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175125" y="3470275"/>
            <a:ext cx="420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turbulence or possible separation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5486400" y="4038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75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0387" y="381000"/>
            <a:ext cx="5249537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Airfoil Shock Waves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2362200" y="4495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2590800" y="3581400"/>
            <a:ext cx="449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061" name="Arc 5"/>
          <p:cNvSpPr>
            <a:spLocks/>
          </p:cNvSpPr>
          <p:nvPr/>
        </p:nvSpPr>
        <p:spPr bwMode="auto">
          <a:xfrm flipH="1">
            <a:off x="1752600" y="3581400"/>
            <a:ext cx="838200" cy="457200"/>
          </a:xfrm>
          <a:custGeom>
            <a:avLst/>
            <a:gdLst>
              <a:gd name="T0" fmla="*/ 0 w 21600"/>
              <a:gd name="T1" fmla="*/ 0 h 21600"/>
              <a:gd name="T2" fmla="*/ 1262221204 w 21600"/>
              <a:gd name="T3" fmla="*/ 204838300 h 21600"/>
              <a:gd name="T4" fmla="*/ 0 w 21600"/>
              <a:gd name="T5" fmla="*/ 2048383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062" name="Arc 6"/>
          <p:cNvSpPr>
            <a:spLocks/>
          </p:cNvSpPr>
          <p:nvPr/>
        </p:nvSpPr>
        <p:spPr bwMode="auto">
          <a:xfrm flipH="1" flipV="1">
            <a:off x="1752600" y="4038600"/>
            <a:ext cx="609600" cy="457200"/>
          </a:xfrm>
          <a:custGeom>
            <a:avLst/>
            <a:gdLst>
              <a:gd name="T0" fmla="*/ 0 w 21600"/>
              <a:gd name="T1" fmla="*/ 0 h 21600"/>
              <a:gd name="T2" fmla="*/ 485542646 w 21600"/>
              <a:gd name="T3" fmla="*/ 204838300 h 21600"/>
              <a:gd name="T4" fmla="*/ 0 w 21600"/>
              <a:gd name="T5" fmla="*/ 2048383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574925" y="5603875"/>
            <a:ext cx="1160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M = .82</a:t>
            </a: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V="1">
            <a:off x="3962400" y="2667000"/>
            <a:ext cx="990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105400" y="2438400"/>
            <a:ext cx="2738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Normal Shock Wave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175125" y="3470275"/>
            <a:ext cx="420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turbulence or possible separation</a:t>
            </a: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5486400" y="4038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3048000" y="4495800"/>
            <a:ext cx="609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733800" y="4953000"/>
            <a:ext cx="3525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Normal Shock Wave forms</a:t>
            </a:r>
          </a:p>
        </p:txBody>
      </p:sp>
    </p:spTree>
    <p:extLst>
      <p:ext uri="{BB962C8B-B14F-4D97-AF65-F5344CB8AC3E}">
        <p14:creationId xmlns:p14="http://schemas.microsoft.com/office/powerpoint/2010/main" val="3301302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9738"/>
            <a:ext cx="5359706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Airfoil Shock Waves</a:t>
            </a: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2362200" y="4495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2590800" y="3581400"/>
            <a:ext cx="449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5" name="Arc 5"/>
          <p:cNvSpPr>
            <a:spLocks/>
          </p:cNvSpPr>
          <p:nvPr/>
        </p:nvSpPr>
        <p:spPr bwMode="auto">
          <a:xfrm flipH="1">
            <a:off x="1752600" y="3581400"/>
            <a:ext cx="838200" cy="457200"/>
          </a:xfrm>
          <a:custGeom>
            <a:avLst/>
            <a:gdLst>
              <a:gd name="T0" fmla="*/ 0 w 21600"/>
              <a:gd name="T1" fmla="*/ 0 h 21600"/>
              <a:gd name="T2" fmla="*/ 1262221204 w 21600"/>
              <a:gd name="T3" fmla="*/ 204838300 h 21600"/>
              <a:gd name="T4" fmla="*/ 0 w 21600"/>
              <a:gd name="T5" fmla="*/ 2048383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6" name="Arc 6"/>
          <p:cNvSpPr>
            <a:spLocks/>
          </p:cNvSpPr>
          <p:nvPr/>
        </p:nvSpPr>
        <p:spPr bwMode="auto">
          <a:xfrm flipH="1" flipV="1">
            <a:off x="1752600" y="4038600"/>
            <a:ext cx="609600" cy="457200"/>
          </a:xfrm>
          <a:custGeom>
            <a:avLst/>
            <a:gdLst>
              <a:gd name="T0" fmla="*/ 0 w 21600"/>
              <a:gd name="T1" fmla="*/ 0 h 21600"/>
              <a:gd name="T2" fmla="*/ 485542646 w 21600"/>
              <a:gd name="T3" fmla="*/ 204838300 h 21600"/>
              <a:gd name="T4" fmla="*/ 0 w 21600"/>
              <a:gd name="T5" fmla="*/ 2048383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7086600" y="3124200"/>
            <a:ext cx="1295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7086600" y="4495800"/>
            <a:ext cx="1066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6172200" y="2438400"/>
            <a:ext cx="2738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Normal Shock Wave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5563" y="5791200"/>
            <a:ext cx="2738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Normal Shock Wave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736725" y="5908675"/>
            <a:ext cx="1160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M = .95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955925" y="3089275"/>
            <a:ext cx="249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Supersonic airflow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2971800" y="4724400"/>
            <a:ext cx="249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Supersonic airflow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7375525" y="4232275"/>
            <a:ext cx="1468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turbulence</a:t>
            </a:r>
          </a:p>
        </p:txBody>
      </p:sp>
    </p:spTree>
    <p:extLst>
      <p:ext uri="{BB962C8B-B14F-4D97-AF65-F5344CB8AC3E}">
        <p14:creationId xmlns:p14="http://schemas.microsoft.com/office/powerpoint/2010/main" val="16951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293605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Airfoil Shock Waves</a:t>
            </a: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2362200" y="4495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2590800" y="3581400"/>
            <a:ext cx="449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109" name="Arc 5"/>
          <p:cNvSpPr>
            <a:spLocks/>
          </p:cNvSpPr>
          <p:nvPr/>
        </p:nvSpPr>
        <p:spPr bwMode="auto">
          <a:xfrm flipH="1">
            <a:off x="1752600" y="3581400"/>
            <a:ext cx="838200" cy="457200"/>
          </a:xfrm>
          <a:custGeom>
            <a:avLst/>
            <a:gdLst>
              <a:gd name="T0" fmla="*/ 0 w 21600"/>
              <a:gd name="T1" fmla="*/ 0 h 21600"/>
              <a:gd name="T2" fmla="*/ 1262221204 w 21600"/>
              <a:gd name="T3" fmla="*/ 204838300 h 21600"/>
              <a:gd name="T4" fmla="*/ 0 w 21600"/>
              <a:gd name="T5" fmla="*/ 2048383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110" name="Arc 6"/>
          <p:cNvSpPr>
            <a:spLocks/>
          </p:cNvSpPr>
          <p:nvPr/>
        </p:nvSpPr>
        <p:spPr bwMode="auto">
          <a:xfrm flipH="1" flipV="1">
            <a:off x="1752600" y="4038600"/>
            <a:ext cx="609600" cy="457200"/>
          </a:xfrm>
          <a:custGeom>
            <a:avLst/>
            <a:gdLst>
              <a:gd name="T0" fmla="*/ 0 w 21600"/>
              <a:gd name="T1" fmla="*/ 0 h 21600"/>
              <a:gd name="T2" fmla="*/ 485542646 w 21600"/>
              <a:gd name="T3" fmla="*/ 204838300 h 21600"/>
              <a:gd name="T4" fmla="*/ 0 w 21600"/>
              <a:gd name="T5" fmla="*/ 2048383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7086600" y="3124200"/>
            <a:ext cx="1295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7086600" y="4495800"/>
            <a:ext cx="1066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6172200" y="2438400"/>
            <a:ext cx="2738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Normal Shock Wave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6405563" y="5791200"/>
            <a:ext cx="2738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Normal Shock Wave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725738" y="5908675"/>
            <a:ext cx="1312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M = 1.05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955925" y="3089275"/>
            <a:ext cx="249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Supersonic airflow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971800" y="4724400"/>
            <a:ext cx="249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Supersonic airflow</a:t>
            </a: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1219200" y="2209800"/>
            <a:ext cx="1295400" cy="3657600"/>
          </a:xfrm>
          <a:prstGeom prst="moon">
            <a:avLst>
              <a:gd name="adj" fmla="val 82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88925" y="2174875"/>
            <a:ext cx="9032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Bow</a:t>
            </a:r>
          </a:p>
          <a:p>
            <a:r>
              <a:rPr lang="en-US" altLang="en-US" dirty="0">
                <a:solidFill>
                  <a:prstClr val="black"/>
                </a:solidFill>
              </a:rPr>
              <a:t>Wave</a:t>
            </a:r>
          </a:p>
          <a:p>
            <a:r>
              <a:rPr lang="en-US" altLang="en-US" dirty="0">
                <a:solidFill>
                  <a:prstClr val="black"/>
                </a:solidFill>
              </a:rPr>
              <a:t>starts </a:t>
            </a:r>
          </a:p>
          <a:p>
            <a:r>
              <a:rPr lang="en-US" altLang="en-US" dirty="0">
                <a:solidFill>
                  <a:prstClr val="black"/>
                </a:solidFill>
              </a:rPr>
              <a:t>to </a:t>
            </a:r>
          </a:p>
          <a:p>
            <a:r>
              <a:rPr lang="en-US" altLang="en-US" dirty="0">
                <a:solidFill>
                  <a:prstClr val="black"/>
                </a:solidFill>
              </a:rPr>
              <a:t>form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7375525" y="4308475"/>
            <a:ext cx="1468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turbulence</a:t>
            </a:r>
          </a:p>
        </p:txBody>
      </p:sp>
    </p:spTree>
    <p:extLst>
      <p:ext uri="{BB962C8B-B14F-4D97-AF65-F5344CB8AC3E}">
        <p14:creationId xmlns:p14="http://schemas.microsoft.com/office/powerpoint/2010/main" val="1240729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9496"/>
            <a:ext cx="5524959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Airfoil Shock Waves</a:t>
            </a: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2362200" y="4495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2590800" y="3581400"/>
            <a:ext cx="449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8133" name="Arc 5"/>
          <p:cNvSpPr>
            <a:spLocks/>
          </p:cNvSpPr>
          <p:nvPr/>
        </p:nvSpPr>
        <p:spPr bwMode="auto">
          <a:xfrm flipH="1">
            <a:off x="1752600" y="3581400"/>
            <a:ext cx="838200" cy="457200"/>
          </a:xfrm>
          <a:custGeom>
            <a:avLst/>
            <a:gdLst>
              <a:gd name="T0" fmla="*/ 0 w 21600"/>
              <a:gd name="T1" fmla="*/ 0 h 21600"/>
              <a:gd name="T2" fmla="*/ 1262221204 w 21600"/>
              <a:gd name="T3" fmla="*/ 204838300 h 21600"/>
              <a:gd name="T4" fmla="*/ 0 w 21600"/>
              <a:gd name="T5" fmla="*/ 2048383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8134" name="Arc 6"/>
          <p:cNvSpPr>
            <a:spLocks/>
          </p:cNvSpPr>
          <p:nvPr/>
        </p:nvSpPr>
        <p:spPr bwMode="auto">
          <a:xfrm flipH="1" flipV="1">
            <a:off x="1752600" y="4038600"/>
            <a:ext cx="609600" cy="457200"/>
          </a:xfrm>
          <a:custGeom>
            <a:avLst/>
            <a:gdLst>
              <a:gd name="T0" fmla="*/ 0 w 21600"/>
              <a:gd name="T1" fmla="*/ 0 h 21600"/>
              <a:gd name="T2" fmla="*/ 485542646 w 21600"/>
              <a:gd name="T3" fmla="*/ 204838300 h 21600"/>
              <a:gd name="T4" fmla="*/ 0 w 21600"/>
              <a:gd name="T5" fmla="*/ 2048383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V="1">
            <a:off x="7086600" y="3124200"/>
            <a:ext cx="1295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7086600" y="4495800"/>
            <a:ext cx="1066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6172200" y="2438400"/>
            <a:ext cx="2738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Normal Shock Wave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6405563" y="5791200"/>
            <a:ext cx="2738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Normal Shock Wave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2725738" y="5908675"/>
            <a:ext cx="211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M = above 1.05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955925" y="3089275"/>
            <a:ext cx="249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Supersonic airflow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2971800" y="4724400"/>
            <a:ext cx="249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Supersonic airflow</a:t>
            </a: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1524000" y="2209800"/>
            <a:ext cx="1295400" cy="3657600"/>
          </a:xfrm>
          <a:prstGeom prst="moon">
            <a:avLst>
              <a:gd name="adj" fmla="val 82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304800" y="1524000"/>
            <a:ext cx="15890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Bow</a:t>
            </a:r>
          </a:p>
          <a:p>
            <a:r>
              <a:rPr lang="en-US" altLang="en-US" dirty="0">
                <a:solidFill>
                  <a:prstClr val="black"/>
                </a:solidFill>
              </a:rPr>
              <a:t>Wave</a:t>
            </a:r>
          </a:p>
          <a:p>
            <a:r>
              <a:rPr lang="en-US" altLang="en-US" dirty="0">
                <a:solidFill>
                  <a:prstClr val="black"/>
                </a:solidFill>
              </a:rPr>
              <a:t>compresses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7375525" y="4308475"/>
            <a:ext cx="1468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turbulence</a:t>
            </a: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228600" y="41910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02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677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677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3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800" dirty="0"/>
              <a:t> 1907 — A record altitude of 23,110 feet is set by a United States Weather Bureau meteorological kite.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45129"/>
            <a:ext cx="4114800" cy="458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562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677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677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3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800" dirty="0"/>
              <a:t> 1967 — Major William J. Knight pilots the North American Aviation X-15 to a speed record of 4,534 mph.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0" y="4114800"/>
            <a:ext cx="3790950" cy="262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34" y="3429001"/>
            <a:ext cx="3495675" cy="311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838201"/>
            <a:ext cx="19145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166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u="sng" dirty="0"/>
              <a:t>Learning Objectives – Module 4 </a:t>
            </a:r>
            <a:r>
              <a:rPr lang="en-US" sz="3200" b="1" u="sng" dirty="0" smtClean="0"/>
              <a:t>(10/2/17 – 10/13/17)</a:t>
            </a:r>
            <a:r>
              <a:rPr lang="en-US" sz="3200" b="1" u="sng" dirty="0"/>
              <a:t/>
            </a:r>
            <a:br>
              <a:rPr lang="en-US" sz="3200" b="1" u="sng" dirty="0"/>
            </a:br>
            <a:r>
              <a:rPr lang="en-US" sz="2800" b="1" u="sng" dirty="0"/>
              <a:t>Aircraft Systems and Maintenance – Importance to Management</a:t>
            </a:r>
            <a:endParaRPr lang="en-US" sz="2400" b="1" i="1" u="sng" dirty="0" smtClean="0">
              <a:solidFill>
                <a:srgbClr val="00386B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8408"/>
            <a:ext cx="8382000" cy="5105400"/>
          </a:xfrm>
        </p:spPr>
        <p:txBody>
          <a:bodyPr/>
          <a:lstStyle/>
          <a:p>
            <a:r>
              <a:rPr lang="en-US" sz="2000" b="1" u="sng" dirty="0"/>
              <a:t>Upon successful completion of this module, you will be able to:</a:t>
            </a:r>
          </a:p>
          <a:p>
            <a:pPr lvl="1"/>
            <a:r>
              <a:rPr lang="en-US" sz="2000" dirty="0" smtClean="0"/>
              <a:t>1</a:t>
            </a:r>
            <a:r>
              <a:rPr lang="en-US" sz="2000" dirty="0"/>
              <a:t>. For a typical aircraft, describe the functions of the flight controls. </a:t>
            </a:r>
          </a:p>
          <a:p>
            <a:pPr lvl="1"/>
            <a:r>
              <a:rPr lang="en-US" sz="2000" dirty="0"/>
              <a:t>2. Examine the components of a typical airframe system such as fuel, landing gear and brakes, oxygen systems, air conditioning systems, pressurization systems, hydraulic systems, deice and anti-ice systems, electrical, and autopilot systems. </a:t>
            </a:r>
          </a:p>
          <a:p>
            <a:pPr lvl="1"/>
            <a:r>
              <a:rPr lang="en-US" sz="2000" dirty="0"/>
              <a:t>3. Explain the formation of shock waves on an aircraft wing. </a:t>
            </a:r>
          </a:p>
          <a:p>
            <a:pPr lvl="1"/>
            <a:r>
              <a:rPr lang="en-US" sz="2000" dirty="0"/>
              <a:t>4. Describe fly by wire primary flight controls and the advantages of this technology. </a:t>
            </a: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3470785" y="24806"/>
            <a:ext cx="5361039" cy="4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Aeronautical Science</a:t>
            </a:r>
          </a:p>
        </p:txBody>
      </p:sp>
    </p:spTree>
    <p:extLst>
      <p:ext uri="{BB962C8B-B14F-4D97-AF65-F5344CB8AC3E}">
        <p14:creationId xmlns:p14="http://schemas.microsoft.com/office/powerpoint/2010/main" val="15848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u="sng" dirty="0" smtClean="0"/>
              <a:t>Learning Objectives – Module 4 </a:t>
            </a:r>
            <a:r>
              <a:rPr lang="en-US" sz="3200" b="1" dirty="0" smtClean="0"/>
              <a:t>(10/2/17 – 10/13/17)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r>
              <a:rPr lang="en-US" sz="2400" b="1" i="1" dirty="0">
                <a:solidFill>
                  <a:srgbClr val="00386B"/>
                </a:solidFill>
              </a:rPr>
              <a:t>Aircraft Systems and Maintenance – Importance to Management</a:t>
            </a:r>
            <a:endParaRPr lang="en-US" sz="2400" b="1" i="1" u="sng" dirty="0" smtClean="0">
              <a:solidFill>
                <a:srgbClr val="00386B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06600"/>
            <a:ext cx="8382000" cy="5105400"/>
          </a:xfrm>
        </p:spPr>
        <p:txBody>
          <a:bodyPr/>
          <a:lstStyle/>
          <a:p>
            <a:r>
              <a:rPr lang="en-US" sz="2000" b="1" u="sng" dirty="0"/>
              <a:t>Upon successful completion of this module, you will be able to:</a:t>
            </a:r>
          </a:p>
          <a:p>
            <a:pPr lvl="1"/>
            <a:r>
              <a:rPr lang="en-US" sz="1800" dirty="0"/>
              <a:t>5. Describe the three areas that most maintenance procedures are based upon. </a:t>
            </a:r>
          </a:p>
          <a:p>
            <a:pPr lvl="1"/>
            <a:r>
              <a:rPr lang="en-US" sz="1800" dirty="0"/>
              <a:t>6. Examine the scope and detail of the 100 hour and annual inspection. </a:t>
            </a:r>
          </a:p>
          <a:p>
            <a:pPr lvl="1"/>
            <a:r>
              <a:rPr lang="en-US" sz="1800" dirty="0"/>
              <a:t>7. Describe the recording and approval of Major Repairs and Alterations. </a:t>
            </a:r>
          </a:p>
          <a:p>
            <a:pPr lvl="1"/>
            <a:r>
              <a:rPr lang="en-US" sz="1800" dirty="0"/>
              <a:t>8. Differentiate between the four options to the inspection program for large turbine powered multi-engine aircraft. 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9</a:t>
            </a:r>
            <a:r>
              <a:rPr lang="en-US" sz="1800" dirty="0"/>
              <a:t>. Discuss the Continuing Analysis and Surveillance System (CASS) of an air carrier maintenance program. </a:t>
            </a:r>
          </a:p>
          <a:p>
            <a:pPr lvl="1"/>
            <a:r>
              <a:rPr lang="en-US" sz="1800" dirty="0"/>
              <a:t>10. Critique the make or buy decision and outsourcing maintenance. </a:t>
            </a:r>
          </a:p>
          <a:p>
            <a:pPr lvl="1"/>
            <a:r>
              <a:rPr lang="en-US" sz="1800" dirty="0"/>
              <a:t>11. Explain the three primary airline maintenance processes. </a:t>
            </a:r>
          </a:p>
          <a:p>
            <a:pPr lvl="1"/>
            <a:r>
              <a:rPr lang="en-US" sz="1800" dirty="0"/>
              <a:t>12. Examine quality requirements for an airline maintenance program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3470785" y="75140"/>
            <a:ext cx="5361039" cy="4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Aeronautical Science</a:t>
            </a:r>
          </a:p>
        </p:txBody>
      </p:sp>
    </p:spTree>
    <p:extLst>
      <p:ext uri="{BB962C8B-B14F-4D97-AF65-F5344CB8AC3E}">
        <p14:creationId xmlns:p14="http://schemas.microsoft.com/office/powerpoint/2010/main" val="35560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2" action="ppaction://hlinkfile"/>
              </a:rPr>
              <a:t>Pilot’s Handbook of Aeronautical Knowledge</a:t>
            </a:r>
            <a:r>
              <a:rPr lang="en-US" dirty="0">
                <a:hlinkClick r:id="rId3"/>
              </a:rPr>
              <a:t> 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Chapter </a:t>
            </a:r>
            <a:r>
              <a:rPr lang="en-US" dirty="0" smtClean="0">
                <a:solidFill>
                  <a:srgbClr val="FF0000"/>
                </a:solidFill>
              </a:rPr>
              <a:t>6 – Flight Controls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Chapter 7</a:t>
            </a:r>
            <a:r>
              <a:rPr lang="en-US" dirty="0" smtClean="0">
                <a:solidFill>
                  <a:srgbClr val="FF0000"/>
                </a:solidFill>
              </a:rPr>
              <a:t> – Aircraft Systems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Chapter 8</a:t>
            </a:r>
            <a:r>
              <a:rPr lang="en-US" dirty="0" smtClean="0">
                <a:solidFill>
                  <a:srgbClr val="FF0000"/>
                </a:solidFill>
              </a:rPr>
              <a:t> – Flight Instruments</a:t>
            </a:r>
          </a:p>
          <a:p>
            <a:r>
              <a:rPr lang="en-US" dirty="0" smtClean="0">
                <a:hlinkClick r:id="rId4"/>
              </a:rPr>
              <a:t>Title 14 Code of Federal Regulations (CFR) </a:t>
            </a:r>
            <a:r>
              <a:rPr lang="en-US" dirty="0" smtClean="0"/>
              <a:t>- Please </a:t>
            </a:r>
            <a:r>
              <a:rPr lang="en-US" dirty="0"/>
              <a:t>review </a:t>
            </a:r>
            <a:r>
              <a:rPr lang="en-US" dirty="0">
                <a:solidFill>
                  <a:srgbClr val="FF0000"/>
                </a:solidFill>
              </a:rPr>
              <a:t>14 CFR Parts: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21, 39, 43, 91, 119,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145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Textbook – </a:t>
            </a:r>
            <a:r>
              <a:rPr lang="en-US" dirty="0" smtClean="0">
                <a:solidFill>
                  <a:srgbClr val="0070C0"/>
                </a:solidFill>
              </a:rPr>
              <a:t>Business and Corporate Aviation Management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Chapter </a:t>
            </a:r>
            <a:r>
              <a:rPr lang="en-US" dirty="0" smtClean="0">
                <a:solidFill>
                  <a:srgbClr val="FF0000"/>
                </a:solidFill>
              </a:rPr>
              <a:t>7: Maintenance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3374" y="109397"/>
            <a:ext cx="6353175" cy="71223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Interstate-Regular"/>
        <a:ea typeface="ＭＳ Ｐゴシック"/>
        <a:cs typeface="ＭＳ Ｐゴシック"/>
      </a:majorFont>
      <a:minorFont>
        <a:latin typeface="Time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7328</TotalTime>
  <Words>1192</Words>
  <Application>Microsoft Office PowerPoint</Application>
  <PresentationFormat>On-screen Show (4:3)</PresentationFormat>
  <Paragraphs>284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MS PGothic</vt:lpstr>
      <vt:lpstr>Arial</vt:lpstr>
      <vt:lpstr>Calibri</vt:lpstr>
      <vt:lpstr>Cambria</vt:lpstr>
      <vt:lpstr>Candara</vt:lpstr>
      <vt:lpstr>Helvetica</vt:lpstr>
      <vt:lpstr>Interstate-Regular</vt:lpstr>
      <vt:lpstr>Lucida Sans Unicode</vt:lpstr>
      <vt:lpstr>Times</vt:lpstr>
      <vt:lpstr>Times New Roman</vt:lpstr>
      <vt:lpstr>Verdana</vt:lpstr>
      <vt:lpstr>Wingdings 2</vt:lpstr>
      <vt:lpstr>Wingdings 3</vt:lpstr>
      <vt:lpstr>Office Theme</vt:lpstr>
      <vt:lpstr>3_Custom Design</vt:lpstr>
      <vt:lpstr>Blank Presentation</vt:lpstr>
      <vt:lpstr>1_Office Theme</vt:lpstr>
      <vt:lpstr>2_Custom Design</vt:lpstr>
      <vt:lpstr>Concourse</vt:lpstr>
      <vt:lpstr>MGMT 203 Aircraft Systems and Maintenance – Importance to Management</vt:lpstr>
      <vt:lpstr>THIS DAY IN AVIATION</vt:lpstr>
      <vt:lpstr>THIS DAY IN AVIATION</vt:lpstr>
      <vt:lpstr>THIS DAY IN AVIATION</vt:lpstr>
      <vt:lpstr>Questions / Comments</vt:lpstr>
      <vt:lpstr>Learning Objectives – Module 4 (10/2/17 – 10/13/17) Aircraft Systems and Maintenance – Importance to Management</vt:lpstr>
      <vt:lpstr>Learning Objectives – Module 4 (10/2/17 – 10/13/17) Aircraft Systems and Maintenance – Importance to Management</vt:lpstr>
      <vt:lpstr>Questions / Comments</vt:lpstr>
      <vt:lpstr>Readings</vt:lpstr>
      <vt:lpstr>Discussion: Aircraft Systems: Wed Oct 11</vt:lpstr>
      <vt:lpstr>Discussion: Aviation Maintenance: Wed Oct 11</vt:lpstr>
      <vt:lpstr>Module 4 Review Questions  (Due Fri Oct 13)</vt:lpstr>
      <vt:lpstr>Term Paper Topics</vt:lpstr>
      <vt:lpstr>Assignments Due – Module 4  (10/2/17 – 10/13/17) </vt:lpstr>
      <vt:lpstr>PowerPoint Presentation</vt:lpstr>
      <vt:lpstr>Questions / Comments</vt:lpstr>
      <vt:lpstr>MGMT 203  Aircraft Systems and Maintenance – Importance to Management </vt:lpstr>
      <vt:lpstr>High Speed Flight</vt:lpstr>
      <vt:lpstr>High Speed Flight</vt:lpstr>
      <vt:lpstr>High Speed Flight</vt:lpstr>
      <vt:lpstr>Airfoil Shock Waves</vt:lpstr>
      <vt:lpstr>Airfoil Shock Waves</vt:lpstr>
      <vt:lpstr>Airfoil Shock Waves</vt:lpstr>
      <vt:lpstr>Airfoil Shock Waves</vt:lpstr>
      <vt:lpstr>Airfoil Shock Waves</vt:lpstr>
      <vt:lpstr>Questions / Comments</vt:lpstr>
    </vt:vector>
  </TitlesOfParts>
  <Company>Embry-Riddle Aeronautical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560 Introduction to Systems Engineering Management</dc:title>
  <dc:creator>Bruce Conway User</dc:creator>
  <cp:lastModifiedBy>Petrucci, Anthony P</cp:lastModifiedBy>
  <cp:revision>257</cp:revision>
  <cp:lastPrinted>2016-01-06T14:35:29Z</cp:lastPrinted>
  <dcterms:created xsi:type="dcterms:W3CDTF">2011-08-23T19:56:56Z</dcterms:created>
  <dcterms:modified xsi:type="dcterms:W3CDTF">2017-10-03T12:14:18Z</dcterms:modified>
</cp:coreProperties>
</file>