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  <p:sldMasterId id="2147483789" r:id="rId2"/>
    <p:sldMasterId id="2147483794" r:id="rId3"/>
  </p:sldMasterIdLst>
  <p:notesMasterIdLst>
    <p:notesMasterId r:id="rId35"/>
  </p:notesMasterIdLst>
  <p:handoutMasterIdLst>
    <p:handoutMasterId r:id="rId36"/>
  </p:handoutMasterIdLst>
  <p:sldIdLst>
    <p:sldId id="272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358" r:id="rId12"/>
    <p:sldId id="414" r:id="rId13"/>
    <p:sldId id="424" r:id="rId14"/>
    <p:sldId id="409" r:id="rId15"/>
    <p:sldId id="376" r:id="rId16"/>
    <p:sldId id="377" r:id="rId17"/>
    <p:sldId id="365" r:id="rId18"/>
    <p:sldId id="413" r:id="rId19"/>
    <p:sldId id="366" r:id="rId20"/>
    <p:sldId id="367" r:id="rId21"/>
    <p:sldId id="347" r:id="rId22"/>
    <p:sldId id="356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23" r:id="rId32"/>
    <p:sldId id="357" r:id="rId33"/>
    <p:sldId id="378" r:id="rId34"/>
  </p:sldIdLst>
  <p:sldSz cx="9144000" cy="6858000" type="screen4x3"/>
  <p:notesSz cx="7077075" cy="9363075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89695" autoAdjust="0"/>
  </p:normalViewPr>
  <p:slideViewPr>
    <p:cSldViewPr snapToGrid="0" snapToObjects="1">
      <p:cViewPr varScale="1">
        <p:scale>
          <a:sx n="101" d="100"/>
          <a:sy n="101" d="100"/>
        </p:scale>
        <p:origin x="183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-1902" y="-4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E841332-348A-6C49-829D-397A2F31E2F3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52ED3ED-985D-534F-94A9-B7D352EFA0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32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6B760D0-0509-1345-87FB-4E5C4FFD68E5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07F57B2-DDD8-2A4B-9ECA-52A462799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0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66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0731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483C2C-4350-42D9-AA99-0962AE647DCB}" type="slidenum">
              <a:rPr lang="en-US" altLang="en-US" sz="12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678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0702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76A4FE-1A50-43E9-938F-B18E13454DC3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6636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C6461F-7F6D-476B-B862-3DD7F6ECD936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4847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32100" name="Slide Number Placeholder 3"/>
          <p:cNvSpPr txBox="1">
            <a:spLocks noGrp="1"/>
          </p:cNvSpPr>
          <p:nvPr/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36" tIns="46968" rIns="93936" bIns="46968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EE145E5B-B9E2-46A9-9C5E-282C80F379FA}" type="slidenum">
              <a:rPr lang="en-US" altLang="en-US" sz="1200"/>
              <a:pPr algn="r" eaLnBrk="1" hangingPunct="1"/>
              <a:t>27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70785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16740" name="Slide Number Placeholder 3"/>
          <p:cNvSpPr txBox="1">
            <a:spLocks noGrp="1"/>
          </p:cNvSpPr>
          <p:nvPr/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36" tIns="46968" rIns="93936" bIns="46968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CA818B82-642C-4983-B27E-D58CA81B1EA2}" type="slidenum">
              <a:rPr lang="en-US" altLang="en-US" sz="1200"/>
              <a:pPr algn="r" eaLnBrk="1" hangingPunct="1"/>
              <a:t>28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10221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18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1" y="1314450"/>
            <a:ext cx="8658224" cy="5314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333374" y="-115887"/>
            <a:ext cx="6353175" cy="1173162"/>
          </a:xfrm>
          <a:prstGeom prst="rect">
            <a:avLst/>
          </a:prstGeom>
        </p:spPr>
        <p:txBody>
          <a:bodyPr/>
          <a:lstStyle/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83080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2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64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F6C88-DF7A-42C4-960E-E540B9C6F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44992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LTW_MT_L_3Crgb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"/>
            <a:ext cx="624681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63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41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87187-F107-4CD8-9534-F5D0BC6D3595}" type="datetimeFigureOut">
              <a:rPr lang="en-US" smtClean="0">
                <a:solidFill>
                  <a:prstClr val="black"/>
                </a:solidFill>
              </a:rPr>
              <a:pPr/>
              <a:t>10/30/2017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3EDD2D-B004-45A0-8FF1-F3C2E57571A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253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4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9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4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9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4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9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13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2970B998-A138-4122-B917-95E9CDDE06C8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97842654-7789-4260-9C34-0C170E95D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0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932216E9-1029-4794-8FA4-3C8C9900CF8D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D20C499E-B041-44A0-A83F-CF52DBBED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58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43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48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897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45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794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242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691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139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587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DDB6BCA8-7D1E-4F57-BFD5-2C51FD91B980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36EB2C95-0747-4992-939C-B34F21465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03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pe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219" y="-16276"/>
            <a:ext cx="6629400" cy="1107996"/>
          </a:xfrm>
          <a:prstGeom prst="rect">
            <a:avLst/>
          </a:prstGeom>
        </p:spPr>
        <p:txBody>
          <a:bodyPr wrap="square" anchor="ctr" anchorCtr="1">
            <a:spAutoFit/>
          </a:bodyPr>
          <a:lstStyle>
            <a:lvl1pPr>
              <a:defRPr lang="en-US" sz="3300" b="0"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2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73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73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F2C591F6-6103-48AD-867D-6B6A49C4790B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919DA54C-E86B-4C58-A9BA-F521A739B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03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49" indent="0">
              <a:buNone/>
              <a:defRPr sz="2000" b="1"/>
            </a:lvl2pPr>
            <a:lvl3pPr marL="889767" indent="0">
              <a:buNone/>
              <a:defRPr sz="1800" b="1"/>
            </a:lvl3pPr>
            <a:lvl4pPr marL="1334555" indent="0">
              <a:buNone/>
              <a:defRPr sz="1600" b="1"/>
            </a:lvl4pPr>
            <a:lvl5pPr marL="1779406" indent="0">
              <a:buNone/>
              <a:defRPr sz="1600" b="1"/>
            </a:lvl5pPr>
            <a:lvl6pPr marL="2224259" indent="0">
              <a:buNone/>
              <a:defRPr sz="1600" b="1"/>
            </a:lvl6pPr>
            <a:lvl7pPr marL="2669106" indent="0">
              <a:buNone/>
              <a:defRPr sz="1600" b="1"/>
            </a:lvl7pPr>
            <a:lvl8pPr marL="3113957" indent="0">
              <a:buNone/>
              <a:defRPr sz="1600" b="1"/>
            </a:lvl8pPr>
            <a:lvl9pPr marL="355879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49" indent="0">
              <a:buNone/>
              <a:defRPr sz="2000" b="1"/>
            </a:lvl2pPr>
            <a:lvl3pPr marL="889767" indent="0">
              <a:buNone/>
              <a:defRPr sz="1800" b="1"/>
            </a:lvl3pPr>
            <a:lvl4pPr marL="1334555" indent="0">
              <a:buNone/>
              <a:defRPr sz="1600" b="1"/>
            </a:lvl4pPr>
            <a:lvl5pPr marL="1779406" indent="0">
              <a:buNone/>
              <a:defRPr sz="1600" b="1"/>
            </a:lvl5pPr>
            <a:lvl6pPr marL="2224259" indent="0">
              <a:buNone/>
              <a:defRPr sz="1600" b="1"/>
            </a:lvl6pPr>
            <a:lvl7pPr marL="2669106" indent="0">
              <a:buNone/>
              <a:defRPr sz="1600" b="1"/>
            </a:lvl7pPr>
            <a:lvl8pPr marL="3113957" indent="0">
              <a:buNone/>
              <a:defRPr sz="1600" b="1"/>
            </a:lvl8pPr>
            <a:lvl9pPr marL="355879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E43FB62B-0CCA-407B-A6D0-1CC6604BEE22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0ADE71B9-2846-4F1B-9E07-24906F3F4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42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98D04FFA-11E0-44A3-AA3B-26BDDB8FA205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E436E8E1-E287-4167-A92E-2D7DF52DD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0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206DB507-C2B3-4360-B010-705B25E672E2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DEF46167-7D99-4AC8-A395-36FE2B4FA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811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58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4849" indent="0">
              <a:buNone/>
              <a:defRPr sz="1200"/>
            </a:lvl2pPr>
            <a:lvl3pPr marL="889767" indent="0">
              <a:buNone/>
              <a:defRPr sz="1000"/>
            </a:lvl3pPr>
            <a:lvl4pPr marL="1334555" indent="0">
              <a:buNone/>
              <a:defRPr sz="900"/>
            </a:lvl4pPr>
            <a:lvl5pPr marL="1779406" indent="0">
              <a:buNone/>
              <a:defRPr sz="900"/>
            </a:lvl5pPr>
            <a:lvl6pPr marL="2224259" indent="0">
              <a:buNone/>
              <a:defRPr sz="900"/>
            </a:lvl6pPr>
            <a:lvl7pPr marL="2669106" indent="0">
              <a:buNone/>
              <a:defRPr sz="900"/>
            </a:lvl7pPr>
            <a:lvl8pPr marL="3113957" indent="0">
              <a:buNone/>
              <a:defRPr sz="900"/>
            </a:lvl8pPr>
            <a:lvl9pPr marL="355879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CD56A3CC-6F8A-42DD-8F99-753CB9F7CBA5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FC0CBB18-69A3-4F12-8D52-3FEC10B17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7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4849" indent="0">
              <a:buNone/>
              <a:defRPr sz="2800"/>
            </a:lvl2pPr>
            <a:lvl3pPr marL="889767" indent="0">
              <a:buNone/>
              <a:defRPr sz="2400"/>
            </a:lvl3pPr>
            <a:lvl4pPr marL="1334555" indent="0">
              <a:buNone/>
              <a:defRPr sz="2000"/>
            </a:lvl4pPr>
            <a:lvl5pPr marL="1779406" indent="0">
              <a:buNone/>
              <a:defRPr sz="2000"/>
            </a:lvl5pPr>
            <a:lvl6pPr marL="2224259" indent="0">
              <a:buNone/>
              <a:defRPr sz="2000"/>
            </a:lvl6pPr>
            <a:lvl7pPr marL="2669106" indent="0">
              <a:buNone/>
              <a:defRPr sz="2000"/>
            </a:lvl7pPr>
            <a:lvl8pPr marL="3113957" indent="0">
              <a:buNone/>
              <a:defRPr sz="2000"/>
            </a:lvl8pPr>
            <a:lvl9pPr marL="3558796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4849" indent="0">
              <a:buNone/>
              <a:defRPr sz="1200"/>
            </a:lvl2pPr>
            <a:lvl3pPr marL="889767" indent="0">
              <a:buNone/>
              <a:defRPr sz="1000"/>
            </a:lvl3pPr>
            <a:lvl4pPr marL="1334555" indent="0">
              <a:buNone/>
              <a:defRPr sz="900"/>
            </a:lvl4pPr>
            <a:lvl5pPr marL="1779406" indent="0">
              <a:buNone/>
              <a:defRPr sz="900"/>
            </a:lvl5pPr>
            <a:lvl6pPr marL="2224259" indent="0">
              <a:buNone/>
              <a:defRPr sz="900"/>
            </a:lvl6pPr>
            <a:lvl7pPr marL="2669106" indent="0">
              <a:buNone/>
              <a:defRPr sz="900"/>
            </a:lvl7pPr>
            <a:lvl8pPr marL="3113957" indent="0">
              <a:buNone/>
              <a:defRPr sz="900"/>
            </a:lvl8pPr>
            <a:lvl9pPr marL="355879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17318EA7-58E7-40AA-831A-D453BE47C4F8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CAD0983B-6E2C-4C1B-9F7A-E7C405585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754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AB3680FF-751F-4AED-9B9D-7B4A45758700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3B35A990-B3DD-467B-9880-572D7956D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034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7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7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00A76F19-ABD7-4E50-8C86-A9CD22307980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07403" fontAlgn="base">
              <a:spcBef>
                <a:spcPct val="0"/>
              </a:spcBef>
              <a:spcAft>
                <a:spcPct val="0"/>
              </a:spcAft>
              <a:defRPr>
                <a:latin typeface="Helvetica Light" charset="0"/>
                <a:ea typeface="Helvetica Light" charset="0"/>
                <a:cs typeface="Helvetica Light" charset="0"/>
              </a:defRPr>
            </a:lvl1pPr>
          </a:lstStyle>
          <a:p>
            <a:pPr>
              <a:defRPr/>
            </a:pPr>
            <a:fld id="{4533A17E-72A5-4205-9C27-6C9EFA9EB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8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4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8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619875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6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1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3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8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6705600" y="304800"/>
            <a:ext cx="2032000" cy="4534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Line 3"/>
          <p:cNvSpPr>
            <a:spLocks noChangeShapeType="1"/>
          </p:cNvSpPr>
          <p:nvPr userDrawn="1"/>
        </p:nvSpPr>
        <p:spPr bwMode="auto">
          <a:xfrm rot="10800000" flipH="1">
            <a:off x="381000" y="1066800"/>
            <a:ext cx="8458200" cy="1588"/>
          </a:xfrm>
          <a:prstGeom prst="line">
            <a:avLst/>
          </a:prstGeom>
          <a:noFill/>
          <a:ln w="63500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0" y="76201"/>
            <a:ext cx="6705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6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52" r:id="rId2"/>
    <p:sldLayoutId id="2147483740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940E21-42B8-4226-8C60-9DE6FF1CCD57}" type="slidenum">
              <a:rPr lang="en-US">
                <a:solidFill>
                  <a:srgbClr val="000000"/>
                </a:solidFill>
                <a:ea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5300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911" tIns="44456" rIns="88911" bIns="44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6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911" tIns="44456" rIns="88911" bIns="44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l" defTabSz="889767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DCAB39A9-FEA3-476D-82EB-8D0BA03AB744}" type="datetimeFigureOut">
              <a:rPr lang="en-US">
                <a:sym typeface="Helvetica Light" charset="0"/>
              </a:rPr>
              <a:pPr>
                <a:defRPr/>
              </a:pPr>
              <a:t>10/30/2017</a:t>
            </a:fld>
            <a:endParaRPr lang="en-US">
              <a:sym typeface="Helvetica Light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ctr" defTabSz="889767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ym typeface="Helvetica Light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r" defTabSz="889767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6C0F6796-F2CC-482F-B4D9-4B9EEBCA5589}" type="slidenum">
              <a:rPr lang="en-US">
                <a:sym typeface="Helvetica Light" charset="0"/>
              </a:rPr>
              <a:pPr>
                <a:defRPr/>
              </a:pPr>
              <a:t>‹#›</a:t>
            </a:fld>
            <a:endParaRPr lang="en-US">
              <a:sym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89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defTabSz="889589" rtl="0" eaLnBrk="0" fontAlgn="base" hangingPunct="0">
        <a:spcBef>
          <a:spcPct val="0"/>
        </a:spcBef>
        <a:spcAft>
          <a:spcPct val="0"/>
        </a:spcAft>
        <a:defRPr sz="435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89589" rtl="0" eaLnBrk="0" fontAlgn="base" hangingPunct="0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panose="020F0502020204030204" pitchFamily="34" charset="0"/>
        </a:defRPr>
      </a:lvl2pPr>
      <a:lvl3pPr algn="ctr" defTabSz="889589" rtl="0" eaLnBrk="0" fontAlgn="base" hangingPunct="0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panose="020F0502020204030204" pitchFamily="34" charset="0"/>
        </a:defRPr>
      </a:lvl3pPr>
      <a:lvl4pPr algn="ctr" defTabSz="889589" rtl="0" eaLnBrk="0" fontAlgn="base" hangingPunct="0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panose="020F0502020204030204" pitchFamily="34" charset="0"/>
        </a:defRPr>
      </a:lvl4pPr>
      <a:lvl5pPr algn="ctr" defTabSz="889589" rtl="0" eaLnBrk="0" fontAlgn="base" hangingPunct="0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panose="020F0502020204030204" pitchFamily="34" charset="0"/>
        </a:defRPr>
      </a:lvl5pPr>
      <a:lvl6pPr marL="321457" algn="ctr" defTabSz="889589" rtl="0" fontAlgn="base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panose="020F0502020204030204" pitchFamily="34" charset="0"/>
        </a:defRPr>
      </a:lvl6pPr>
      <a:lvl7pPr marL="642915" algn="ctr" defTabSz="889589" rtl="0" fontAlgn="base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panose="020F0502020204030204" pitchFamily="34" charset="0"/>
        </a:defRPr>
      </a:lvl7pPr>
      <a:lvl8pPr marL="964372" algn="ctr" defTabSz="889589" rtl="0" fontAlgn="base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panose="020F0502020204030204" pitchFamily="34" charset="0"/>
        </a:defRPr>
      </a:lvl8pPr>
      <a:lvl9pPr marL="1285829" algn="ctr" defTabSz="889589" rtl="0" fontAlgn="base">
        <a:spcBef>
          <a:spcPct val="0"/>
        </a:spcBef>
        <a:spcAft>
          <a:spcPct val="0"/>
        </a:spcAft>
        <a:defRPr sz="4359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32619" indent="-332619" algn="l" defTabSz="8895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64" kern="1200">
          <a:solidFill>
            <a:schemeClr val="tx1"/>
          </a:solidFill>
          <a:latin typeface="+mn-lt"/>
          <a:ea typeface="+mn-ea"/>
          <a:cs typeface="+mn-cs"/>
        </a:defRPr>
      </a:lvl1pPr>
      <a:lvl2pPr marL="722163" indent="-277927" algn="l" defTabSz="8895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42" kern="1200">
          <a:solidFill>
            <a:schemeClr val="tx1"/>
          </a:solidFill>
          <a:latin typeface="+mn-lt"/>
          <a:ea typeface="+mn-ea"/>
          <a:cs typeface="+mn-cs"/>
        </a:defRPr>
      </a:lvl2pPr>
      <a:lvl3pPr marL="1111707" indent="-222118" algn="l" defTabSz="8895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91" kern="1200">
          <a:solidFill>
            <a:schemeClr val="tx1"/>
          </a:solidFill>
          <a:latin typeface="+mn-lt"/>
          <a:ea typeface="+mn-ea"/>
          <a:cs typeface="+mn-cs"/>
        </a:defRPr>
      </a:lvl3pPr>
      <a:lvl4pPr marL="1555943" indent="-222118" algn="l" defTabSz="8895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69" kern="1200">
          <a:solidFill>
            <a:schemeClr val="tx1"/>
          </a:solidFill>
          <a:latin typeface="+mn-lt"/>
          <a:ea typeface="+mn-ea"/>
          <a:cs typeface="+mn-cs"/>
        </a:defRPr>
      </a:lvl4pPr>
      <a:lvl5pPr marL="2001295" indent="-222118" algn="l" defTabSz="8895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69" kern="1200">
          <a:solidFill>
            <a:schemeClr val="tx1"/>
          </a:solidFill>
          <a:latin typeface="+mn-lt"/>
          <a:ea typeface="+mn-ea"/>
          <a:cs typeface="+mn-cs"/>
        </a:defRPr>
      </a:lvl5pPr>
      <a:lvl6pPr marL="2446675" indent="-222275" algn="l" defTabSz="88976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1533" indent="-222275" algn="l" defTabSz="88976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36380" indent="-222275" algn="l" defTabSz="88976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213" indent="-222275" algn="l" defTabSz="88976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849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9767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4555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9406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4259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9106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3957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8796" algn="l" defTabSz="8897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fr.gov/cgi-bin/text-idx?tpl=/ecfrbrowse/Title14/14tab_02.tpl" TargetMode="External"/><Relationship Id="rId2" Type="http://schemas.openxmlformats.org/officeDocument/2006/relationships/hyperlink" Target="http://www.faa.gov/documentLibrary/media/Advisory_Circular/AC%20120-92A.pdf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United%20States%20Navy%20hydroairplane%20catapult&amp;source=images&amp;cd=&amp;cad=rja&amp;docid=vA8A2eYTV-cMIM&amp;tbnid=JtHajsBwrpKTvM:&amp;ved=0CAUQjRw&amp;url=http://www.nvva.nl/renekrul/catalogs/0000aeronautics.htm&amp;ei=qPvvUba-GI_Y9QTDu4HICw&amp;bvm=bv.49641647,d.eWU&amp;psig=AFQjCNF3fSM0WUA3M_u-f2exREGQq95oMQ&amp;ust=1374768399468033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urtiss%20and%20Larsen%20J.L-6%20planes&amp;source=images&amp;cd=&amp;cad=rja&amp;docid=O1poinV2rX2K2M&amp;tbnid=MrGsPaX9l3etBM:&amp;ved=0CAUQjRw&amp;url=http://www.aerofiles.com/_j.html&amp;ei=4vvvUeLDHJLk8gS-EA&amp;bvm=bv.49641647,d.eWU&amp;psig=AFQjCNEOqhHkjtZ9OLzaH2HLBwireriHdw&amp;ust=1374768465747326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www.google.com/url?sa=i&amp;rct=j&amp;q=France's%20air%20minister%20Pierre%20Cot&amp;source=images&amp;cd=&amp;cad=rja&amp;docid=0KNN7XdUNMnf0M&amp;tbnid=SuBMKxZGBuIXbM:&amp;ved=0CAUQjRw&amp;url=http://www.flickr.com/photos/27862259@N02/6709002711/&amp;ei=h_zvUbX1CYu09gSE4oCQCg&amp;bvm=bv.49641647,d.eWU&amp;psig=AFQjCNGSjgl8CLj-BueJOzpWOJ-Z_V0VXA&amp;ust=1374768640757190" TargetMode="External"/><Relationship Id="rId7" Type="http://schemas.openxmlformats.org/officeDocument/2006/relationships/hyperlink" Target="http://www.google.com/url?sa=i&amp;rct=j&amp;q=air%20france%20logo&amp;source=images&amp;cd=&amp;cad=rja&amp;docid=NbeRtx-tOT2DkM&amp;tbnid=v7aJFBiBW2B0QM:&amp;ved=0CAUQjRw&amp;url=http://www.brandprofiles.com/air-france-logo-4&amp;ei=GP7vUfjYO4W29gSH5ICQDA&amp;bvm=bv.49641647,d.eWU&amp;psig=AFQjCNEtbkOvjzMoR2YPvFt1TLWw8UMX3A&amp;ust=1374768998389007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jpeg"/><Relationship Id="rId5" Type="http://schemas.openxmlformats.org/officeDocument/2006/relationships/hyperlink" Target="http://www.google.com/url?sa=i&amp;rct=j&amp;q=air%20france%20history&amp;source=images&amp;cd=&amp;cad=rja&amp;docid=b8H7xw_58eBrHM&amp;tbnid=PQZPmco8XpPnMM:&amp;ved=0CAUQjRw&amp;url=https://plus.google.com/110589308179116314801&amp;ei=mf3vUfXCC4rO9QTD04CgBg&amp;bvm=bv.49641647,d.eWU&amp;psig=AFQjCNFs3MmNasie1-Vp0K24my_w-RHzWg&amp;ust=1374768749967227" TargetMode="Externa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Boeing%20B-17&amp;source=images&amp;cd=&amp;cad=rja&amp;docid=qNsFmojNAy8noM&amp;tbnid=kWx9KCKj9RI69M:&amp;ved=0CAUQjRw&amp;url=http://www.airplanesgallery.com/boeing-b-17-flying-fortress/&amp;ei=Ev_vUcj6BY6C9QTZrYH4CQ&amp;bvm=bv.49641647,d.eWU&amp;psig=AFQjCNEkF97tSebe4hi8CRy5JlvlpE1KbQ&amp;ust=1374769227474362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jpeg"/><Relationship Id="rId5" Type="http://schemas.openxmlformats.org/officeDocument/2006/relationships/hyperlink" Target="http://www.google.com/url?sa=i&amp;rct=j&amp;q=Mackay%20Army%20Trophy&amp;source=images&amp;cd=&amp;cad=rja&amp;docid=FdzM0pK7_oW0MM&amp;tbnid=L4z8rHhF5K1OyM:&amp;ved=0CAUQjRw&amp;url=http://en.wikipedia.org/wiki/Mackay_Trophy&amp;ei=nv7vUb_uDovW8gTayoG4Cg&amp;bvm=bv.49641647,d.eWU&amp;psig=AFQjCNE7WQ7Ac1mgs-xv7h3DeWt-_hTpDA&amp;ust=1374769156230339" TargetMode="Externa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Barkley-Grow%20monoplane&amp;source=images&amp;cd=&amp;cad=rja&amp;docid=sJpLSRWk7RwCaM&amp;tbnid=I6lXDYLCpWxSCM:&amp;ved=0CAUQjRw&amp;url=http://www.whatifmodelers.com/index.php?topic=21379.390&amp;ei=5P_vUcDcKoSG9QTr8YCoBA&amp;bvm=bv.49641647,d.eWU&amp;psig=AFQjCNHFIyxWoh3uLUmKTkCaSS186S-o8g&amp;ust=1374769461291982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R4D-5%20%E2%80%9CSkytrain%E2%80%9D%20Que%20Sera%20Sera&amp;source=images&amp;cd=&amp;cad=rja&amp;docid=ft7CxcHOoLzcaM&amp;tbnid=ZLEWFl3BMIMe5M:&amp;ved=0CAUQjRw&amp;url=http://commons.wikimedia.org/wiki/File:R4D-5L_Que_Sera_Sera_at_Beardmore-Scott_Auxiliary_Air_Base_1956.JPG&amp;ei=WwDwUf_kOIX68QTyuoDgDw&amp;bvm=bv.49641647,d.eWU&amp;psig=AFQjCNFj-y0ZBnqz-i6pIrKoFYUCp1Ev0Q&amp;ust=137476956677267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www.google.com/url?sa=i&amp;rct=j&amp;q=President%20Johnson&amp;source=images&amp;cd=&amp;cad=rja&amp;docid=ZDoFlxyw5SuZNM&amp;tbnid=MSAVaks2iZfn6M:&amp;ved=0CAUQjRw&amp;url=http://en.wikipedia.org/wiki/Lyndon_B._Johnson&amp;ei=xQDwUZ68HIjY9QS5zYCwDQ&amp;bvm=bv.49641647,d.eWU&amp;psig=AFQjCNHc8ASeipEteFbDC5zk4ScsOJd_Qg&amp;ust=1374769685843455" TargetMode="External"/><Relationship Id="rId7" Type="http://schemas.openxmlformats.org/officeDocument/2006/relationships/hyperlink" Target="http://www.google.com/url?sa=i&amp;rct=j&amp;q=bombing%20of%20north%20vietnam%201965&amp;source=images&amp;cd=&amp;cad=rja&amp;docid=bmUzANJDjiAABM&amp;tbnid=J363dh9UdfH7rM:&amp;ved=0CAUQjRw&amp;url=http://www.first-team.us/tableaux/chapt_08/&amp;ei=iQHwUbOYFYT68gTVpoDoCQ&amp;bvm=bv.49641647,d.eWU&amp;psig=AFQjCNGN0t_yEW2RHa2ZcnfemvUSvZM-Yg&amp;ust=1374769786562197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6.jpeg"/><Relationship Id="rId5" Type="http://schemas.openxmlformats.org/officeDocument/2006/relationships/hyperlink" Target="http://www.google.com/url?sa=i&amp;rct=j&amp;q=bombing%20of%20north%20vietnam%201965&amp;source=images&amp;cd=&amp;cad=rja&amp;docid=GjJa-4RqrtxrfM&amp;tbnid=nhiK0ocNmU8LiM:&amp;ved=0CAUQjRw&amp;url=http://chandrakantha.com/articles/indian_music/filmi_sangeet/film_song_1972_world.html&amp;ei=EgHwUY_AIIX68QTyuoDgDw&amp;bvm=bv.49641647,d.eWU&amp;psig=AFQjCNGN0t_yEW2RHa2ZcnfemvUSvZM-Yg&amp;ust=1374769786562197" TargetMode="Externa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33449" y="1722438"/>
            <a:ext cx="7105651" cy="1782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latin typeface="+mj-lt"/>
              </a:rPr>
              <a:t>MGMT 203</a:t>
            </a:r>
            <a:br>
              <a:rPr lang="en-US" sz="3600" b="1" dirty="0" smtClean="0">
                <a:latin typeface="+mj-lt"/>
              </a:rPr>
            </a:br>
            <a:r>
              <a:rPr lang="en-US" sz="3600" dirty="0"/>
              <a:t>Human Factors and Crew Resource Management</a:t>
            </a:r>
            <a:br>
              <a:rPr lang="en-US" sz="3600" dirty="0"/>
            </a:br>
            <a:endParaRPr lang="en-US" sz="36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824248"/>
            <a:ext cx="51943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Module 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43500"/>
            <a:ext cx="9144000" cy="173355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 descr="eagl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656" y="3824248"/>
            <a:ext cx="1585319" cy="175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46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98634" y="616515"/>
          <a:ext cx="8146732" cy="5931418"/>
        </p:xfrm>
        <a:graphic>
          <a:graphicData uri="http://schemas.openxmlformats.org/drawingml/2006/table">
            <a:tbl>
              <a:tblPr firstRow="1" firstCol="1" bandRow="1"/>
              <a:tblGrid>
                <a:gridCol w="1004702"/>
                <a:gridCol w="1100379"/>
                <a:gridCol w="1286360"/>
                <a:gridCol w="1261891"/>
                <a:gridCol w="1403817"/>
                <a:gridCol w="1162373"/>
                <a:gridCol w="927210"/>
              </a:tblGrid>
              <a:tr h="270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 dirty="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Sunday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Monday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Tuesday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Wednesday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Thursday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Friday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900" cap="all" spc="50">
                          <a:solidFill>
                            <a:srgbClr val="404040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Saturday</a:t>
                      </a:r>
                    </a:p>
                  </a:txBody>
                  <a:tcPr marL="67889" marR="678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15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Intro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 Friday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21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15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22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Discussions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86B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Beaufort County Airport (ILT)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Mighty 8th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28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287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29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Intro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endParaRPr kumimoji="0" lang="en-US" sz="1200" b="1" i="0" u="none" strike="noStrike" kern="8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ndara"/>
                        <a:ea typeface="Candara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Friday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4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233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9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5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Discussion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86B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Beaufort County Airport (ILT)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 Friday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11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31042" y="-136240"/>
            <a:ext cx="348191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solidFill>
                  <a:srgbClr val="0D0D0D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October 2017</a:t>
            </a:r>
            <a:endParaRPr lang="en-US" dirty="0" smtClean="0">
              <a:solidFill>
                <a:prstClr val="black"/>
              </a:solidFill>
              <a:ea typeface="ＭＳ Ｐゴシック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407158" y="3445873"/>
            <a:ext cx="1394845" cy="169943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6015461" y="1845027"/>
            <a:ext cx="2057400" cy="2209800"/>
          </a:xfrm>
          <a:prstGeom prst="star5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3385557" y="1845027"/>
            <a:ext cx="2057400" cy="2209800"/>
          </a:xfrm>
          <a:prstGeom prst="star5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37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49236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US" sz="3200" b="1" u="sng" dirty="0"/>
              <a:t>Learning Objectives – Module 6</a:t>
            </a:r>
            <a:r>
              <a:rPr lang="en-US" sz="3200" b="1" u="sng" dirty="0" smtClean="0"/>
              <a:t> (10/30/17 </a:t>
            </a:r>
            <a:r>
              <a:rPr lang="en-US" sz="3200" b="1" u="sng" dirty="0"/>
              <a:t>– </a:t>
            </a:r>
            <a:r>
              <a:rPr lang="en-US" sz="3200" b="1" u="sng" dirty="0" smtClean="0"/>
              <a:t>11/10/17)</a:t>
            </a:r>
            <a:r>
              <a:rPr lang="en-US" sz="3200" b="1" u="sng" dirty="0"/>
              <a:t/>
            </a:r>
            <a:br>
              <a:rPr lang="en-US" sz="3200" b="1" u="sng" dirty="0"/>
            </a:br>
            <a:r>
              <a:rPr lang="en-US" sz="2800" b="1" u="sng" dirty="0"/>
              <a:t>Human Factors and Crew Resource Management</a:t>
            </a: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436" y="2508069"/>
            <a:ext cx="7763164" cy="434993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000" b="1" u="sng" dirty="0"/>
              <a:t>Upon successful completion of this module, you will be able to:</a:t>
            </a:r>
          </a:p>
          <a:p>
            <a:pPr lvl="1"/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dirty="0"/>
              <a:t>Explain the aeromedical factors that are essential features in the lives of aviation professionals. </a:t>
            </a:r>
          </a:p>
          <a:p>
            <a:pPr>
              <a:buFont typeface="+mj-lt"/>
              <a:buAutoNum type="arabicPeriod"/>
            </a:pPr>
            <a:r>
              <a:rPr lang="en-US" dirty="0"/>
              <a:t>Classify the principles of the Aeronautical Decision Making (ADM) model include DECIDE.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human factors design considerations that must be considered in flight deck design.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the evolving concepts of Crew Resource Management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Differentiate among the topics that are typically included in current CRM programs. </a:t>
            </a:r>
          </a:p>
          <a:p>
            <a:pPr>
              <a:buFont typeface="+mj-lt"/>
              <a:buAutoNum type="arabicPeriod"/>
            </a:pPr>
            <a:r>
              <a:rPr lang="en-US" dirty="0"/>
              <a:t>Analyze CRM performance marker clusters for their applicability to different crew situations.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the goals associated with Maintenance Resource Management (MRM). </a:t>
            </a:r>
          </a:p>
          <a:p>
            <a:pPr>
              <a:buFont typeface="+mj-lt"/>
              <a:buAutoNum type="arabicPeriod"/>
            </a:pPr>
            <a:r>
              <a:rPr lang="en-US" dirty="0"/>
              <a:t>Discuss the principles of Dr. James Reason's Swiss Cheese Model. </a:t>
            </a:r>
          </a:p>
          <a:p>
            <a:pPr>
              <a:buFont typeface="+mj-lt"/>
              <a:buAutoNum type="arabicPeriod"/>
            </a:pPr>
            <a:r>
              <a:rPr lang="en-US" dirty="0"/>
              <a:t>Explain the Sterile Flight Deck or Cockpit rule and why is it </a:t>
            </a:r>
            <a:r>
              <a:rPr lang="en-US" dirty="0" smtClean="0"/>
              <a:t>important.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Discuss human factors design considerations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-221649" y="37403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48859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Refer to Readings on ERAU Website Mod 6</a:t>
            </a:r>
          </a:p>
          <a:p>
            <a:r>
              <a:rPr lang="en-US" u="sng" dirty="0" smtClean="0">
                <a:hlinkClick r:id="rId2"/>
              </a:rPr>
              <a:t>FAA </a:t>
            </a:r>
            <a:r>
              <a:rPr lang="en-US" u="sng" dirty="0">
                <a:hlinkClick r:id="rId2"/>
              </a:rPr>
              <a:t>AC </a:t>
            </a:r>
            <a:r>
              <a:rPr lang="en-US" u="sng" dirty="0" smtClean="0">
                <a:hlinkClick r:id="rId2"/>
              </a:rPr>
              <a:t>120-51E </a:t>
            </a:r>
            <a:r>
              <a:rPr lang="en-US" u="sng" dirty="0" smtClean="0"/>
              <a:t>Crew Resource Management Training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Pilots Handbook of Aeronautical Knowledge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Chapter 17 – Aeromedical Factors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Chapter 2 – Aeronautical Decision Making</a:t>
            </a:r>
          </a:p>
          <a:p>
            <a:r>
              <a:rPr lang="en-US" dirty="0" smtClean="0">
                <a:hlinkClick r:id="rId3"/>
              </a:rPr>
              <a:t>Title 14 Code of Federal Regulations (CFR) </a:t>
            </a:r>
            <a:r>
              <a:rPr lang="en-US" dirty="0" smtClean="0"/>
              <a:t>- Please </a:t>
            </a:r>
            <a:r>
              <a:rPr lang="en-US" dirty="0"/>
              <a:t>review </a:t>
            </a:r>
            <a:r>
              <a:rPr lang="en-US" dirty="0">
                <a:solidFill>
                  <a:srgbClr val="FF0000"/>
                </a:solidFill>
              </a:rPr>
              <a:t>14 CFR Parts: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121 and 135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Textbook – </a:t>
            </a:r>
            <a:r>
              <a:rPr lang="en-US" dirty="0" smtClean="0">
                <a:solidFill>
                  <a:srgbClr val="0070C0"/>
                </a:solidFill>
              </a:rPr>
              <a:t>Business and Corporate Aviation Management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Chapter </a:t>
            </a:r>
            <a:r>
              <a:rPr lang="en-US" dirty="0" smtClean="0">
                <a:solidFill>
                  <a:srgbClr val="FF0000"/>
                </a:solidFill>
              </a:rPr>
              <a:t>6: Operations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109397"/>
            <a:ext cx="6353175" cy="71223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22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" y="150338"/>
            <a:ext cx="9074728" cy="609600"/>
          </a:xfrm>
        </p:spPr>
        <p:txBody>
          <a:bodyPr/>
          <a:lstStyle/>
          <a:p>
            <a:pPr algn="l"/>
            <a:r>
              <a:rPr lang="en-US" sz="3200" b="1" dirty="0"/>
              <a:t>6.3a - NTSB Case Study (Part 1)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Wed Nov 8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76" y="1332321"/>
            <a:ext cx="8241144" cy="270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3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" y="150338"/>
            <a:ext cx="9074728" cy="609600"/>
          </a:xfrm>
        </p:spPr>
        <p:txBody>
          <a:bodyPr/>
          <a:lstStyle/>
          <a:p>
            <a:pPr algn="l"/>
            <a:r>
              <a:rPr lang="en-US" sz="3200" b="1" dirty="0" smtClean="0"/>
              <a:t>6.3b </a:t>
            </a:r>
            <a:r>
              <a:rPr lang="en-US" sz="3200" b="1" dirty="0"/>
              <a:t>- NTSB Case Study (Part </a:t>
            </a:r>
            <a:r>
              <a:rPr lang="en-US" sz="3200" b="1" dirty="0" smtClean="0"/>
              <a:t>2) </a:t>
            </a:r>
            <a:br>
              <a:rPr lang="en-US" sz="3200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Wed Nov 8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27" y="2309812"/>
            <a:ext cx="8176635" cy="274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977"/>
            <a:ext cx="6629400" cy="10310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Module 6 Review Questions </a:t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(Due Fri Nov 10)</a:t>
            </a:r>
            <a:endParaRPr sz="3600" b="1" dirty="0">
              <a:solidFill>
                <a:srgbClr val="FF0000"/>
              </a:solidFill>
            </a:endParaRP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457200" y="1017091"/>
            <a:ext cx="8229600" cy="5523046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b="1" dirty="0"/>
              <a:t>Spend quality time responding to the following questions in your own words.</a:t>
            </a:r>
          </a:p>
          <a:p>
            <a:endParaRPr lang="en-US" alt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Explain </a:t>
            </a:r>
            <a:r>
              <a:rPr lang="en-US" altLang="en-US" dirty="0"/>
              <a:t>the aeromedical factors that are essential features in the lives of aviation professionals.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Classify </a:t>
            </a:r>
            <a:r>
              <a:rPr lang="en-US" altLang="en-US" dirty="0"/>
              <a:t>the principles of the Aeronautical Decision Making (ADM) model and DECIDE (Detect, Estimate, Choose, Identify, Do, Evaluate) model 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Describe </a:t>
            </a:r>
            <a:r>
              <a:rPr lang="en-US" altLang="en-US" dirty="0"/>
              <a:t>human factors design considerations that must be considered in flight deck design. What is the importance of this concept 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What </a:t>
            </a:r>
            <a:r>
              <a:rPr lang="en-US" altLang="en-US" dirty="0"/>
              <a:t>are the evolving concepts of Crew Resource Management (CRM)?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Describe </a:t>
            </a:r>
            <a:r>
              <a:rPr lang="en-US" altLang="en-US" dirty="0"/>
              <a:t>the goals associated with Maintenance Resource Management (MRM).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DF82206-C07E-4162-9C15-C93FC083D722}" type="slidenum">
              <a:rPr lang="en-US" altLang="en-US" sz="18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</a:t>
            </a:fld>
            <a:endParaRPr lang="en-US" altLang="en-US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2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38408" y="2487730"/>
          <a:ext cx="2871553" cy="2005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1553"/>
              </a:tblGrid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Aircraft Manufacturing Management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Chris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Corbett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Fire and Crash Rescue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Trent Thompson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Helicopter Operations Management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Casey Bradford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2866">
                <a:tc>
                  <a:txBody>
                    <a:bodyPr/>
                    <a:lstStyle/>
                    <a:p>
                      <a:pPr marL="0" marR="457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33374" y="212035"/>
            <a:ext cx="6353175" cy="84524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Term Paper Topics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4191" y="1070534"/>
            <a:ext cx="44262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Your </a:t>
            </a:r>
            <a:r>
              <a:rPr lang="en-US" sz="1400" dirty="0">
                <a:solidFill>
                  <a:prstClr val="black"/>
                </a:solidFill>
              </a:rPr>
              <a:t>Final Term Paper must be at least 12 pages and consist of the following:</a:t>
            </a:r>
          </a:p>
          <a:p>
            <a:r>
              <a:rPr lang="en-US" sz="1400" dirty="0">
                <a:solidFill>
                  <a:prstClr val="black"/>
                </a:solidFill>
              </a:rPr>
              <a:t>A title page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Main text (10 pages)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Reference page (current APA format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</a:p>
          <a:p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The </a:t>
            </a:r>
            <a:r>
              <a:rPr lang="en-US" sz="1400" dirty="0" smtClean="0">
                <a:solidFill>
                  <a:prstClr val="black"/>
                </a:solidFill>
              </a:rPr>
              <a:t>paper should </a:t>
            </a:r>
            <a:r>
              <a:rPr lang="en-US" sz="1400" dirty="0">
                <a:solidFill>
                  <a:prstClr val="black"/>
                </a:solidFill>
              </a:rPr>
              <a:t>include some of the headings below as appropriate:</a:t>
            </a:r>
          </a:p>
          <a:p>
            <a:r>
              <a:rPr lang="en-US" sz="1400" dirty="0">
                <a:solidFill>
                  <a:prstClr val="black"/>
                </a:solidFill>
              </a:rPr>
              <a:t>Introduction</a:t>
            </a:r>
          </a:p>
          <a:p>
            <a:r>
              <a:rPr lang="en-US" sz="1400" dirty="0">
                <a:solidFill>
                  <a:prstClr val="black"/>
                </a:solidFill>
              </a:rPr>
              <a:t>Description of the Company or Agency (Basically what business are you in)</a:t>
            </a:r>
          </a:p>
          <a:p>
            <a:r>
              <a:rPr lang="en-US" sz="1400" dirty="0">
                <a:solidFill>
                  <a:prstClr val="black"/>
                </a:solidFill>
              </a:rPr>
              <a:t>Operation Description</a:t>
            </a:r>
          </a:p>
          <a:p>
            <a:r>
              <a:rPr lang="en-US" sz="1400" dirty="0">
                <a:solidFill>
                  <a:prstClr val="black"/>
                </a:solidFill>
              </a:rPr>
              <a:t>Equipment or Aircraft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Maintenance Requirements</a:t>
            </a:r>
          </a:p>
          <a:p>
            <a:r>
              <a:rPr lang="en-US" sz="1400" dirty="0">
                <a:solidFill>
                  <a:prstClr val="black"/>
                </a:solidFill>
              </a:rPr>
              <a:t>Manager’s Roles and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Staff Qualifications, Certifications, and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Human Factors</a:t>
            </a:r>
          </a:p>
          <a:p>
            <a:r>
              <a:rPr lang="en-US" sz="1400" dirty="0">
                <a:solidFill>
                  <a:prstClr val="black"/>
                </a:solidFill>
              </a:rPr>
              <a:t>Quality Requirements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Regulations and Laws</a:t>
            </a:r>
          </a:p>
          <a:p>
            <a:r>
              <a:rPr lang="en-US" sz="1400" dirty="0">
                <a:solidFill>
                  <a:prstClr val="black"/>
                </a:solidFill>
              </a:rPr>
              <a:t>Safety</a:t>
            </a:r>
          </a:p>
          <a:p>
            <a:r>
              <a:rPr lang="en-US" sz="1400" dirty="0">
                <a:solidFill>
                  <a:prstClr val="black"/>
                </a:solidFill>
              </a:rPr>
              <a:t>Security</a:t>
            </a:r>
          </a:p>
          <a:p>
            <a:r>
              <a:rPr lang="en-US" sz="1400" dirty="0">
                <a:solidFill>
                  <a:prstClr val="black"/>
                </a:solidFill>
              </a:rPr>
              <a:t>Environmental Responsibilities</a:t>
            </a:r>
          </a:p>
          <a:p>
            <a:r>
              <a:rPr lang="en-US" sz="1400" dirty="0">
                <a:solidFill>
                  <a:prstClr val="black"/>
                </a:solidFill>
              </a:rPr>
              <a:t>Other Management Factors Considered</a:t>
            </a:r>
          </a:p>
          <a:p>
            <a:r>
              <a:rPr lang="en-US" sz="1400" dirty="0">
                <a:solidFill>
                  <a:prstClr val="black"/>
                </a:solidFill>
              </a:rPr>
              <a:t>References (current APA format</a:t>
            </a:r>
            <a:r>
              <a:rPr lang="en-US" sz="1400" dirty="0" smtClean="0">
                <a:solidFill>
                  <a:prstClr val="black"/>
                </a:solidFill>
              </a:rPr>
              <a:t>)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6398" y="1684863"/>
            <a:ext cx="362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DUE Friday Dec 8, 2017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46484"/>
            <a:ext cx="7772400" cy="609600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en-US" sz="3200" b="1" u="sng" dirty="0" smtClean="0"/>
              <a:t>Assignments Due – Module 6 </a:t>
            </a:r>
            <a:br>
              <a:rPr lang="en-US" sz="3200" b="1" u="sng" dirty="0" smtClean="0"/>
            </a:br>
            <a:r>
              <a:rPr lang="en-US" sz="3200" b="1" dirty="0" smtClean="0"/>
              <a:t>(10/30/17 – 11/10/17)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70824"/>
            <a:ext cx="8382000" cy="3399593"/>
          </a:xfrm>
        </p:spPr>
        <p:txBody>
          <a:bodyPr>
            <a:normAutofit/>
          </a:bodyPr>
          <a:lstStyle/>
          <a:p>
            <a:r>
              <a:rPr lang="en-US" sz="2000" b="1" u="sng" dirty="0" smtClean="0"/>
              <a:t>Review Module 6 Instructions for the following assignments: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Discussion </a:t>
            </a:r>
            <a:r>
              <a:rPr lang="en-US" sz="2400" b="1" dirty="0"/>
              <a:t>Board Due </a:t>
            </a:r>
            <a:r>
              <a:rPr lang="en-US" sz="2400" b="1" dirty="0" smtClean="0"/>
              <a:t>(NTSB Case Study 1 and 2) </a:t>
            </a:r>
            <a:endParaRPr lang="en-US" sz="2400" b="1" dirty="0">
              <a:hlinkClick r:id="" action="ppaction://hlinkfile"/>
            </a:endParaRP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(Due </a:t>
            </a:r>
            <a:r>
              <a:rPr lang="en-US" sz="2400" b="1" dirty="0" smtClean="0">
                <a:solidFill>
                  <a:srgbClr val="FF0000"/>
                </a:solidFill>
              </a:rPr>
              <a:t>– Wed Nov 8) </a:t>
            </a:r>
            <a:r>
              <a:rPr lang="en-US" sz="2400" b="1" dirty="0"/>
              <a:t>– 2 part (</a:t>
            </a:r>
            <a:r>
              <a:rPr lang="en-US" sz="2400" b="1" dirty="0">
                <a:solidFill>
                  <a:srgbClr val="FF0000"/>
                </a:solidFill>
              </a:rPr>
              <a:t>Post and Respond</a:t>
            </a:r>
            <a:r>
              <a:rPr lang="en-US" sz="2400" b="1" dirty="0" smtClean="0"/>
              <a:t>)</a:t>
            </a:r>
          </a:p>
          <a:p>
            <a:pPr marL="457200" lvl="1" indent="0">
              <a:buNone/>
            </a:pPr>
            <a:endParaRPr lang="en-US" sz="2400" b="1" dirty="0"/>
          </a:p>
          <a:p>
            <a:pPr lvl="0"/>
            <a:r>
              <a:rPr lang="en-US" sz="2400" b="1" dirty="0" smtClean="0">
                <a:solidFill>
                  <a:srgbClr val="000000"/>
                </a:solidFill>
              </a:rPr>
              <a:t>Review Questions </a:t>
            </a:r>
            <a:r>
              <a:rPr lang="en-US" sz="2400" b="1" dirty="0">
                <a:solidFill>
                  <a:srgbClr val="000000"/>
                </a:solidFill>
              </a:rPr>
              <a:t>– </a:t>
            </a:r>
            <a:r>
              <a:rPr lang="en-US" sz="2400" b="1" dirty="0" smtClean="0">
                <a:solidFill>
                  <a:srgbClr val="000000"/>
                </a:solidFill>
              </a:rPr>
              <a:t>Human Factors and CRM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(Due – Fri Nov 10) </a:t>
            </a:r>
            <a:r>
              <a:rPr lang="en-US" sz="2400" b="1" dirty="0">
                <a:solidFill>
                  <a:srgbClr val="000000"/>
                </a:solidFill>
              </a:rPr>
              <a:t>– 5</a:t>
            </a:r>
            <a:r>
              <a:rPr lang="en-US" sz="2400" b="1" dirty="0" smtClean="0">
                <a:solidFill>
                  <a:srgbClr val="000000"/>
                </a:solidFill>
              </a:rPr>
              <a:t> Questions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482488" y="252066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398520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0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308" y="469901"/>
            <a:ext cx="6629401" cy="584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3200" dirty="0"/>
              <a:t>Crew Resource Management (CRM)</a:t>
            </a:r>
            <a:endParaRPr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284288"/>
            <a:ext cx="8229600" cy="4841875"/>
          </a:xfrm>
          <a:noFill/>
        </p:spPr>
        <p:txBody>
          <a:bodyPr>
            <a:normAutofit/>
          </a:bodyPr>
          <a:lstStyle/>
          <a:p>
            <a:r>
              <a:rPr lang="en-US" altLang="en-US" sz="2800" dirty="0" smtClean="0"/>
              <a:t>Initially called Cockpit Resource Management.</a:t>
            </a:r>
          </a:p>
          <a:p>
            <a:r>
              <a:rPr lang="en-US" altLang="en-US" sz="2800" dirty="0" smtClean="0"/>
              <a:t>Issues were identified by flight deck voice recorders (incident and accident investigation).</a:t>
            </a:r>
          </a:p>
          <a:p>
            <a:r>
              <a:rPr lang="en-US" altLang="en-US" sz="2800" dirty="0" smtClean="0"/>
              <a:t>Enhance pilots skills and interactive training with other team members.</a:t>
            </a:r>
          </a:p>
          <a:p>
            <a:r>
              <a:rPr lang="en-US" altLang="en-US" sz="2800" dirty="0" smtClean="0"/>
              <a:t>Principles are expanding and new concepts are explored.</a:t>
            </a:r>
          </a:p>
          <a:p>
            <a:r>
              <a:rPr lang="en-US" altLang="en-US" sz="2800" dirty="0" smtClean="0"/>
              <a:t>14 CFR Part 135 and Part 121 covers Crew Resource Management training</a:t>
            </a:r>
            <a:r>
              <a:rPr lang="en-US" altLang="en-US" sz="2000" dirty="0" smtClean="0"/>
              <a:t>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CC5AD4-0117-4BDB-9CE0-5BFC2CC492E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375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81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7"/>
            <a:ext cx="4339828" cy="2438921"/>
          </a:xfrm>
        </p:spPr>
        <p:txBody>
          <a:bodyPr vert="horz" wrap="square" lIns="86367" tIns="49533" rIns="86367" bIns="49533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October 31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3200" dirty="0"/>
              <a:t>  1921 — United States Navy </a:t>
            </a:r>
            <a:r>
              <a:rPr lang="en-US" sz="3200" dirty="0" err="1"/>
              <a:t>hydroairplane</a:t>
            </a:r>
            <a:r>
              <a:rPr lang="en-US" sz="3200" dirty="0"/>
              <a:t> is launched from catapult. </a:t>
            </a:r>
            <a:endParaRPr lang="en-US" sz="3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6531" y="274588"/>
            <a:ext cx="8229823" cy="1143000"/>
          </a:xfrm>
        </p:spPr>
        <p:txBody>
          <a:bodyPr vert="horz" wrap="square" lIns="86367" tIns="49533" rIns="86367" bIns="49533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889516" eaLnBrk="1" fontAlgn="auto" hangingPunct="1">
              <a:spcAft>
                <a:spcPts val="0"/>
              </a:spcAft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sz="4400" dirty="0"/>
          </a:p>
        </p:txBody>
      </p:sp>
      <p:pic>
        <p:nvPicPr>
          <p:cNvPr id="48134" name="Picture 4" descr="http://www.nvva.nl/renekrul/catalogs/aero.hydroplane.hiberni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041" y="3425652"/>
            <a:ext cx="4929188" cy="30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8405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5292D60-9BC4-405A-881F-F8CE405C1F58}" type="slidenum">
              <a:rPr lang="en-US" altLang="en-US" sz="1400">
                <a:latin typeface="Arial" panose="020B0604020202020204" pitchFamily="34" charset="0"/>
              </a:rPr>
              <a:pPr eaLnBrk="1" hangingPunct="1"/>
              <a:t>20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755"/>
            <a:ext cx="6366294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z="3200" dirty="0" smtClean="0">
                <a:cs typeface="Arial" panose="020B0604020202020204" pitchFamily="34" charset="0"/>
              </a:rPr>
              <a:t/>
            </a:r>
            <a:br>
              <a:rPr lang="en-US" altLang="en-US" sz="3200" dirty="0" smtClean="0">
                <a:cs typeface="Arial" panose="020B0604020202020204" pitchFamily="34" charset="0"/>
              </a:rPr>
            </a:br>
            <a:r>
              <a:rPr lang="en-US" altLang="en-US" sz="3200" dirty="0" smtClean="0">
                <a:cs typeface="Arial" panose="020B0604020202020204" pitchFamily="34" charset="0"/>
              </a:rPr>
              <a:t>Crew Resource Management (CRM)</a:t>
            </a:r>
            <a:r>
              <a:rPr lang="en-US" altLang="en-US" sz="3200" b="1" i="1" dirty="0" smtClean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 smtClean="0">
                <a:cs typeface="Times New Roman" panose="02020603050405020304" pitchFamily="18" charset="0"/>
              </a:rPr>
              <a:t>Applied to any activity involving a team,  equipment, and a dynamic situation.</a:t>
            </a:r>
          </a:p>
          <a:p>
            <a:pPr>
              <a:lnSpc>
                <a:spcPct val="90000"/>
              </a:lnSpc>
            </a:pPr>
            <a:r>
              <a:rPr lang="en-US" altLang="en-US" sz="3000" dirty="0"/>
              <a:t>Allows individual to improve </a:t>
            </a:r>
            <a:r>
              <a:rPr lang="en-US" altLang="en-US" sz="3000" dirty="0" smtClean="0"/>
              <a:t>teamwork.</a:t>
            </a:r>
            <a:endParaRPr lang="en-US" altLang="en-US" sz="3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Concentrates on crewmember attitudes and behaviors.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Provides an opportunity for individuals to examine their behaviors.</a:t>
            </a:r>
          </a:p>
        </p:txBody>
      </p:sp>
    </p:spTree>
    <p:extLst>
      <p:ext uri="{BB962C8B-B14F-4D97-AF65-F5344CB8AC3E}">
        <p14:creationId xmlns:p14="http://schemas.microsoft.com/office/powerpoint/2010/main" val="406870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9"/>
          <p:cNvSpPr>
            <a:spLocks noGrp="1"/>
          </p:cNvSpPr>
          <p:nvPr>
            <p:ph type="title"/>
          </p:nvPr>
        </p:nvSpPr>
        <p:spPr bwMode="auto">
          <a:xfrm>
            <a:off x="457200" y="7861"/>
            <a:ext cx="5700532" cy="11387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altLang="en-US" sz="3400" i="1" dirty="0" smtClean="0"/>
              <a:t>AC 120-51E Crew Resource </a:t>
            </a:r>
            <a:br>
              <a:rPr altLang="en-US" sz="3400" i="1" dirty="0" smtClean="0"/>
            </a:br>
            <a:r>
              <a:rPr altLang="en-US" sz="3400" i="1" dirty="0" smtClean="0"/>
              <a:t>Management Training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149350"/>
            <a:ext cx="8229600" cy="4957763"/>
          </a:xfrm>
          <a:noFill/>
        </p:spPr>
        <p:txBody>
          <a:bodyPr>
            <a:normAutofit lnSpcReduction="10000"/>
          </a:bodyPr>
          <a:lstStyle/>
          <a:p>
            <a:r>
              <a:rPr lang="en-US" altLang="en-US" sz="2800" dirty="0" smtClean="0"/>
              <a:t>Guidelines for developing, implementing, reinforcing, and CRM training </a:t>
            </a:r>
          </a:p>
          <a:p>
            <a:pPr lvl="1"/>
            <a:r>
              <a:rPr lang="en-US" altLang="en-US" sz="2400" dirty="0" smtClean="0"/>
              <a:t>Flight crewmembers </a:t>
            </a:r>
          </a:p>
          <a:p>
            <a:pPr lvl="1"/>
            <a:r>
              <a:rPr lang="en-US" altLang="en-US" sz="2400" dirty="0" smtClean="0"/>
              <a:t>Other personnel essential to flight safety</a:t>
            </a:r>
          </a:p>
          <a:p>
            <a:r>
              <a:rPr lang="en-US" altLang="en-US" sz="2800" dirty="0" smtClean="0"/>
              <a:t>Application of crew team management concepts in decision making.</a:t>
            </a:r>
          </a:p>
          <a:p>
            <a:r>
              <a:rPr lang="en-US" altLang="en-US" sz="2800" dirty="0" smtClean="0"/>
              <a:t>Back to basics: Excellent communication, group decision making, leadership, and task or resource management.</a:t>
            </a:r>
          </a:p>
          <a:p>
            <a:r>
              <a:rPr lang="en-US" altLang="en-US" sz="2600" dirty="0" smtClean="0"/>
              <a:t>Common use of Line Oriented Flight Training schedules (LOFT) for integration.</a:t>
            </a:r>
            <a:endParaRPr lang="en-US" altLang="en-US" sz="2800" dirty="0" smtClean="0"/>
          </a:p>
        </p:txBody>
      </p:sp>
      <p:sp>
        <p:nvSpPr>
          <p:cNvPr id="32772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D3FB11-8A61-4090-9171-5FC9900939C3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28407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0"/>
            <a:ext cx="6064250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3400" i="1" dirty="0" smtClean="0"/>
              <a:t>AC 120-51E Crew Resource Management Training</a:t>
            </a:r>
          </a:p>
        </p:txBody>
      </p:sp>
      <p:sp>
        <p:nvSpPr>
          <p:cNvPr id="11366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34319"/>
            <a:ext cx="8229600" cy="5359078"/>
          </a:xfrm>
          <a:noFill/>
        </p:spPr>
        <p:txBody>
          <a:bodyPr>
            <a:normAutofit fontScale="92500"/>
          </a:bodyPr>
          <a:lstStyle/>
          <a:p>
            <a:r>
              <a:rPr lang="en-US" altLang="en-US" dirty="0" smtClean="0"/>
              <a:t>Review Behavioral Markers under each Cluster</a:t>
            </a:r>
          </a:p>
          <a:p>
            <a:pPr lvl="1"/>
            <a:r>
              <a:rPr lang="en-US" altLang="en-US" sz="3200" dirty="0" smtClean="0"/>
              <a:t>Communications Processes and Decision Behavior Cluster</a:t>
            </a:r>
          </a:p>
          <a:p>
            <a:pPr lvl="2"/>
            <a:r>
              <a:rPr lang="en-US" altLang="en-US" sz="2800" dirty="0" smtClean="0"/>
              <a:t>Briefings: safety and security</a:t>
            </a:r>
          </a:p>
          <a:p>
            <a:pPr lvl="2"/>
            <a:r>
              <a:rPr lang="en-US" altLang="en-US" sz="2800" dirty="0" smtClean="0"/>
              <a:t>Inquiry/Advocacy/Assertion</a:t>
            </a:r>
          </a:p>
          <a:p>
            <a:pPr lvl="2"/>
            <a:r>
              <a:rPr lang="en-US" altLang="en-US" sz="2800" dirty="0" smtClean="0"/>
              <a:t>Crew self-critique regarding decisions and actions</a:t>
            </a:r>
          </a:p>
          <a:p>
            <a:pPr lvl="2"/>
            <a:r>
              <a:rPr lang="en-US" altLang="en-US" sz="2800" dirty="0" smtClean="0"/>
              <a:t>Communications and Decisions</a:t>
            </a:r>
          </a:p>
          <a:p>
            <a:pPr lvl="2"/>
            <a:r>
              <a:rPr lang="en-US" altLang="en-US" sz="2800" dirty="0" smtClean="0"/>
              <a:t>Other considerations</a:t>
            </a:r>
          </a:p>
          <a:p>
            <a:pPr lvl="3"/>
            <a:r>
              <a:rPr lang="en-US" altLang="en-US" sz="2400" dirty="0" smtClean="0"/>
              <a:t>Conflict resolution</a:t>
            </a:r>
          </a:p>
          <a:p>
            <a:pPr lvl="3"/>
            <a:r>
              <a:rPr lang="en-US" altLang="en-US" sz="2400" dirty="0" smtClean="0"/>
              <a:t>Interpersonal communication</a:t>
            </a:r>
          </a:p>
          <a:p>
            <a:pPr lvl="3"/>
            <a:r>
              <a:rPr lang="en-US" altLang="en-US" sz="2400" dirty="0" smtClean="0"/>
              <a:t>External factors and barriers</a:t>
            </a:r>
          </a:p>
          <a:p>
            <a:pPr lvl="2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309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0"/>
            <a:ext cx="6064250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3400" i="1" dirty="0" smtClean="0"/>
              <a:t>AC 120-51E Crew Resource Management Training</a:t>
            </a:r>
          </a:p>
        </p:txBody>
      </p:sp>
      <p:sp>
        <p:nvSpPr>
          <p:cNvPr id="1146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89178"/>
            <a:ext cx="8229600" cy="5021263"/>
          </a:xfrm>
          <a:noFill/>
        </p:spPr>
        <p:txBody>
          <a:bodyPr/>
          <a:lstStyle/>
          <a:p>
            <a:r>
              <a:rPr lang="en-US" altLang="en-US" dirty="0" smtClean="0"/>
              <a:t>Review Behavioral Markers under each Cluster</a:t>
            </a:r>
          </a:p>
          <a:p>
            <a:pPr lvl="1"/>
            <a:r>
              <a:rPr lang="en-US" altLang="en-US" sz="3200" dirty="0" smtClean="0"/>
              <a:t>Team Building and Maintenance Cluster</a:t>
            </a:r>
          </a:p>
          <a:p>
            <a:pPr lvl="2"/>
            <a:r>
              <a:rPr lang="en-US" altLang="en-US" sz="2800" dirty="0" smtClean="0"/>
              <a:t>Leadership Followership/Concern for Tasks</a:t>
            </a:r>
          </a:p>
          <a:p>
            <a:pPr lvl="2"/>
            <a:r>
              <a:rPr lang="en-US" altLang="en-US" sz="2800" dirty="0" smtClean="0"/>
              <a:t>Interpersonal Relationships/Group Climate</a:t>
            </a:r>
          </a:p>
          <a:p>
            <a:pPr lvl="1"/>
            <a:r>
              <a:rPr lang="en-US" altLang="en-US" sz="3200" dirty="0" smtClean="0"/>
              <a:t>Workload Management and Situational Awareness Cluster</a:t>
            </a:r>
          </a:p>
          <a:p>
            <a:pPr lvl="2"/>
            <a:r>
              <a:rPr lang="en-US" altLang="en-US" sz="2800" dirty="0" smtClean="0"/>
              <a:t>Preparation/Planning/Vigilance</a:t>
            </a:r>
          </a:p>
          <a:p>
            <a:pPr lvl="2"/>
            <a:r>
              <a:rPr lang="en-US" altLang="en-US" sz="2800" dirty="0" smtClean="0"/>
              <a:t>Workload Distribution/Distractions Avoided</a:t>
            </a:r>
          </a:p>
          <a:p>
            <a:pPr lvl="3"/>
            <a:r>
              <a:rPr lang="en-US" altLang="en-US" sz="2400" dirty="0" smtClean="0"/>
              <a:t>(AC 120-51, 2004, Appendix 1, pp. 1-5)</a:t>
            </a:r>
          </a:p>
          <a:p>
            <a:pPr lvl="2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754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0"/>
            <a:ext cx="6183313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3600" dirty="0" smtClean="0"/>
              <a:t>The Dirty Dozen Leading to </a:t>
            </a:r>
            <a:br>
              <a:rPr lang="en-US" altLang="en-US" sz="3600" dirty="0" smtClean="0"/>
            </a:br>
            <a:r>
              <a:rPr lang="en-US" altLang="en-US" sz="3600" dirty="0" smtClean="0"/>
              <a:t>Maintenance Errors</a:t>
            </a:r>
          </a:p>
        </p:txBody>
      </p:sp>
      <p:sp>
        <p:nvSpPr>
          <p:cNvPr id="9728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21840"/>
            <a:ext cx="8229600" cy="4911725"/>
          </a:xfrm>
          <a:noFill/>
        </p:spPr>
        <p:txBody>
          <a:bodyPr/>
          <a:lstStyle/>
          <a:p>
            <a:r>
              <a:rPr lang="en-US" altLang="en-US" dirty="0" smtClean="0"/>
              <a:t>Identified by a study performed by Transport Canada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1.	Lack of Communication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2.	Lack of Teamwork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3.	Lack of Assertiveness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4.	Complacency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5.	Fatigue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6.	Stress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7.	Lack of Resources</a:t>
            </a:r>
          </a:p>
        </p:txBody>
      </p:sp>
    </p:spTree>
    <p:extLst>
      <p:ext uri="{BB962C8B-B14F-4D97-AF65-F5344CB8AC3E}">
        <p14:creationId xmlns:p14="http://schemas.microsoft.com/office/powerpoint/2010/main" val="307737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0"/>
            <a:ext cx="6183313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3600" dirty="0" smtClean="0"/>
              <a:t>The Dirty Dozen Leading to </a:t>
            </a:r>
            <a:br>
              <a:rPr lang="en-US" altLang="en-US" sz="3600" dirty="0" smtClean="0"/>
            </a:br>
            <a:r>
              <a:rPr lang="en-US" altLang="en-US" sz="3600" dirty="0" smtClean="0"/>
              <a:t>Maintenance Errors</a:t>
            </a:r>
          </a:p>
        </p:txBody>
      </p:sp>
      <p:sp>
        <p:nvSpPr>
          <p:cNvPr id="9625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4438"/>
            <a:ext cx="8229600" cy="4911725"/>
          </a:xfrm>
          <a:noFill/>
        </p:spPr>
        <p:txBody>
          <a:bodyPr/>
          <a:lstStyle/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8.	Lack of Awareness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9.	Lack of Knowledge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10.	 Pressure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11.	 Distraction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12.	 Norms</a:t>
            </a:r>
          </a:p>
          <a:p>
            <a:pPr lvl="1"/>
            <a:r>
              <a:rPr lang="en-US" altLang="en-US" dirty="0" smtClean="0"/>
              <a:t> (Sheehan, 2013, p. 282)</a:t>
            </a:r>
          </a:p>
        </p:txBody>
      </p:sp>
    </p:spTree>
    <p:extLst>
      <p:ext uri="{BB962C8B-B14F-4D97-AF65-F5344CB8AC3E}">
        <p14:creationId xmlns:p14="http://schemas.microsoft.com/office/powerpoint/2010/main" val="374688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9"/>
          <p:cNvSpPr>
            <a:spLocks noGrp="1"/>
          </p:cNvSpPr>
          <p:nvPr>
            <p:ph type="title"/>
          </p:nvPr>
        </p:nvSpPr>
        <p:spPr bwMode="auto">
          <a:xfrm>
            <a:off x="457200" y="-42316"/>
            <a:ext cx="6096000" cy="12003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altLang="en-US" sz="3600" dirty="0" smtClean="0"/>
              <a:t>Maintenance Resource Management (MRM)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4876800"/>
          </a:xfrm>
          <a:noFill/>
        </p:spPr>
        <p:txBody>
          <a:bodyPr>
            <a:normAutofit/>
          </a:bodyPr>
          <a:lstStyle/>
          <a:p>
            <a:r>
              <a:rPr lang="en-US" altLang="en-US" dirty="0" smtClean="0"/>
              <a:t>Developed to address teamwork deficiencies in aviation maintenance. </a:t>
            </a:r>
          </a:p>
          <a:p>
            <a:r>
              <a:rPr lang="en-US" altLang="en-US" dirty="0" smtClean="0"/>
              <a:t>Dirty dozen provided stimulus for training that was required.</a:t>
            </a:r>
          </a:p>
          <a:p>
            <a:r>
              <a:rPr lang="en-US" altLang="en-US" dirty="0" smtClean="0"/>
              <a:t>Problem resolution based on open and honest communication among all maintenance stakeholders.</a:t>
            </a:r>
            <a:endParaRPr lang="en-US" altLang="en-US" i="1" dirty="0" smtClean="0"/>
          </a:p>
          <a:p>
            <a:r>
              <a:rPr lang="en-US" altLang="en-US" dirty="0" smtClean="0"/>
              <a:t>14 CFR Part 121 and Part 135 - Maintenance training program. </a:t>
            </a:r>
          </a:p>
        </p:txBody>
      </p:sp>
      <p:sp>
        <p:nvSpPr>
          <p:cNvPr id="36868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0BD3AF-440A-48AB-BB0D-F0A790F333BB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75479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9"/>
          <p:cNvSpPr>
            <a:spLocks noGrp="1"/>
          </p:cNvSpPr>
          <p:nvPr>
            <p:ph type="title" idx="4294967295"/>
          </p:nvPr>
        </p:nvSpPr>
        <p:spPr bwMode="auto">
          <a:xfrm>
            <a:off x="457200" y="-61555"/>
            <a:ext cx="6096000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/>
          <a:p>
            <a:r>
              <a:rPr lang="en-US" altLang="en-US" sz="3600" dirty="0" smtClean="0"/>
              <a:t>Maintenance Resource Management (MRM)</a:t>
            </a:r>
          </a:p>
        </p:txBody>
      </p:sp>
      <p:sp>
        <p:nvSpPr>
          <p:cNvPr id="13107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71563"/>
            <a:ext cx="8229600" cy="487680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Stresses teamwork and a philosophy toward error-free maintenance performance.</a:t>
            </a:r>
          </a:p>
          <a:p>
            <a:r>
              <a:rPr lang="en-US" altLang="en-US" dirty="0" smtClean="0"/>
              <a:t>Create a positive safety culture throughout the organization.</a:t>
            </a:r>
          </a:p>
          <a:p>
            <a:r>
              <a:rPr lang="en-US" altLang="en-US" dirty="0" smtClean="0"/>
              <a:t>Goal is to integrate maintenance technical skills, interpersonal skills, and human factors knowledge into excellent maintenance performance.</a:t>
            </a:r>
          </a:p>
          <a:p>
            <a:r>
              <a:rPr lang="en-US" altLang="en-US" dirty="0" smtClean="0"/>
              <a:t>Detailed information in</a:t>
            </a:r>
            <a:r>
              <a:rPr lang="en-US" altLang="en-US" i="1" dirty="0" smtClean="0"/>
              <a:t> AC 120-72 Maintenance Resource Management Training. </a:t>
            </a:r>
          </a:p>
        </p:txBody>
      </p:sp>
      <p:sp>
        <p:nvSpPr>
          <p:cNvPr id="131076" name="Slide Number Placeholder 10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D025BE81-1861-4026-9FB4-B88529D0197E}" type="slidenum">
              <a:rPr lang="en-US" altLang="en-US"/>
              <a:pPr algn="r" eaLnBrk="1" hangingPunct="1"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82709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9"/>
          <p:cNvSpPr>
            <a:spLocks noGrp="1"/>
          </p:cNvSpPr>
          <p:nvPr>
            <p:ph type="title" idx="4294967295"/>
          </p:nvPr>
        </p:nvSpPr>
        <p:spPr bwMode="auto">
          <a:xfrm>
            <a:off x="457200" y="40416"/>
            <a:ext cx="6096000" cy="113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/>
          <a:p>
            <a:pPr algn="l"/>
            <a:r>
              <a:rPr lang="en-US" altLang="en-US" sz="3400" dirty="0" smtClean="0"/>
              <a:t>Maintenance Resource Management (MRM)</a:t>
            </a:r>
          </a:p>
        </p:txBody>
      </p:sp>
      <p:sp>
        <p:nvSpPr>
          <p:cNvPr id="1157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83135"/>
            <a:ext cx="8229600" cy="4765228"/>
          </a:xfrm>
          <a:noFill/>
        </p:spPr>
        <p:txBody>
          <a:bodyPr/>
          <a:lstStyle/>
          <a:p>
            <a:r>
              <a:rPr lang="en-US" altLang="en-US" sz="2800" dirty="0" smtClean="0">
                <a:ea typeface="Batang" pitchFamily="18" charset="-127"/>
              </a:rPr>
              <a:t>Similar to CRM with same themes</a:t>
            </a:r>
          </a:p>
          <a:p>
            <a:pPr lvl="1"/>
            <a:r>
              <a:rPr lang="en-US" altLang="en-US" sz="2400" dirty="0" smtClean="0">
                <a:ea typeface="Batang" pitchFamily="18" charset="-127"/>
              </a:rPr>
              <a:t>Open communications</a:t>
            </a:r>
          </a:p>
          <a:p>
            <a:pPr lvl="2"/>
            <a:r>
              <a:rPr lang="en-US" altLang="en-US" sz="2000" dirty="0" smtClean="0">
                <a:ea typeface="Batang" pitchFamily="18" charset="-127"/>
              </a:rPr>
              <a:t>Issue with shift change briefings</a:t>
            </a:r>
          </a:p>
          <a:p>
            <a:pPr lvl="1"/>
            <a:r>
              <a:rPr lang="en-US" altLang="en-US" sz="2400" dirty="0" smtClean="0">
                <a:ea typeface="Batang" pitchFamily="18" charset="-127"/>
              </a:rPr>
              <a:t>Teamwork</a:t>
            </a:r>
          </a:p>
          <a:p>
            <a:pPr lvl="1"/>
            <a:r>
              <a:rPr lang="en-US" altLang="en-US" sz="2400" dirty="0" smtClean="0">
                <a:ea typeface="Batang" pitchFamily="18" charset="-127"/>
              </a:rPr>
              <a:t>Situational Awareness</a:t>
            </a:r>
          </a:p>
          <a:p>
            <a:pPr lvl="1"/>
            <a:r>
              <a:rPr lang="en-US" altLang="en-US" sz="2400" dirty="0" smtClean="0">
                <a:ea typeface="Batang" pitchFamily="18" charset="-127"/>
              </a:rPr>
              <a:t>Paying attention to detail </a:t>
            </a:r>
          </a:p>
          <a:p>
            <a:pPr lvl="1"/>
            <a:r>
              <a:rPr lang="en-US" altLang="en-US" sz="2400" dirty="0" smtClean="0">
                <a:ea typeface="Batang" pitchFamily="18" charset="-127"/>
              </a:rPr>
              <a:t>Problem solving and troubleshooting</a:t>
            </a:r>
          </a:p>
          <a:p>
            <a:pPr lvl="1"/>
            <a:r>
              <a:rPr lang="en-US" altLang="en-US" sz="2400" dirty="0" smtClean="0">
                <a:ea typeface="Batang" pitchFamily="18" charset="-127"/>
              </a:rPr>
              <a:t>Safety first (Team based safety behavior)</a:t>
            </a:r>
          </a:p>
          <a:p>
            <a:pPr lvl="1"/>
            <a:r>
              <a:rPr lang="en-US" altLang="en-US" sz="2400" dirty="0" smtClean="0">
                <a:ea typeface="Batang" pitchFamily="18" charset="-127"/>
              </a:rPr>
              <a:t>Task allocation</a:t>
            </a:r>
          </a:p>
          <a:p>
            <a:endParaRPr lang="en-US" altLang="en-US" i="1" dirty="0" smtClean="0"/>
          </a:p>
        </p:txBody>
      </p:sp>
      <p:sp>
        <p:nvSpPr>
          <p:cNvPr id="115716" name="Slide Number Placeholder 10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19886EBF-73CF-460C-BA8A-00CF43BC9D77}" type="slidenum">
              <a:rPr lang="en-US" altLang="en-US"/>
              <a:pPr algn="r" eaLnBrk="1" hangingPunct="1"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82874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2219" y="-31665"/>
            <a:ext cx="6629400" cy="1138773"/>
          </a:xfrm>
        </p:spPr>
        <p:txBody>
          <a:bodyPr/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0" dirty="0" smtClean="0"/>
              <a:t>Reason’s Swiss Cheese 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7779"/>
            <a:ext cx="8229600" cy="4694178"/>
          </a:xfrm>
        </p:spPr>
        <p:txBody>
          <a:bodyPr>
            <a:normAutofit/>
          </a:bodyPr>
          <a:lstStyle/>
          <a:p>
            <a:r>
              <a:rPr lang="en-US" altLang="en-US" dirty="0"/>
              <a:t>Dr. James Reason's Model of Accident </a:t>
            </a:r>
            <a:r>
              <a:rPr lang="en-US" altLang="en-US" dirty="0" smtClean="0"/>
              <a:t>Causation. </a:t>
            </a:r>
            <a:endParaRPr lang="en-US" dirty="0" smtClean="0"/>
          </a:p>
          <a:p>
            <a:r>
              <a:rPr lang="en-US" altLang="en-US" dirty="0" smtClean="0"/>
              <a:t>Focus </a:t>
            </a:r>
            <a:r>
              <a:rPr lang="en-US" altLang="en-US" dirty="0"/>
              <a:t>is on understanding incidents and accidents and their contributing </a:t>
            </a:r>
            <a:r>
              <a:rPr lang="en-US" altLang="en-US" dirty="0" smtClean="0"/>
              <a:t>factors.</a:t>
            </a:r>
            <a:endParaRPr lang="en-US" altLang="en-US" dirty="0"/>
          </a:p>
          <a:p>
            <a:r>
              <a:rPr lang="en-US" altLang="en-US" dirty="0"/>
              <a:t>Traces the root causes of accidents to higher management </a:t>
            </a:r>
            <a:r>
              <a:rPr lang="en-US" altLang="en-US" dirty="0" smtClean="0"/>
              <a:t>levels. </a:t>
            </a:r>
            <a:endParaRPr lang="en-US" altLang="en-US" dirty="0"/>
          </a:p>
          <a:p>
            <a:r>
              <a:rPr lang="en-US" altLang="en-US" dirty="0" smtClean="0"/>
              <a:t>Used </a:t>
            </a:r>
            <a:r>
              <a:rPr lang="en-US" altLang="en-US" dirty="0"/>
              <a:t>in all types of </a:t>
            </a:r>
            <a:r>
              <a:rPr lang="en-US" altLang="en-US" dirty="0" smtClean="0"/>
              <a:t>accidents.</a:t>
            </a:r>
          </a:p>
          <a:p>
            <a:r>
              <a:rPr lang="en-US" altLang="en-US" dirty="0" smtClean="0"/>
              <a:t>If the holes align, the result is an accident.  </a:t>
            </a:r>
            <a:endParaRPr lang="en-US" altLang="en-US" dirty="0"/>
          </a:p>
          <a:p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81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7"/>
            <a:ext cx="4339828" cy="4731619"/>
          </a:xfrm>
        </p:spPr>
        <p:txBody>
          <a:bodyPr vert="horz" wrap="square" lIns="86367" tIns="49533" rIns="86367" bIns="49533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October 31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3200" dirty="0"/>
              <a:t>  1921 — American Legion Flying Meet, during National Convention at Kansas City, Missouri, has 100 planes participating. Curtiss and Larsen J.L-6 planes with passengers fly from New York prior to the events. </a:t>
            </a:r>
            <a:endParaRPr lang="en-US" sz="3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6531" y="274588"/>
            <a:ext cx="8229823" cy="1143000"/>
          </a:xfrm>
        </p:spPr>
        <p:txBody>
          <a:bodyPr vert="horz" wrap="square" lIns="86367" tIns="49533" rIns="86367" bIns="49533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889516" eaLnBrk="1" fontAlgn="auto" hangingPunct="1">
              <a:spcAft>
                <a:spcPts val="0"/>
              </a:spcAft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sz="4400" dirty="0"/>
          </a:p>
        </p:txBody>
      </p:sp>
      <p:pic>
        <p:nvPicPr>
          <p:cNvPr id="49158" name="Picture 2" descr="http://www.aerofiles.com/junkers-jl6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080" y="2192238"/>
            <a:ext cx="4493865" cy="3277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9361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9" y="29890"/>
            <a:ext cx="6629400" cy="1015663"/>
          </a:xfrm>
        </p:spPr>
        <p:txBody>
          <a:bodyPr/>
          <a:lstStyle/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>Reason’s Swiss Cheese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30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755" y="1214437"/>
            <a:ext cx="8081853" cy="4781249"/>
          </a:xfrm>
          <a:prstGeom prst="rect">
            <a:avLst/>
          </a:prstGeom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" y="6069013"/>
            <a:ext cx="6856749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dirty="0"/>
              <a:t>Rodrigues &amp; </a:t>
            </a:r>
            <a:r>
              <a:rPr lang="en-US" altLang="en-US" sz="2000" dirty="0" smtClean="0"/>
              <a:t>Cusick. (2012</a:t>
            </a:r>
            <a:r>
              <a:rPr lang="en-US" altLang="en-US" sz="2000" dirty="0"/>
              <a:t>). </a:t>
            </a:r>
            <a:r>
              <a:rPr lang="en-US" altLang="en-US" sz="2000" i="1" dirty="0"/>
              <a:t>Commercial </a:t>
            </a:r>
            <a:r>
              <a:rPr lang="en-US" altLang="en-US" sz="2000" i="1" dirty="0" smtClean="0"/>
              <a:t>Aviation </a:t>
            </a:r>
            <a:r>
              <a:rPr lang="en-US" altLang="en-US" sz="2000" i="1" dirty="0"/>
              <a:t>S</a:t>
            </a:r>
            <a:r>
              <a:rPr lang="en-US" altLang="en-US" sz="2000" i="1" dirty="0" smtClean="0"/>
              <a:t>afety. </a:t>
            </a:r>
            <a:r>
              <a:rPr lang="en-US" altLang="en-US" sz="2000" dirty="0" smtClean="0"/>
              <a:t>p</a:t>
            </a:r>
            <a:r>
              <a:rPr lang="en-US" altLang="en-US" sz="2000" dirty="0"/>
              <a:t>. </a:t>
            </a:r>
            <a:r>
              <a:rPr lang="en-US" altLang="en-US" sz="2000" dirty="0" smtClean="0"/>
              <a:t>142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5787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63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81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7"/>
            <a:ext cx="4339828" cy="4731619"/>
          </a:xfrm>
        </p:spPr>
        <p:txBody>
          <a:bodyPr vert="horz" wrap="square" lIns="86367" tIns="49533" rIns="86367" bIns="49533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October 31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3200" dirty="0"/>
              <a:t>  1933 — France's air minister Pierre Cot formally inaugurates the country's national airline, Air France. </a:t>
            </a:r>
            <a:endParaRPr lang="en-US" sz="3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6531" y="274588"/>
            <a:ext cx="8229823" cy="1143000"/>
          </a:xfrm>
        </p:spPr>
        <p:txBody>
          <a:bodyPr vert="horz" wrap="square" lIns="86367" tIns="49533" rIns="86367" bIns="49533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889516" eaLnBrk="1" fontAlgn="auto" hangingPunct="1">
              <a:spcAft>
                <a:spcPts val="0"/>
              </a:spcAft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sz="4400" dirty="0"/>
          </a:p>
        </p:txBody>
      </p:sp>
      <p:pic>
        <p:nvPicPr>
          <p:cNvPr id="50182" name="Picture 2" descr="http://farm8.staticflickr.com/7009/6709002711_9a94635146_b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922" y="1447726"/>
            <a:ext cx="3922365" cy="24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3" name="Picture 4" descr="http://t3.gstatic.com/images?q=tbn:ANd9GcTOS_DWbRSVXT-tTbhJNMx_kqXC6pcJ5NrJYUAIyiDXsKnhHW9t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47" y="4114354"/>
            <a:ext cx="3673451" cy="269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4" name="Picture 6" descr="http://cf.juggle-images.com/matte/white/280x280/air-france-4-logo-primary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296" y="3962549"/>
            <a:ext cx="2666628" cy="266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9205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81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7"/>
            <a:ext cx="4339828" cy="5335488"/>
          </a:xfrm>
        </p:spPr>
        <p:txBody>
          <a:bodyPr vert="horz" wrap="square" lIns="86367" tIns="49533" rIns="86367" bIns="49533" numCol="1" rtlCol="0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October 31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3200" dirty="0"/>
              <a:t>  1939 — The Mackay Army Trophy for 1938 is presented to the 2</a:t>
            </a:r>
            <a:r>
              <a:rPr lang="en-US" sz="3200" baseline="30000" dirty="0"/>
              <a:t>nd</a:t>
            </a:r>
            <a:r>
              <a:rPr lang="en-US" sz="3200" dirty="0"/>
              <a:t> Bombardment Group, Langley Field, Virginia by the Secretary of War, Harry H. </a:t>
            </a:r>
            <a:r>
              <a:rPr lang="en-US" sz="3200" dirty="0" err="1"/>
              <a:t>Woodring</a:t>
            </a:r>
            <a:r>
              <a:rPr lang="en-US" sz="3200" dirty="0"/>
              <a:t>. </a:t>
            </a:r>
          </a:p>
          <a:p>
            <a:pPr marL="50026" indent="0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endParaRPr lang="en-US" sz="3200" dirty="0"/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3200" dirty="0"/>
              <a:t>The trophy was won as a result of the efficient and successful completion of the flight of six Boeing B-17 “Flying Fortresses” from Langley Field, Virginia, to Buenos Aires, Argentina, and return during February, 1938. </a:t>
            </a:r>
            <a:endParaRPr lang="en-US" sz="3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6531" y="274588"/>
            <a:ext cx="8229823" cy="1143000"/>
          </a:xfrm>
        </p:spPr>
        <p:txBody>
          <a:bodyPr vert="horz" wrap="square" lIns="86367" tIns="49533" rIns="86367" bIns="49533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889516" eaLnBrk="1" fontAlgn="auto" hangingPunct="1">
              <a:spcAft>
                <a:spcPts val="0"/>
              </a:spcAft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sz="4400" dirty="0"/>
          </a:p>
        </p:txBody>
      </p:sp>
      <p:pic>
        <p:nvPicPr>
          <p:cNvPr id="51206" name="Picture 4" descr="http://www.airplanesgallery.com/gallery/boeing-b-17-flying-fortress/boeing_b_17_flying_fortress_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177" y="3139902"/>
            <a:ext cx="4774034" cy="3604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7" name="Picture 2" descr="http://upload.wikimedia.org/wikipedia/en/thumb/0/0c/MacKay_Trophy.jpg/200px-MacKay_Trophy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18903"/>
            <a:ext cx="2153171" cy="289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2935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81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7"/>
            <a:ext cx="4339828" cy="5487293"/>
          </a:xfrm>
        </p:spPr>
        <p:txBody>
          <a:bodyPr vert="horz" wrap="square" lIns="86367" tIns="49533" rIns="86367" bIns="49533" numCol="1" rtlCol="0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October 31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3200" dirty="0"/>
              <a:t>  1939 — Comdr. </a:t>
            </a:r>
            <a:r>
              <a:rPr lang="en-US" sz="3200" dirty="0" err="1"/>
              <a:t>Humberto</a:t>
            </a:r>
            <a:r>
              <a:rPr lang="en-US" sz="3200" dirty="0"/>
              <a:t> </a:t>
            </a:r>
            <a:r>
              <a:rPr lang="en-US" sz="3200" dirty="0" err="1"/>
              <a:t>Gallino</a:t>
            </a:r>
            <a:r>
              <a:rPr lang="en-US" sz="3200" dirty="0"/>
              <a:t> and Capt. Victor </a:t>
            </a:r>
            <a:r>
              <a:rPr lang="en-US" sz="3200" dirty="0" err="1"/>
              <a:t>Gallino</a:t>
            </a:r>
            <a:r>
              <a:rPr lang="en-US" sz="3200" dirty="0"/>
              <a:t>, Peruvian brothers, land on </a:t>
            </a:r>
            <a:r>
              <a:rPr lang="en-US" sz="3200" dirty="0" err="1"/>
              <a:t>Puna</a:t>
            </a:r>
            <a:r>
              <a:rPr lang="en-US" sz="3200" dirty="0"/>
              <a:t> Island, Ecuador, in the Gulf of Guayaquil off Ecuador , after flying approximately 3,300 miles, from New York, which they left on 29 October in a Barkley-Grow monoplane , powered by 2 Pratt &amp; Whitney “Wasp Junior” engines. 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endParaRPr lang="en-US" sz="3200" dirty="0"/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3200" dirty="0"/>
              <a:t>Lack of fuel forced the plane to land short of Lima, Peru, its goal. </a:t>
            </a:r>
            <a:endParaRPr lang="en-US" sz="3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6531" y="274588"/>
            <a:ext cx="8229823" cy="1143000"/>
          </a:xfrm>
        </p:spPr>
        <p:txBody>
          <a:bodyPr vert="horz" wrap="square" lIns="86367" tIns="49533" rIns="86367" bIns="49533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889516" eaLnBrk="1" fontAlgn="auto" hangingPunct="1">
              <a:spcAft>
                <a:spcPts val="0"/>
              </a:spcAft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sz="4400" dirty="0"/>
          </a:p>
        </p:txBody>
      </p:sp>
      <p:pic>
        <p:nvPicPr>
          <p:cNvPr id="52230" name="Picture 2" descr="http://aerofiles.com/barkley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433" y="1981275"/>
            <a:ext cx="4800824" cy="34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327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81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5" y="1370707"/>
            <a:ext cx="7951887" cy="2287117"/>
          </a:xfrm>
        </p:spPr>
        <p:txBody>
          <a:bodyPr vert="horz" wrap="square" lIns="86367" tIns="49533" rIns="86367" bIns="49533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October 31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333692" indent="-333692" defTabSz="889767" eaLnBrk="1" fontAlgn="auto" hangingPunct="1">
              <a:spcAft>
                <a:spcPts val="0"/>
              </a:spcAft>
              <a:defRPr/>
            </a:pPr>
            <a:r>
              <a:rPr lang="en-US" sz="3200" dirty="0"/>
              <a:t>  1956 — The US Navy R4D-5 “</a:t>
            </a:r>
            <a:r>
              <a:rPr lang="en-US" sz="3200" dirty="0" err="1"/>
              <a:t>Skytrain</a:t>
            </a:r>
            <a:r>
              <a:rPr lang="en-US" sz="3200" dirty="0"/>
              <a:t>” </a:t>
            </a:r>
            <a:r>
              <a:rPr lang="en-US" sz="3200" i="1" dirty="0" err="1"/>
              <a:t>Que</a:t>
            </a:r>
            <a:r>
              <a:rPr lang="en-US" sz="3200" i="1" dirty="0"/>
              <a:t> Sera </a:t>
            </a:r>
            <a:r>
              <a:rPr lang="en-US" sz="3200" i="1" dirty="0" err="1"/>
              <a:t>Sera</a:t>
            </a:r>
            <a:r>
              <a:rPr lang="en-US" sz="3200" dirty="0"/>
              <a:t>, commanded by Rear Admiral George </a:t>
            </a:r>
            <a:r>
              <a:rPr lang="en-US" sz="3200" dirty="0" err="1"/>
              <a:t>Dufek</a:t>
            </a:r>
            <a:r>
              <a:rPr lang="en-US" sz="3200" dirty="0"/>
              <a:t>, becomes the first airplane to make a landing at the South Pole. 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6531" y="274588"/>
            <a:ext cx="8229823" cy="1143000"/>
          </a:xfrm>
        </p:spPr>
        <p:txBody>
          <a:bodyPr vert="horz" wrap="square" lIns="86367" tIns="49533" rIns="86367" bIns="49533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889516" eaLnBrk="1" fontAlgn="auto" hangingPunct="1">
              <a:spcAft>
                <a:spcPts val="0"/>
              </a:spcAft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sz="4400" dirty="0"/>
          </a:p>
        </p:txBody>
      </p:sp>
      <p:pic>
        <p:nvPicPr>
          <p:cNvPr id="53254" name="Picture 2" descr="http://upload.wikimedia.org/wikipedia/commons/2/2d/R4D-5L_Que_Sera_Sera_at_Beardmore-Scott_Auxiliary_Air_Base_195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49" y="3581921"/>
            <a:ext cx="7925098" cy="3238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9134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81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767">
              <a:defRPr/>
            </a:pPr>
            <a:endParaRPr lang="en-US">
              <a:solidFill>
                <a:prstClr val="black"/>
              </a:solidFill>
              <a:sym typeface="Helvetica Light" charset="0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7"/>
            <a:ext cx="4339828" cy="4731619"/>
          </a:xfrm>
        </p:spPr>
        <p:txBody>
          <a:bodyPr vert="horz" wrap="square" lIns="86367" tIns="49533" rIns="86367" bIns="49533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October 31</a:t>
            </a: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defRPr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57" indent="-165029" defTabSz="889516" eaLnBrk="1" fontAlgn="auto" hangingPunct="1">
              <a:lnSpc>
                <a:spcPct val="80000"/>
              </a:lnSpc>
              <a:spcBef>
                <a:spcPts val="281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Char char="•"/>
              <a:defRPr/>
            </a:pPr>
            <a:r>
              <a:rPr lang="en-US" sz="3200" dirty="0"/>
              <a:t>  1968 — President Johnson orders a halt to bombing of North Vietnam. </a:t>
            </a:r>
            <a:endParaRPr lang="en-US" sz="32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6531" y="274588"/>
            <a:ext cx="8229823" cy="1143000"/>
          </a:xfrm>
        </p:spPr>
        <p:txBody>
          <a:bodyPr vert="horz" wrap="square" lIns="86367" tIns="49533" rIns="86367" bIns="49533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889516" eaLnBrk="1" fontAlgn="auto" hangingPunct="1">
              <a:spcAft>
                <a:spcPts val="0"/>
              </a:spcAft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sz="4400" dirty="0"/>
          </a:p>
        </p:txBody>
      </p:sp>
      <p:pic>
        <p:nvPicPr>
          <p:cNvPr id="54278" name="Picture 2" descr="http://upload.wikimedia.org/wikipedia/commons/thumb/c/c3/37_Lyndon_Johnson_3x4.jpg/220px-37_Lyndon_Johnson_3x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425" y="2130848"/>
            <a:ext cx="1790402" cy="2385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9" name="Picture 4" descr="http://t2.gstatic.com/images?q=tbn:ANd9GcS-g_VkBH0iWkg5VC0_BtclSnVL9j3NYmSFzjmJmbEdWFU8zt53LA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47" y="3809628"/>
            <a:ext cx="3853160" cy="277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0" name="Picture 6" descr="http://www.first-team.us/tableaux/chapt_08/c_08-001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353" y="1398613"/>
            <a:ext cx="2363019" cy="505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6596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22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5036</TotalTime>
  <Words>1516</Words>
  <Application>Microsoft Office PowerPoint</Application>
  <PresentationFormat>On-screen Show (4:3)</PresentationFormat>
  <Paragraphs>312</Paragraphs>
  <Slides>31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45" baseType="lpstr">
      <vt:lpstr>MS PGothic</vt:lpstr>
      <vt:lpstr>Arial</vt:lpstr>
      <vt:lpstr>Batang</vt:lpstr>
      <vt:lpstr>Calibri</vt:lpstr>
      <vt:lpstr>Cambria</vt:lpstr>
      <vt:lpstr>Candara</vt:lpstr>
      <vt:lpstr>Helvetica</vt:lpstr>
      <vt:lpstr>Helvetica Light</vt:lpstr>
      <vt:lpstr>Noteworthy Bold</vt:lpstr>
      <vt:lpstr>Times New Roman</vt:lpstr>
      <vt:lpstr>Wingdings 3</vt:lpstr>
      <vt:lpstr>Office Theme</vt:lpstr>
      <vt:lpstr>3_Custom Design</vt:lpstr>
      <vt:lpstr>1_Office Theme</vt:lpstr>
      <vt:lpstr>MGMT 203 Human Factors and Crew Resource Management </vt:lpstr>
      <vt:lpstr>THIS DAY IN AVIATION</vt:lpstr>
      <vt:lpstr>THIS DAY IN AVIATION</vt:lpstr>
      <vt:lpstr>THIS DAY IN AVIATION</vt:lpstr>
      <vt:lpstr>THIS DAY IN AVIATION</vt:lpstr>
      <vt:lpstr>THIS DAY IN AVIATION</vt:lpstr>
      <vt:lpstr>THIS DAY IN AVIATION</vt:lpstr>
      <vt:lpstr>THIS DAY IN AVIATION</vt:lpstr>
      <vt:lpstr>Questions / Comments</vt:lpstr>
      <vt:lpstr>PowerPoint Presentation</vt:lpstr>
      <vt:lpstr>Learning Objectives – Module 6 (10/30/17 – 11/10/17) Human Factors and Crew Resource Management</vt:lpstr>
      <vt:lpstr>Readings</vt:lpstr>
      <vt:lpstr>6.3a - NTSB Case Study (Part 1)  Wed Nov 8</vt:lpstr>
      <vt:lpstr>6.3b - NTSB Case Study (Part 2)  Wed Nov 8</vt:lpstr>
      <vt:lpstr>Module 6 Review Questions  (Due Fri Nov 10)</vt:lpstr>
      <vt:lpstr>Term Paper Topics</vt:lpstr>
      <vt:lpstr>Assignments Due – Module 6  (10/30/17 – 11/10/17) </vt:lpstr>
      <vt:lpstr>Questions / Comments</vt:lpstr>
      <vt:lpstr>Crew Resource Management (CRM)</vt:lpstr>
      <vt:lpstr> Crew Resource Management (CRM) </vt:lpstr>
      <vt:lpstr>AC 120-51E Crew Resource  Management Training</vt:lpstr>
      <vt:lpstr>AC 120-51E Crew Resource Management Training</vt:lpstr>
      <vt:lpstr>AC 120-51E Crew Resource Management Training</vt:lpstr>
      <vt:lpstr>The Dirty Dozen Leading to  Maintenance Errors</vt:lpstr>
      <vt:lpstr>The Dirty Dozen Leading to  Maintenance Errors</vt:lpstr>
      <vt:lpstr>Maintenance Resource Management (MRM)</vt:lpstr>
      <vt:lpstr>Maintenance Resource Management (MRM)</vt:lpstr>
      <vt:lpstr>Maintenance Resource Management (MRM)</vt:lpstr>
      <vt:lpstr> Reason’s Swiss Cheese Model</vt:lpstr>
      <vt:lpstr> Reason’s Swiss Cheese Model</vt:lpstr>
      <vt:lpstr>Questions / Comments</vt:lpstr>
    </vt:vector>
  </TitlesOfParts>
  <Company>Embry-Riddle Aeronautical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SYSE 560 Introduction to Systems Engineering Management</dc:title>
  <dc:creator>Bruce Conway User</dc:creator>
  <cp:lastModifiedBy>Petrucci, Anthony P</cp:lastModifiedBy>
  <cp:revision>169</cp:revision>
  <cp:lastPrinted>2016-01-06T16:01:24Z</cp:lastPrinted>
  <dcterms:created xsi:type="dcterms:W3CDTF">2011-08-23T19:56:56Z</dcterms:created>
  <dcterms:modified xsi:type="dcterms:W3CDTF">2017-10-30T14:56:16Z</dcterms:modified>
</cp:coreProperties>
</file>