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9" r:id="rId1"/>
    <p:sldMasterId id="2147483753" r:id="rId2"/>
    <p:sldMasterId id="2147483813" r:id="rId3"/>
  </p:sldMasterIdLst>
  <p:notesMasterIdLst>
    <p:notesMasterId r:id="rId29"/>
  </p:notesMasterIdLst>
  <p:handoutMasterIdLst>
    <p:handoutMasterId r:id="rId30"/>
  </p:handoutMasterIdLst>
  <p:sldIdLst>
    <p:sldId id="272" r:id="rId4"/>
    <p:sldId id="393" r:id="rId5"/>
    <p:sldId id="394" r:id="rId6"/>
    <p:sldId id="395" r:id="rId7"/>
    <p:sldId id="396" r:id="rId8"/>
    <p:sldId id="397" r:id="rId9"/>
    <p:sldId id="398" r:id="rId10"/>
    <p:sldId id="358" r:id="rId11"/>
    <p:sldId id="399" r:id="rId12"/>
    <p:sldId id="361" r:id="rId13"/>
    <p:sldId id="362" r:id="rId14"/>
    <p:sldId id="363" r:id="rId15"/>
    <p:sldId id="376" r:id="rId16"/>
    <p:sldId id="377" r:id="rId17"/>
    <p:sldId id="365" r:id="rId18"/>
    <p:sldId id="366" r:id="rId19"/>
    <p:sldId id="367" r:id="rId20"/>
    <p:sldId id="336" r:id="rId21"/>
    <p:sldId id="356" r:id="rId22"/>
    <p:sldId id="348" r:id="rId23"/>
    <p:sldId id="351" r:id="rId24"/>
    <p:sldId id="352" r:id="rId25"/>
    <p:sldId id="354" r:id="rId26"/>
    <p:sldId id="355" r:id="rId27"/>
    <p:sldId id="357" r:id="rId28"/>
  </p:sldIdLst>
  <p:sldSz cx="9144000" cy="6858000" type="screen4x3"/>
  <p:notesSz cx="7077075" cy="9363075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06" autoAdjust="0"/>
    <p:restoredTop sz="89695" autoAdjust="0"/>
  </p:normalViewPr>
  <p:slideViewPr>
    <p:cSldViewPr snapToGrid="0" snapToObjects="1">
      <p:cViewPr varScale="1">
        <p:scale>
          <a:sx n="104" d="100"/>
          <a:sy n="104" d="100"/>
        </p:scale>
        <p:origin x="183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866"/>
    </p:cViewPr>
  </p:sorterViewPr>
  <p:notesViewPr>
    <p:cSldViewPr snapToGrid="0" snapToObjects="1">
      <p:cViewPr varScale="1">
        <p:scale>
          <a:sx n="87" d="100"/>
          <a:sy n="87" d="100"/>
        </p:scale>
        <p:origin x="-1902" y="-48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E841332-348A-6C49-829D-397A2F31E2F3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552ED3ED-985D-534F-94A9-B7D352EFA0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32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6B760D0-0509-1345-87FB-4E5C4FFD68E5}" type="datetimeFigureOut">
              <a:rPr lang="en-US" smtClean="0"/>
              <a:t>11/1/2016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07F57B2-DDD8-2A4B-9ECA-52A4627997E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602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F57B2-DDD8-2A4B-9ECA-52A4627997E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66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6736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483C2C-4350-42D9-AA99-0962AE647DCB}" type="slidenum">
              <a:rPr lang="en-US" altLang="en-US" sz="1200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 sz="12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678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8D2AA3-3B86-4422-99CF-7BAF625FF9B3}" type="slidenum">
              <a:rPr lang="en-US">
                <a:solidFill>
                  <a:srgbClr val="000000"/>
                </a:solidFill>
              </a:rPr>
              <a:pPr/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0702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A76A4FE-1A50-43E9-938F-B18E13454DC3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6636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32100" name="Slide Number Placeholder 3"/>
          <p:cNvSpPr txBox="1">
            <a:spLocks noGrp="1"/>
          </p:cNvSpPr>
          <p:nvPr/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36" tIns="46968" rIns="93936" bIns="46968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EE145E5B-B9E2-46A9-9C5E-282C80F379FA}" type="slidenum">
              <a:rPr lang="en-US" altLang="en-US" sz="1200"/>
              <a:pPr algn="r" eaLnBrk="1" hangingPunct="1"/>
              <a:t>23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670785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16740" name="Slide Number Placeholder 3"/>
          <p:cNvSpPr txBox="1">
            <a:spLocks noGrp="1"/>
          </p:cNvSpPr>
          <p:nvPr/>
        </p:nvSpPr>
        <p:spPr bwMode="auto">
          <a:xfrm>
            <a:off x="4008438" y="8893175"/>
            <a:ext cx="3067050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36" tIns="46968" rIns="93936" bIns="46968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CA818B82-642C-4983-B27E-D58CA81B1EA2}" type="slidenum">
              <a:rPr lang="en-US" altLang="en-US" sz="1200"/>
              <a:pPr algn="r" eaLnBrk="1" hangingPunct="1"/>
              <a:t>24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10221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1" y="1314450"/>
            <a:ext cx="8658224" cy="5314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idx="4294967295"/>
          </p:nvPr>
        </p:nvSpPr>
        <p:spPr>
          <a:xfrm>
            <a:off x="333374" y="-115887"/>
            <a:ext cx="6353175" cy="1173162"/>
          </a:xfrm>
          <a:prstGeom prst="rect">
            <a:avLst/>
          </a:prstGeom>
        </p:spPr>
        <p:txBody>
          <a:bodyPr/>
          <a:lstStyle/>
          <a:p>
            <a:pPr algn="l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830804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28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84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64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55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324" indent="0" algn="ctr">
              <a:buNone/>
              <a:defRPr/>
            </a:lvl2pPr>
            <a:lvl3pPr marL="642651" indent="0" algn="ctr">
              <a:buNone/>
              <a:defRPr/>
            </a:lvl3pPr>
            <a:lvl4pPr marL="963975" indent="0" algn="ctr">
              <a:buNone/>
              <a:defRPr/>
            </a:lvl4pPr>
            <a:lvl5pPr marL="1285302" indent="0" algn="ctr">
              <a:buNone/>
              <a:defRPr/>
            </a:lvl5pPr>
            <a:lvl6pPr marL="1606628" indent="0" algn="ctr">
              <a:buNone/>
              <a:defRPr/>
            </a:lvl6pPr>
            <a:lvl7pPr marL="1927954" indent="0" algn="ctr">
              <a:buNone/>
              <a:defRPr/>
            </a:lvl7pPr>
            <a:lvl8pPr marL="2249281" indent="0" algn="ctr">
              <a:buNone/>
              <a:defRPr/>
            </a:lvl8pPr>
            <a:lvl9pPr marL="257060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862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62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4406802"/>
            <a:ext cx="7772176" cy="1361777"/>
          </a:xfrm>
        </p:spPr>
        <p:txBody>
          <a:bodyPr anchor="t"/>
          <a:lstStyle>
            <a:lvl1pPr algn="l">
              <a:defRPr sz="2812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2906613"/>
            <a:ext cx="7772176" cy="1500188"/>
          </a:xfrm>
        </p:spPr>
        <p:txBody>
          <a:bodyPr anchor="b"/>
          <a:lstStyle>
            <a:lvl1pPr marL="0" indent="0">
              <a:buNone/>
              <a:defRPr sz="1406"/>
            </a:lvl1pPr>
            <a:lvl2pPr marL="321324" indent="0">
              <a:buNone/>
              <a:defRPr sz="1266"/>
            </a:lvl2pPr>
            <a:lvl3pPr marL="642651" indent="0">
              <a:buNone/>
              <a:defRPr sz="1125"/>
            </a:lvl3pPr>
            <a:lvl4pPr marL="963975" indent="0">
              <a:buNone/>
              <a:defRPr sz="984"/>
            </a:lvl4pPr>
            <a:lvl5pPr marL="1285302" indent="0">
              <a:buNone/>
              <a:defRPr sz="984"/>
            </a:lvl5pPr>
            <a:lvl6pPr marL="1606628" indent="0">
              <a:buNone/>
              <a:defRPr sz="984"/>
            </a:lvl6pPr>
            <a:lvl7pPr marL="1927954" indent="0">
              <a:buNone/>
              <a:defRPr sz="984"/>
            </a:lvl7pPr>
            <a:lvl8pPr marL="2249281" indent="0">
              <a:buNone/>
              <a:defRPr sz="984"/>
            </a:lvl8pPr>
            <a:lvl9pPr marL="2570607" indent="0">
              <a:buNone/>
              <a:defRPr sz="98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9734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2970" y="1946680"/>
            <a:ext cx="3625453" cy="4018359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5578" y="1946680"/>
            <a:ext cx="3625453" cy="4018359"/>
          </a:xfrm>
        </p:spPr>
        <p:txBody>
          <a:bodyPr/>
          <a:lstStyle>
            <a:lvl1pPr>
              <a:defRPr sz="1969"/>
            </a:lvl1pPr>
            <a:lvl2pPr>
              <a:defRPr sz="1687"/>
            </a:lvl2pPr>
            <a:lvl3pPr>
              <a:defRPr sz="1406"/>
            </a:lvl3pPr>
            <a:lvl4pPr>
              <a:defRPr sz="1266"/>
            </a:lvl4pPr>
            <a:lvl5pPr>
              <a:defRPr sz="1266"/>
            </a:lvl5pPr>
            <a:lvl6pPr>
              <a:defRPr sz="1266"/>
            </a:lvl6pPr>
            <a:lvl7pPr>
              <a:defRPr sz="1266"/>
            </a:lvl7pPr>
            <a:lvl8pPr>
              <a:defRPr sz="1266"/>
            </a:lvl8pPr>
            <a:lvl9pPr>
              <a:defRPr sz="126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548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687" b="1"/>
            </a:lvl1pPr>
            <a:lvl2pPr marL="321324" indent="0">
              <a:buNone/>
              <a:defRPr sz="1406" b="1"/>
            </a:lvl2pPr>
            <a:lvl3pPr marL="642651" indent="0">
              <a:buNone/>
              <a:defRPr sz="1266" b="1"/>
            </a:lvl3pPr>
            <a:lvl4pPr marL="963975" indent="0">
              <a:buNone/>
              <a:defRPr sz="1125" b="1"/>
            </a:lvl4pPr>
            <a:lvl5pPr marL="1285302" indent="0">
              <a:buNone/>
              <a:defRPr sz="1125" b="1"/>
            </a:lvl5pPr>
            <a:lvl6pPr marL="1606628" indent="0">
              <a:buNone/>
              <a:defRPr sz="1125" b="1"/>
            </a:lvl6pPr>
            <a:lvl7pPr marL="1927954" indent="0">
              <a:buNone/>
              <a:defRPr sz="1125" b="1"/>
            </a:lvl7pPr>
            <a:lvl8pPr marL="2249281" indent="0">
              <a:buNone/>
              <a:defRPr sz="1125" b="1"/>
            </a:lvl8pPr>
            <a:lvl9pPr marL="2570607" indent="0">
              <a:buNone/>
              <a:defRPr sz="11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6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687" b="1"/>
            </a:lvl1pPr>
            <a:lvl2pPr marL="321324" indent="0">
              <a:buNone/>
              <a:defRPr sz="1406" b="1"/>
            </a:lvl2pPr>
            <a:lvl3pPr marL="642651" indent="0">
              <a:buNone/>
              <a:defRPr sz="1266" b="1"/>
            </a:lvl3pPr>
            <a:lvl4pPr marL="963975" indent="0">
              <a:buNone/>
              <a:defRPr sz="1125" b="1"/>
            </a:lvl4pPr>
            <a:lvl5pPr marL="1285302" indent="0">
              <a:buNone/>
              <a:defRPr sz="1125" b="1"/>
            </a:lvl5pPr>
            <a:lvl6pPr marL="1606628" indent="0">
              <a:buNone/>
              <a:defRPr sz="1125" b="1"/>
            </a:lvl6pPr>
            <a:lvl7pPr marL="1927954" indent="0">
              <a:buNone/>
              <a:defRPr sz="1125" b="1"/>
            </a:lvl7pPr>
            <a:lvl8pPr marL="2249281" indent="0">
              <a:buNone/>
              <a:defRPr sz="1125" b="1"/>
            </a:lvl8pPr>
            <a:lvl9pPr marL="2570607" indent="0">
              <a:buNone/>
              <a:defRPr sz="11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687"/>
            </a:lvl1pPr>
            <a:lvl2pPr>
              <a:defRPr sz="1406"/>
            </a:lvl2pPr>
            <a:lvl3pPr>
              <a:defRPr sz="1266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119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302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333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pes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2219" y="-16276"/>
            <a:ext cx="6629400" cy="1107996"/>
          </a:xfrm>
          <a:prstGeom prst="rect">
            <a:avLst/>
          </a:prstGeom>
        </p:spPr>
        <p:txBody>
          <a:bodyPr wrap="square" anchor="ctr" anchorCtr="1">
            <a:spAutoFit/>
          </a:bodyPr>
          <a:lstStyle>
            <a:lvl1pPr>
              <a:defRPr lang="en-US" sz="3300" b="0">
                <a:latin typeface="+mn-lt"/>
                <a:ea typeface="+mn-ea"/>
                <a:cs typeface="+mn-cs"/>
              </a:defRPr>
            </a:lvl1pPr>
          </a:lstStyle>
          <a:p>
            <a:pPr marL="0"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25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55" y="273481"/>
            <a:ext cx="3008189" cy="1161975"/>
          </a:xfrm>
        </p:spPr>
        <p:txBody>
          <a:bodyPr anchor="b"/>
          <a:lstStyle>
            <a:lvl1pPr algn="l">
              <a:defRPr sz="140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3"/>
            <a:ext cx="5111130" cy="5852294"/>
          </a:xfrm>
        </p:spPr>
        <p:txBody>
          <a:bodyPr/>
          <a:lstStyle>
            <a:lvl1pPr>
              <a:defRPr sz="2180"/>
            </a:lvl1pPr>
            <a:lvl2pPr>
              <a:defRPr sz="1969"/>
            </a:lvl2pPr>
            <a:lvl3pPr>
              <a:defRPr sz="1687"/>
            </a:lvl3pPr>
            <a:lvl4pPr>
              <a:defRPr sz="1406"/>
            </a:lvl4pPr>
            <a:lvl5pPr>
              <a:defRPr sz="1406"/>
            </a:lvl5pPr>
            <a:lvl6pPr>
              <a:defRPr sz="1406"/>
            </a:lvl6pPr>
            <a:lvl7pPr>
              <a:defRPr sz="1406"/>
            </a:lvl7pPr>
            <a:lvl8pPr>
              <a:defRPr sz="1406"/>
            </a:lvl8pPr>
            <a:lvl9pPr>
              <a:defRPr sz="140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55" y="1435448"/>
            <a:ext cx="3008189" cy="4690318"/>
          </a:xfrm>
        </p:spPr>
        <p:txBody>
          <a:bodyPr/>
          <a:lstStyle>
            <a:lvl1pPr marL="0" indent="0">
              <a:buNone/>
              <a:defRPr sz="984"/>
            </a:lvl1pPr>
            <a:lvl2pPr marL="321324" indent="0">
              <a:buNone/>
              <a:defRPr sz="773"/>
            </a:lvl2pPr>
            <a:lvl3pPr marL="642651" indent="0">
              <a:buNone/>
              <a:defRPr sz="703"/>
            </a:lvl3pPr>
            <a:lvl4pPr marL="963975" indent="0">
              <a:buNone/>
              <a:defRPr sz="633"/>
            </a:lvl4pPr>
            <a:lvl5pPr marL="1285302" indent="0">
              <a:buNone/>
              <a:defRPr sz="633"/>
            </a:lvl5pPr>
            <a:lvl6pPr marL="1606628" indent="0">
              <a:buNone/>
              <a:defRPr sz="633"/>
            </a:lvl6pPr>
            <a:lvl7pPr marL="1927954" indent="0">
              <a:buNone/>
              <a:defRPr sz="633"/>
            </a:lvl7pPr>
            <a:lvl8pPr marL="2249281" indent="0">
              <a:buNone/>
              <a:defRPr sz="633"/>
            </a:lvl8pPr>
            <a:lvl9pPr marL="2570607" indent="0">
              <a:buNone/>
              <a:defRPr sz="6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8050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43" y="4800824"/>
            <a:ext cx="5486177" cy="567035"/>
          </a:xfrm>
        </p:spPr>
        <p:txBody>
          <a:bodyPr anchor="b"/>
          <a:lstStyle>
            <a:lvl1pPr algn="l">
              <a:defRPr sz="1406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43" y="612800"/>
            <a:ext cx="5486177" cy="4114354"/>
          </a:xfrm>
        </p:spPr>
        <p:txBody>
          <a:bodyPr/>
          <a:lstStyle>
            <a:lvl1pPr marL="0" indent="0">
              <a:buNone/>
              <a:defRPr sz="2180"/>
            </a:lvl1pPr>
            <a:lvl2pPr marL="321324" indent="0">
              <a:buNone/>
              <a:defRPr sz="1969"/>
            </a:lvl2pPr>
            <a:lvl3pPr marL="642651" indent="0">
              <a:buNone/>
              <a:defRPr sz="1687"/>
            </a:lvl3pPr>
            <a:lvl4pPr marL="963975" indent="0">
              <a:buNone/>
              <a:defRPr sz="1406"/>
            </a:lvl4pPr>
            <a:lvl5pPr marL="1285302" indent="0">
              <a:buNone/>
              <a:defRPr sz="1406"/>
            </a:lvl5pPr>
            <a:lvl6pPr marL="1606628" indent="0">
              <a:buNone/>
              <a:defRPr sz="1406"/>
            </a:lvl6pPr>
            <a:lvl7pPr marL="1927954" indent="0">
              <a:buNone/>
              <a:defRPr sz="1406"/>
            </a:lvl7pPr>
            <a:lvl8pPr marL="2249281" indent="0">
              <a:buNone/>
              <a:defRPr sz="1406"/>
            </a:lvl8pPr>
            <a:lvl9pPr marL="2570607" indent="0">
              <a:buNone/>
              <a:defRPr sz="1406"/>
            </a:lvl9pPr>
          </a:lstStyle>
          <a:p>
            <a:pPr lvl="0"/>
            <a:endParaRPr lang="en-US" noProof="0" smtClean="0">
              <a:sym typeface="Helvetica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43" y="5367860"/>
            <a:ext cx="5486177" cy="804788"/>
          </a:xfrm>
        </p:spPr>
        <p:txBody>
          <a:bodyPr/>
          <a:lstStyle>
            <a:lvl1pPr marL="0" indent="0">
              <a:buNone/>
              <a:defRPr sz="984"/>
            </a:lvl1pPr>
            <a:lvl2pPr marL="321324" indent="0">
              <a:buNone/>
              <a:defRPr sz="773"/>
            </a:lvl2pPr>
            <a:lvl3pPr marL="642651" indent="0">
              <a:buNone/>
              <a:defRPr sz="703"/>
            </a:lvl3pPr>
            <a:lvl4pPr marL="963975" indent="0">
              <a:buNone/>
              <a:defRPr sz="633"/>
            </a:lvl4pPr>
            <a:lvl5pPr marL="1285302" indent="0">
              <a:buNone/>
              <a:defRPr sz="633"/>
            </a:lvl5pPr>
            <a:lvl6pPr marL="1606628" indent="0">
              <a:buNone/>
              <a:defRPr sz="633"/>
            </a:lvl6pPr>
            <a:lvl7pPr marL="1927954" indent="0">
              <a:buNone/>
              <a:defRPr sz="633"/>
            </a:lvl7pPr>
            <a:lvl8pPr marL="2249281" indent="0">
              <a:buNone/>
              <a:defRPr sz="633"/>
            </a:lvl8pPr>
            <a:lvl9pPr marL="2570607" indent="0">
              <a:buNone/>
              <a:defRPr sz="63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5154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7950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1515" y="178594"/>
            <a:ext cx="1839516" cy="5786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2977" y="178594"/>
            <a:ext cx="5411391" cy="5786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791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4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9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34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794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24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69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14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589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9975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1230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43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83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4487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89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346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794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2437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692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141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589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4796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73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73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9066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4871" indent="0">
              <a:buNone/>
              <a:defRPr sz="2000" b="1"/>
            </a:lvl2pPr>
            <a:lvl3pPr marL="889812" indent="0">
              <a:buNone/>
              <a:defRPr sz="1800" b="1"/>
            </a:lvl3pPr>
            <a:lvl4pPr marL="1334623" indent="0">
              <a:buNone/>
              <a:defRPr sz="1600" b="1"/>
            </a:lvl4pPr>
            <a:lvl5pPr marL="1779497" indent="0">
              <a:buNone/>
              <a:defRPr sz="1600" b="1"/>
            </a:lvl5pPr>
            <a:lvl6pPr marL="2224373" indent="0">
              <a:buNone/>
              <a:defRPr sz="1600" b="1"/>
            </a:lvl6pPr>
            <a:lvl7pPr marL="2669243" indent="0">
              <a:buNone/>
              <a:defRPr sz="1600" b="1"/>
            </a:lvl7pPr>
            <a:lvl8pPr marL="3114116" indent="0">
              <a:buNone/>
              <a:defRPr sz="1600" b="1"/>
            </a:lvl8pPr>
            <a:lvl9pPr marL="35589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44871" indent="0">
              <a:buNone/>
              <a:defRPr sz="2000" b="1"/>
            </a:lvl2pPr>
            <a:lvl3pPr marL="889812" indent="0">
              <a:buNone/>
              <a:defRPr sz="1800" b="1"/>
            </a:lvl3pPr>
            <a:lvl4pPr marL="1334623" indent="0">
              <a:buNone/>
              <a:defRPr sz="1600" b="1"/>
            </a:lvl4pPr>
            <a:lvl5pPr marL="1779497" indent="0">
              <a:buNone/>
              <a:defRPr sz="1600" b="1"/>
            </a:lvl5pPr>
            <a:lvl6pPr marL="2224373" indent="0">
              <a:buNone/>
              <a:defRPr sz="1600" b="1"/>
            </a:lvl6pPr>
            <a:lvl7pPr marL="2669243" indent="0">
              <a:buNone/>
              <a:defRPr sz="1600" b="1"/>
            </a:lvl7pPr>
            <a:lvl8pPr marL="3114116" indent="0">
              <a:buNone/>
              <a:defRPr sz="1600" b="1"/>
            </a:lvl8pPr>
            <a:lvl9pPr marL="355897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4732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91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42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7081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58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44871" indent="0">
              <a:buNone/>
              <a:defRPr sz="1200"/>
            </a:lvl2pPr>
            <a:lvl3pPr marL="889812" indent="0">
              <a:buNone/>
              <a:defRPr sz="1000"/>
            </a:lvl3pPr>
            <a:lvl4pPr marL="1334623" indent="0">
              <a:buNone/>
              <a:defRPr sz="900"/>
            </a:lvl4pPr>
            <a:lvl5pPr marL="1779497" indent="0">
              <a:buNone/>
              <a:defRPr sz="900"/>
            </a:lvl5pPr>
            <a:lvl6pPr marL="2224373" indent="0">
              <a:buNone/>
              <a:defRPr sz="900"/>
            </a:lvl6pPr>
            <a:lvl7pPr marL="2669243" indent="0">
              <a:buNone/>
              <a:defRPr sz="900"/>
            </a:lvl7pPr>
            <a:lvl8pPr marL="3114116" indent="0">
              <a:buNone/>
              <a:defRPr sz="900"/>
            </a:lvl8pPr>
            <a:lvl9pPr marL="35589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631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44871" indent="0">
              <a:buNone/>
              <a:defRPr sz="2800"/>
            </a:lvl2pPr>
            <a:lvl3pPr marL="889812" indent="0">
              <a:buNone/>
              <a:defRPr sz="2400"/>
            </a:lvl3pPr>
            <a:lvl4pPr marL="1334623" indent="0">
              <a:buNone/>
              <a:defRPr sz="2000"/>
            </a:lvl4pPr>
            <a:lvl5pPr marL="1779497" indent="0">
              <a:buNone/>
              <a:defRPr sz="2000"/>
            </a:lvl5pPr>
            <a:lvl6pPr marL="2224373" indent="0">
              <a:buNone/>
              <a:defRPr sz="2000"/>
            </a:lvl6pPr>
            <a:lvl7pPr marL="2669243" indent="0">
              <a:buNone/>
              <a:defRPr sz="2000"/>
            </a:lvl7pPr>
            <a:lvl8pPr marL="3114116" indent="0">
              <a:buNone/>
              <a:defRPr sz="2000"/>
            </a:lvl8pPr>
            <a:lvl9pPr marL="355897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44871" indent="0">
              <a:buNone/>
              <a:defRPr sz="1200"/>
            </a:lvl2pPr>
            <a:lvl3pPr marL="889812" indent="0">
              <a:buNone/>
              <a:defRPr sz="1000"/>
            </a:lvl3pPr>
            <a:lvl4pPr marL="1334623" indent="0">
              <a:buNone/>
              <a:defRPr sz="900"/>
            </a:lvl4pPr>
            <a:lvl5pPr marL="1779497" indent="0">
              <a:buNone/>
              <a:defRPr sz="900"/>
            </a:lvl5pPr>
            <a:lvl6pPr marL="2224373" indent="0">
              <a:buNone/>
              <a:defRPr sz="900"/>
            </a:lvl6pPr>
            <a:lvl7pPr marL="2669243" indent="0">
              <a:buNone/>
              <a:defRPr sz="900"/>
            </a:lvl7pPr>
            <a:lvl8pPr marL="3114116" indent="0">
              <a:buNone/>
              <a:defRPr sz="900"/>
            </a:lvl8pPr>
            <a:lvl9pPr marL="355897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6492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3708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517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517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046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785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6619875" cy="114300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06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10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3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587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6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tif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4"/>
          <p:cNvPicPr>
            <a:picLocks noChangeArrowheads="1"/>
          </p:cNvPicPr>
          <p:nvPr userDrawn="1"/>
        </p:nvPicPr>
        <p:blipFill>
          <a:blip r:embed="rId14" cstate="print"/>
          <a:stretch>
            <a:fillRect/>
          </a:stretch>
        </p:blipFill>
        <p:spPr bwMode="auto">
          <a:xfrm>
            <a:off x="6705600" y="304800"/>
            <a:ext cx="2032000" cy="45347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Line 3"/>
          <p:cNvSpPr>
            <a:spLocks noChangeShapeType="1"/>
          </p:cNvSpPr>
          <p:nvPr userDrawn="1"/>
        </p:nvSpPr>
        <p:spPr bwMode="auto">
          <a:xfrm rot="10800000" flipH="1">
            <a:off x="381000" y="1066800"/>
            <a:ext cx="8458200" cy="1588"/>
          </a:xfrm>
          <a:prstGeom prst="line">
            <a:avLst/>
          </a:prstGeom>
          <a:noFill/>
          <a:ln w="63500">
            <a:solidFill>
              <a:srgbClr val="00669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0" y="76201"/>
            <a:ext cx="6705600" cy="9144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12AA694-00EB-4F4B-AABB-6F50FB1789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16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52" r:id="rId2"/>
    <p:sldLayoutId id="2147483740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/>
          </p:cNvSpPr>
          <p:nvPr>
            <p:ph type="title"/>
          </p:nvPr>
        </p:nvSpPr>
        <p:spPr bwMode="auto">
          <a:xfrm>
            <a:off x="892969" y="178594"/>
            <a:ext cx="7358063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777" tIns="50777" rIns="50777" bIns="507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 Light" charset="0"/>
              </a:rPr>
              <a:t>Click to edit Master title style</a:t>
            </a:r>
          </a:p>
        </p:txBody>
      </p:sp>
      <p:sp>
        <p:nvSpPr>
          <p:cNvPr id="3075" name="Rectangle 2"/>
          <p:cNvSpPr>
            <a:spLocks noGrp="1"/>
          </p:cNvSpPr>
          <p:nvPr>
            <p:ph type="body" idx="1"/>
          </p:nvPr>
        </p:nvSpPr>
        <p:spPr bwMode="auto">
          <a:xfrm>
            <a:off x="892969" y="1946672"/>
            <a:ext cx="7358063" cy="4018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0"/>
                <a:headEnd/>
                <a:tailEnd/>
              </a14:hiddenLine>
            </a:ext>
          </a:extLst>
        </p:spPr>
        <p:txBody>
          <a:bodyPr vert="horz" wrap="square" lIns="50777" tIns="50777" rIns="50777" bIns="5077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Helvetica Light" charset="0"/>
              </a:rPr>
              <a:t>Second level</a:t>
            </a:r>
          </a:p>
          <a:p>
            <a:pPr lvl="2"/>
            <a:r>
              <a:rPr lang="en-US" altLang="en-US" smtClean="0">
                <a:sym typeface="Helvetica Light" charset="0"/>
              </a:rPr>
              <a:t>Third level</a:t>
            </a:r>
          </a:p>
          <a:p>
            <a:pPr lvl="3"/>
            <a:r>
              <a:rPr lang="en-US" altLang="en-US" smtClean="0">
                <a:sym typeface="Helvetica Light" charset="0"/>
              </a:rPr>
              <a:t>Fourth level</a:t>
            </a:r>
          </a:p>
          <a:p>
            <a:pPr lvl="4"/>
            <a:r>
              <a:rPr lang="en-US" altLang="en-US" smtClean="0">
                <a:sym typeface="Helvetica Light" charset="0"/>
              </a:rPr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59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ctr" defTabSz="40517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40517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40517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40517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405171" rtl="0" eaLnBrk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321324" algn="ctr" defTabSz="410583" rtl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642651" algn="ctr" defTabSz="410583" rtl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963975" algn="ctr" defTabSz="410583" rtl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285302" algn="ctr" defTabSz="410583" rtl="0" fontAlgn="base" hangingPunct="0">
        <a:spcBef>
          <a:spcPct val="0"/>
        </a:spcBef>
        <a:spcAft>
          <a:spcPct val="0"/>
        </a:spcAft>
        <a:defRPr sz="5625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marL="262301" indent="-262301" algn="l" defTabSz="40517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530182" indent="-262301" algn="l" defTabSz="40517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798063" indent="-262301" algn="l" defTabSz="40517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1065944" indent="-262301" algn="l" defTabSz="40517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1333825" indent="-262301" algn="l" defTabSz="405171" rtl="0" eaLnBrk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1660183" indent="-267770" algn="l" defTabSz="410583" rtl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1981507" indent="-267770" algn="l" defTabSz="410583" rtl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2302833" indent="-267770" algn="l" defTabSz="410583" rtl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2624160" indent="-267770" algn="l" defTabSz="410583" rtl="0" fontAlgn="base" hangingPunct="0">
        <a:spcBef>
          <a:spcPts val="2953"/>
        </a:spcBef>
        <a:spcAft>
          <a:spcPct val="0"/>
        </a:spcAft>
        <a:buSzPct val="100000"/>
        <a:buChar char="•"/>
        <a:defRPr sz="2672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1pPr>
      <a:lvl2pPr marL="321324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2pPr>
      <a:lvl3pPr marL="642651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3pPr>
      <a:lvl4pPr marL="963975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4pPr>
      <a:lvl5pPr marL="1285302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5pPr>
      <a:lvl6pPr marL="1606628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1927954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249281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570607" algn="l" defTabSz="642651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88911" tIns="44456" rIns="88911" bIns="44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734"/>
            <a:ext cx="8229600" cy="4525963"/>
          </a:xfrm>
          <a:prstGeom prst="rect">
            <a:avLst/>
          </a:prstGeom>
        </p:spPr>
        <p:txBody>
          <a:bodyPr vert="horz" lIns="88911" tIns="44456" rIns="88911" bIns="44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884"/>
            <a:ext cx="2133600" cy="365125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89812"/>
            <a:fld id="{15121BB8-495E-46BC-9F46-5E7C92D679A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89812"/>
              <a:t>11/1/2016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1" y="6356884"/>
            <a:ext cx="2895600" cy="365125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89812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884"/>
            <a:ext cx="2133600" cy="365125"/>
          </a:xfrm>
          <a:prstGeom prst="rect">
            <a:avLst/>
          </a:prstGeom>
        </p:spPr>
        <p:txBody>
          <a:bodyPr vert="horz" lIns="88911" tIns="44456" rIns="88911" bIns="4445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89812"/>
            <a:fld id="{16D10090-4924-486D-92ED-66D9784C13D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889812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67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ctr" defTabSz="88981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3709" indent="-333709" algn="l" defTabSz="88981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2842" indent="-278158" algn="l" defTabSz="88981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12208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57055" indent="-222286" algn="l" defTabSz="88981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935" indent="-222286" algn="l" defTabSz="88981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46800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891681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336551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781407" indent="-222286" algn="l" defTabSz="88981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4871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89812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34623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79497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24373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69243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14116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58978" algn="l" defTabSz="88981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E.T.%20Willows&amp;source=images&amp;cd=&amp;cad=rja&amp;docid=nMN0SgVbJSHJ8M&amp;tbnid=wrcelY8OJyJ1DM:&amp;ved=0CAUQjRw&amp;url=http://www.peoplescollectionwales.co.uk/Item/14183-e-t-willows-after-his-flight-from-cardiff-to&amp;ei=GQfwUY66I4rC9QTGpIDoBw&amp;bvm=bv.49641647,d.eWU&amp;psig=AFQjCNG2ZupV3Ui_kDmVaVDJou-wak3dVA&amp;ust=1374771337109044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6.jpeg"/><Relationship Id="rId5" Type="http://schemas.openxmlformats.org/officeDocument/2006/relationships/hyperlink" Target="http://www.google.com/url?sa=i&amp;rct=j&amp;q=E.T.%20Willows&amp;source=images&amp;cd=&amp;cad=rja&amp;docid=nMN0SgVbJSHJ8M&amp;tbnid=wrcelY8OJyJ1DM:&amp;ved=0CAUQjRw&amp;url=http://www.gracesguide.co.uk/Ernest_Thompson_Willows&amp;ei=MgfwUbn9PIbo8QSjp4GIBw&amp;bvm=bv.49641647,d.eWU&amp;psig=AFQjCNG2ZupV3Ui_kDmVaVDJou-wak3dVA&amp;ust=1374771337109044" TargetMode="Externa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Supermarine-Napier%20S-5%20monoplane&amp;source=images&amp;cd=&amp;cad=rja&amp;docid=aFZ6b54HaVfkaM&amp;tbnid=7s_G7g2EBHsg3M:&amp;ved=0CAUQjRw&amp;url=http://en.wikipedia.org/wiki/Supermarine_S.5&amp;ei=dAfwUYLECoe88ASd04HYBg&amp;bvm=bv.49641647,d.eWU&amp;psig=AFQjCNEUfiP00VnXUUXZPzMtD7cKCNeILg&amp;ust=137477143274067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8.jpeg"/><Relationship Id="rId5" Type="http://schemas.openxmlformats.org/officeDocument/2006/relationships/hyperlink" Target="http://www.google.com/url?sa=i&amp;rct=j&amp;q=Supermarine-Napier%20S-5%20monoplane&amp;source=images&amp;cd=&amp;cad=rja&amp;docid=aFZ6b54HaVfkaM&amp;tbnid=7s_G7g2EBHsg3M:&amp;ved=&amp;url=http://www.gettyimages.com/detail/news-photo/englands-1927-schneider-cup-winner-a-supermarine-s5-which-news-photo/3422410&amp;ei=jwfwUf7OHoee9QTZ14CADg&amp;bvm=bv.49641647,d.eWU&amp;psig=AFQjCNEUfiP00VnXUUXZPzMtD7cKCNeILg&amp;ust=1374771432740670" TargetMode="Externa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Civil%20Aeronautics%20Board&amp;source=images&amp;cd=&amp;cad=rja&amp;docid=0E4KkYzHICF3OM&amp;tbnid=TwjzbaMyrmiwPM:&amp;ved=0CAUQjRw&amp;url=http://www.mediahex.com/Civil_Aeronautics_Board&amp;ei=ywfwUf2_Bor29gTkrYH4Cw&amp;bvm=bv.49641647,d.eWU&amp;psig=AFQjCNER_0vTqX9z4DiGxAM6DFzGWLy-iQ&amp;ust=1374771517364767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0.jpeg"/><Relationship Id="rId5" Type="http://schemas.openxmlformats.org/officeDocument/2006/relationships/hyperlink" Target="http://www.google.com/url?sa=i&amp;rct=j&amp;q=Civil%20Aeronautics%20Board&amp;source=images&amp;cd=&amp;cad=rja&amp;docid=0E4KkYzHICF3OM&amp;tbnid=TwjzbaMyrmiwPM:&amp;ved=&amp;url=http://www.aero-news.net/index.cfm?do=main.textpost&amp;id=ea828b50-c5f8-4d71-86e7-673d92b8f438&amp;ei=6AfwUZDtDpLY9QSsz4C4Aw&amp;bvm=bv.49641647,d.eWU&amp;psig=AFQjCNER_0vTqX9z4DiGxAM6DFzGWLy-iQ&amp;ust=1374771517364767" TargetMode="Externa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Consolidated%20Vultee%20T-29&amp;source=images&amp;cd=&amp;cad=rja&amp;docid=TkJMw8yWPInznM&amp;tbnid=c2v9is9gPe59bM:&amp;ved=0CAUQjRw&amp;url=http://www.stinsonflyer.com/sf-99.htm&amp;ei=OwjwUZzTBYLu8QSl14HwDw&amp;bvm=bv.49641647,d.eWU&amp;psig=AFQjCNE0id7a9zj2Kv3N5SvX3v6Ie4IhUg&amp;ust=1374771632770304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Project%20Mercury%20%E2%80%9CLittle%20Joe&amp;source=images&amp;cd=&amp;cad=rja&amp;docid=RZwd2ubQyzF0pM&amp;tbnid=lNR2cdZPcthHMM:&amp;ved=0CAUQjRw&amp;url=http://www-pao.ksc.nasa.gov/history/mercury/lj-5b/lj-5b.htm&amp;ei=lgnwUZqtFZLc8ATozIDwAw&amp;bvm=bv.49641647,d.eWU&amp;psig=AFQjCNFh5-eurNKaBEryLwRIeXgD5ZsfVA&amp;ust=1374771680901728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Boeing%20C-97%20%E2%80%9CStratofreighter&amp;source=images&amp;cd=&amp;cad=rja&amp;docid=9VFXJDGC3ZtPbM&amp;tbnid=SAAgzd8gyvx8EM:&amp;ved=0CAUQjRw&amp;url=http://www.flugzeuginfo.net/acdata_php/acdata_c97_en.php&amp;ei=9AnwUfm3A5HI9gSXooFg&amp;bvm=bv.49641647,d.eWU&amp;psig=AFQjCNH3-CpDd5k-kdC3JcLf6iseM50fqA&amp;ust=1374772072590311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Relationship Id="rId6" Type="http://schemas.openxmlformats.org/officeDocument/2006/relationships/image" Target="../media/image14.jpeg"/><Relationship Id="rId5" Type="http://schemas.openxmlformats.org/officeDocument/2006/relationships/hyperlink" Target="http://www.google.com/url?sa=i&amp;rct=j&amp;q=Boeing%20C-97%20%E2%80%9CStratofreighter&amp;source=images&amp;cd=&amp;cad=rja&amp;docid=9VFXJDGC3ZtPbM&amp;tbnid=SAAgzd8gyvx8EM:&amp;ved=0CAUQjRw&amp;url=http://www.imgsou.com/so.php?wd=%E7%8E%9B%E9%9B%85%E8%AE%BA%E5%9D%9B&amp;ei=GQrwUb3XG4jI9QTUioDgDg&amp;bvm=bv.49641647,d.eWU&amp;psig=AFQjCNH3-CpDd5k-kdC3JcLf6iseM50fqA&amp;ust=1374772072590311" TargetMode="Externa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33449" y="1722438"/>
            <a:ext cx="7105651" cy="17827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3600" b="1" dirty="0" smtClean="0">
                <a:latin typeface="+mj-lt"/>
              </a:rPr>
              <a:t>MGMT 203</a:t>
            </a:r>
            <a:br>
              <a:rPr lang="en-US" sz="3600" b="1" dirty="0" smtClean="0">
                <a:latin typeface="+mj-lt"/>
              </a:rPr>
            </a:br>
            <a:r>
              <a:rPr lang="en-US" sz="3600" dirty="0"/>
              <a:t>Human Factors and Crew Resource Management</a:t>
            </a:r>
            <a:br>
              <a:rPr lang="en-US" sz="3600" dirty="0"/>
            </a:br>
            <a:endParaRPr lang="en-US" sz="36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3425" y="3824248"/>
            <a:ext cx="519430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Module 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43500"/>
            <a:ext cx="9144000" cy="1733550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 descr="eagle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656" y="3824248"/>
            <a:ext cx="1585319" cy="1756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460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752602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/ Comments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88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8055" y="1096603"/>
            <a:ext cx="6200775" cy="534352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 bwMode="auto">
          <a:xfrm>
            <a:off x="1224445" y="2218341"/>
            <a:ext cx="4363453" cy="457200"/>
          </a:xfrm>
          <a:prstGeom prst="ellipse">
            <a:avLst/>
          </a:prstGeom>
          <a:noFill/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84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372648"/>
              </p:ext>
            </p:extLst>
          </p:nvPr>
        </p:nvGraphicFramePr>
        <p:xfrm>
          <a:off x="226591" y="560338"/>
          <a:ext cx="8689702" cy="6053213"/>
        </p:xfrm>
        <a:graphic>
          <a:graphicData uri="http://schemas.openxmlformats.org/drawingml/2006/table">
            <a:tbl>
              <a:tblPr/>
              <a:tblGrid>
                <a:gridCol w="1236762"/>
                <a:gridCol w="1240110"/>
                <a:gridCol w="1243459"/>
                <a:gridCol w="1242343"/>
                <a:gridCol w="1242342"/>
                <a:gridCol w="1243459"/>
                <a:gridCol w="1241227"/>
              </a:tblGrid>
              <a:tr h="136178"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SUNDAY</a:t>
                      </a:r>
                    </a:p>
                  </a:txBody>
                  <a:tcPr marL="60277" marR="6027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MONDAY</a:t>
                      </a:r>
                    </a:p>
                  </a:txBody>
                  <a:tcPr marL="60277" marR="6027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TUESDAY</a:t>
                      </a:r>
                    </a:p>
                  </a:txBody>
                  <a:tcPr marL="60277" marR="6027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WEDNESDAY</a:t>
                      </a:r>
                    </a:p>
                  </a:txBody>
                  <a:tcPr marL="60277" marR="6027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THURSDAY</a:t>
                      </a:r>
                    </a:p>
                  </a:txBody>
                  <a:tcPr marL="60277" marR="6027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FRIDAY</a:t>
                      </a:r>
                    </a:p>
                  </a:txBody>
                  <a:tcPr marL="60277" marR="6027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SATURDAY</a:t>
                      </a:r>
                    </a:p>
                  </a:txBody>
                  <a:tcPr marL="60277" marR="60277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39516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16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4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Aircraft Systems / Maintenance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4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Aircraft Systems / Maintenance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Discussion Due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Review Questions Due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19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Intro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Safety and Security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Safety and Security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Safety and Security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Flightline</a:t>
                      </a:r>
                      <a:endParaRPr kumimoji="0" lang="en-US" sz="1200" b="1" i="0" u="none" strike="noStrike" kern="8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ndara"/>
                        <a:ea typeface="Candara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Friday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500" dirty="0" smtClean="0">
                          <a:solidFill>
                            <a:srgbClr val="0D0D0D"/>
                          </a:solidFill>
                          <a:effectLst/>
                          <a:latin typeface="Cambria"/>
                          <a:ea typeface="Cambria"/>
                          <a:cs typeface="Times New Roman"/>
                        </a:rPr>
                        <a:t>22</a:t>
                      </a:r>
                      <a:endParaRPr lang="en-US" sz="1500" dirty="0">
                        <a:solidFill>
                          <a:srgbClr val="0D0D0D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56"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700" b="0" i="0" u="none" strike="noStrike" cap="none" normalizeH="0" baseline="0" smtClean="0">
                        <a:ln>
                          <a:noFill/>
                        </a:ln>
                        <a:solidFill>
                          <a:srgbClr val="0D0D0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  <a:sym typeface="Helvetica Light" charset="0"/>
                      </a:endParaRP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5479"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23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Safety and Security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Safety and Security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26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Aviation Safety and Security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Discussion Due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Review Questions Due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27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86B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Beaufort County Airport (ILT)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28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Mighty 8</a:t>
                      </a:r>
                      <a:r>
                        <a:rPr kumimoji="0" lang="en-US" altLang="en-US" sz="13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th</a:t>
                      </a:r>
                      <a:r>
                        <a:rPr kumimoji="0" lang="en-US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 Museum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29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56"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93490"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30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31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Intro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Crew Resource Management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Crew Resource Management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Module 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Human Factors and Crew Resource Management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386B"/>
                          </a:solidFill>
                          <a:effectLst/>
                          <a:uLnTx/>
                          <a:uFillTx/>
                          <a:latin typeface="Cambria"/>
                          <a:ea typeface="Cambria"/>
                          <a:cs typeface="Times New Roman"/>
                        </a:rPr>
                        <a:t>Beaufort County Airport (ILT)</a:t>
                      </a:r>
                      <a:endParaRPr kumimoji="0" 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4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FLIGHTLINE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FRIDAY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Discussion Due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8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Candara"/>
                          <a:ea typeface="Candara"/>
                          <a:cs typeface="Times New Roman"/>
                        </a:rPr>
                        <a:t>Review Questions Due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5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38"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1pPr>
                      <a:lvl2pPr marL="4556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2pPr>
                      <a:lvl3pPr marL="9128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3pPr>
                      <a:lvl4pPr marL="13700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4pPr>
                      <a:lvl5pPr marL="1827213" defTabSz="912813">
                        <a:spcBef>
                          <a:spcPts val="4200"/>
                        </a:spcBef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5pPr>
                      <a:lvl6pPr marL="22844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6pPr>
                      <a:lvl7pPr marL="27416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7pPr>
                      <a:lvl8pPr marL="31988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8pPr>
                      <a:lvl9pPr marL="3656013" indent="450850" defTabSz="912813" eaLnBrk="0" fontAlgn="base" hangingPunct="0">
                        <a:spcBef>
                          <a:spcPts val="4200"/>
                        </a:spcBef>
                        <a:spcAft>
                          <a:spcPct val="0"/>
                        </a:spcAft>
                        <a:buSzPct val="100000"/>
                        <a:defRPr sz="3400">
                          <a:solidFill>
                            <a:srgbClr val="000000"/>
                          </a:solidFill>
                          <a:latin typeface="Helvetica Light" charset="0"/>
                          <a:ea typeface="Helvetica Light" charset="0"/>
                          <a:cs typeface="Helvetica Light" charset="0"/>
                          <a:sym typeface="Helvetica Light" charset="0"/>
                        </a:defRPr>
                      </a:lvl9pPr>
                    </a:lstStyle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D0D0D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  <a:sym typeface="Helvetica Light" charset="0"/>
                        </a:rPr>
                        <a:t> </a:t>
                      </a:r>
                    </a:p>
                  </a:txBody>
                  <a:tcPr marL="60277" marR="60277" marT="0" marB="0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312" name="TextBox 2"/>
          <p:cNvSpPr txBox="1">
            <a:spLocks noChangeArrowheads="1"/>
          </p:cNvSpPr>
          <p:nvPr/>
        </p:nvSpPr>
        <p:spPr bwMode="auto">
          <a:xfrm>
            <a:off x="2848570" y="-119434"/>
            <a:ext cx="3438693" cy="709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06" tIns="45703" rIns="91406" bIns="45703">
            <a:spAutoFit/>
          </a:bodyPr>
          <a:lstStyle>
            <a:lvl1pPr defTabSz="1296988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57238" indent="-376238" defTabSz="1296988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38238" indent="-376238" defTabSz="1296988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519238" indent="-376238" defTabSz="1296988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900238" indent="-376238" defTabSz="1296988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357438" indent="-376238" defTabSz="1296988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814638" indent="-376238" defTabSz="1296988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71838" indent="-376238" defTabSz="1296988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729038" indent="-376238" defTabSz="1296988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en-US" altLang="en-US" sz="4008" b="1"/>
              <a:t>October 2016</a:t>
            </a:r>
          </a:p>
        </p:txBody>
      </p:sp>
      <p:sp>
        <p:nvSpPr>
          <p:cNvPr id="53313" name="Oval 3"/>
          <p:cNvSpPr>
            <a:spLocks noChangeArrowheads="1"/>
          </p:cNvSpPr>
          <p:nvPr/>
        </p:nvSpPr>
        <p:spPr bwMode="auto">
          <a:xfrm>
            <a:off x="6287263" y="4138911"/>
            <a:ext cx="1446609" cy="2190006"/>
          </a:xfrm>
          <a:prstGeom prst="ellipse">
            <a:avLst/>
          </a:prstGeom>
          <a:noFill/>
          <a:ln w="44450" algn="ctr">
            <a:solidFill>
              <a:srgbClr val="0070C0"/>
            </a:solidFill>
            <a:miter lim="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63" tIns="32131" rIns="64263" bIns="32131"/>
          <a:lstStyle>
            <a:lvl1pPr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58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39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520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901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3590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8162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734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7306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531"/>
          </a:p>
        </p:txBody>
      </p:sp>
      <p:sp>
        <p:nvSpPr>
          <p:cNvPr id="6" name="Explosion 1 5"/>
          <p:cNvSpPr>
            <a:spLocks noChangeArrowheads="1"/>
          </p:cNvSpPr>
          <p:nvPr/>
        </p:nvSpPr>
        <p:spPr bwMode="auto">
          <a:xfrm>
            <a:off x="6072188" y="351607"/>
            <a:ext cx="1752451" cy="2166565"/>
          </a:xfrm>
          <a:prstGeom prst="irregularSeal1">
            <a:avLst/>
          </a:prstGeom>
          <a:noFill/>
          <a:ln w="50800" algn="ctr">
            <a:solidFill>
              <a:srgbClr val="FF0000"/>
            </a:solidFill>
            <a:miter lim="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63" tIns="32131" rIns="64263" bIns="32131"/>
          <a:lstStyle>
            <a:lvl1pPr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58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39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520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901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3590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8162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734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7306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531"/>
          </a:p>
        </p:txBody>
      </p:sp>
      <p:sp>
        <p:nvSpPr>
          <p:cNvPr id="8" name="Explosion 1 7"/>
          <p:cNvSpPr>
            <a:spLocks noChangeArrowheads="1"/>
          </p:cNvSpPr>
          <p:nvPr/>
        </p:nvSpPr>
        <p:spPr bwMode="auto">
          <a:xfrm>
            <a:off x="6078885" y="2035969"/>
            <a:ext cx="1752451" cy="2166566"/>
          </a:xfrm>
          <a:prstGeom prst="irregularSeal1">
            <a:avLst/>
          </a:prstGeom>
          <a:noFill/>
          <a:ln w="50800" algn="ctr">
            <a:solidFill>
              <a:srgbClr val="FF0000"/>
            </a:solidFill>
            <a:miter lim="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63" tIns="32131" rIns="64263" bIns="32131"/>
          <a:lstStyle>
            <a:lvl1pPr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58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39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520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901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3590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8162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734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7306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531"/>
          </a:p>
        </p:txBody>
      </p:sp>
      <p:sp>
        <p:nvSpPr>
          <p:cNvPr id="9" name="Explosion 1 8"/>
          <p:cNvSpPr>
            <a:spLocks noChangeArrowheads="1"/>
          </p:cNvSpPr>
          <p:nvPr/>
        </p:nvSpPr>
        <p:spPr bwMode="auto">
          <a:xfrm>
            <a:off x="6100094" y="3877717"/>
            <a:ext cx="1752451" cy="2166566"/>
          </a:xfrm>
          <a:prstGeom prst="irregularSeal1">
            <a:avLst/>
          </a:prstGeom>
          <a:noFill/>
          <a:ln w="50800" algn="ctr">
            <a:solidFill>
              <a:srgbClr val="FF0000"/>
            </a:solidFill>
            <a:miter lim="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4263" tIns="32131" rIns="64263" bIns="32131"/>
          <a:lstStyle>
            <a:lvl1pPr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marL="758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marL="1139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marL="1520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marL="1901825" indent="-377825" defTabSz="584200">
              <a:spcBef>
                <a:spcPts val="4200"/>
              </a:spcBef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3590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8162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734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730625" indent="-377825" defTabSz="584200" eaLnBrk="0" fontAlgn="base" hangingPunct="0">
              <a:spcBef>
                <a:spcPts val="4200"/>
              </a:spcBef>
              <a:spcAft>
                <a:spcPct val="0"/>
              </a:spcAft>
              <a:buSzPct val="100000"/>
              <a:buChar char="•"/>
              <a:defRPr sz="3800">
                <a:solidFill>
                  <a:srgbClr val="000000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 algn="ctr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endParaRPr lang="en-US" altLang="en-US" sz="2531"/>
          </a:p>
        </p:txBody>
      </p:sp>
    </p:spTree>
    <p:extLst>
      <p:ext uri="{BB962C8B-B14F-4D97-AF65-F5344CB8AC3E}">
        <p14:creationId xmlns:p14="http://schemas.microsoft.com/office/powerpoint/2010/main" val="2759265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" y="150338"/>
            <a:ext cx="9074728" cy="609600"/>
          </a:xfrm>
        </p:spPr>
        <p:txBody>
          <a:bodyPr/>
          <a:lstStyle/>
          <a:p>
            <a:pPr algn="l"/>
            <a:r>
              <a:rPr lang="en-US" sz="3200" b="1" dirty="0"/>
              <a:t>6.3a - NTSB Case Study (Part 1)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Fri Nov 4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376" y="1332321"/>
            <a:ext cx="7896225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93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2" y="150338"/>
            <a:ext cx="9074728" cy="609600"/>
          </a:xfrm>
        </p:spPr>
        <p:txBody>
          <a:bodyPr/>
          <a:lstStyle/>
          <a:p>
            <a:pPr algn="l"/>
            <a:r>
              <a:rPr lang="en-US" sz="3200" b="1" dirty="0" smtClean="0"/>
              <a:t>6.3b </a:t>
            </a:r>
            <a:r>
              <a:rPr lang="en-US" sz="3200" b="1" dirty="0"/>
              <a:t>- NTSB Case Study (Part </a:t>
            </a:r>
            <a:r>
              <a:rPr lang="en-US" sz="3200" b="1" dirty="0" smtClean="0"/>
              <a:t>2) </a:t>
            </a:r>
            <a:br>
              <a:rPr lang="en-US" sz="3200" b="1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Fri Nov 4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37" y="2309812"/>
            <a:ext cx="7781925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4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977"/>
            <a:ext cx="6629400" cy="103105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Module 6 Review Questions </a:t>
            </a:r>
            <a:br>
              <a:rPr lang="en-US" b="1" dirty="0" smtClean="0"/>
            </a:br>
            <a:r>
              <a:rPr lang="en-US" sz="2800" b="1" dirty="0" smtClean="0">
                <a:solidFill>
                  <a:srgbClr val="FF0000"/>
                </a:solidFill>
              </a:rPr>
              <a:t>(Due Fri Nov 4)</a:t>
            </a:r>
            <a:endParaRPr sz="3600" b="1" dirty="0">
              <a:solidFill>
                <a:srgbClr val="FF0000"/>
              </a:solidFill>
            </a:endParaRPr>
          </a:p>
        </p:txBody>
      </p:sp>
      <p:sp>
        <p:nvSpPr>
          <p:cNvPr id="75779" name="Content Placeholder 2"/>
          <p:cNvSpPr>
            <a:spLocks noGrp="1"/>
          </p:cNvSpPr>
          <p:nvPr>
            <p:ph idx="1"/>
          </p:nvPr>
        </p:nvSpPr>
        <p:spPr>
          <a:xfrm>
            <a:off x="457200" y="1017091"/>
            <a:ext cx="8229600" cy="5523046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b="1" dirty="0"/>
              <a:t>Spend quality time responding to the following questions in your own words.</a:t>
            </a:r>
          </a:p>
          <a:p>
            <a:endParaRPr lang="en-US" alt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Explain </a:t>
            </a:r>
            <a:r>
              <a:rPr lang="en-US" altLang="en-US" dirty="0"/>
              <a:t>the aeromedical factors that are essential features in the lives of aviation professionals.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Classify </a:t>
            </a:r>
            <a:r>
              <a:rPr lang="en-US" altLang="en-US" dirty="0"/>
              <a:t>the principles of the Aeronautical Decision Making (ADM) model and DECIDE (Detect, Estimate, Choose, Identify, Do, Evaluate) model 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Describe </a:t>
            </a:r>
            <a:r>
              <a:rPr lang="en-US" altLang="en-US" dirty="0"/>
              <a:t>human factors design considerations that must be considered in flight deck design. What is the importance of this concept 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What </a:t>
            </a:r>
            <a:r>
              <a:rPr lang="en-US" altLang="en-US" dirty="0"/>
              <a:t>are the evolving concepts of Crew Resource Management (CRM)?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Describe </a:t>
            </a:r>
            <a:r>
              <a:rPr lang="en-US" altLang="en-US" dirty="0"/>
              <a:t>the goals associated with Maintenance Resource Management (MRM).</a:t>
            </a:r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ADF82206-C07E-4162-9C15-C93FC083D722}" type="slidenum">
              <a:rPr lang="en-US" altLang="en-US" sz="1800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15</a:t>
            </a:fld>
            <a:endParaRPr lang="en-US" altLang="en-US" sz="18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02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46484"/>
            <a:ext cx="7772400" cy="609600"/>
          </a:xfrm>
          <a:prstGeom prst="rect">
            <a:avLst/>
          </a:prstGeom>
        </p:spPr>
        <p:txBody>
          <a:bodyPr/>
          <a:lstStyle/>
          <a:p>
            <a:pPr algn="ctr" eaLnBrk="1" hangingPunct="1"/>
            <a:r>
              <a:rPr lang="en-US" sz="3200" b="1" u="sng" dirty="0" smtClean="0"/>
              <a:t>Assignments Due – Module 6 </a:t>
            </a:r>
            <a:br>
              <a:rPr lang="en-US" sz="3200" b="1" u="sng" dirty="0" smtClean="0"/>
            </a:br>
            <a:r>
              <a:rPr lang="en-US" sz="3200" b="1" dirty="0" smtClean="0"/>
              <a:t>(10/31/16 – 11/06/16)</a:t>
            </a: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70824"/>
            <a:ext cx="8382000" cy="3399593"/>
          </a:xfrm>
        </p:spPr>
        <p:txBody>
          <a:bodyPr>
            <a:normAutofit/>
          </a:bodyPr>
          <a:lstStyle/>
          <a:p>
            <a:r>
              <a:rPr lang="en-US" sz="2000" b="1" u="sng" dirty="0" smtClean="0"/>
              <a:t>Review Module 6 Instructions for the following assignments: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Discussion </a:t>
            </a:r>
            <a:r>
              <a:rPr lang="en-US" sz="2400" b="1" dirty="0"/>
              <a:t>Board Due </a:t>
            </a:r>
            <a:r>
              <a:rPr lang="en-US" sz="2400" b="1" dirty="0" smtClean="0"/>
              <a:t>(NTSB Case Study 1 and 2) </a:t>
            </a:r>
            <a:endParaRPr lang="en-US" sz="2400" b="1" dirty="0">
              <a:hlinkClick r:id="" action="ppaction://hlinkfile"/>
            </a:endParaRP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(Due </a:t>
            </a:r>
            <a:r>
              <a:rPr lang="en-US" sz="2400" b="1" dirty="0" smtClean="0">
                <a:solidFill>
                  <a:srgbClr val="FF0000"/>
                </a:solidFill>
              </a:rPr>
              <a:t>– Fri Nov 4) </a:t>
            </a:r>
            <a:r>
              <a:rPr lang="en-US" sz="2400" b="1" dirty="0"/>
              <a:t>– 2 part (</a:t>
            </a:r>
            <a:r>
              <a:rPr lang="en-US" sz="2400" b="1" dirty="0">
                <a:solidFill>
                  <a:srgbClr val="FF0000"/>
                </a:solidFill>
              </a:rPr>
              <a:t>Post and Respond</a:t>
            </a:r>
            <a:r>
              <a:rPr lang="en-US" sz="2400" b="1" dirty="0" smtClean="0"/>
              <a:t>)</a:t>
            </a:r>
          </a:p>
          <a:p>
            <a:pPr marL="457200" lvl="1" indent="0">
              <a:buNone/>
            </a:pPr>
            <a:endParaRPr lang="en-US" sz="2400" b="1" dirty="0"/>
          </a:p>
          <a:p>
            <a:pPr lvl="0"/>
            <a:r>
              <a:rPr lang="en-US" sz="2400" b="1" dirty="0" smtClean="0">
                <a:solidFill>
                  <a:srgbClr val="000000"/>
                </a:solidFill>
              </a:rPr>
              <a:t>Review Questions </a:t>
            </a:r>
            <a:r>
              <a:rPr lang="en-US" sz="2400" b="1" dirty="0">
                <a:solidFill>
                  <a:srgbClr val="000000"/>
                </a:solidFill>
              </a:rPr>
              <a:t>– </a:t>
            </a:r>
            <a:r>
              <a:rPr lang="en-US" sz="2400" b="1" dirty="0" smtClean="0">
                <a:solidFill>
                  <a:srgbClr val="000000"/>
                </a:solidFill>
              </a:rPr>
              <a:t>Human Factors and CRM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(Due – Fri Nov 4) </a:t>
            </a:r>
            <a:r>
              <a:rPr lang="en-US" sz="2400" b="1" dirty="0">
                <a:solidFill>
                  <a:srgbClr val="000000"/>
                </a:solidFill>
              </a:rPr>
              <a:t>– 5</a:t>
            </a:r>
            <a:r>
              <a:rPr lang="en-US" sz="2400" b="1" dirty="0" smtClean="0">
                <a:solidFill>
                  <a:srgbClr val="000000"/>
                </a:solidFill>
              </a:rPr>
              <a:t> Questions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482488" y="252066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</p:spTree>
    <p:extLst>
      <p:ext uri="{BB962C8B-B14F-4D97-AF65-F5344CB8AC3E}">
        <p14:creationId xmlns:p14="http://schemas.microsoft.com/office/powerpoint/2010/main" val="398520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752602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/ Comments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603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19" y="412861"/>
            <a:ext cx="6629400" cy="646331"/>
          </a:xfrm>
        </p:spPr>
        <p:txBody>
          <a:bodyPr/>
          <a:lstStyle/>
          <a:p>
            <a:r>
              <a:rPr lang="en-US" sz="3600" dirty="0" smtClean="0"/>
              <a:t>Human Factors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9178"/>
            <a:ext cx="8229600" cy="4976985"/>
          </a:xfrm>
        </p:spPr>
        <p:txBody>
          <a:bodyPr>
            <a:normAutofit/>
          </a:bodyPr>
          <a:lstStyle/>
          <a:p>
            <a:r>
              <a:rPr lang="en-US" dirty="0" smtClean="0"/>
              <a:t>Understand the basics of</a:t>
            </a:r>
          </a:p>
          <a:p>
            <a:pPr lvl="1"/>
            <a:r>
              <a:rPr lang="en-US" dirty="0" smtClean="0"/>
              <a:t>Human Factors</a:t>
            </a:r>
          </a:p>
          <a:p>
            <a:pPr lvl="1"/>
            <a:r>
              <a:rPr lang="en-US" dirty="0" smtClean="0"/>
              <a:t>Aeronautical Decision Making (ADM) </a:t>
            </a:r>
          </a:p>
          <a:p>
            <a:pPr lvl="1"/>
            <a:r>
              <a:rPr lang="en-US" dirty="0" smtClean="0"/>
              <a:t>Human Factors Design Considerations</a:t>
            </a:r>
            <a:endParaRPr lang="en-US" dirty="0"/>
          </a:p>
          <a:p>
            <a:pPr lvl="1"/>
            <a:r>
              <a:rPr lang="en-US" dirty="0" smtClean="0"/>
              <a:t>Crew Resource Management (CRM)</a:t>
            </a:r>
          </a:p>
          <a:p>
            <a:pPr lvl="1"/>
            <a:r>
              <a:rPr lang="en-US" dirty="0" smtClean="0"/>
              <a:t>Maintenance Resource Management (MRM) </a:t>
            </a:r>
          </a:p>
          <a:p>
            <a:r>
              <a:rPr lang="en-US" sz="2800" dirty="0"/>
              <a:t>In this course, we will make reference to Title # CFR Part # as # CFR Part #</a:t>
            </a:r>
          </a:p>
          <a:p>
            <a:pPr lvl="1"/>
            <a:r>
              <a:rPr lang="en-US" sz="2400" dirty="0"/>
              <a:t>Example:  14 CFR Part #</a:t>
            </a:r>
          </a:p>
          <a:p>
            <a:pPr lvl="1"/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186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5292D60-9BC4-405A-881F-F8CE405C1F58}" type="slidenum">
              <a:rPr lang="en-US" altLang="en-US" sz="1400">
                <a:latin typeface="Arial" panose="020B0604020202020204" pitchFamily="34" charset="0"/>
              </a:rPr>
              <a:pPr eaLnBrk="1" hangingPunct="1"/>
              <a:t>19</a:t>
            </a:fld>
            <a:endParaRPr lang="en-US" altLang="en-US" sz="1400" dirty="0">
              <a:latin typeface="Arial" panose="020B0604020202020204" pitchFamily="34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8755"/>
            <a:ext cx="6366294" cy="1143000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altLang="en-US" sz="3200" dirty="0" smtClean="0">
                <a:cs typeface="Arial" panose="020B0604020202020204" pitchFamily="34" charset="0"/>
              </a:rPr>
              <a:t/>
            </a:r>
            <a:br>
              <a:rPr lang="en-US" altLang="en-US" sz="3200" dirty="0" smtClean="0">
                <a:cs typeface="Arial" panose="020B0604020202020204" pitchFamily="34" charset="0"/>
              </a:rPr>
            </a:br>
            <a:r>
              <a:rPr lang="en-US" altLang="en-US" sz="3200" dirty="0" smtClean="0">
                <a:cs typeface="Arial" panose="020B0604020202020204" pitchFamily="34" charset="0"/>
              </a:rPr>
              <a:t>Crew Resource Management (CRM)</a:t>
            </a:r>
            <a:r>
              <a:rPr lang="en-US" altLang="en-US" sz="3200" b="1" i="1" dirty="0" smtClean="0">
                <a:cs typeface="Arial" panose="020B0604020202020204" pitchFamily="34" charset="0"/>
              </a:rPr>
              <a:t> 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000" dirty="0" smtClean="0">
                <a:cs typeface="Times New Roman" panose="02020603050405020304" pitchFamily="18" charset="0"/>
              </a:rPr>
              <a:t>Applied to any activity involving a team,  equipment, and a dynamic situation.</a:t>
            </a:r>
          </a:p>
          <a:p>
            <a:pPr>
              <a:lnSpc>
                <a:spcPct val="90000"/>
              </a:lnSpc>
            </a:pPr>
            <a:r>
              <a:rPr lang="en-US" altLang="en-US" sz="3000" dirty="0"/>
              <a:t>Allows individual to improve </a:t>
            </a:r>
            <a:r>
              <a:rPr lang="en-US" altLang="en-US" sz="3000" dirty="0" smtClean="0"/>
              <a:t>teamwork.</a:t>
            </a:r>
            <a:endParaRPr lang="en-US" altLang="en-US" sz="3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Concentrates on crewmember attitudes and behaviors.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000" dirty="0" smtClean="0"/>
              <a:t>Provides an opportunity for individuals to examine their behaviors.</a:t>
            </a:r>
          </a:p>
        </p:txBody>
      </p:sp>
    </p:spTree>
    <p:extLst>
      <p:ext uri="{BB962C8B-B14F-4D97-AF65-F5344CB8AC3E}">
        <p14:creationId xmlns:p14="http://schemas.microsoft.com/office/powerpoint/2010/main" val="4068701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4731619"/>
          </a:xfrm>
        </p:spPr>
        <p:txBody>
          <a:bodyPr lIns="86367" tIns="49533" rIns="86367" bIns="49533" anchor="t">
            <a:normAutofit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November 4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4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dirty="0" smtClean="0"/>
              <a:t> </a:t>
            </a:r>
            <a:r>
              <a:rPr lang="en-US" dirty="0"/>
              <a:t> 1910 </a:t>
            </a:r>
            <a:r>
              <a:rPr lang="en-US" dirty="0" smtClean="0"/>
              <a:t>— </a:t>
            </a:r>
            <a:r>
              <a:rPr lang="en-US" dirty="0"/>
              <a:t>The first dirigible to fly from England to France is the British non-rigid airship City of Cardiff, built by E.T. Willows. </a:t>
            </a:r>
            <a:endParaRPr lang="en-US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53250" name="Picture 2" descr="http://static0.casgliad.sequence.co.uk/Cluster/Media/Items/000/000/014/183/Thumbnails/Thumb635x353.jpg?v=0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408" y="1143000"/>
            <a:ext cx="252412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252" name="Picture 4" descr="http://www.gracesguide.co.uk/images/thumb/5/5b/Im19100104Aero-ETWillows0.jpg/180px-Im19100104Aero-ETWillows0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125" y="4205646"/>
            <a:ext cx="3846083" cy="2499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00171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9"/>
          <p:cNvSpPr>
            <a:spLocks noGrp="1"/>
          </p:cNvSpPr>
          <p:nvPr>
            <p:ph type="title"/>
          </p:nvPr>
        </p:nvSpPr>
        <p:spPr bwMode="auto">
          <a:xfrm>
            <a:off x="457200" y="7861"/>
            <a:ext cx="5700532" cy="113877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altLang="en-US" sz="3400" i="1" dirty="0" smtClean="0"/>
              <a:t>AC 120-51E Crew Resource </a:t>
            </a:r>
            <a:br>
              <a:rPr altLang="en-US" sz="3400" i="1" dirty="0" smtClean="0"/>
            </a:br>
            <a:r>
              <a:rPr altLang="en-US" sz="3400" i="1" dirty="0" smtClean="0"/>
              <a:t>Management Training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149350"/>
            <a:ext cx="8229600" cy="4957763"/>
          </a:xfrm>
          <a:noFill/>
        </p:spPr>
        <p:txBody>
          <a:bodyPr>
            <a:normAutofit lnSpcReduction="10000"/>
          </a:bodyPr>
          <a:lstStyle/>
          <a:p>
            <a:r>
              <a:rPr lang="en-US" altLang="en-US" sz="2800" dirty="0" smtClean="0"/>
              <a:t>Guidelines for developing, implementing, reinforcing, and CRM training </a:t>
            </a:r>
          </a:p>
          <a:p>
            <a:pPr lvl="1"/>
            <a:r>
              <a:rPr lang="en-US" altLang="en-US" sz="2400" dirty="0" smtClean="0"/>
              <a:t>Flight crewmembers </a:t>
            </a:r>
          </a:p>
          <a:p>
            <a:pPr lvl="1"/>
            <a:r>
              <a:rPr lang="en-US" altLang="en-US" sz="2400" dirty="0" smtClean="0"/>
              <a:t>Other personnel essential to flight safety</a:t>
            </a:r>
          </a:p>
          <a:p>
            <a:r>
              <a:rPr lang="en-US" altLang="en-US" sz="2800" dirty="0" smtClean="0"/>
              <a:t>Application of crew team management concepts in decision making.</a:t>
            </a:r>
          </a:p>
          <a:p>
            <a:r>
              <a:rPr lang="en-US" altLang="en-US" sz="2800" dirty="0" smtClean="0"/>
              <a:t>Back to basics: Excellent communication, group decision making, leadership, and task or resource management.</a:t>
            </a:r>
          </a:p>
          <a:p>
            <a:r>
              <a:rPr lang="en-US" altLang="en-US" sz="2600" dirty="0" smtClean="0"/>
              <a:t>Common use of Line Oriented Flight Training schedules (LOFT) for integration.</a:t>
            </a:r>
            <a:endParaRPr lang="en-US" altLang="en-US" sz="2800" dirty="0" smtClean="0"/>
          </a:p>
        </p:txBody>
      </p:sp>
      <p:sp>
        <p:nvSpPr>
          <p:cNvPr id="32772" name="Slide Number Placeholder 10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1D3FB11-8A61-4090-9171-5FC9900939C3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72840773"/>
      </p:ext>
    </p:extLst>
  </p:cSld>
  <p:clrMapOvr>
    <a:masterClrMapping/>
  </p:clrMapOvr>
  <p:transition spd="slow" advTm="450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0"/>
            <a:ext cx="6183313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3600" dirty="0" smtClean="0"/>
              <a:t>The Dirty Dozen Leading to </a:t>
            </a:r>
            <a:br>
              <a:rPr lang="en-US" altLang="en-US" sz="3600" dirty="0" smtClean="0"/>
            </a:br>
            <a:r>
              <a:rPr lang="en-US" altLang="en-US" sz="3600" dirty="0" smtClean="0"/>
              <a:t>Maintenance Errors</a:t>
            </a:r>
          </a:p>
        </p:txBody>
      </p:sp>
      <p:sp>
        <p:nvSpPr>
          <p:cNvPr id="9728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121840"/>
            <a:ext cx="8229600" cy="4911725"/>
          </a:xfrm>
          <a:noFill/>
        </p:spPr>
        <p:txBody>
          <a:bodyPr/>
          <a:lstStyle/>
          <a:p>
            <a:r>
              <a:rPr lang="en-US" altLang="en-US" dirty="0" smtClean="0"/>
              <a:t>Identified by a study performed by Transport Canada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1.	Lack of Communication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2.	Lack of Teamwork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3.	Lack of Assertiveness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4.	Complacency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5.	Fatigue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6.	Stress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7.	Lack of Resources</a:t>
            </a:r>
          </a:p>
        </p:txBody>
      </p:sp>
    </p:spTree>
    <p:extLst>
      <p:ext uri="{BB962C8B-B14F-4D97-AF65-F5344CB8AC3E}">
        <p14:creationId xmlns:p14="http://schemas.microsoft.com/office/powerpoint/2010/main" val="307737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0"/>
            <a:ext cx="6183313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3600" dirty="0" smtClean="0"/>
              <a:t>The Dirty Dozen Leading to </a:t>
            </a:r>
            <a:br>
              <a:rPr lang="en-US" altLang="en-US" sz="3600" dirty="0" smtClean="0"/>
            </a:br>
            <a:r>
              <a:rPr lang="en-US" altLang="en-US" sz="3600" dirty="0" smtClean="0"/>
              <a:t>Maintenance Errors</a:t>
            </a:r>
          </a:p>
        </p:txBody>
      </p:sp>
      <p:sp>
        <p:nvSpPr>
          <p:cNvPr id="9625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14438"/>
            <a:ext cx="8229600" cy="4911725"/>
          </a:xfrm>
          <a:noFill/>
        </p:spPr>
        <p:txBody>
          <a:bodyPr/>
          <a:lstStyle/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8.	Lack of Awareness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9.	Lack of Knowledge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10.	 Pressure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11.	 Distraction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dirty="0" smtClean="0"/>
              <a:t>12.	 Norms</a:t>
            </a:r>
          </a:p>
          <a:p>
            <a:pPr lvl="1"/>
            <a:r>
              <a:rPr lang="en-US" altLang="en-US" dirty="0" smtClean="0"/>
              <a:t> (Sheehan, 2013, p. 282)</a:t>
            </a:r>
          </a:p>
        </p:txBody>
      </p:sp>
    </p:spTree>
    <p:extLst>
      <p:ext uri="{BB962C8B-B14F-4D97-AF65-F5344CB8AC3E}">
        <p14:creationId xmlns:p14="http://schemas.microsoft.com/office/powerpoint/2010/main" val="374688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itle 9"/>
          <p:cNvSpPr>
            <a:spLocks noGrp="1"/>
          </p:cNvSpPr>
          <p:nvPr>
            <p:ph type="title" idx="4294967295"/>
          </p:nvPr>
        </p:nvSpPr>
        <p:spPr bwMode="auto">
          <a:xfrm>
            <a:off x="457200" y="-61555"/>
            <a:ext cx="6096000" cy="1200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/>
          <a:p>
            <a:r>
              <a:rPr lang="en-US" altLang="en-US" sz="3600" dirty="0" smtClean="0"/>
              <a:t>Maintenance Resource Management (MRM)</a:t>
            </a:r>
          </a:p>
        </p:txBody>
      </p:sp>
      <p:sp>
        <p:nvSpPr>
          <p:cNvPr id="13107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71563"/>
            <a:ext cx="8229600" cy="4876800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Stresses teamwork and a philosophy toward error-free maintenance performance.</a:t>
            </a:r>
          </a:p>
          <a:p>
            <a:r>
              <a:rPr lang="en-US" altLang="en-US" dirty="0" smtClean="0"/>
              <a:t>Create a positive safety culture throughout the organization.</a:t>
            </a:r>
          </a:p>
          <a:p>
            <a:r>
              <a:rPr lang="en-US" altLang="en-US" dirty="0" smtClean="0"/>
              <a:t>Goal is to integrate maintenance technical skills, interpersonal skills, and human factors knowledge into excellent maintenance performance.</a:t>
            </a:r>
          </a:p>
          <a:p>
            <a:r>
              <a:rPr lang="en-US" altLang="en-US" dirty="0" smtClean="0"/>
              <a:t>Detailed information in</a:t>
            </a:r>
            <a:r>
              <a:rPr lang="en-US" altLang="en-US" i="1" dirty="0" smtClean="0"/>
              <a:t> AC 120-72 Maintenance Resource Management Training. </a:t>
            </a:r>
          </a:p>
        </p:txBody>
      </p:sp>
      <p:sp>
        <p:nvSpPr>
          <p:cNvPr id="131076" name="Slide Number Placeholder 10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D025BE81-1861-4026-9FB4-B88529D0197E}" type="slidenum">
              <a:rPr lang="en-US" altLang="en-US"/>
              <a:pPr algn="r" eaLnBrk="1" hangingPunct="1"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8270948"/>
      </p:ext>
    </p:extLst>
  </p:cSld>
  <p:clrMapOvr>
    <a:masterClrMapping/>
  </p:clrMapOvr>
  <p:transition spd="slow" advTm="450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9"/>
          <p:cNvSpPr>
            <a:spLocks noGrp="1"/>
          </p:cNvSpPr>
          <p:nvPr>
            <p:ph type="title" idx="4294967295"/>
          </p:nvPr>
        </p:nvSpPr>
        <p:spPr bwMode="auto">
          <a:xfrm>
            <a:off x="457200" y="40416"/>
            <a:ext cx="6096000" cy="1138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/>
          <a:p>
            <a:pPr algn="l"/>
            <a:r>
              <a:rPr lang="en-US" altLang="en-US" sz="3400" dirty="0" smtClean="0"/>
              <a:t>Maintenance Resource Management (MRM)</a:t>
            </a:r>
          </a:p>
        </p:txBody>
      </p:sp>
      <p:sp>
        <p:nvSpPr>
          <p:cNvPr id="11571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83135"/>
            <a:ext cx="8229600" cy="4765228"/>
          </a:xfrm>
          <a:noFill/>
        </p:spPr>
        <p:txBody>
          <a:bodyPr/>
          <a:lstStyle/>
          <a:p>
            <a:r>
              <a:rPr lang="en-US" altLang="en-US" sz="2800" dirty="0" smtClean="0">
                <a:ea typeface="Batang" pitchFamily="18" charset="-127"/>
              </a:rPr>
              <a:t>Similar to CRM with same themes</a:t>
            </a:r>
          </a:p>
          <a:p>
            <a:pPr lvl="1"/>
            <a:r>
              <a:rPr lang="en-US" altLang="en-US" sz="2400" dirty="0" smtClean="0">
                <a:ea typeface="Batang" pitchFamily="18" charset="-127"/>
              </a:rPr>
              <a:t>Open communications</a:t>
            </a:r>
          </a:p>
          <a:p>
            <a:pPr lvl="2"/>
            <a:r>
              <a:rPr lang="en-US" altLang="en-US" sz="2000" dirty="0" smtClean="0">
                <a:ea typeface="Batang" pitchFamily="18" charset="-127"/>
              </a:rPr>
              <a:t>Issue with shift change briefings</a:t>
            </a:r>
          </a:p>
          <a:p>
            <a:pPr lvl="1"/>
            <a:r>
              <a:rPr lang="en-US" altLang="en-US" sz="2400" dirty="0" smtClean="0">
                <a:ea typeface="Batang" pitchFamily="18" charset="-127"/>
              </a:rPr>
              <a:t>Teamwork</a:t>
            </a:r>
          </a:p>
          <a:p>
            <a:pPr lvl="1"/>
            <a:r>
              <a:rPr lang="en-US" altLang="en-US" sz="2400" dirty="0" smtClean="0">
                <a:ea typeface="Batang" pitchFamily="18" charset="-127"/>
              </a:rPr>
              <a:t>Situational Awareness</a:t>
            </a:r>
          </a:p>
          <a:p>
            <a:pPr lvl="1"/>
            <a:r>
              <a:rPr lang="en-US" altLang="en-US" sz="2400" dirty="0" smtClean="0">
                <a:ea typeface="Batang" pitchFamily="18" charset="-127"/>
              </a:rPr>
              <a:t>Paying attention to detail </a:t>
            </a:r>
          </a:p>
          <a:p>
            <a:pPr lvl="1"/>
            <a:r>
              <a:rPr lang="en-US" altLang="en-US" sz="2400" dirty="0" smtClean="0">
                <a:ea typeface="Batang" pitchFamily="18" charset="-127"/>
              </a:rPr>
              <a:t>Problem solving and troubleshooting</a:t>
            </a:r>
          </a:p>
          <a:p>
            <a:pPr lvl="1"/>
            <a:r>
              <a:rPr lang="en-US" altLang="en-US" sz="2400" dirty="0" smtClean="0">
                <a:ea typeface="Batang" pitchFamily="18" charset="-127"/>
              </a:rPr>
              <a:t>Safety first (Team based safety behavior)</a:t>
            </a:r>
          </a:p>
          <a:p>
            <a:pPr lvl="1"/>
            <a:r>
              <a:rPr lang="en-US" altLang="en-US" sz="2400" dirty="0" smtClean="0">
                <a:ea typeface="Batang" pitchFamily="18" charset="-127"/>
              </a:rPr>
              <a:t>Task allocation</a:t>
            </a:r>
          </a:p>
          <a:p>
            <a:endParaRPr lang="en-US" altLang="en-US" i="1" dirty="0" smtClean="0"/>
          </a:p>
        </p:txBody>
      </p:sp>
      <p:sp>
        <p:nvSpPr>
          <p:cNvPr id="115716" name="Slide Number Placeholder 10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fld id="{19886EBF-73CF-460C-BA8A-00CF43BC9D77}" type="slidenum">
              <a:rPr lang="en-US" altLang="en-US"/>
              <a:pPr algn="r" eaLnBrk="1" hangingPunct="1"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8287437"/>
      </p:ext>
    </p:extLst>
  </p:cSld>
  <p:clrMapOvr>
    <a:masterClrMapping/>
  </p:clrMapOvr>
  <p:transition spd="slow" advTm="4509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19" y="29890"/>
            <a:ext cx="6629400" cy="1015663"/>
          </a:xfrm>
        </p:spPr>
        <p:txBody>
          <a:bodyPr/>
          <a:lstStyle/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>Reason’s Swiss Cheese Model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D46B3-4686-4835-97D3-129100525A2B}" type="slidenum">
              <a:rPr lang="en-US" smtClean="0"/>
              <a:t>25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755" y="1214437"/>
            <a:ext cx="8081853" cy="4781249"/>
          </a:xfrm>
          <a:prstGeom prst="rect">
            <a:avLst/>
          </a:prstGeom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762000" y="6069013"/>
            <a:ext cx="6856749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dirty="0"/>
              <a:t>Rodrigues &amp; </a:t>
            </a:r>
            <a:r>
              <a:rPr lang="en-US" altLang="en-US" sz="2000" dirty="0" smtClean="0"/>
              <a:t>Cusick. (2012</a:t>
            </a:r>
            <a:r>
              <a:rPr lang="en-US" altLang="en-US" sz="2000" dirty="0"/>
              <a:t>). </a:t>
            </a:r>
            <a:r>
              <a:rPr lang="en-US" altLang="en-US" sz="2000" i="1" dirty="0"/>
              <a:t>Commercial </a:t>
            </a:r>
            <a:r>
              <a:rPr lang="en-US" altLang="en-US" sz="2000" i="1" dirty="0" smtClean="0"/>
              <a:t>Aviation </a:t>
            </a:r>
            <a:r>
              <a:rPr lang="en-US" altLang="en-US" sz="2000" i="1" dirty="0"/>
              <a:t>S</a:t>
            </a:r>
            <a:r>
              <a:rPr lang="en-US" altLang="en-US" sz="2000" i="1" dirty="0" smtClean="0"/>
              <a:t>afety. </a:t>
            </a:r>
            <a:r>
              <a:rPr lang="en-US" altLang="en-US" sz="2000" dirty="0" smtClean="0"/>
              <a:t>p</a:t>
            </a:r>
            <a:r>
              <a:rPr lang="en-US" altLang="en-US" sz="2000" dirty="0"/>
              <a:t>. </a:t>
            </a:r>
            <a:r>
              <a:rPr lang="en-US" altLang="en-US" sz="2000" dirty="0" smtClean="0"/>
              <a:t>142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65787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4731619"/>
          </a:xfrm>
        </p:spPr>
        <p:txBody>
          <a:bodyPr lIns="86367" tIns="49533" rIns="86367" bIns="49533" anchor="t">
            <a:normAutofit lnSpcReduction="10000"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November 4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4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dirty="0" smtClean="0"/>
              <a:t> </a:t>
            </a:r>
            <a:r>
              <a:rPr lang="en-US" dirty="0"/>
              <a:t> 1928 </a:t>
            </a:r>
            <a:r>
              <a:rPr lang="en-US" dirty="0" smtClean="0"/>
              <a:t>— </a:t>
            </a:r>
            <a:r>
              <a:rPr lang="en-US" dirty="0"/>
              <a:t>Lt. D'Arcy </a:t>
            </a:r>
            <a:r>
              <a:rPr lang="en-US" dirty="0" err="1"/>
              <a:t>Greig</a:t>
            </a:r>
            <a:r>
              <a:rPr lang="en-US" dirty="0"/>
              <a:t> in </a:t>
            </a:r>
            <a:r>
              <a:rPr lang="en-US" dirty="0" err="1"/>
              <a:t>Supermarine</a:t>
            </a:r>
            <a:r>
              <a:rPr lang="en-US" dirty="0"/>
              <a:t>-Napier S-5 monoplane flies at a speed of 319.57 mph. </a:t>
            </a:r>
            <a:endParaRPr lang="en-US" dirty="0" smtClean="0"/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endParaRPr lang="en-US" dirty="0"/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dirty="0" smtClean="0"/>
              <a:t>His </a:t>
            </a:r>
            <a:r>
              <a:rPr lang="en-US" dirty="0"/>
              <a:t>record is not official because it does not beat by 5 mph that of 318.624 made by the </a:t>
            </a:r>
            <a:r>
              <a:rPr lang="en-US" dirty="0" err="1"/>
              <a:t>Bernardi</a:t>
            </a:r>
            <a:r>
              <a:rPr lang="en-US" dirty="0"/>
              <a:t> in Italy. </a:t>
            </a:r>
            <a:endParaRPr lang="en-US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54274" name="Picture 2" descr="http://upload.wikimedia.org/wikipedia/commons/thumb/3/30/Supermarine_S.5_1927.jpg/300px-Supermarine_S.5_1927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219325"/>
            <a:ext cx="3962400" cy="2298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76" name="Picture 4" descr="http://cache4.asset-cache.net/gc/3422410-february-1928-englands-1927-schneider-cup-gettyimages.jpg?v=1&amp;c=IWSAsset&amp;k=2&amp;d=sG7YxmsNd247m1BjmlDpJuUzEgVCDh58LK6su8WKtupN6eN2RolB3ITNyw%2FtrylX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88105"/>
            <a:ext cx="4305822" cy="261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2662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4731619"/>
          </a:xfrm>
        </p:spPr>
        <p:txBody>
          <a:bodyPr lIns="86367" tIns="49533" rIns="86367" bIns="49533" anchor="t">
            <a:normAutofit fontScale="92500" lnSpcReduction="10000"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November 4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4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dirty="0" smtClean="0"/>
              <a:t> </a:t>
            </a:r>
            <a:r>
              <a:rPr lang="en-US" dirty="0"/>
              <a:t> 1949 </a:t>
            </a:r>
            <a:r>
              <a:rPr lang="en-US" dirty="0" smtClean="0"/>
              <a:t>— </a:t>
            </a:r>
            <a:r>
              <a:rPr lang="en-US" dirty="0"/>
              <a:t>Civil Aeronautics Board reports the airline financial improvement during first six months of 1949 — $10,649,000 operating profit as compared to a $3,966,000 dollar loss in 1948 — results from increased non-mail revenues. </a:t>
            </a:r>
            <a:endParaRPr lang="en-US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55298" name="Picture 2" descr="http://www.wipo.int/ipdl/IPDL-IMAGES/SIXTERXML-IMAGES/images/us1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1120626"/>
            <a:ext cx="2286000" cy="230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00" name="Picture 4" descr="http://www.aero-news.net/images/content/commav/2003/lloydpogue-0503b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447858"/>
            <a:ext cx="3829050" cy="3257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9963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4731619"/>
          </a:xfrm>
        </p:spPr>
        <p:txBody>
          <a:bodyPr lIns="86367" tIns="49533" rIns="86367" bIns="49533" anchor="t">
            <a:normAutofit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November 4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4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lvl="0"/>
            <a:r>
              <a:rPr lang="en-US" dirty="0" smtClean="0"/>
              <a:t> </a:t>
            </a:r>
            <a:r>
              <a:rPr lang="en-US" dirty="0"/>
              <a:t> 1949 </a:t>
            </a:r>
            <a:r>
              <a:rPr lang="en-US" dirty="0" smtClean="0"/>
              <a:t>— </a:t>
            </a:r>
            <a:r>
              <a:rPr lang="en-US" dirty="0"/>
              <a:t>Consolidated </a:t>
            </a:r>
            <a:r>
              <a:rPr lang="en-US" dirty="0" err="1"/>
              <a:t>Vultee</a:t>
            </a:r>
            <a:r>
              <a:rPr lang="en-US" dirty="0"/>
              <a:t> receives $5-million United States Air Force contract for twelve T-29 trainers. 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56322" name="Picture 2" descr="http://www.stinsonflyer.com/consolac/t29-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166" y="2209800"/>
            <a:ext cx="4710634" cy="311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72265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4731619"/>
          </a:xfrm>
        </p:spPr>
        <p:txBody>
          <a:bodyPr lIns="86367" tIns="49533" rIns="86367" bIns="49533" anchor="t">
            <a:normAutofit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November 4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4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lvl="0"/>
            <a:r>
              <a:rPr lang="en-US" dirty="0" smtClean="0"/>
              <a:t> </a:t>
            </a:r>
            <a:r>
              <a:rPr lang="en-US" dirty="0"/>
              <a:t> 1959 </a:t>
            </a:r>
            <a:r>
              <a:rPr lang="en-US" dirty="0" smtClean="0"/>
              <a:t>— </a:t>
            </a:r>
            <a:r>
              <a:rPr lang="en-US" dirty="0"/>
              <a:t>Second Project Mercury “Little Joe” firing to test the capsules escape rocket system is a complete success. 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57348" name="Picture 4" descr="http://www-pao.ksc.nasa.gov/history/mercury/lj-5b/lj-5b-patch-small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76625"/>
            <a:ext cx="4267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2279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/>
          </p:cNvSpPr>
          <p:nvPr/>
        </p:nvSpPr>
        <p:spPr bwMode="auto">
          <a:xfrm>
            <a:off x="498947" y="5943824"/>
            <a:ext cx="4940350" cy="92199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128"/>
                </a:moveTo>
                <a:lnTo>
                  <a:pt x="21600" y="21600"/>
                </a:lnTo>
                <a:lnTo>
                  <a:pt x="16039" y="21600"/>
                </a:lnTo>
                <a:lnTo>
                  <a:pt x="2" y="0"/>
                </a:lnTo>
              </a:path>
            </a:pathLst>
          </a:custGeom>
          <a:solidFill>
            <a:srgbClr val="ABDEEB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3" name="AutoShape 3" descr="image1.jpg"/>
          <p:cNvSpPr>
            <a:spLocks/>
          </p:cNvSpPr>
          <p:nvPr/>
        </p:nvSpPr>
        <p:spPr bwMode="auto">
          <a:xfrm>
            <a:off x="-5578" y="5790902"/>
            <a:ext cx="3401095" cy="108049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12700" cap="rnd" cmpd="sng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 lIns="49533" tIns="49533" rIns="49533" bIns="49533" anchor="ctr"/>
          <a:lstStyle/>
          <a:p>
            <a:pPr defTabSz="889812"/>
            <a:endParaRPr lang="en-US">
              <a:solidFill>
                <a:prstClr val="black"/>
              </a:solidFill>
            </a:endParaRPr>
          </a:p>
        </p:txBody>
      </p:sp>
      <p:sp>
        <p:nvSpPr>
          <p:cNvPr id="1536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25016" y="1370709"/>
            <a:ext cx="4339828" cy="4731619"/>
          </a:xfrm>
        </p:spPr>
        <p:txBody>
          <a:bodyPr lIns="86367" tIns="49533" rIns="86367" bIns="49533" anchor="t">
            <a:normAutofit/>
          </a:bodyPr>
          <a:lstStyle/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Font typeface="Wingdings 3" pitchFamily="18" charset="2"/>
              <a:buChar char="•"/>
            </a:pPr>
            <a:r>
              <a:rPr lang="en-US" sz="2800" b="1" dirty="0">
                <a:latin typeface="Helvetica" charset="0"/>
                <a:ea typeface="Helvetica" charset="0"/>
                <a:cs typeface="Helvetica" charset="0"/>
                <a:sym typeface="Helvetica" charset="0"/>
              </a:rPr>
              <a:t> November 4</a:t>
            </a:r>
          </a:p>
          <a:p>
            <a:pPr marL="215068" indent="-165037" defTabSz="889561">
              <a:lnSpc>
                <a:spcPct val="80000"/>
              </a:lnSpc>
              <a:spcBef>
                <a:spcPts val="281"/>
              </a:spcBef>
              <a:buClr>
                <a:srgbClr val="2DA2BF"/>
              </a:buClr>
              <a:buSzPct val="68000"/>
              <a:buNone/>
            </a:pPr>
            <a:endParaRPr lang="en-US" sz="2400" b="1" dirty="0">
              <a:latin typeface="Helvetica" charset="0"/>
              <a:ea typeface="Helvetica" charset="0"/>
              <a:cs typeface="Helvetica" charset="0"/>
              <a:sym typeface="Helvetica" charset="0"/>
            </a:endParaRPr>
          </a:p>
          <a:p>
            <a:pPr lvl="0"/>
            <a:r>
              <a:rPr lang="en-US" dirty="0" smtClean="0"/>
              <a:t> </a:t>
            </a:r>
            <a:r>
              <a:rPr lang="en-US" dirty="0"/>
              <a:t> 1960 </a:t>
            </a:r>
            <a:r>
              <a:rPr lang="en-US" dirty="0" smtClean="0"/>
              <a:t>— </a:t>
            </a:r>
            <a:r>
              <a:rPr lang="en-US" dirty="0"/>
              <a:t>The United States Air Force revealed use of a converted Boeing C-97 “</a:t>
            </a:r>
            <a:r>
              <a:rPr lang="en-US" dirty="0" err="1"/>
              <a:t>Stratofreighter</a:t>
            </a:r>
            <a:r>
              <a:rPr lang="en-US" dirty="0"/>
              <a:t>“ as an airborne command post. 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065" y="274588"/>
            <a:ext cx="8229823" cy="1143000"/>
          </a:xfrm>
        </p:spPr>
        <p:txBody>
          <a:bodyPr lIns="86367" tIns="49533" rIns="86367" bIns="49533"/>
          <a:lstStyle/>
          <a:p>
            <a:pPr defTabSz="889561">
              <a:defRPr/>
            </a:pPr>
            <a:r>
              <a:rPr lang="en-US" sz="4100" b="1" dirty="0">
                <a:solidFill>
                  <a:srgbClr val="46464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charset="0"/>
                <a:ea typeface="Helvetica" charset="0"/>
                <a:cs typeface="Helvetica" charset="0"/>
                <a:sym typeface="Helvetica" charset="0"/>
              </a:rPr>
              <a:t>THIS DAY IN AVIATION</a:t>
            </a:r>
            <a:endParaRPr lang="en-US" dirty="0" smtClean="0"/>
          </a:p>
        </p:txBody>
      </p:sp>
      <p:pic>
        <p:nvPicPr>
          <p:cNvPr id="58370" name="Picture 2" descr="http://www.flugzeuginfo.net/acimages/kc97g_tyukin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422716"/>
            <a:ext cx="4495800" cy="3001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372" name="Picture 4" descr="http://www.surclaro.com/modules/Media_Gallery/gallery/Screenshots/FS2004/KC-97G_Stratotan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4181678"/>
            <a:ext cx="4572000" cy="321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46465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4900" y="1752602"/>
            <a:ext cx="1852613" cy="3998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Questions / Comments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22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49236"/>
            <a:ext cx="7772400" cy="609600"/>
          </a:xfrm>
          <a:prstGeom prst="rect">
            <a:avLst/>
          </a:prstGeom>
        </p:spPr>
        <p:txBody>
          <a:bodyPr/>
          <a:lstStyle/>
          <a:p>
            <a:r>
              <a:rPr lang="en-US" sz="3200" b="1" u="sng" dirty="0"/>
              <a:t>Learning Objectives – Module 6</a:t>
            </a:r>
            <a:r>
              <a:rPr lang="en-US" sz="3200" b="1" u="sng" dirty="0" smtClean="0"/>
              <a:t> (10/31/16 </a:t>
            </a:r>
            <a:r>
              <a:rPr lang="en-US" sz="3200" b="1" u="sng" dirty="0"/>
              <a:t>– </a:t>
            </a:r>
            <a:r>
              <a:rPr lang="en-US" sz="3200" b="1" u="sng" dirty="0" smtClean="0"/>
              <a:t>11/6/16</a:t>
            </a:r>
            <a:r>
              <a:rPr lang="en-US" sz="3200" b="1" u="sng" dirty="0"/>
              <a:t>)</a:t>
            </a:r>
            <a:br>
              <a:rPr lang="en-US" sz="3200" b="1" u="sng" dirty="0"/>
            </a:br>
            <a:r>
              <a:rPr lang="en-US" sz="2800" b="1" u="sng" dirty="0"/>
              <a:t>Human Factors and Crew Resource Management</a:t>
            </a:r>
            <a:endParaRPr lang="en-US" sz="2400" b="1" i="1" u="sng" dirty="0" smtClean="0">
              <a:solidFill>
                <a:srgbClr val="00386B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8436" y="2508069"/>
            <a:ext cx="7763164" cy="434993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2000" b="1" u="sng" dirty="0"/>
              <a:t>Upon successful completion of this module, you will be able to:</a:t>
            </a:r>
          </a:p>
          <a:p>
            <a:pPr lvl="1"/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dirty="0"/>
              <a:t>Explain the aeromedical factors that are essential features in the lives of aviation professionals. </a:t>
            </a:r>
          </a:p>
          <a:p>
            <a:pPr>
              <a:buFont typeface="+mj-lt"/>
              <a:buAutoNum type="arabicPeriod"/>
            </a:pPr>
            <a:r>
              <a:rPr lang="en-US" dirty="0"/>
              <a:t>Classify the principles of the Aeronautical Decision Making (ADM) model include DECIDE. </a:t>
            </a:r>
          </a:p>
          <a:p>
            <a:pPr>
              <a:buFont typeface="+mj-lt"/>
              <a:buAutoNum type="arabicPeriod"/>
            </a:pPr>
            <a:r>
              <a:rPr lang="en-US" dirty="0"/>
              <a:t>Describe human factors design considerations that must be considered in flight deck design. </a:t>
            </a:r>
          </a:p>
          <a:p>
            <a:pPr>
              <a:buFont typeface="+mj-lt"/>
              <a:buAutoNum type="arabicPeriod"/>
            </a:pPr>
            <a:r>
              <a:rPr lang="en-US" dirty="0"/>
              <a:t>Describe the evolving concepts of Crew Resource Management</a:t>
            </a:r>
            <a:r>
              <a:rPr lang="en-US" dirty="0" smtClean="0"/>
              <a:t>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Differentiate among the topics that are typically included in current CRM programs. </a:t>
            </a:r>
          </a:p>
          <a:p>
            <a:pPr>
              <a:buFont typeface="+mj-lt"/>
              <a:buAutoNum type="arabicPeriod"/>
            </a:pPr>
            <a:r>
              <a:rPr lang="en-US" dirty="0"/>
              <a:t>Analyze CRM performance marker clusters for their applicability to different crew situations. </a:t>
            </a:r>
          </a:p>
          <a:p>
            <a:pPr>
              <a:buFont typeface="+mj-lt"/>
              <a:buAutoNum type="arabicPeriod"/>
            </a:pPr>
            <a:r>
              <a:rPr lang="en-US" dirty="0"/>
              <a:t>Describe the goals associated with Maintenance Resource Management (MRM). </a:t>
            </a:r>
          </a:p>
          <a:p>
            <a:pPr>
              <a:buFont typeface="+mj-lt"/>
              <a:buAutoNum type="arabicPeriod"/>
            </a:pPr>
            <a:r>
              <a:rPr lang="en-US" dirty="0"/>
              <a:t>Discuss the principles of Dr. James Reason's Swiss Cheese Model. </a:t>
            </a:r>
          </a:p>
          <a:p>
            <a:pPr>
              <a:buFont typeface="+mj-lt"/>
              <a:buAutoNum type="arabicPeriod"/>
            </a:pPr>
            <a:r>
              <a:rPr lang="en-US" dirty="0"/>
              <a:t>Explain the Sterile Flight Deck or Cockpit rule and why is it </a:t>
            </a:r>
            <a:r>
              <a:rPr lang="en-US" dirty="0" smtClean="0"/>
              <a:t>important.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/>
              <a:t>Discuss human factors design considerations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388" name="Rectangle 11"/>
          <p:cNvSpPr>
            <a:spLocks noChangeArrowheads="1"/>
          </p:cNvSpPr>
          <p:nvPr/>
        </p:nvSpPr>
        <p:spPr bwMode="auto">
          <a:xfrm>
            <a:off x="-221649" y="37403"/>
            <a:ext cx="5361039" cy="459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Management of Aeronautical Science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0936" y="2613883"/>
            <a:ext cx="1099338" cy="2808982"/>
            <a:chOff x="20936" y="2518611"/>
            <a:chExt cx="1099338" cy="1876926"/>
          </a:xfrm>
        </p:grpSpPr>
        <p:sp>
          <p:nvSpPr>
            <p:cNvPr id="2" name="Left Brace 1"/>
            <p:cNvSpPr/>
            <p:nvPr/>
          </p:nvSpPr>
          <p:spPr bwMode="auto">
            <a:xfrm>
              <a:off x="494632" y="2518611"/>
              <a:ext cx="625642" cy="1876926"/>
            </a:xfrm>
            <a:prstGeom prst="leftBrac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 rot="16200000">
              <a:off x="-501540" y="3226241"/>
              <a:ext cx="15066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dirty="0" smtClean="0">
                  <a:solidFill>
                    <a:srgbClr val="000000"/>
                  </a:solidFill>
                  <a:latin typeface="Arial" charset="0"/>
                </a:rPr>
                <a:t>Mon/Tues/Wed</a:t>
              </a:r>
              <a:endParaRPr lang="en-US" sz="24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027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6_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4617</TotalTime>
  <Words>1005</Words>
  <Application>Microsoft Office PowerPoint</Application>
  <PresentationFormat>On-screen Show (4:3)</PresentationFormat>
  <Paragraphs>219</Paragraphs>
  <Slides>25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25</vt:i4>
      </vt:variant>
    </vt:vector>
  </HeadingPairs>
  <TitlesOfParts>
    <vt:vector size="37" baseType="lpstr">
      <vt:lpstr>Arial</vt:lpstr>
      <vt:lpstr>Batang</vt:lpstr>
      <vt:lpstr>Calibri</vt:lpstr>
      <vt:lpstr>Cambria</vt:lpstr>
      <vt:lpstr>Candara</vt:lpstr>
      <vt:lpstr>Helvetica</vt:lpstr>
      <vt:lpstr>Helvetica Light</vt:lpstr>
      <vt:lpstr>Times New Roman</vt:lpstr>
      <vt:lpstr>Wingdings 3</vt:lpstr>
      <vt:lpstr>Office Theme</vt:lpstr>
      <vt:lpstr>6_Office Theme</vt:lpstr>
      <vt:lpstr>1_Office Theme</vt:lpstr>
      <vt:lpstr>MGMT 203 Human Factors and Crew Resource Management </vt:lpstr>
      <vt:lpstr>THIS DAY IN AVIATION</vt:lpstr>
      <vt:lpstr>THIS DAY IN AVIATION</vt:lpstr>
      <vt:lpstr>THIS DAY IN AVIATION</vt:lpstr>
      <vt:lpstr>THIS DAY IN AVIATION</vt:lpstr>
      <vt:lpstr>THIS DAY IN AVIATION</vt:lpstr>
      <vt:lpstr>THIS DAY IN AVIATION</vt:lpstr>
      <vt:lpstr>Questions / Comments</vt:lpstr>
      <vt:lpstr>Learning Objectives – Module 6 (10/31/16 – 11/6/16) Human Factors and Crew Resource Management</vt:lpstr>
      <vt:lpstr>Questions / Comments</vt:lpstr>
      <vt:lpstr>PowerPoint Presentation</vt:lpstr>
      <vt:lpstr>PowerPoint Presentation</vt:lpstr>
      <vt:lpstr>6.3a - NTSB Case Study (Part 1)  Fri Nov 4</vt:lpstr>
      <vt:lpstr>6.3b - NTSB Case Study (Part 2)  Fri Nov 4</vt:lpstr>
      <vt:lpstr>Module 6 Review Questions  (Due Fri Nov 4)</vt:lpstr>
      <vt:lpstr>Assignments Due – Module 6  (10/31/16 – 11/06/16) </vt:lpstr>
      <vt:lpstr>Questions / Comments</vt:lpstr>
      <vt:lpstr>Human Factors</vt:lpstr>
      <vt:lpstr> Crew Resource Management (CRM) </vt:lpstr>
      <vt:lpstr>AC 120-51E Crew Resource  Management Training</vt:lpstr>
      <vt:lpstr>The Dirty Dozen Leading to  Maintenance Errors</vt:lpstr>
      <vt:lpstr>The Dirty Dozen Leading to  Maintenance Errors</vt:lpstr>
      <vt:lpstr>Maintenance Resource Management (MRM)</vt:lpstr>
      <vt:lpstr>Maintenance Resource Management (MRM)</vt:lpstr>
      <vt:lpstr> Reason’s Swiss Cheese Model</vt:lpstr>
    </vt:vector>
  </TitlesOfParts>
  <Company>Embry-Riddle Aeronautical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SYSE 560 Introduction to Systems Engineering Management</dc:title>
  <dc:creator>Bruce Conway User</dc:creator>
  <cp:lastModifiedBy>Petrucci, Anthony P</cp:lastModifiedBy>
  <cp:revision>165</cp:revision>
  <cp:lastPrinted>2016-01-06T16:01:24Z</cp:lastPrinted>
  <dcterms:created xsi:type="dcterms:W3CDTF">2011-08-23T19:56:56Z</dcterms:created>
  <dcterms:modified xsi:type="dcterms:W3CDTF">2016-11-01T19:03:56Z</dcterms:modified>
</cp:coreProperties>
</file>