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9" r:id="rId1"/>
    <p:sldMasterId id="2147483765" r:id="rId2"/>
    <p:sldMasterId id="2147483777" r:id="rId3"/>
  </p:sldMasterIdLst>
  <p:notesMasterIdLst>
    <p:notesMasterId r:id="rId49"/>
  </p:notesMasterIdLst>
  <p:handoutMasterIdLst>
    <p:handoutMasterId r:id="rId50"/>
  </p:handoutMasterIdLst>
  <p:sldIdLst>
    <p:sldId id="272" r:id="rId4"/>
    <p:sldId id="386" r:id="rId5"/>
    <p:sldId id="387" r:id="rId6"/>
    <p:sldId id="376" r:id="rId7"/>
    <p:sldId id="377" r:id="rId8"/>
    <p:sldId id="378" r:id="rId9"/>
    <p:sldId id="379" r:id="rId10"/>
    <p:sldId id="380" r:id="rId11"/>
    <p:sldId id="381" r:id="rId12"/>
    <p:sldId id="382" r:id="rId13"/>
    <p:sldId id="390" r:id="rId14"/>
    <p:sldId id="383" r:id="rId15"/>
    <p:sldId id="384" r:id="rId16"/>
    <p:sldId id="385" r:id="rId17"/>
    <p:sldId id="331" r:id="rId18"/>
    <p:sldId id="354" r:id="rId19"/>
    <p:sldId id="356" r:id="rId20"/>
    <p:sldId id="358" r:id="rId21"/>
    <p:sldId id="336" r:id="rId22"/>
    <p:sldId id="350" r:id="rId23"/>
    <p:sldId id="339" r:id="rId24"/>
    <p:sldId id="340" r:id="rId25"/>
    <p:sldId id="388" r:id="rId26"/>
    <p:sldId id="337" r:id="rId27"/>
    <p:sldId id="363" r:id="rId28"/>
    <p:sldId id="351" r:id="rId29"/>
    <p:sldId id="352" r:id="rId30"/>
    <p:sldId id="362" r:id="rId31"/>
    <p:sldId id="364" r:id="rId32"/>
    <p:sldId id="366" r:id="rId33"/>
    <p:sldId id="353" r:id="rId34"/>
    <p:sldId id="360" r:id="rId35"/>
    <p:sldId id="334" r:id="rId36"/>
    <p:sldId id="368" r:id="rId37"/>
    <p:sldId id="369" r:id="rId38"/>
    <p:sldId id="370" r:id="rId39"/>
    <p:sldId id="371" r:id="rId40"/>
    <p:sldId id="361" r:id="rId41"/>
    <p:sldId id="333" r:id="rId42"/>
    <p:sldId id="345" r:id="rId43"/>
    <p:sldId id="365" r:id="rId44"/>
    <p:sldId id="346" r:id="rId45"/>
    <p:sldId id="367" r:id="rId46"/>
    <p:sldId id="389" r:id="rId47"/>
    <p:sldId id="330" r:id="rId48"/>
  </p:sldIdLst>
  <p:sldSz cx="9144000" cy="6858000" type="screen4x3"/>
  <p:notesSz cx="7077075" cy="9363075"/>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snapToGrid="0" snapToObjects="1">
      <p:cViewPr varScale="1">
        <p:scale>
          <a:sx n="110" d="100"/>
          <a:sy n="110" d="100"/>
        </p:scale>
        <p:origin x="1644" y="10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87" d="100"/>
          <a:sy n="87" d="100"/>
        </p:scale>
        <p:origin x="-1902" y="-4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0E841332-348A-6C49-829D-397A2F31E2F3}" type="datetimeFigureOut">
              <a:rPr lang="en-US" smtClean="0"/>
              <a:t>11/21/2016</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552ED3ED-985D-534F-94A9-B7D352EFA037}" type="slidenum">
              <a:rPr lang="en-US" smtClean="0"/>
              <a:t>‹#›</a:t>
            </a:fld>
            <a:endParaRPr lang="en-US" dirty="0"/>
          </a:p>
        </p:txBody>
      </p:sp>
    </p:spTree>
    <p:extLst>
      <p:ext uri="{BB962C8B-B14F-4D97-AF65-F5344CB8AC3E}">
        <p14:creationId xmlns:p14="http://schemas.microsoft.com/office/powerpoint/2010/main" val="11033132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B6B760D0-0509-1345-87FB-4E5C4FFD68E5}" type="datetimeFigureOut">
              <a:rPr lang="en-US" smtClean="0"/>
              <a:t>11/21/2016</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D07F57B2-DDD8-2A4B-9ECA-52A4627997E7}" type="slidenum">
              <a:rPr lang="en-US" smtClean="0"/>
              <a:t>‹#›</a:t>
            </a:fld>
            <a:endParaRPr lang="en-US" dirty="0"/>
          </a:p>
        </p:txBody>
      </p:sp>
    </p:spTree>
    <p:extLst>
      <p:ext uri="{BB962C8B-B14F-4D97-AF65-F5344CB8AC3E}">
        <p14:creationId xmlns:p14="http://schemas.microsoft.com/office/powerpoint/2010/main" val="11579602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7F57B2-DDD8-2A4B-9ECA-52A4627997E7}" type="slidenum">
              <a:rPr lang="en-US" smtClean="0"/>
              <a:t>1</a:t>
            </a:fld>
            <a:endParaRPr lang="en-US" dirty="0"/>
          </a:p>
        </p:txBody>
      </p:sp>
    </p:spTree>
    <p:extLst>
      <p:ext uri="{BB962C8B-B14F-4D97-AF65-F5344CB8AC3E}">
        <p14:creationId xmlns:p14="http://schemas.microsoft.com/office/powerpoint/2010/main" val="2717166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88D2AA3-3B86-4422-99CF-7BAF625FF9B3}" type="slidenum">
              <a:rPr lang="en-US">
                <a:solidFill>
                  <a:srgbClr val="000000"/>
                </a:solidFill>
              </a:rPr>
              <a:pPr/>
              <a:t>5</a:t>
            </a:fld>
            <a:endParaRPr lang="en-US" dirty="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042439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fontAlgn="base">
              <a:spcBef>
                <a:spcPct val="0"/>
              </a:spcBef>
              <a:spcAft>
                <a:spcPct val="0"/>
              </a:spcAft>
            </a:pPr>
            <a:fld id="{20483C2C-4350-42D9-AA99-0962AE647DCB}" type="slidenum">
              <a:rPr lang="en-US" altLang="en-US" sz="1200" smtClean="0">
                <a:solidFill>
                  <a:prstClr val="black"/>
                </a:solidFill>
              </a:rPr>
              <a:pPr fontAlgn="base">
                <a:spcBef>
                  <a:spcPct val="0"/>
                </a:spcBef>
                <a:spcAft>
                  <a:spcPct val="0"/>
                </a:spcAft>
              </a:pPr>
              <a:t>12</a:t>
            </a:fld>
            <a:endParaRPr lang="en-US" altLang="en-US" sz="1200" dirty="0" smtClean="0">
              <a:solidFill>
                <a:prstClr val="black"/>
              </a:solidFill>
            </a:endParaRPr>
          </a:p>
        </p:txBody>
      </p:sp>
    </p:spTree>
    <p:extLst>
      <p:ext uri="{BB962C8B-B14F-4D97-AF65-F5344CB8AC3E}">
        <p14:creationId xmlns:p14="http://schemas.microsoft.com/office/powerpoint/2010/main" val="51852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88D2AA3-3B86-4422-99CF-7BAF625FF9B3}" type="slidenum">
              <a:rPr lang="en-US">
                <a:solidFill>
                  <a:srgbClr val="000000"/>
                </a:solidFill>
              </a:rPr>
              <a:pPr/>
              <a:t>13</a:t>
            </a:fld>
            <a:endParaRPr lang="en-US" dirty="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091637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63233" indent="-293551">
              <a:defRPr sz="1600">
                <a:solidFill>
                  <a:schemeClr val="tx1"/>
                </a:solidFill>
                <a:latin typeface="Calibri" panose="020F0502020204030204" pitchFamily="34" charset="0"/>
              </a:defRPr>
            </a:lvl2pPr>
            <a:lvl3pPr marL="1174204" indent="-234841">
              <a:defRPr sz="1600">
                <a:solidFill>
                  <a:schemeClr val="tx1"/>
                </a:solidFill>
                <a:latin typeface="Calibri" panose="020F0502020204030204" pitchFamily="34" charset="0"/>
              </a:defRPr>
            </a:lvl3pPr>
            <a:lvl4pPr marL="1643885" indent="-234841">
              <a:defRPr sz="1600">
                <a:solidFill>
                  <a:schemeClr val="tx1"/>
                </a:solidFill>
                <a:latin typeface="Calibri" panose="020F0502020204030204" pitchFamily="34" charset="0"/>
              </a:defRPr>
            </a:lvl4pPr>
            <a:lvl5pPr marL="2113567" indent="-234841">
              <a:defRPr sz="1600">
                <a:solidFill>
                  <a:schemeClr val="tx1"/>
                </a:solidFill>
                <a:latin typeface="Calibri" panose="020F0502020204030204" pitchFamily="34" charset="0"/>
              </a:defRPr>
            </a:lvl5pPr>
            <a:lvl6pPr marL="2583249" indent="-234841" eaLnBrk="0" fontAlgn="base" hangingPunct="0">
              <a:spcBef>
                <a:spcPct val="0"/>
              </a:spcBef>
              <a:spcAft>
                <a:spcPct val="0"/>
              </a:spcAft>
              <a:defRPr sz="1600">
                <a:solidFill>
                  <a:schemeClr val="tx1"/>
                </a:solidFill>
                <a:latin typeface="Calibri" panose="020F0502020204030204" pitchFamily="34" charset="0"/>
              </a:defRPr>
            </a:lvl6pPr>
            <a:lvl7pPr marL="3052930" indent="-234841" eaLnBrk="0" fontAlgn="base" hangingPunct="0">
              <a:spcBef>
                <a:spcPct val="0"/>
              </a:spcBef>
              <a:spcAft>
                <a:spcPct val="0"/>
              </a:spcAft>
              <a:defRPr sz="1600">
                <a:solidFill>
                  <a:schemeClr val="tx1"/>
                </a:solidFill>
                <a:latin typeface="Calibri" panose="020F0502020204030204" pitchFamily="34" charset="0"/>
              </a:defRPr>
            </a:lvl7pPr>
            <a:lvl8pPr marL="3522612" indent="-234841" eaLnBrk="0" fontAlgn="base" hangingPunct="0">
              <a:spcBef>
                <a:spcPct val="0"/>
              </a:spcBef>
              <a:spcAft>
                <a:spcPct val="0"/>
              </a:spcAft>
              <a:defRPr sz="1600">
                <a:solidFill>
                  <a:schemeClr val="tx1"/>
                </a:solidFill>
                <a:latin typeface="Calibri" panose="020F0502020204030204" pitchFamily="34" charset="0"/>
              </a:defRPr>
            </a:lvl8pPr>
            <a:lvl9pPr marL="3992293" indent="-234841" eaLnBrk="0" fontAlgn="base" hangingPunct="0">
              <a:spcBef>
                <a:spcPct val="0"/>
              </a:spcBef>
              <a:spcAft>
                <a:spcPct val="0"/>
              </a:spcAft>
              <a:defRPr sz="1600">
                <a:solidFill>
                  <a:schemeClr val="tx1"/>
                </a:solidFill>
                <a:latin typeface="Calibri" panose="020F0502020204030204" pitchFamily="34" charset="0"/>
              </a:defRPr>
            </a:lvl9pPr>
          </a:lstStyle>
          <a:p>
            <a:pPr fontAlgn="base">
              <a:spcBef>
                <a:spcPct val="0"/>
              </a:spcBef>
              <a:spcAft>
                <a:spcPct val="0"/>
              </a:spcAft>
            </a:pPr>
            <a:fld id="{20483C2C-4350-42D9-AA99-0962AE647DCB}" type="slidenum">
              <a:rPr lang="en-US" altLang="en-US" sz="1200"/>
              <a:pPr fontAlgn="base">
                <a:spcBef>
                  <a:spcPct val="0"/>
                </a:spcBef>
                <a:spcAft>
                  <a:spcPct val="0"/>
                </a:spcAft>
              </a:pPr>
              <a:t>45</a:t>
            </a:fld>
            <a:endParaRPr lang="en-US" altLang="en-US" sz="1200" dirty="0"/>
          </a:p>
        </p:txBody>
      </p:sp>
    </p:spTree>
    <p:extLst>
      <p:ext uri="{BB962C8B-B14F-4D97-AF65-F5344CB8AC3E}">
        <p14:creationId xmlns:p14="http://schemas.microsoft.com/office/powerpoint/2010/main" val="2579984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651" y="1314450"/>
            <a:ext cx="8658224" cy="5314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title" idx="4294967295"/>
          </p:nvPr>
        </p:nvSpPr>
        <p:spPr>
          <a:xfrm>
            <a:off x="333374" y="-115887"/>
            <a:ext cx="6353175" cy="1173162"/>
          </a:xfrm>
          <a:prstGeom prst="rect">
            <a:avLst/>
          </a:prstGeom>
        </p:spPr>
        <p:txBody>
          <a:bodyPr/>
          <a:lstStyle/>
          <a:p>
            <a:pPr algn="l"/>
            <a:endParaRPr lang="en-US" sz="3600" b="1" dirty="0"/>
          </a:p>
        </p:txBody>
      </p:sp>
    </p:spTree>
    <p:extLst>
      <p:ext uri="{BB962C8B-B14F-4D97-AF65-F5344CB8AC3E}">
        <p14:creationId xmlns:p14="http://schemas.microsoft.com/office/powerpoint/2010/main" val="25830804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t>‹#›</a:t>
            </a:fld>
            <a:endParaRPr lang="en-US" dirty="0"/>
          </a:p>
        </p:txBody>
      </p:sp>
    </p:spTree>
    <p:extLst>
      <p:ext uri="{BB962C8B-B14F-4D97-AF65-F5344CB8AC3E}">
        <p14:creationId xmlns:p14="http://schemas.microsoft.com/office/powerpoint/2010/main" val="656928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t>‹#›</a:t>
            </a:fld>
            <a:endParaRPr lang="en-US" dirty="0"/>
          </a:p>
        </p:txBody>
      </p:sp>
    </p:spTree>
    <p:extLst>
      <p:ext uri="{BB962C8B-B14F-4D97-AF65-F5344CB8AC3E}">
        <p14:creationId xmlns:p14="http://schemas.microsoft.com/office/powerpoint/2010/main" val="252384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t>‹#›</a:t>
            </a:fld>
            <a:endParaRPr lang="en-US" dirty="0"/>
          </a:p>
        </p:txBody>
      </p:sp>
    </p:spTree>
    <p:extLst>
      <p:ext uri="{BB962C8B-B14F-4D97-AF65-F5344CB8AC3E}">
        <p14:creationId xmlns:p14="http://schemas.microsoft.com/office/powerpoint/2010/main" val="525564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5"/>
            <a:ext cx="6400354" cy="1752451"/>
          </a:xfrm>
        </p:spPr>
        <p:txBody>
          <a:bodyPr/>
          <a:lstStyle>
            <a:lvl1pPr marL="0" indent="0" algn="ctr">
              <a:buNone/>
              <a:defRPr/>
            </a:lvl1pPr>
            <a:lvl2pPr marL="321324" indent="0" algn="ctr">
              <a:buNone/>
              <a:defRPr/>
            </a:lvl2pPr>
            <a:lvl3pPr marL="642651" indent="0" algn="ctr">
              <a:buNone/>
              <a:defRPr/>
            </a:lvl3pPr>
            <a:lvl4pPr marL="963975" indent="0" algn="ctr">
              <a:buNone/>
              <a:defRPr/>
            </a:lvl4pPr>
            <a:lvl5pPr marL="1285302" indent="0" algn="ctr">
              <a:buNone/>
              <a:defRPr/>
            </a:lvl5pPr>
            <a:lvl6pPr marL="1606628" indent="0" algn="ctr">
              <a:buNone/>
              <a:defRPr/>
            </a:lvl6pPr>
            <a:lvl7pPr marL="1927954" indent="0" algn="ctr">
              <a:buNone/>
              <a:defRPr/>
            </a:lvl7pPr>
            <a:lvl8pPr marL="2249281" indent="0" algn="ctr">
              <a:buNone/>
              <a:defRPr/>
            </a:lvl8pPr>
            <a:lvl9pPr marL="257060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47125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3885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12"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6"/>
            </a:lvl1pPr>
            <a:lvl2pPr marL="321324" indent="0">
              <a:buNone/>
              <a:defRPr sz="1266"/>
            </a:lvl2pPr>
            <a:lvl3pPr marL="642651" indent="0">
              <a:buNone/>
              <a:defRPr sz="1125"/>
            </a:lvl3pPr>
            <a:lvl4pPr marL="963975" indent="0">
              <a:buNone/>
              <a:defRPr sz="984"/>
            </a:lvl4pPr>
            <a:lvl5pPr marL="1285302" indent="0">
              <a:buNone/>
              <a:defRPr sz="984"/>
            </a:lvl5pPr>
            <a:lvl6pPr marL="1606628" indent="0">
              <a:buNone/>
              <a:defRPr sz="984"/>
            </a:lvl6pPr>
            <a:lvl7pPr marL="1927954" indent="0">
              <a:buNone/>
              <a:defRPr sz="984"/>
            </a:lvl7pPr>
            <a:lvl8pPr marL="2249281" indent="0">
              <a:buNone/>
              <a:defRPr sz="984"/>
            </a:lvl8pPr>
            <a:lvl9pPr marL="2570607" indent="0">
              <a:buNone/>
              <a:defRPr sz="984"/>
            </a:lvl9pPr>
          </a:lstStyle>
          <a:p>
            <a:pPr lvl="0"/>
            <a:r>
              <a:rPr lang="en-US" smtClean="0"/>
              <a:t>Click to edit Master text styles</a:t>
            </a:r>
          </a:p>
        </p:txBody>
      </p:sp>
    </p:spTree>
    <p:extLst>
      <p:ext uri="{BB962C8B-B14F-4D97-AF65-F5344CB8AC3E}">
        <p14:creationId xmlns:p14="http://schemas.microsoft.com/office/powerpoint/2010/main" val="1831856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80"/>
            <a:ext cx="3625453" cy="4018359"/>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80"/>
            <a:ext cx="3625453" cy="4018359"/>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5204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687" b="1"/>
            </a:lvl1pPr>
            <a:lvl2pPr marL="321324" indent="0">
              <a:buNone/>
              <a:defRPr sz="1406" b="1"/>
            </a:lvl2pPr>
            <a:lvl3pPr marL="642651" indent="0">
              <a:buNone/>
              <a:defRPr sz="1266" b="1"/>
            </a:lvl3pPr>
            <a:lvl4pPr marL="963975" indent="0">
              <a:buNone/>
              <a:defRPr sz="1125" b="1"/>
            </a:lvl4pPr>
            <a:lvl5pPr marL="1285302" indent="0">
              <a:buNone/>
              <a:defRPr sz="1125" b="1"/>
            </a:lvl5pPr>
            <a:lvl6pPr marL="1606628" indent="0">
              <a:buNone/>
              <a:defRPr sz="1125" b="1"/>
            </a:lvl6pPr>
            <a:lvl7pPr marL="1927954" indent="0">
              <a:buNone/>
              <a:defRPr sz="1125" b="1"/>
            </a:lvl7pPr>
            <a:lvl8pPr marL="2249281" indent="0">
              <a:buNone/>
              <a:defRPr sz="1125" b="1"/>
            </a:lvl8pPr>
            <a:lvl9pPr marL="2570607" indent="0">
              <a:buNone/>
              <a:defRPr sz="1125"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687" b="1"/>
            </a:lvl1pPr>
            <a:lvl2pPr marL="321324" indent="0">
              <a:buNone/>
              <a:defRPr sz="1406" b="1"/>
            </a:lvl2pPr>
            <a:lvl3pPr marL="642651" indent="0">
              <a:buNone/>
              <a:defRPr sz="1266" b="1"/>
            </a:lvl3pPr>
            <a:lvl4pPr marL="963975" indent="0">
              <a:buNone/>
              <a:defRPr sz="1125" b="1"/>
            </a:lvl4pPr>
            <a:lvl5pPr marL="1285302" indent="0">
              <a:buNone/>
              <a:defRPr sz="1125" b="1"/>
            </a:lvl5pPr>
            <a:lvl6pPr marL="1606628" indent="0">
              <a:buNone/>
              <a:defRPr sz="1125" b="1"/>
            </a:lvl6pPr>
            <a:lvl7pPr marL="1927954" indent="0">
              <a:buNone/>
              <a:defRPr sz="1125" b="1"/>
            </a:lvl7pPr>
            <a:lvl8pPr marL="2249281" indent="0">
              <a:buNone/>
              <a:defRPr sz="1125" b="1"/>
            </a:lvl8pPr>
            <a:lvl9pPr marL="2570607" indent="0">
              <a:buNone/>
              <a:defRPr sz="1125"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0716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98425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229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lpes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19" y="-16276"/>
            <a:ext cx="6629400" cy="1107996"/>
          </a:xfrm>
          <a:prstGeom prst="rect">
            <a:avLst/>
          </a:prstGeom>
        </p:spPr>
        <p:txBody>
          <a:bodyPr wrap="square" anchor="ctr" anchorCtr="1">
            <a:spAutoFit/>
          </a:bodyPr>
          <a:lstStyle>
            <a:lvl1pPr>
              <a:defRPr lang="en-US" sz="3300" b="0">
                <a:latin typeface="+mn-lt"/>
                <a:ea typeface="+mn-ea"/>
                <a:cs typeface="+mn-cs"/>
              </a:defRPr>
            </a:lvl1pPr>
          </a:lstStyle>
          <a:p>
            <a:pPr marL="0" lvl="0"/>
            <a:r>
              <a:rPr lang="en-US" dirty="0" smtClean="0"/>
              <a:t/>
            </a:r>
            <a:br>
              <a:rPr lang="en-US" dirty="0" smtClean="0"/>
            </a:br>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39D46B3-4686-4835-97D3-129100525A2B}" type="slidenum">
              <a:rPr lang="en-US" smtClean="0"/>
              <a:t>‹#›</a:t>
            </a:fld>
            <a:endParaRPr lang="en-US" dirty="0"/>
          </a:p>
        </p:txBody>
      </p:sp>
    </p:spTree>
    <p:extLst>
      <p:ext uri="{BB962C8B-B14F-4D97-AF65-F5344CB8AC3E}">
        <p14:creationId xmlns:p14="http://schemas.microsoft.com/office/powerpoint/2010/main" val="382242513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5" y="273481"/>
            <a:ext cx="3008189" cy="1161975"/>
          </a:xfrm>
        </p:spPr>
        <p:txBody>
          <a:bodyPr anchor="b"/>
          <a:lstStyle>
            <a:lvl1pPr algn="l">
              <a:defRPr sz="1406"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18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5" y="1435448"/>
            <a:ext cx="3008189" cy="4690318"/>
          </a:xfrm>
        </p:spPr>
        <p:txBody>
          <a:bodyPr/>
          <a:lstStyle>
            <a:lvl1pPr marL="0" indent="0">
              <a:buNone/>
              <a:defRPr sz="984"/>
            </a:lvl1pPr>
            <a:lvl2pPr marL="321324" indent="0">
              <a:buNone/>
              <a:defRPr sz="773"/>
            </a:lvl2pPr>
            <a:lvl3pPr marL="642651" indent="0">
              <a:buNone/>
              <a:defRPr sz="703"/>
            </a:lvl3pPr>
            <a:lvl4pPr marL="963975" indent="0">
              <a:buNone/>
              <a:defRPr sz="633"/>
            </a:lvl4pPr>
            <a:lvl5pPr marL="1285302" indent="0">
              <a:buNone/>
              <a:defRPr sz="633"/>
            </a:lvl5pPr>
            <a:lvl6pPr marL="1606628" indent="0">
              <a:buNone/>
              <a:defRPr sz="633"/>
            </a:lvl6pPr>
            <a:lvl7pPr marL="1927954" indent="0">
              <a:buNone/>
              <a:defRPr sz="633"/>
            </a:lvl7pPr>
            <a:lvl8pPr marL="2249281" indent="0">
              <a:buNone/>
              <a:defRPr sz="633"/>
            </a:lvl8pPr>
            <a:lvl9pPr marL="2570607" indent="0">
              <a:buNone/>
              <a:defRPr sz="633"/>
            </a:lvl9pPr>
          </a:lstStyle>
          <a:p>
            <a:pPr lvl="0"/>
            <a:r>
              <a:rPr lang="en-US" smtClean="0"/>
              <a:t>Click to edit Master text styles</a:t>
            </a:r>
          </a:p>
        </p:txBody>
      </p:sp>
    </p:spTree>
    <p:extLst>
      <p:ext uri="{BB962C8B-B14F-4D97-AF65-F5344CB8AC3E}">
        <p14:creationId xmlns:p14="http://schemas.microsoft.com/office/powerpoint/2010/main" val="3208261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3" y="4800824"/>
            <a:ext cx="5486177" cy="567035"/>
          </a:xfrm>
        </p:spPr>
        <p:txBody>
          <a:bodyPr anchor="b"/>
          <a:lstStyle>
            <a:lvl1pPr algn="l">
              <a:defRPr sz="1406" b="1"/>
            </a:lvl1pPr>
          </a:lstStyle>
          <a:p>
            <a:r>
              <a:rPr lang="en-US" smtClean="0"/>
              <a:t>Click to edit Master title style</a:t>
            </a:r>
            <a:endParaRPr lang="en-US"/>
          </a:p>
        </p:txBody>
      </p:sp>
      <p:sp>
        <p:nvSpPr>
          <p:cNvPr id="3" name="Picture Placeholder 2"/>
          <p:cNvSpPr>
            <a:spLocks noGrp="1"/>
          </p:cNvSpPr>
          <p:nvPr>
            <p:ph type="pic" idx="1"/>
          </p:nvPr>
        </p:nvSpPr>
        <p:spPr>
          <a:xfrm>
            <a:off x="1792643" y="612800"/>
            <a:ext cx="5486177" cy="4114354"/>
          </a:xfrm>
        </p:spPr>
        <p:txBody>
          <a:bodyPr/>
          <a:lstStyle>
            <a:lvl1pPr marL="0" indent="0">
              <a:buNone/>
              <a:defRPr sz="2180"/>
            </a:lvl1pPr>
            <a:lvl2pPr marL="321324" indent="0">
              <a:buNone/>
              <a:defRPr sz="1969"/>
            </a:lvl2pPr>
            <a:lvl3pPr marL="642651" indent="0">
              <a:buNone/>
              <a:defRPr sz="1687"/>
            </a:lvl3pPr>
            <a:lvl4pPr marL="963975" indent="0">
              <a:buNone/>
              <a:defRPr sz="1406"/>
            </a:lvl4pPr>
            <a:lvl5pPr marL="1285302" indent="0">
              <a:buNone/>
              <a:defRPr sz="1406"/>
            </a:lvl5pPr>
            <a:lvl6pPr marL="1606628" indent="0">
              <a:buNone/>
              <a:defRPr sz="1406"/>
            </a:lvl6pPr>
            <a:lvl7pPr marL="1927954" indent="0">
              <a:buNone/>
              <a:defRPr sz="1406"/>
            </a:lvl7pPr>
            <a:lvl8pPr marL="2249281" indent="0">
              <a:buNone/>
              <a:defRPr sz="1406"/>
            </a:lvl8pPr>
            <a:lvl9pPr marL="2570607" indent="0">
              <a:buNone/>
              <a:defRPr sz="1406"/>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43" y="5367860"/>
            <a:ext cx="5486177" cy="804788"/>
          </a:xfrm>
        </p:spPr>
        <p:txBody>
          <a:bodyPr/>
          <a:lstStyle>
            <a:lvl1pPr marL="0" indent="0">
              <a:buNone/>
              <a:defRPr sz="984"/>
            </a:lvl1pPr>
            <a:lvl2pPr marL="321324" indent="0">
              <a:buNone/>
              <a:defRPr sz="773"/>
            </a:lvl2pPr>
            <a:lvl3pPr marL="642651" indent="0">
              <a:buNone/>
              <a:defRPr sz="703"/>
            </a:lvl3pPr>
            <a:lvl4pPr marL="963975" indent="0">
              <a:buNone/>
              <a:defRPr sz="633"/>
            </a:lvl4pPr>
            <a:lvl5pPr marL="1285302" indent="0">
              <a:buNone/>
              <a:defRPr sz="633"/>
            </a:lvl5pPr>
            <a:lvl6pPr marL="1606628" indent="0">
              <a:buNone/>
              <a:defRPr sz="633"/>
            </a:lvl6pPr>
            <a:lvl7pPr marL="1927954" indent="0">
              <a:buNone/>
              <a:defRPr sz="633"/>
            </a:lvl7pPr>
            <a:lvl8pPr marL="2249281" indent="0">
              <a:buNone/>
              <a:defRPr sz="633"/>
            </a:lvl8pPr>
            <a:lvl9pPr marL="2570607" indent="0">
              <a:buNone/>
              <a:defRPr sz="633"/>
            </a:lvl9pPr>
          </a:lstStyle>
          <a:p>
            <a:pPr lvl="0"/>
            <a:r>
              <a:rPr lang="en-US" smtClean="0"/>
              <a:t>Click to edit Master text styles</a:t>
            </a:r>
          </a:p>
        </p:txBody>
      </p:sp>
    </p:spTree>
    <p:extLst>
      <p:ext uri="{BB962C8B-B14F-4D97-AF65-F5344CB8AC3E}">
        <p14:creationId xmlns:p14="http://schemas.microsoft.com/office/powerpoint/2010/main" val="416583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785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7"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6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44849" indent="0" algn="ctr">
              <a:buNone/>
              <a:defRPr>
                <a:solidFill>
                  <a:schemeClr val="tx1">
                    <a:tint val="75000"/>
                  </a:schemeClr>
                </a:solidFill>
              </a:defRPr>
            </a:lvl2pPr>
            <a:lvl3pPr marL="889767" indent="0" algn="ctr">
              <a:buNone/>
              <a:defRPr>
                <a:solidFill>
                  <a:schemeClr val="tx1">
                    <a:tint val="75000"/>
                  </a:schemeClr>
                </a:solidFill>
              </a:defRPr>
            </a:lvl3pPr>
            <a:lvl4pPr marL="1334555" indent="0" algn="ctr">
              <a:buNone/>
              <a:defRPr>
                <a:solidFill>
                  <a:schemeClr val="tx1">
                    <a:tint val="75000"/>
                  </a:schemeClr>
                </a:solidFill>
              </a:defRPr>
            </a:lvl4pPr>
            <a:lvl5pPr marL="1779406" indent="0" algn="ctr">
              <a:buNone/>
              <a:defRPr>
                <a:solidFill>
                  <a:schemeClr val="tx1">
                    <a:tint val="75000"/>
                  </a:schemeClr>
                </a:solidFill>
              </a:defRPr>
            </a:lvl5pPr>
            <a:lvl6pPr marL="2224259" indent="0" algn="ctr">
              <a:buNone/>
              <a:defRPr>
                <a:solidFill>
                  <a:schemeClr val="tx1">
                    <a:tint val="75000"/>
                  </a:schemeClr>
                </a:solidFill>
              </a:defRPr>
            </a:lvl6pPr>
            <a:lvl7pPr marL="2669106" indent="0" algn="ctr">
              <a:buNone/>
              <a:defRPr>
                <a:solidFill>
                  <a:schemeClr val="tx1">
                    <a:tint val="75000"/>
                  </a:schemeClr>
                </a:solidFill>
              </a:defRPr>
            </a:lvl7pPr>
            <a:lvl8pPr marL="3113957" indent="0" algn="ctr">
              <a:buNone/>
              <a:defRPr>
                <a:solidFill>
                  <a:schemeClr val="tx1">
                    <a:tint val="75000"/>
                  </a:schemeClr>
                </a:solidFill>
              </a:defRPr>
            </a:lvl8pPr>
            <a:lvl9pPr marL="35587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06286" fontAlgn="base" hangingPunct="0">
              <a:spcBef>
                <a:spcPct val="0"/>
              </a:spcBef>
              <a:spcAft>
                <a:spcPct val="0"/>
              </a:spcAft>
              <a:defRPr>
                <a:latin typeface="Helvetica Light" charset="0"/>
                <a:ea typeface="Helvetica Light" charset="0"/>
                <a:cs typeface="Helvetica Light" charset="0"/>
              </a:defRPr>
            </a:lvl1pPr>
          </a:lstStyle>
          <a:p>
            <a:pPr>
              <a:defRPr/>
            </a:pPr>
            <a:fld id="{D517CB6A-E709-472C-BFDA-95D60FC4A8B4}" type="datetimeFigureOut">
              <a:rPr lang="en-US"/>
              <a:pPr>
                <a:defRPr/>
              </a:pPr>
              <a:t>11/21/2016</a:t>
            </a:fld>
            <a:endParaRPr lang="en-US"/>
          </a:p>
        </p:txBody>
      </p:sp>
      <p:sp>
        <p:nvSpPr>
          <p:cNvPr id="5" name="Footer Placeholder 4"/>
          <p:cNvSpPr>
            <a:spLocks noGrp="1"/>
          </p:cNvSpPr>
          <p:nvPr>
            <p:ph type="ftr" sz="quarter" idx="11"/>
          </p:nvPr>
        </p:nvSpPr>
        <p:spPr/>
        <p:txBody>
          <a:bodyPr/>
          <a:lstStyle>
            <a:lvl1pPr defTabSz="406286" fontAlgn="base" hangingPunct="0">
              <a:spcBef>
                <a:spcPct val="0"/>
              </a:spcBef>
              <a:spcAft>
                <a:spcPct val="0"/>
              </a:spcAft>
              <a:defRPr>
                <a:latin typeface="Helvetica Light" charset="0"/>
                <a:ea typeface="Helvetica Light" charset="0"/>
                <a:cs typeface="Helvetica Light"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06286" fontAlgn="base" hangingPunct="0">
              <a:spcBef>
                <a:spcPct val="0"/>
              </a:spcBef>
              <a:spcAft>
                <a:spcPct val="0"/>
              </a:spcAft>
              <a:defRPr>
                <a:latin typeface="Helvetica Light" charset="0"/>
                <a:ea typeface="Helvetica Light" charset="0"/>
                <a:cs typeface="Helvetica Light" charset="0"/>
              </a:defRPr>
            </a:lvl1pPr>
          </a:lstStyle>
          <a:p>
            <a:pPr>
              <a:defRPr/>
            </a:pPr>
            <a:fld id="{A3FD9908-FBD2-4567-A628-8F9664599D4D}" type="slidenum">
              <a:rPr lang="en-US"/>
              <a:pPr>
                <a:defRPr/>
              </a:pPr>
              <a:t>‹#›</a:t>
            </a:fld>
            <a:endParaRPr lang="en-US"/>
          </a:p>
        </p:txBody>
      </p:sp>
    </p:spTree>
    <p:extLst>
      <p:ext uri="{BB962C8B-B14F-4D97-AF65-F5344CB8AC3E}">
        <p14:creationId xmlns:p14="http://schemas.microsoft.com/office/powerpoint/2010/main" val="12136556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06286" fontAlgn="base" hangingPunct="0">
              <a:spcBef>
                <a:spcPct val="0"/>
              </a:spcBef>
              <a:spcAft>
                <a:spcPct val="0"/>
              </a:spcAft>
              <a:defRPr>
                <a:latin typeface="Helvetica Light" charset="0"/>
                <a:ea typeface="Helvetica Light" charset="0"/>
                <a:cs typeface="Helvetica Light" charset="0"/>
              </a:defRPr>
            </a:lvl1pPr>
          </a:lstStyle>
          <a:p>
            <a:pPr>
              <a:defRPr/>
            </a:pPr>
            <a:fld id="{AE6CF86D-D0EC-48BF-97E4-C45DD99BD23E}" type="datetimeFigureOut">
              <a:rPr lang="en-US"/>
              <a:pPr>
                <a:defRPr/>
              </a:pPr>
              <a:t>11/21/2016</a:t>
            </a:fld>
            <a:endParaRPr lang="en-US"/>
          </a:p>
        </p:txBody>
      </p:sp>
      <p:sp>
        <p:nvSpPr>
          <p:cNvPr id="5" name="Footer Placeholder 4"/>
          <p:cNvSpPr>
            <a:spLocks noGrp="1"/>
          </p:cNvSpPr>
          <p:nvPr>
            <p:ph type="ftr" sz="quarter" idx="11"/>
          </p:nvPr>
        </p:nvSpPr>
        <p:spPr/>
        <p:txBody>
          <a:bodyPr/>
          <a:lstStyle>
            <a:lvl1pPr defTabSz="406286" fontAlgn="base" hangingPunct="0">
              <a:spcBef>
                <a:spcPct val="0"/>
              </a:spcBef>
              <a:spcAft>
                <a:spcPct val="0"/>
              </a:spcAft>
              <a:defRPr>
                <a:latin typeface="Helvetica Light" charset="0"/>
                <a:ea typeface="Helvetica Light" charset="0"/>
                <a:cs typeface="Helvetica Light"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06286" fontAlgn="base" hangingPunct="0">
              <a:spcBef>
                <a:spcPct val="0"/>
              </a:spcBef>
              <a:spcAft>
                <a:spcPct val="0"/>
              </a:spcAft>
              <a:defRPr>
                <a:latin typeface="Helvetica Light" charset="0"/>
                <a:ea typeface="Helvetica Light" charset="0"/>
                <a:cs typeface="Helvetica Light" charset="0"/>
              </a:defRPr>
            </a:lvl1pPr>
          </a:lstStyle>
          <a:p>
            <a:pPr>
              <a:defRPr/>
            </a:pPr>
            <a:fld id="{C6C4DC3D-28FF-41DD-9DDA-42453FD6BA43}" type="slidenum">
              <a:rPr lang="en-US"/>
              <a:pPr>
                <a:defRPr/>
              </a:pPr>
              <a:t>‹#›</a:t>
            </a:fld>
            <a:endParaRPr lang="en-US"/>
          </a:p>
        </p:txBody>
      </p:sp>
    </p:spTree>
    <p:extLst>
      <p:ext uri="{BB962C8B-B14F-4D97-AF65-F5344CB8AC3E}">
        <p14:creationId xmlns:p14="http://schemas.microsoft.com/office/powerpoint/2010/main" val="18362596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43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831"/>
            <a:ext cx="7772400" cy="1500187"/>
          </a:xfrm>
        </p:spPr>
        <p:txBody>
          <a:bodyPr anchor="b"/>
          <a:lstStyle>
            <a:lvl1pPr marL="0" indent="0">
              <a:buNone/>
              <a:defRPr sz="2000">
                <a:solidFill>
                  <a:schemeClr val="tx1">
                    <a:tint val="75000"/>
                  </a:schemeClr>
                </a:solidFill>
              </a:defRPr>
            </a:lvl1pPr>
            <a:lvl2pPr marL="444849" indent="0">
              <a:buNone/>
              <a:defRPr sz="1800">
                <a:solidFill>
                  <a:schemeClr val="tx1">
                    <a:tint val="75000"/>
                  </a:schemeClr>
                </a:solidFill>
              </a:defRPr>
            </a:lvl2pPr>
            <a:lvl3pPr marL="889767" indent="0">
              <a:buNone/>
              <a:defRPr sz="1600">
                <a:solidFill>
                  <a:schemeClr val="tx1">
                    <a:tint val="75000"/>
                  </a:schemeClr>
                </a:solidFill>
              </a:defRPr>
            </a:lvl3pPr>
            <a:lvl4pPr marL="1334555" indent="0">
              <a:buNone/>
              <a:defRPr sz="1400">
                <a:solidFill>
                  <a:schemeClr val="tx1">
                    <a:tint val="75000"/>
                  </a:schemeClr>
                </a:solidFill>
              </a:defRPr>
            </a:lvl4pPr>
            <a:lvl5pPr marL="1779406" indent="0">
              <a:buNone/>
              <a:defRPr sz="1400">
                <a:solidFill>
                  <a:schemeClr val="tx1">
                    <a:tint val="75000"/>
                  </a:schemeClr>
                </a:solidFill>
              </a:defRPr>
            </a:lvl5pPr>
            <a:lvl6pPr marL="2224259" indent="0">
              <a:buNone/>
              <a:defRPr sz="1400">
                <a:solidFill>
                  <a:schemeClr val="tx1">
                    <a:tint val="75000"/>
                  </a:schemeClr>
                </a:solidFill>
              </a:defRPr>
            </a:lvl6pPr>
            <a:lvl7pPr marL="2669106" indent="0">
              <a:buNone/>
              <a:defRPr sz="1400">
                <a:solidFill>
                  <a:schemeClr val="tx1">
                    <a:tint val="75000"/>
                  </a:schemeClr>
                </a:solidFill>
              </a:defRPr>
            </a:lvl7pPr>
            <a:lvl8pPr marL="3113957" indent="0">
              <a:buNone/>
              <a:defRPr sz="1400">
                <a:solidFill>
                  <a:schemeClr val="tx1">
                    <a:tint val="75000"/>
                  </a:schemeClr>
                </a:solidFill>
              </a:defRPr>
            </a:lvl8pPr>
            <a:lvl9pPr marL="355879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06286" fontAlgn="base" hangingPunct="0">
              <a:spcBef>
                <a:spcPct val="0"/>
              </a:spcBef>
              <a:spcAft>
                <a:spcPct val="0"/>
              </a:spcAft>
              <a:defRPr>
                <a:latin typeface="Helvetica Light" charset="0"/>
                <a:ea typeface="Helvetica Light" charset="0"/>
                <a:cs typeface="Helvetica Light" charset="0"/>
              </a:defRPr>
            </a:lvl1pPr>
          </a:lstStyle>
          <a:p>
            <a:pPr>
              <a:defRPr/>
            </a:pPr>
            <a:fld id="{85BB5DD5-E3E2-437A-BF07-002AD8FE1AD1}" type="datetimeFigureOut">
              <a:rPr lang="en-US"/>
              <a:pPr>
                <a:defRPr/>
              </a:pPr>
              <a:t>11/21/2016</a:t>
            </a:fld>
            <a:endParaRPr lang="en-US"/>
          </a:p>
        </p:txBody>
      </p:sp>
      <p:sp>
        <p:nvSpPr>
          <p:cNvPr id="5" name="Footer Placeholder 4"/>
          <p:cNvSpPr>
            <a:spLocks noGrp="1"/>
          </p:cNvSpPr>
          <p:nvPr>
            <p:ph type="ftr" sz="quarter" idx="11"/>
          </p:nvPr>
        </p:nvSpPr>
        <p:spPr/>
        <p:txBody>
          <a:bodyPr/>
          <a:lstStyle>
            <a:lvl1pPr defTabSz="406286" fontAlgn="base" hangingPunct="0">
              <a:spcBef>
                <a:spcPct val="0"/>
              </a:spcBef>
              <a:spcAft>
                <a:spcPct val="0"/>
              </a:spcAft>
              <a:defRPr>
                <a:latin typeface="Helvetica Light" charset="0"/>
                <a:ea typeface="Helvetica Light" charset="0"/>
                <a:cs typeface="Helvetica Light"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06286" fontAlgn="base" hangingPunct="0">
              <a:spcBef>
                <a:spcPct val="0"/>
              </a:spcBef>
              <a:spcAft>
                <a:spcPct val="0"/>
              </a:spcAft>
              <a:defRPr>
                <a:latin typeface="Helvetica Light" charset="0"/>
                <a:ea typeface="Helvetica Light" charset="0"/>
                <a:cs typeface="Helvetica Light" charset="0"/>
              </a:defRPr>
            </a:lvl1pPr>
          </a:lstStyle>
          <a:p>
            <a:pPr>
              <a:defRPr/>
            </a:pPr>
            <a:fld id="{C879FEFE-0F24-4F39-9854-C3198FDB943F}" type="slidenum">
              <a:rPr lang="en-US"/>
              <a:pPr>
                <a:defRPr/>
              </a:pPr>
              <a:t>‹#›</a:t>
            </a:fld>
            <a:endParaRPr lang="en-US"/>
          </a:p>
        </p:txBody>
      </p:sp>
    </p:spTree>
    <p:extLst>
      <p:ext uri="{BB962C8B-B14F-4D97-AF65-F5344CB8AC3E}">
        <p14:creationId xmlns:p14="http://schemas.microsoft.com/office/powerpoint/2010/main" val="11383458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73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73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06286" fontAlgn="base" hangingPunct="0">
              <a:spcBef>
                <a:spcPct val="0"/>
              </a:spcBef>
              <a:spcAft>
                <a:spcPct val="0"/>
              </a:spcAft>
              <a:defRPr>
                <a:latin typeface="Helvetica Light" charset="0"/>
                <a:ea typeface="Helvetica Light" charset="0"/>
                <a:cs typeface="Helvetica Light" charset="0"/>
              </a:defRPr>
            </a:lvl1pPr>
          </a:lstStyle>
          <a:p>
            <a:pPr>
              <a:defRPr/>
            </a:pPr>
            <a:fld id="{FDE121FB-60AC-45DC-ABCC-D05D8ED18E6F}" type="datetimeFigureOut">
              <a:rPr lang="en-US"/>
              <a:pPr>
                <a:defRPr/>
              </a:pPr>
              <a:t>11/21/2016</a:t>
            </a:fld>
            <a:endParaRPr lang="en-US"/>
          </a:p>
        </p:txBody>
      </p:sp>
      <p:sp>
        <p:nvSpPr>
          <p:cNvPr id="6" name="Footer Placeholder 5"/>
          <p:cNvSpPr>
            <a:spLocks noGrp="1"/>
          </p:cNvSpPr>
          <p:nvPr>
            <p:ph type="ftr" sz="quarter" idx="11"/>
          </p:nvPr>
        </p:nvSpPr>
        <p:spPr/>
        <p:txBody>
          <a:bodyPr/>
          <a:lstStyle>
            <a:lvl1pPr defTabSz="406286" fontAlgn="base" hangingPunct="0">
              <a:spcBef>
                <a:spcPct val="0"/>
              </a:spcBef>
              <a:spcAft>
                <a:spcPct val="0"/>
              </a:spcAft>
              <a:defRPr>
                <a:latin typeface="Helvetica Light" charset="0"/>
                <a:ea typeface="Helvetica Light" charset="0"/>
                <a:cs typeface="Helvetica Light"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06286" fontAlgn="base" hangingPunct="0">
              <a:spcBef>
                <a:spcPct val="0"/>
              </a:spcBef>
              <a:spcAft>
                <a:spcPct val="0"/>
              </a:spcAft>
              <a:defRPr>
                <a:latin typeface="Helvetica Light" charset="0"/>
                <a:ea typeface="Helvetica Light" charset="0"/>
                <a:cs typeface="Helvetica Light" charset="0"/>
              </a:defRPr>
            </a:lvl1pPr>
          </a:lstStyle>
          <a:p>
            <a:pPr>
              <a:defRPr/>
            </a:pPr>
            <a:fld id="{EB47FAA3-E70C-451F-8D7D-C667D09CBD2A}" type="slidenum">
              <a:rPr lang="en-US"/>
              <a:pPr>
                <a:defRPr/>
              </a:pPr>
              <a:t>‹#›</a:t>
            </a:fld>
            <a:endParaRPr lang="en-US"/>
          </a:p>
        </p:txBody>
      </p:sp>
    </p:spTree>
    <p:extLst>
      <p:ext uri="{BB962C8B-B14F-4D97-AF65-F5344CB8AC3E}">
        <p14:creationId xmlns:p14="http://schemas.microsoft.com/office/powerpoint/2010/main" val="21701562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44849" indent="0">
              <a:buNone/>
              <a:defRPr sz="2000" b="1"/>
            </a:lvl2pPr>
            <a:lvl3pPr marL="889767" indent="0">
              <a:buNone/>
              <a:defRPr sz="1800" b="1"/>
            </a:lvl3pPr>
            <a:lvl4pPr marL="1334555" indent="0">
              <a:buNone/>
              <a:defRPr sz="1600" b="1"/>
            </a:lvl4pPr>
            <a:lvl5pPr marL="1779406" indent="0">
              <a:buNone/>
              <a:defRPr sz="1600" b="1"/>
            </a:lvl5pPr>
            <a:lvl6pPr marL="2224259" indent="0">
              <a:buNone/>
              <a:defRPr sz="1600" b="1"/>
            </a:lvl6pPr>
            <a:lvl7pPr marL="2669106" indent="0">
              <a:buNone/>
              <a:defRPr sz="1600" b="1"/>
            </a:lvl7pPr>
            <a:lvl8pPr marL="3113957" indent="0">
              <a:buNone/>
              <a:defRPr sz="1600" b="1"/>
            </a:lvl8pPr>
            <a:lvl9pPr marL="35587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44849" indent="0">
              <a:buNone/>
              <a:defRPr sz="2000" b="1"/>
            </a:lvl2pPr>
            <a:lvl3pPr marL="889767" indent="0">
              <a:buNone/>
              <a:defRPr sz="1800" b="1"/>
            </a:lvl3pPr>
            <a:lvl4pPr marL="1334555" indent="0">
              <a:buNone/>
              <a:defRPr sz="1600" b="1"/>
            </a:lvl4pPr>
            <a:lvl5pPr marL="1779406" indent="0">
              <a:buNone/>
              <a:defRPr sz="1600" b="1"/>
            </a:lvl5pPr>
            <a:lvl6pPr marL="2224259" indent="0">
              <a:buNone/>
              <a:defRPr sz="1600" b="1"/>
            </a:lvl6pPr>
            <a:lvl7pPr marL="2669106" indent="0">
              <a:buNone/>
              <a:defRPr sz="1600" b="1"/>
            </a:lvl7pPr>
            <a:lvl8pPr marL="3113957" indent="0">
              <a:buNone/>
              <a:defRPr sz="1600" b="1"/>
            </a:lvl8pPr>
            <a:lvl9pPr marL="35587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406286" fontAlgn="base" hangingPunct="0">
              <a:spcBef>
                <a:spcPct val="0"/>
              </a:spcBef>
              <a:spcAft>
                <a:spcPct val="0"/>
              </a:spcAft>
              <a:defRPr>
                <a:latin typeface="Helvetica Light" charset="0"/>
                <a:ea typeface="Helvetica Light" charset="0"/>
                <a:cs typeface="Helvetica Light" charset="0"/>
              </a:defRPr>
            </a:lvl1pPr>
          </a:lstStyle>
          <a:p>
            <a:pPr>
              <a:defRPr/>
            </a:pPr>
            <a:fld id="{03762701-65DC-4DEA-8091-1BD0300CCF74}" type="datetimeFigureOut">
              <a:rPr lang="en-US"/>
              <a:pPr>
                <a:defRPr/>
              </a:pPr>
              <a:t>11/21/2016</a:t>
            </a:fld>
            <a:endParaRPr lang="en-US"/>
          </a:p>
        </p:txBody>
      </p:sp>
      <p:sp>
        <p:nvSpPr>
          <p:cNvPr id="8" name="Footer Placeholder 7"/>
          <p:cNvSpPr>
            <a:spLocks noGrp="1"/>
          </p:cNvSpPr>
          <p:nvPr>
            <p:ph type="ftr" sz="quarter" idx="11"/>
          </p:nvPr>
        </p:nvSpPr>
        <p:spPr/>
        <p:txBody>
          <a:bodyPr/>
          <a:lstStyle>
            <a:lvl1pPr defTabSz="406286" fontAlgn="base" hangingPunct="0">
              <a:spcBef>
                <a:spcPct val="0"/>
              </a:spcBef>
              <a:spcAft>
                <a:spcPct val="0"/>
              </a:spcAft>
              <a:defRPr>
                <a:latin typeface="Helvetica Light" charset="0"/>
                <a:ea typeface="Helvetica Light" charset="0"/>
                <a:cs typeface="Helvetica Light"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406286" fontAlgn="base" hangingPunct="0">
              <a:spcBef>
                <a:spcPct val="0"/>
              </a:spcBef>
              <a:spcAft>
                <a:spcPct val="0"/>
              </a:spcAft>
              <a:defRPr>
                <a:latin typeface="Helvetica Light" charset="0"/>
                <a:ea typeface="Helvetica Light" charset="0"/>
                <a:cs typeface="Helvetica Light" charset="0"/>
              </a:defRPr>
            </a:lvl1pPr>
          </a:lstStyle>
          <a:p>
            <a:pPr>
              <a:defRPr/>
            </a:pPr>
            <a:fld id="{B463122B-10AC-4B0C-9326-70EEC4A58DD2}" type="slidenum">
              <a:rPr lang="en-US"/>
              <a:pPr>
                <a:defRPr/>
              </a:pPr>
              <a:t>‹#›</a:t>
            </a:fld>
            <a:endParaRPr lang="en-US"/>
          </a:p>
        </p:txBody>
      </p:sp>
    </p:spTree>
    <p:extLst>
      <p:ext uri="{BB962C8B-B14F-4D97-AF65-F5344CB8AC3E}">
        <p14:creationId xmlns:p14="http://schemas.microsoft.com/office/powerpoint/2010/main" val="585674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406286" fontAlgn="base" hangingPunct="0">
              <a:spcBef>
                <a:spcPct val="0"/>
              </a:spcBef>
              <a:spcAft>
                <a:spcPct val="0"/>
              </a:spcAft>
              <a:defRPr>
                <a:latin typeface="Helvetica Light" charset="0"/>
                <a:ea typeface="Helvetica Light" charset="0"/>
                <a:cs typeface="Helvetica Light" charset="0"/>
              </a:defRPr>
            </a:lvl1pPr>
          </a:lstStyle>
          <a:p>
            <a:pPr>
              <a:defRPr/>
            </a:pPr>
            <a:fld id="{ED19CD65-B7DB-4B00-B100-68C7B1C2CA9D}" type="datetimeFigureOut">
              <a:rPr lang="en-US"/>
              <a:pPr>
                <a:defRPr/>
              </a:pPr>
              <a:t>11/21/2016</a:t>
            </a:fld>
            <a:endParaRPr lang="en-US"/>
          </a:p>
        </p:txBody>
      </p:sp>
      <p:sp>
        <p:nvSpPr>
          <p:cNvPr id="4" name="Footer Placeholder 3"/>
          <p:cNvSpPr>
            <a:spLocks noGrp="1"/>
          </p:cNvSpPr>
          <p:nvPr>
            <p:ph type="ftr" sz="quarter" idx="11"/>
          </p:nvPr>
        </p:nvSpPr>
        <p:spPr/>
        <p:txBody>
          <a:bodyPr/>
          <a:lstStyle>
            <a:lvl1pPr defTabSz="406286" fontAlgn="base" hangingPunct="0">
              <a:spcBef>
                <a:spcPct val="0"/>
              </a:spcBef>
              <a:spcAft>
                <a:spcPct val="0"/>
              </a:spcAft>
              <a:defRPr>
                <a:latin typeface="Helvetica Light" charset="0"/>
                <a:ea typeface="Helvetica Light" charset="0"/>
                <a:cs typeface="Helvetica Light"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406286" fontAlgn="base" hangingPunct="0">
              <a:spcBef>
                <a:spcPct val="0"/>
              </a:spcBef>
              <a:spcAft>
                <a:spcPct val="0"/>
              </a:spcAft>
              <a:defRPr>
                <a:latin typeface="Helvetica Light" charset="0"/>
                <a:ea typeface="Helvetica Light" charset="0"/>
                <a:cs typeface="Helvetica Light" charset="0"/>
              </a:defRPr>
            </a:lvl1pPr>
          </a:lstStyle>
          <a:p>
            <a:pPr>
              <a:defRPr/>
            </a:pPr>
            <a:fld id="{8034D368-6F63-4DA2-8512-41C734426063}" type="slidenum">
              <a:rPr lang="en-US"/>
              <a:pPr>
                <a:defRPr/>
              </a:pPr>
              <a:t>‹#›</a:t>
            </a:fld>
            <a:endParaRPr lang="en-US"/>
          </a:p>
        </p:txBody>
      </p:sp>
    </p:spTree>
    <p:extLst>
      <p:ext uri="{BB962C8B-B14F-4D97-AF65-F5344CB8AC3E}">
        <p14:creationId xmlns:p14="http://schemas.microsoft.com/office/powerpoint/2010/main" val="4051449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t>‹#›</a:t>
            </a:fld>
            <a:endParaRPr lang="en-US" dirty="0"/>
          </a:p>
        </p:txBody>
      </p:sp>
    </p:spTree>
    <p:extLst>
      <p:ext uri="{BB962C8B-B14F-4D97-AF65-F5344CB8AC3E}">
        <p14:creationId xmlns:p14="http://schemas.microsoft.com/office/powerpoint/2010/main" val="202144210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06286" fontAlgn="base" hangingPunct="0">
              <a:spcBef>
                <a:spcPct val="0"/>
              </a:spcBef>
              <a:spcAft>
                <a:spcPct val="0"/>
              </a:spcAft>
              <a:defRPr>
                <a:latin typeface="Helvetica Light" charset="0"/>
                <a:ea typeface="Helvetica Light" charset="0"/>
                <a:cs typeface="Helvetica Light" charset="0"/>
              </a:defRPr>
            </a:lvl1pPr>
          </a:lstStyle>
          <a:p>
            <a:pPr>
              <a:defRPr/>
            </a:pPr>
            <a:fld id="{C9BD7254-DD0E-42BC-9BA0-E34E7124718F}" type="datetimeFigureOut">
              <a:rPr lang="en-US"/>
              <a:pPr>
                <a:defRPr/>
              </a:pPr>
              <a:t>11/21/2016</a:t>
            </a:fld>
            <a:endParaRPr lang="en-US"/>
          </a:p>
        </p:txBody>
      </p:sp>
      <p:sp>
        <p:nvSpPr>
          <p:cNvPr id="3" name="Footer Placeholder 2"/>
          <p:cNvSpPr>
            <a:spLocks noGrp="1"/>
          </p:cNvSpPr>
          <p:nvPr>
            <p:ph type="ftr" sz="quarter" idx="11"/>
          </p:nvPr>
        </p:nvSpPr>
        <p:spPr/>
        <p:txBody>
          <a:bodyPr/>
          <a:lstStyle>
            <a:lvl1pPr defTabSz="406286" fontAlgn="base" hangingPunct="0">
              <a:spcBef>
                <a:spcPct val="0"/>
              </a:spcBef>
              <a:spcAft>
                <a:spcPct val="0"/>
              </a:spcAft>
              <a:defRPr>
                <a:latin typeface="Helvetica Light" charset="0"/>
                <a:ea typeface="Helvetica Light" charset="0"/>
                <a:cs typeface="Helvetica Light"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406286" fontAlgn="base" hangingPunct="0">
              <a:spcBef>
                <a:spcPct val="0"/>
              </a:spcBef>
              <a:spcAft>
                <a:spcPct val="0"/>
              </a:spcAft>
              <a:defRPr>
                <a:latin typeface="Helvetica Light" charset="0"/>
                <a:ea typeface="Helvetica Light" charset="0"/>
                <a:cs typeface="Helvetica Light" charset="0"/>
              </a:defRPr>
            </a:lvl1pPr>
          </a:lstStyle>
          <a:p>
            <a:pPr>
              <a:defRPr/>
            </a:pPr>
            <a:fld id="{6DF4EF81-27F3-4CBA-BF1A-B4A50F313722}" type="slidenum">
              <a:rPr lang="en-US"/>
              <a:pPr>
                <a:defRPr/>
              </a:pPr>
              <a:t>‹#›</a:t>
            </a:fld>
            <a:endParaRPr lang="en-US"/>
          </a:p>
        </p:txBody>
      </p:sp>
    </p:spTree>
    <p:extLst>
      <p:ext uri="{BB962C8B-B14F-4D97-AF65-F5344CB8AC3E}">
        <p14:creationId xmlns:p14="http://schemas.microsoft.com/office/powerpoint/2010/main" val="30738588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58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44849" indent="0">
              <a:buNone/>
              <a:defRPr sz="1200"/>
            </a:lvl2pPr>
            <a:lvl3pPr marL="889767" indent="0">
              <a:buNone/>
              <a:defRPr sz="1000"/>
            </a:lvl3pPr>
            <a:lvl4pPr marL="1334555" indent="0">
              <a:buNone/>
              <a:defRPr sz="900"/>
            </a:lvl4pPr>
            <a:lvl5pPr marL="1779406" indent="0">
              <a:buNone/>
              <a:defRPr sz="900"/>
            </a:lvl5pPr>
            <a:lvl6pPr marL="2224259" indent="0">
              <a:buNone/>
              <a:defRPr sz="900"/>
            </a:lvl6pPr>
            <a:lvl7pPr marL="2669106" indent="0">
              <a:buNone/>
              <a:defRPr sz="900"/>
            </a:lvl7pPr>
            <a:lvl8pPr marL="3113957" indent="0">
              <a:buNone/>
              <a:defRPr sz="900"/>
            </a:lvl8pPr>
            <a:lvl9pPr marL="355879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06286" fontAlgn="base" hangingPunct="0">
              <a:spcBef>
                <a:spcPct val="0"/>
              </a:spcBef>
              <a:spcAft>
                <a:spcPct val="0"/>
              </a:spcAft>
              <a:defRPr>
                <a:latin typeface="Helvetica Light" charset="0"/>
                <a:ea typeface="Helvetica Light" charset="0"/>
                <a:cs typeface="Helvetica Light" charset="0"/>
              </a:defRPr>
            </a:lvl1pPr>
          </a:lstStyle>
          <a:p>
            <a:pPr>
              <a:defRPr/>
            </a:pPr>
            <a:fld id="{109F3A0E-AD8F-4365-A83A-6ACEA5D79864}" type="datetimeFigureOut">
              <a:rPr lang="en-US"/>
              <a:pPr>
                <a:defRPr/>
              </a:pPr>
              <a:t>11/21/2016</a:t>
            </a:fld>
            <a:endParaRPr lang="en-US"/>
          </a:p>
        </p:txBody>
      </p:sp>
      <p:sp>
        <p:nvSpPr>
          <p:cNvPr id="6" name="Footer Placeholder 5"/>
          <p:cNvSpPr>
            <a:spLocks noGrp="1"/>
          </p:cNvSpPr>
          <p:nvPr>
            <p:ph type="ftr" sz="quarter" idx="11"/>
          </p:nvPr>
        </p:nvSpPr>
        <p:spPr/>
        <p:txBody>
          <a:bodyPr/>
          <a:lstStyle>
            <a:lvl1pPr defTabSz="406286" fontAlgn="base" hangingPunct="0">
              <a:spcBef>
                <a:spcPct val="0"/>
              </a:spcBef>
              <a:spcAft>
                <a:spcPct val="0"/>
              </a:spcAft>
              <a:defRPr>
                <a:latin typeface="Helvetica Light" charset="0"/>
                <a:ea typeface="Helvetica Light" charset="0"/>
                <a:cs typeface="Helvetica Light"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06286" fontAlgn="base" hangingPunct="0">
              <a:spcBef>
                <a:spcPct val="0"/>
              </a:spcBef>
              <a:spcAft>
                <a:spcPct val="0"/>
              </a:spcAft>
              <a:defRPr>
                <a:latin typeface="Helvetica Light" charset="0"/>
                <a:ea typeface="Helvetica Light" charset="0"/>
                <a:cs typeface="Helvetica Light" charset="0"/>
              </a:defRPr>
            </a:lvl1pPr>
          </a:lstStyle>
          <a:p>
            <a:pPr>
              <a:defRPr/>
            </a:pPr>
            <a:fld id="{9B3ADFE9-370A-4412-9F42-F111020F621B}" type="slidenum">
              <a:rPr lang="en-US"/>
              <a:pPr>
                <a:defRPr/>
              </a:pPr>
              <a:t>‹#›</a:t>
            </a:fld>
            <a:endParaRPr lang="en-US"/>
          </a:p>
        </p:txBody>
      </p:sp>
    </p:spTree>
    <p:extLst>
      <p:ext uri="{BB962C8B-B14F-4D97-AF65-F5344CB8AC3E}">
        <p14:creationId xmlns:p14="http://schemas.microsoft.com/office/powerpoint/2010/main" val="6501811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44849" indent="0">
              <a:buNone/>
              <a:defRPr sz="2800"/>
            </a:lvl2pPr>
            <a:lvl3pPr marL="889767" indent="0">
              <a:buNone/>
              <a:defRPr sz="2400"/>
            </a:lvl3pPr>
            <a:lvl4pPr marL="1334555" indent="0">
              <a:buNone/>
              <a:defRPr sz="2000"/>
            </a:lvl4pPr>
            <a:lvl5pPr marL="1779406" indent="0">
              <a:buNone/>
              <a:defRPr sz="2000"/>
            </a:lvl5pPr>
            <a:lvl6pPr marL="2224259" indent="0">
              <a:buNone/>
              <a:defRPr sz="2000"/>
            </a:lvl6pPr>
            <a:lvl7pPr marL="2669106" indent="0">
              <a:buNone/>
              <a:defRPr sz="2000"/>
            </a:lvl7pPr>
            <a:lvl8pPr marL="3113957" indent="0">
              <a:buNone/>
              <a:defRPr sz="2000"/>
            </a:lvl8pPr>
            <a:lvl9pPr marL="3558796"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44849" indent="0">
              <a:buNone/>
              <a:defRPr sz="1200"/>
            </a:lvl2pPr>
            <a:lvl3pPr marL="889767" indent="0">
              <a:buNone/>
              <a:defRPr sz="1000"/>
            </a:lvl3pPr>
            <a:lvl4pPr marL="1334555" indent="0">
              <a:buNone/>
              <a:defRPr sz="900"/>
            </a:lvl4pPr>
            <a:lvl5pPr marL="1779406" indent="0">
              <a:buNone/>
              <a:defRPr sz="900"/>
            </a:lvl5pPr>
            <a:lvl6pPr marL="2224259" indent="0">
              <a:buNone/>
              <a:defRPr sz="900"/>
            </a:lvl6pPr>
            <a:lvl7pPr marL="2669106" indent="0">
              <a:buNone/>
              <a:defRPr sz="900"/>
            </a:lvl7pPr>
            <a:lvl8pPr marL="3113957" indent="0">
              <a:buNone/>
              <a:defRPr sz="900"/>
            </a:lvl8pPr>
            <a:lvl9pPr marL="355879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06286" fontAlgn="base" hangingPunct="0">
              <a:spcBef>
                <a:spcPct val="0"/>
              </a:spcBef>
              <a:spcAft>
                <a:spcPct val="0"/>
              </a:spcAft>
              <a:defRPr>
                <a:latin typeface="Helvetica Light" charset="0"/>
                <a:ea typeface="Helvetica Light" charset="0"/>
                <a:cs typeface="Helvetica Light" charset="0"/>
              </a:defRPr>
            </a:lvl1pPr>
          </a:lstStyle>
          <a:p>
            <a:pPr>
              <a:defRPr/>
            </a:pPr>
            <a:fld id="{1D35A34C-F3C4-42A7-9149-1787BB284194}" type="datetimeFigureOut">
              <a:rPr lang="en-US"/>
              <a:pPr>
                <a:defRPr/>
              </a:pPr>
              <a:t>11/21/2016</a:t>
            </a:fld>
            <a:endParaRPr lang="en-US"/>
          </a:p>
        </p:txBody>
      </p:sp>
      <p:sp>
        <p:nvSpPr>
          <p:cNvPr id="6" name="Footer Placeholder 5"/>
          <p:cNvSpPr>
            <a:spLocks noGrp="1"/>
          </p:cNvSpPr>
          <p:nvPr>
            <p:ph type="ftr" sz="quarter" idx="11"/>
          </p:nvPr>
        </p:nvSpPr>
        <p:spPr/>
        <p:txBody>
          <a:bodyPr/>
          <a:lstStyle>
            <a:lvl1pPr defTabSz="406286" fontAlgn="base" hangingPunct="0">
              <a:spcBef>
                <a:spcPct val="0"/>
              </a:spcBef>
              <a:spcAft>
                <a:spcPct val="0"/>
              </a:spcAft>
              <a:defRPr>
                <a:latin typeface="Helvetica Light" charset="0"/>
                <a:ea typeface="Helvetica Light" charset="0"/>
                <a:cs typeface="Helvetica Light"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06286" fontAlgn="base" hangingPunct="0">
              <a:spcBef>
                <a:spcPct val="0"/>
              </a:spcBef>
              <a:spcAft>
                <a:spcPct val="0"/>
              </a:spcAft>
              <a:defRPr>
                <a:latin typeface="Helvetica Light" charset="0"/>
                <a:ea typeface="Helvetica Light" charset="0"/>
                <a:cs typeface="Helvetica Light" charset="0"/>
              </a:defRPr>
            </a:lvl1pPr>
          </a:lstStyle>
          <a:p>
            <a:pPr>
              <a:defRPr/>
            </a:pPr>
            <a:fld id="{136CE7A7-6E89-4364-AABC-598BBF711CBC}" type="slidenum">
              <a:rPr lang="en-US"/>
              <a:pPr>
                <a:defRPr/>
              </a:pPr>
              <a:t>‹#›</a:t>
            </a:fld>
            <a:endParaRPr lang="en-US"/>
          </a:p>
        </p:txBody>
      </p:sp>
    </p:spTree>
    <p:extLst>
      <p:ext uri="{BB962C8B-B14F-4D97-AF65-F5344CB8AC3E}">
        <p14:creationId xmlns:p14="http://schemas.microsoft.com/office/powerpoint/2010/main" val="39926254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06286" fontAlgn="base" hangingPunct="0">
              <a:spcBef>
                <a:spcPct val="0"/>
              </a:spcBef>
              <a:spcAft>
                <a:spcPct val="0"/>
              </a:spcAft>
              <a:defRPr>
                <a:latin typeface="Helvetica Light" charset="0"/>
                <a:ea typeface="Helvetica Light" charset="0"/>
                <a:cs typeface="Helvetica Light" charset="0"/>
              </a:defRPr>
            </a:lvl1pPr>
          </a:lstStyle>
          <a:p>
            <a:pPr>
              <a:defRPr/>
            </a:pPr>
            <a:fld id="{A22A55D2-65D5-4A35-8FCB-6835988BB192}" type="datetimeFigureOut">
              <a:rPr lang="en-US"/>
              <a:pPr>
                <a:defRPr/>
              </a:pPr>
              <a:t>11/21/2016</a:t>
            </a:fld>
            <a:endParaRPr lang="en-US"/>
          </a:p>
        </p:txBody>
      </p:sp>
      <p:sp>
        <p:nvSpPr>
          <p:cNvPr id="5" name="Footer Placeholder 4"/>
          <p:cNvSpPr>
            <a:spLocks noGrp="1"/>
          </p:cNvSpPr>
          <p:nvPr>
            <p:ph type="ftr" sz="quarter" idx="11"/>
          </p:nvPr>
        </p:nvSpPr>
        <p:spPr/>
        <p:txBody>
          <a:bodyPr/>
          <a:lstStyle>
            <a:lvl1pPr defTabSz="406286" fontAlgn="base" hangingPunct="0">
              <a:spcBef>
                <a:spcPct val="0"/>
              </a:spcBef>
              <a:spcAft>
                <a:spcPct val="0"/>
              </a:spcAft>
              <a:defRPr>
                <a:latin typeface="Helvetica Light" charset="0"/>
                <a:ea typeface="Helvetica Light" charset="0"/>
                <a:cs typeface="Helvetica Light"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06286" fontAlgn="base" hangingPunct="0">
              <a:spcBef>
                <a:spcPct val="0"/>
              </a:spcBef>
              <a:spcAft>
                <a:spcPct val="0"/>
              </a:spcAft>
              <a:defRPr>
                <a:latin typeface="Helvetica Light" charset="0"/>
                <a:ea typeface="Helvetica Light" charset="0"/>
                <a:cs typeface="Helvetica Light" charset="0"/>
              </a:defRPr>
            </a:lvl1pPr>
          </a:lstStyle>
          <a:p>
            <a:pPr>
              <a:defRPr/>
            </a:pPr>
            <a:fld id="{8E2DC228-281B-49F6-9204-7CE900B2E3C7}" type="slidenum">
              <a:rPr lang="en-US"/>
              <a:pPr>
                <a:defRPr/>
              </a:pPr>
              <a:t>‹#›</a:t>
            </a:fld>
            <a:endParaRPr lang="en-US"/>
          </a:p>
        </p:txBody>
      </p:sp>
    </p:spTree>
    <p:extLst>
      <p:ext uri="{BB962C8B-B14F-4D97-AF65-F5344CB8AC3E}">
        <p14:creationId xmlns:p14="http://schemas.microsoft.com/office/powerpoint/2010/main" val="5790236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7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17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06286" fontAlgn="base" hangingPunct="0">
              <a:spcBef>
                <a:spcPct val="0"/>
              </a:spcBef>
              <a:spcAft>
                <a:spcPct val="0"/>
              </a:spcAft>
              <a:defRPr>
                <a:latin typeface="Helvetica Light" charset="0"/>
                <a:ea typeface="Helvetica Light" charset="0"/>
                <a:cs typeface="Helvetica Light" charset="0"/>
              </a:defRPr>
            </a:lvl1pPr>
          </a:lstStyle>
          <a:p>
            <a:pPr>
              <a:defRPr/>
            </a:pPr>
            <a:fld id="{970A079E-60FB-4318-AF38-41B9882C9E68}" type="datetimeFigureOut">
              <a:rPr lang="en-US"/>
              <a:pPr>
                <a:defRPr/>
              </a:pPr>
              <a:t>11/21/2016</a:t>
            </a:fld>
            <a:endParaRPr lang="en-US"/>
          </a:p>
        </p:txBody>
      </p:sp>
      <p:sp>
        <p:nvSpPr>
          <p:cNvPr id="5" name="Footer Placeholder 4"/>
          <p:cNvSpPr>
            <a:spLocks noGrp="1"/>
          </p:cNvSpPr>
          <p:nvPr>
            <p:ph type="ftr" sz="quarter" idx="11"/>
          </p:nvPr>
        </p:nvSpPr>
        <p:spPr/>
        <p:txBody>
          <a:bodyPr/>
          <a:lstStyle>
            <a:lvl1pPr defTabSz="406286" fontAlgn="base" hangingPunct="0">
              <a:spcBef>
                <a:spcPct val="0"/>
              </a:spcBef>
              <a:spcAft>
                <a:spcPct val="0"/>
              </a:spcAft>
              <a:defRPr>
                <a:latin typeface="Helvetica Light" charset="0"/>
                <a:ea typeface="Helvetica Light" charset="0"/>
                <a:cs typeface="Helvetica Light"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06286" fontAlgn="base" hangingPunct="0">
              <a:spcBef>
                <a:spcPct val="0"/>
              </a:spcBef>
              <a:spcAft>
                <a:spcPct val="0"/>
              </a:spcAft>
              <a:defRPr>
                <a:latin typeface="Helvetica Light" charset="0"/>
                <a:ea typeface="Helvetica Light" charset="0"/>
                <a:cs typeface="Helvetica Light" charset="0"/>
              </a:defRPr>
            </a:lvl1pPr>
          </a:lstStyle>
          <a:p>
            <a:pPr>
              <a:defRPr/>
            </a:pPr>
            <a:fld id="{F28E57DA-687F-4041-820E-D19F821C1638}" type="slidenum">
              <a:rPr lang="en-US"/>
              <a:pPr>
                <a:defRPr/>
              </a:pPr>
              <a:t>‹#›</a:t>
            </a:fld>
            <a:endParaRPr lang="en-US"/>
          </a:p>
        </p:txBody>
      </p:sp>
    </p:spTree>
    <p:extLst>
      <p:ext uri="{BB962C8B-B14F-4D97-AF65-F5344CB8AC3E}">
        <p14:creationId xmlns:p14="http://schemas.microsoft.com/office/powerpoint/2010/main" val="204932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t>‹#›</a:t>
            </a:fld>
            <a:endParaRPr lang="en-US" dirty="0"/>
          </a:p>
        </p:txBody>
      </p:sp>
    </p:spTree>
    <p:extLst>
      <p:ext uri="{BB962C8B-B14F-4D97-AF65-F5344CB8AC3E}">
        <p14:creationId xmlns:p14="http://schemas.microsoft.com/office/powerpoint/2010/main" val="10687853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6619875" cy="1143000"/>
          </a:xfrm>
          <a:prstGeom prst="rect">
            <a:avLst/>
          </a:prstGeom>
        </p:spPr>
        <p:txBody>
          <a:bodyPr/>
          <a:lstStyle>
            <a:lvl1pPr>
              <a:defRPr sz="3200">
                <a:latin typeface="+mn-lt"/>
              </a:defRPr>
            </a:lvl1pPr>
          </a:lstStyle>
          <a:p>
            <a:r>
              <a:rPr lang="en-US" dirty="0" smtClean="0"/>
              <a:t/>
            </a:r>
            <a:br>
              <a:rPr lang="en-US" dirty="0" smtClean="0"/>
            </a:br>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t>‹#›</a:t>
            </a:fld>
            <a:endParaRPr lang="en-US" dirty="0"/>
          </a:p>
        </p:txBody>
      </p:sp>
    </p:spTree>
    <p:extLst>
      <p:ext uri="{BB962C8B-B14F-4D97-AF65-F5344CB8AC3E}">
        <p14:creationId xmlns:p14="http://schemas.microsoft.com/office/powerpoint/2010/main" val="1235069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t>‹#›</a:t>
            </a:fld>
            <a:endParaRPr lang="en-US" dirty="0"/>
          </a:p>
        </p:txBody>
      </p:sp>
    </p:spTree>
    <p:extLst>
      <p:ext uri="{BB962C8B-B14F-4D97-AF65-F5344CB8AC3E}">
        <p14:creationId xmlns:p14="http://schemas.microsoft.com/office/powerpoint/2010/main" val="3987210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t>‹#›</a:t>
            </a:fld>
            <a:endParaRPr lang="en-US" dirty="0"/>
          </a:p>
        </p:txBody>
      </p:sp>
    </p:spTree>
    <p:extLst>
      <p:ext uri="{BB962C8B-B14F-4D97-AF65-F5344CB8AC3E}">
        <p14:creationId xmlns:p14="http://schemas.microsoft.com/office/powerpoint/2010/main" val="714435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t>‹#›</a:t>
            </a:fld>
            <a:endParaRPr lang="en-US" dirty="0"/>
          </a:p>
        </p:txBody>
      </p:sp>
    </p:spTree>
    <p:extLst>
      <p:ext uri="{BB962C8B-B14F-4D97-AF65-F5344CB8AC3E}">
        <p14:creationId xmlns:p14="http://schemas.microsoft.com/office/powerpoint/2010/main" val="2764587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t>‹#›</a:t>
            </a:fld>
            <a:endParaRPr lang="en-US" dirty="0"/>
          </a:p>
        </p:txBody>
      </p:sp>
    </p:spTree>
    <p:extLst>
      <p:ext uri="{BB962C8B-B14F-4D97-AF65-F5344CB8AC3E}">
        <p14:creationId xmlns:p14="http://schemas.microsoft.com/office/powerpoint/2010/main" val="133076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4"/>
          <p:cNvPicPr>
            <a:picLocks noChangeArrowheads="1"/>
          </p:cNvPicPr>
          <p:nvPr userDrawn="1"/>
        </p:nvPicPr>
        <p:blipFill>
          <a:blip r:embed="rId14" cstate="print"/>
          <a:stretch>
            <a:fillRect/>
          </a:stretch>
        </p:blipFill>
        <p:spPr bwMode="auto">
          <a:xfrm>
            <a:off x="6705600" y="304800"/>
            <a:ext cx="2032000" cy="453478"/>
          </a:xfrm>
          <a:prstGeom prst="rect">
            <a:avLst/>
          </a:prstGeom>
          <a:noFill/>
          <a:ln w="12700">
            <a:noFill/>
            <a:miter lim="800000"/>
            <a:headEnd/>
            <a:tailEnd/>
          </a:ln>
        </p:spPr>
      </p:pic>
      <p:sp>
        <p:nvSpPr>
          <p:cNvPr id="8" name="Line 3"/>
          <p:cNvSpPr>
            <a:spLocks noChangeShapeType="1"/>
          </p:cNvSpPr>
          <p:nvPr userDrawn="1"/>
        </p:nvSpPr>
        <p:spPr bwMode="auto">
          <a:xfrm rot="10800000" flipH="1">
            <a:off x="381000" y="1066800"/>
            <a:ext cx="8458200" cy="1588"/>
          </a:xfrm>
          <a:prstGeom prst="line">
            <a:avLst/>
          </a:prstGeom>
          <a:noFill/>
          <a:ln w="63500">
            <a:solidFill>
              <a:srgbClr val="006699"/>
            </a:solidFill>
            <a:prstDash val="solid"/>
            <a:round/>
            <a:headEnd type="none" w="med" len="med"/>
            <a:tailEnd type="none" w="med" len="med"/>
          </a:ln>
        </p:spPr>
        <p:txBody>
          <a:bodyPr/>
          <a:lstStyle/>
          <a:p>
            <a:endParaRPr lang="en-US" dirty="0"/>
          </a:p>
        </p:txBody>
      </p:sp>
      <p:sp>
        <p:nvSpPr>
          <p:cNvPr id="9" name="Title 1"/>
          <p:cNvSpPr txBox="1">
            <a:spLocks/>
          </p:cNvSpPr>
          <p:nvPr userDrawn="1"/>
        </p:nvSpPr>
        <p:spPr>
          <a:xfrm>
            <a:off x="0" y="76201"/>
            <a:ext cx="6705600" cy="914400"/>
          </a:xfrm>
          <a:prstGeom prst="rect">
            <a:avLst/>
          </a:prstGeom>
        </p:spPr>
        <p:txBody>
          <a:bodyPr>
            <a:normAutofit/>
          </a:bodyPr>
          <a:lstStyle>
            <a:lvl1pPr algn="ctr" defTabSz="457200" rtl="0" eaLnBrk="1" latinLnBrk="0" hangingPunct="1">
              <a:spcBef>
                <a:spcPct val="0"/>
              </a:spcBef>
              <a:buNone/>
              <a:defRPr sz="3200" kern="1200">
                <a:solidFill>
                  <a:schemeClr val="tx1"/>
                </a:solidFill>
                <a:latin typeface="+mj-lt"/>
                <a:ea typeface="+mj-ea"/>
                <a:cs typeface="+mj-cs"/>
              </a:defRPr>
            </a:lvl1pPr>
          </a:lstStyle>
          <a:p>
            <a:endParaRPr lang="en-US" dirty="0"/>
          </a:p>
        </p:txBody>
      </p:sp>
      <p:sp>
        <p:nvSpPr>
          <p:cNvPr id="11" name="Slide Number Placeholder 5"/>
          <p:cNvSpPr>
            <a:spLocks noGrp="1"/>
          </p:cNvSpPr>
          <p:nvPr>
            <p:ph type="sldNum" sz="quarter" idx="4"/>
          </p:nvPr>
        </p:nvSpPr>
        <p:spPr>
          <a:xfrm>
            <a:off x="6553200" y="6356350"/>
            <a:ext cx="2133600" cy="365125"/>
          </a:xfrm>
          <a:prstGeom prst="rect">
            <a:avLst/>
          </a:prstGeom>
        </p:spPr>
        <p:txBody>
          <a:bodyPr/>
          <a:lstStyle>
            <a:lvl1pPr algn="r">
              <a:defRPr/>
            </a:lvl1pPr>
          </a:lstStyle>
          <a:p>
            <a:fld id="{D12AA694-00EB-4F4B-AABB-6F50FB178914}" type="slidenum">
              <a:rPr lang="en-US" smtClean="0"/>
              <a:pPr/>
              <a:t>‹#›</a:t>
            </a:fld>
            <a:endParaRPr lang="en-US" dirty="0"/>
          </a:p>
        </p:txBody>
      </p:sp>
    </p:spTree>
    <p:extLst>
      <p:ext uri="{BB962C8B-B14F-4D97-AF65-F5344CB8AC3E}">
        <p14:creationId xmlns:p14="http://schemas.microsoft.com/office/powerpoint/2010/main" val="802163602"/>
      </p:ext>
    </p:extLst>
  </p:cSld>
  <p:clrMap bg1="lt1" tx1="dk1" bg2="lt2" tx2="dk2" accent1="accent1" accent2="accent2" accent3="accent3" accent4="accent4" accent5="accent5" accent6="accent6" hlink="hlink" folHlink="folHlink"/>
  <p:sldLayoutIdLst>
    <p:sldLayoutId id="2147483741" r:id="rId1"/>
    <p:sldLayoutId id="2147483752" r:id="rId2"/>
    <p:sldLayoutId id="2147483740"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effectLst/>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effectLst/>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p:cNvSpPr>
          <p:nvPr>
            <p:ph type="title"/>
          </p:nvPr>
        </p:nvSpPr>
        <p:spPr bwMode="auto">
          <a:xfrm>
            <a:off x="892969"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0777" tIns="50777" rIns="50777" bIns="50777" numCol="1" anchor="ctr" anchorCtr="0" compatLnSpc="1">
            <a:prstTxWarp prst="textNoShape">
              <a:avLst/>
            </a:prstTxWarp>
          </a:bodyPr>
          <a:lstStyle/>
          <a:p>
            <a:pPr lvl="0"/>
            <a:r>
              <a:rPr lang="en-US" altLang="en-US" smtClean="0">
                <a:sym typeface="Helvetica Light" charset="0"/>
              </a:rPr>
              <a:t>Click to edit Master title style</a:t>
            </a:r>
          </a:p>
        </p:txBody>
      </p:sp>
      <p:sp>
        <p:nvSpPr>
          <p:cNvPr id="3075" name="Rectangle 2"/>
          <p:cNvSpPr>
            <a:spLocks noGrp="1"/>
          </p:cNvSpPr>
          <p:nvPr>
            <p:ph type="body" idx="1"/>
          </p:nvPr>
        </p:nvSpPr>
        <p:spPr bwMode="auto">
          <a:xfrm>
            <a:off x="892969" y="1946672"/>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0777" tIns="50777" rIns="50777" bIns="50777" numCol="1" anchor="ctr" anchorCtr="0" compatLnSpc="1">
            <a:prstTxWarp prst="textNoShape">
              <a:avLst/>
            </a:prstTxWarp>
          </a:bodyPr>
          <a:lstStyle/>
          <a:p>
            <a:pPr lvl="0"/>
            <a:r>
              <a:rPr lang="en-US" altLang="en-US" smtClean="0">
                <a:sym typeface="Helvetica Light" charset="0"/>
              </a:rPr>
              <a:t>Click to edit Master text styles</a:t>
            </a:r>
          </a:p>
          <a:p>
            <a:pPr lvl="1"/>
            <a:r>
              <a:rPr lang="en-US" altLang="en-US" smtClean="0">
                <a:sym typeface="Helvetica Light" charset="0"/>
              </a:rPr>
              <a:t>Second level</a:t>
            </a:r>
          </a:p>
          <a:p>
            <a:pPr lvl="2"/>
            <a:r>
              <a:rPr lang="en-US" altLang="en-US" smtClean="0">
                <a:sym typeface="Helvetica Light" charset="0"/>
              </a:rPr>
              <a:t>Third level</a:t>
            </a:r>
          </a:p>
          <a:p>
            <a:pPr lvl="3"/>
            <a:r>
              <a:rPr lang="en-US" altLang="en-US" smtClean="0">
                <a:sym typeface="Helvetica Light" charset="0"/>
              </a:rPr>
              <a:t>Fourth level</a:t>
            </a:r>
          </a:p>
          <a:p>
            <a:pPr lvl="4"/>
            <a:r>
              <a:rPr lang="en-US" altLang="en-US" smtClean="0">
                <a:sym typeface="Helvetica Light" charset="0"/>
              </a:rPr>
              <a:t>Fifth level</a:t>
            </a:r>
          </a:p>
        </p:txBody>
      </p:sp>
    </p:spTree>
    <p:extLst>
      <p:ext uri="{BB962C8B-B14F-4D97-AF65-F5344CB8AC3E}">
        <p14:creationId xmlns:p14="http://schemas.microsoft.com/office/powerpoint/2010/main" val="3884710301"/>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ctr" defTabSz="405171" rtl="0" eaLnBrk="0" fontAlgn="base" hangingPunct="0">
        <a:spcBef>
          <a:spcPct val="0"/>
        </a:spcBef>
        <a:spcAft>
          <a:spcPct val="0"/>
        </a:spcAft>
        <a:defRPr sz="5625">
          <a:solidFill>
            <a:srgbClr val="000000"/>
          </a:solidFill>
          <a:latin typeface="+mj-lt"/>
          <a:ea typeface="+mj-ea"/>
          <a:cs typeface="+mj-cs"/>
          <a:sym typeface="Helvetica Light" charset="0"/>
        </a:defRPr>
      </a:lvl1pPr>
      <a:lvl2pPr algn="ctr" defTabSz="405171" rtl="0" eaLnBrk="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2pPr>
      <a:lvl3pPr algn="ctr" defTabSz="405171" rtl="0" eaLnBrk="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3pPr>
      <a:lvl4pPr algn="ctr" defTabSz="405171" rtl="0" eaLnBrk="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4pPr>
      <a:lvl5pPr algn="ctr" defTabSz="405171" rtl="0" eaLnBrk="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5pPr>
      <a:lvl6pPr marL="321324" algn="ctr" defTabSz="410583" rtl="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6pPr>
      <a:lvl7pPr marL="642651" algn="ctr" defTabSz="410583" rtl="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7pPr>
      <a:lvl8pPr marL="963975" algn="ctr" defTabSz="410583" rtl="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8pPr>
      <a:lvl9pPr marL="1285302" algn="ctr" defTabSz="410583" rtl="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9pPr>
    </p:titleStyle>
    <p:bodyStyle>
      <a:lvl1pPr marL="262301" indent="-262301" algn="l" defTabSz="405171" rtl="0" eaLnBrk="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1pPr>
      <a:lvl2pPr marL="530182" indent="-262301" algn="l" defTabSz="405171" rtl="0" eaLnBrk="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2pPr>
      <a:lvl3pPr marL="798063" indent="-262301" algn="l" defTabSz="405171" rtl="0" eaLnBrk="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3pPr>
      <a:lvl4pPr marL="1065944" indent="-262301" algn="l" defTabSz="405171" rtl="0" eaLnBrk="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4pPr>
      <a:lvl5pPr marL="1333825" indent="-262301" algn="l" defTabSz="405171" rtl="0" eaLnBrk="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5pPr>
      <a:lvl6pPr marL="1660183" indent="-267770" algn="l" defTabSz="410583" rtl="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6pPr>
      <a:lvl7pPr marL="1981507" indent="-267770" algn="l" defTabSz="410583" rtl="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7pPr>
      <a:lvl8pPr marL="2302833" indent="-267770" algn="l" defTabSz="410583" rtl="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8pPr>
      <a:lvl9pPr marL="2624160" indent="-267770" algn="l" defTabSz="410583" rtl="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9pPr>
    </p:bodyStyle>
    <p:otherStyle>
      <a:defPPr>
        <a:defRPr lang="en-US"/>
      </a:defPPr>
      <a:lvl1pPr marL="0" algn="l" defTabSz="642651" rtl="0" eaLnBrk="1" latinLnBrk="0" hangingPunct="1">
        <a:defRPr sz="1266" kern="1200">
          <a:solidFill>
            <a:schemeClr val="tx1"/>
          </a:solidFill>
          <a:latin typeface="+mn-lt"/>
          <a:ea typeface="+mn-ea"/>
          <a:cs typeface="+mn-cs"/>
        </a:defRPr>
      </a:lvl1pPr>
      <a:lvl2pPr marL="321324" algn="l" defTabSz="642651" rtl="0" eaLnBrk="1" latinLnBrk="0" hangingPunct="1">
        <a:defRPr sz="1266" kern="1200">
          <a:solidFill>
            <a:schemeClr val="tx1"/>
          </a:solidFill>
          <a:latin typeface="+mn-lt"/>
          <a:ea typeface="+mn-ea"/>
          <a:cs typeface="+mn-cs"/>
        </a:defRPr>
      </a:lvl2pPr>
      <a:lvl3pPr marL="642651" algn="l" defTabSz="642651" rtl="0" eaLnBrk="1" latinLnBrk="0" hangingPunct="1">
        <a:defRPr sz="1266" kern="1200">
          <a:solidFill>
            <a:schemeClr val="tx1"/>
          </a:solidFill>
          <a:latin typeface="+mn-lt"/>
          <a:ea typeface="+mn-ea"/>
          <a:cs typeface="+mn-cs"/>
        </a:defRPr>
      </a:lvl3pPr>
      <a:lvl4pPr marL="963975" algn="l" defTabSz="642651" rtl="0" eaLnBrk="1" latinLnBrk="0" hangingPunct="1">
        <a:defRPr sz="1266" kern="1200">
          <a:solidFill>
            <a:schemeClr val="tx1"/>
          </a:solidFill>
          <a:latin typeface="+mn-lt"/>
          <a:ea typeface="+mn-ea"/>
          <a:cs typeface="+mn-cs"/>
        </a:defRPr>
      </a:lvl4pPr>
      <a:lvl5pPr marL="1285302" algn="l" defTabSz="642651" rtl="0" eaLnBrk="1" latinLnBrk="0" hangingPunct="1">
        <a:defRPr sz="1266" kern="1200">
          <a:solidFill>
            <a:schemeClr val="tx1"/>
          </a:solidFill>
          <a:latin typeface="+mn-lt"/>
          <a:ea typeface="+mn-ea"/>
          <a:cs typeface="+mn-cs"/>
        </a:defRPr>
      </a:lvl5pPr>
      <a:lvl6pPr marL="1606628" algn="l" defTabSz="642651" rtl="0" eaLnBrk="1" latinLnBrk="0" hangingPunct="1">
        <a:defRPr sz="1266" kern="1200">
          <a:solidFill>
            <a:schemeClr val="tx1"/>
          </a:solidFill>
          <a:latin typeface="+mn-lt"/>
          <a:ea typeface="+mn-ea"/>
          <a:cs typeface="+mn-cs"/>
        </a:defRPr>
      </a:lvl6pPr>
      <a:lvl7pPr marL="1927954" algn="l" defTabSz="642651" rtl="0" eaLnBrk="1" latinLnBrk="0" hangingPunct="1">
        <a:defRPr sz="1266" kern="1200">
          <a:solidFill>
            <a:schemeClr val="tx1"/>
          </a:solidFill>
          <a:latin typeface="+mn-lt"/>
          <a:ea typeface="+mn-ea"/>
          <a:cs typeface="+mn-cs"/>
        </a:defRPr>
      </a:lvl7pPr>
      <a:lvl8pPr marL="2249281" algn="l" defTabSz="642651" rtl="0" eaLnBrk="1" latinLnBrk="0" hangingPunct="1">
        <a:defRPr sz="1266" kern="1200">
          <a:solidFill>
            <a:schemeClr val="tx1"/>
          </a:solidFill>
          <a:latin typeface="+mn-lt"/>
          <a:ea typeface="+mn-ea"/>
          <a:cs typeface="+mn-cs"/>
        </a:defRPr>
      </a:lvl8pPr>
      <a:lvl9pPr marL="2570607" algn="l" defTabSz="642651" rtl="0" eaLnBrk="1" latinLnBrk="0" hangingPunct="1">
        <a:defRPr sz="126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647" y="274588"/>
            <a:ext cx="8228707" cy="1143000"/>
          </a:xfrm>
          <a:prstGeom prst="rect">
            <a:avLst/>
          </a:prstGeom>
        </p:spPr>
        <p:txBody>
          <a:bodyPr vert="horz" lIns="88911" tIns="44456" rIns="88911" bIns="44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647" y="1600647"/>
            <a:ext cx="8228707" cy="4526236"/>
          </a:xfrm>
          <a:prstGeom prst="rect">
            <a:avLst/>
          </a:prstGeom>
        </p:spPr>
        <p:txBody>
          <a:bodyPr vert="horz" lIns="88911" tIns="44456" rIns="88911" bIns="44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647" y="6356821"/>
            <a:ext cx="2133079" cy="365001"/>
          </a:xfrm>
          <a:prstGeom prst="rect">
            <a:avLst/>
          </a:prstGeom>
        </p:spPr>
        <p:txBody>
          <a:bodyPr vert="horz" lIns="88911" tIns="44456" rIns="88911" bIns="44456" rtlCol="0" anchor="ctr"/>
          <a:lstStyle>
            <a:lvl1pPr algn="l" defTabSz="889767" eaLnBrk="1" fontAlgn="auto" hangingPunct="1">
              <a:spcBef>
                <a:spcPts val="0"/>
              </a:spcBef>
              <a:spcAft>
                <a:spcPts val="0"/>
              </a:spcAft>
              <a:defRPr sz="1200" smtClean="0">
                <a:solidFill>
                  <a:prstClr val="black">
                    <a:tint val="75000"/>
                  </a:prstClr>
                </a:solidFill>
                <a:latin typeface="Calibri"/>
                <a:ea typeface="+mn-ea"/>
                <a:cs typeface="+mn-cs"/>
              </a:defRPr>
            </a:lvl1pPr>
          </a:lstStyle>
          <a:p>
            <a:pPr>
              <a:defRPr/>
            </a:pPr>
            <a:fld id="{9915D3DB-8EB1-4C7B-BD5F-69F2605A0356}" type="datetimeFigureOut">
              <a:rPr lang="en-US">
                <a:sym typeface="Helvetica Light" charset="0"/>
              </a:rPr>
              <a:pPr>
                <a:defRPr/>
              </a:pPr>
              <a:t>11/21/2016</a:t>
            </a:fld>
            <a:endParaRPr lang="en-US">
              <a:sym typeface="Helvetica Light" charset="0"/>
            </a:endParaRPr>
          </a:p>
        </p:txBody>
      </p:sp>
      <p:sp>
        <p:nvSpPr>
          <p:cNvPr id="5" name="Footer Placeholder 4"/>
          <p:cNvSpPr>
            <a:spLocks noGrp="1"/>
          </p:cNvSpPr>
          <p:nvPr>
            <p:ph type="ftr" sz="quarter" idx="3"/>
          </p:nvPr>
        </p:nvSpPr>
        <p:spPr>
          <a:xfrm>
            <a:off x="3124275" y="6356821"/>
            <a:ext cx="2895451" cy="365001"/>
          </a:xfrm>
          <a:prstGeom prst="rect">
            <a:avLst/>
          </a:prstGeom>
        </p:spPr>
        <p:txBody>
          <a:bodyPr vert="horz" lIns="88911" tIns="44456" rIns="88911" bIns="44456" rtlCol="0" anchor="ctr"/>
          <a:lstStyle>
            <a:lvl1pPr algn="ctr" defTabSz="889767"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sym typeface="Helvetica Light" charset="0"/>
            </a:endParaRPr>
          </a:p>
        </p:txBody>
      </p:sp>
      <p:sp>
        <p:nvSpPr>
          <p:cNvPr id="6" name="Slide Number Placeholder 5"/>
          <p:cNvSpPr>
            <a:spLocks noGrp="1"/>
          </p:cNvSpPr>
          <p:nvPr>
            <p:ph type="sldNum" sz="quarter" idx="4"/>
          </p:nvPr>
        </p:nvSpPr>
        <p:spPr>
          <a:xfrm>
            <a:off x="6553275" y="6356821"/>
            <a:ext cx="2133079" cy="365001"/>
          </a:xfrm>
          <a:prstGeom prst="rect">
            <a:avLst/>
          </a:prstGeom>
        </p:spPr>
        <p:txBody>
          <a:bodyPr vert="horz" lIns="88911" tIns="44456" rIns="88911" bIns="44456" rtlCol="0" anchor="ctr"/>
          <a:lstStyle>
            <a:lvl1pPr algn="r" defTabSz="889767" eaLnBrk="1" fontAlgn="auto" hangingPunct="1">
              <a:spcBef>
                <a:spcPts val="0"/>
              </a:spcBef>
              <a:spcAft>
                <a:spcPts val="0"/>
              </a:spcAft>
              <a:defRPr sz="1200" smtClean="0">
                <a:solidFill>
                  <a:prstClr val="black">
                    <a:tint val="75000"/>
                  </a:prstClr>
                </a:solidFill>
                <a:latin typeface="Calibri"/>
                <a:ea typeface="+mn-ea"/>
                <a:cs typeface="+mn-cs"/>
              </a:defRPr>
            </a:lvl1pPr>
          </a:lstStyle>
          <a:p>
            <a:pPr>
              <a:defRPr/>
            </a:pPr>
            <a:fld id="{DA06B880-E6D9-47AE-9BED-92B948564A2B}" type="slidenum">
              <a:rPr lang="en-US">
                <a:sym typeface="Helvetica Light" charset="0"/>
              </a:rPr>
              <a:pPr>
                <a:defRPr/>
              </a:pPr>
              <a:t>‹#›</a:t>
            </a:fld>
            <a:endParaRPr lang="en-US">
              <a:sym typeface="Helvetica Light" charset="0"/>
            </a:endParaRPr>
          </a:p>
        </p:txBody>
      </p:sp>
    </p:spTree>
    <p:extLst>
      <p:ext uri="{BB962C8B-B14F-4D97-AF65-F5344CB8AC3E}">
        <p14:creationId xmlns:p14="http://schemas.microsoft.com/office/powerpoint/2010/main" val="838218525"/>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ctr" defTabSz="889589" rtl="0" fontAlgn="base">
        <a:spcBef>
          <a:spcPct val="0"/>
        </a:spcBef>
        <a:spcAft>
          <a:spcPct val="0"/>
        </a:spcAft>
        <a:defRPr sz="4359" kern="1200">
          <a:solidFill>
            <a:schemeClr val="tx1"/>
          </a:solidFill>
          <a:latin typeface="+mj-lt"/>
          <a:ea typeface="+mj-ea"/>
          <a:cs typeface="+mj-cs"/>
        </a:defRPr>
      </a:lvl1pPr>
      <a:lvl2pPr algn="ctr" defTabSz="889589" rtl="0" fontAlgn="base">
        <a:spcBef>
          <a:spcPct val="0"/>
        </a:spcBef>
        <a:spcAft>
          <a:spcPct val="0"/>
        </a:spcAft>
        <a:defRPr sz="4359">
          <a:solidFill>
            <a:schemeClr val="tx1"/>
          </a:solidFill>
          <a:latin typeface="Calibri" panose="020F0502020204030204" pitchFamily="34" charset="0"/>
        </a:defRPr>
      </a:lvl2pPr>
      <a:lvl3pPr algn="ctr" defTabSz="889589" rtl="0" fontAlgn="base">
        <a:spcBef>
          <a:spcPct val="0"/>
        </a:spcBef>
        <a:spcAft>
          <a:spcPct val="0"/>
        </a:spcAft>
        <a:defRPr sz="4359">
          <a:solidFill>
            <a:schemeClr val="tx1"/>
          </a:solidFill>
          <a:latin typeface="Calibri" panose="020F0502020204030204" pitchFamily="34" charset="0"/>
        </a:defRPr>
      </a:lvl3pPr>
      <a:lvl4pPr algn="ctr" defTabSz="889589" rtl="0" fontAlgn="base">
        <a:spcBef>
          <a:spcPct val="0"/>
        </a:spcBef>
        <a:spcAft>
          <a:spcPct val="0"/>
        </a:spcAft>
        <a:defRPr sz="4359">
          <a:solidFill>
            <a:schemeClr val="tx1"/>
          </a:solidFill>
          <a:latin typeface="Calibri" panose="020F0502020204030204" pitchFamily="34" charset="0"/>
        </a:defRPr>
      </a:lvl4pPr>
      <a:lvl5pPr algn="ctr" defTabSz="889589" rtl="0" fontAlgn="base">
        <a:spcBef>
          <a:spcPct val="0"/>
        </a:spcBef>
        <a:spcAft>
          <a:spcPct val="0"/>
        </a:spcAft>
        <a:defRPr sz="4359">
          <a:solidFill>
            <a:schemeClr val="tx1"/>
          </a:solidFill>
          <a:latin typeface="Calibri" panose="020F0502020204030204" pitchFamily="34" charset="0"/>
        </a:defRPr>
      </a:lvl5pPr>
      <a:lvl6pPr marL="321457" algn="ctr" defTabSz="889589" rtl="0" fontAlgn="base">
        <a:spcBef>
          <a:spcPct val="0"/>
        </a:spcBef>
        <a:spcAft>
          <a:spcPct val="0"/>
        </a:spcAft>
        <a:defRPr sz="4359">
          <a:solidFill>
            <a:schemeClr val="tx1"/>
          </a:solidFill>
          <a:latin typeface="Calibri" panose="020F0502020204030204" pitchFamily="34" charset="0"/>
        </a:defRPr>
      </a:lvl6pPr>
      <a:lvl7pPr marL="642915" algn="ctr" defTabSz="889589" rtl="0" fontAlgn="base">
        <a:spcBef>
          <a:spcPct val="0"/>
        </a:spcBef>
        <a:spcAft>
          <a:spcPct val="0"/>
        </a:spcAft>
        <a:defRPr sz="4359">
          <a:solidFill>
            <a:schemeClr val="tx1"/>
          </a:solidFill>
          <a:latin typeface="Calibri" panose="020F0502020204030204" pitchFamily="34" charset="0"/>
        </a:defRPr>
      </a:lvl7pPr>
      <a:lvl8pPr marL="964372" algn="ctr" defTabSz="889589" rtl="0" fontAlgn="base">
        <a:spcBef>
          <a:spcPct val="0"/>
        </a:spcBef>
        <a:spcAft>
          <a:spcPct val="0"/>
        </a:spcAft>
        <a:defRPr sz="4359">
          <a:solidFill>
            <a:schemeClr val="tx1"/>
          </a:solidFill>
          <a:latin typeface="Calibri" panose="020F0502020204030204" pitchFamily="34" charset="0"/>
        </a:defRPr>
      </a:lvl8pPr>
      <a:lvl9pPr marL="1285829" algn="ctr" defTabSz="889589" rtl="0" fontAlgn="base">
        <a:spcBef>
          <a:spcPct val="0"/>
        </a:spcBef>
        <a:spcAft>
          <a:spcPct val="0"/>
        </a:spcAft>
        <a:defRPr sz="4359">
          <a:solidFill>
            <a:schemeClr val="tx1"/>
          </a:solidFill>
          <a:latin typeface="Calibri" panose="020F0502020204030204" pitchFamily="34" charset="0"/>
        </a:defRPr>
      </a:lvl9pPr>
    </p:titleStyle>
    <p:bodyStyle>
      <a:lvl1pPr marL="332619" indent="-332619" algn="l" defTabSz="889589" rtl="0" fontAlgn="base">
        <a:spcBef>
          <a:spcPct val="20000"/>
        </a:spcBef>
        <a:spcAft>
          <a:spcPct val="0"/>
        </a:spcAft>
        <a:buFont typeface="Arial" panose="020B0604020202020204" pitchFamily="34" charset="0"/>
        <a:buChar char="•"/>
        <a:defRPr sz="3164" kern="1200">
          <a:solidFill>
            <a:schemeClr val="tx1"/>
          </a:solidFill>
          <a:latin typeface="+mn-lt"/>
          <a:ea typeface="+mn-ea"/>
          <a:cs typeface="+mn-cs"/>
        </a:defRPr>
      </a:lvl1pPr>
      <a:lvl2pPr marL="722163" indent="-277927" algn="l" defTabSz="889589" rtl="0" fontAlgn="base">
        <a:spcBef>
          <a:spcPct val="20000"/>
        </a:spcBef>
        <a:spcAft>
          <a:spcPct val="0"/>
        </a:spcAft>
        <a:buFont typeface="Arial" panose="020B0604020202020204" pitchFamily="34" charset="0"/>
        <a:buChar char="–"/>
        <a:defRPr sz="2742" kern="1200">
          <a:solidFill>
            <a:schemeClr val="tx1"/>
          </a:solidFill>
          <a:latin typeface="+mn-lt"/>
          <a:ea typeface="+mn-ea"/>
          <a:cs typeface="+mn-cs"/>
        </a:defRPr>
      </a:lvl2pPr>
      <a:lvl3pPr marL="1111707" indent="-222118" algn="l" defTabSz="889589" rtl="0" fontAlgn="base">
        <a:spcBef>
          <a:spcPct val="20000"/>
        </a:spcBef>
        <a:spcAft>
          <a:spcPct val="0"/>
        </a:spcAft>
        <a:buFont typeface="Arial" panose="020B0604020202020204" pitchFamily="34" charset="0"/>
        <a:buChar char="•"/>
        <a:defRPr sz="2391" kern="1200">
          <a:solidFill>
            <a:schemeClr val="tx1"/>
          </a:solidFill>
          <a:latin typeface="+mn-lt"/>
          <a:ea typeface="+mn-ea"/>
          <a:cs typeface="+mn-cs"/>
        </a:defRPr>
      </a:lvl3pPr>
      <a:lvl4pPr marL="1555943" indent="-222118" algn="l" defTabSz="889589" rtl="0" fontAlgn="base">
        <a:spcBef>
          <a:spcPct val="20000"/>
        </a:spcBef>
        <a:spcAft>
          <a:spcPct val="0"/>
        </a:spcAft>
        <a:buFont typeface="Arial" panose="020B0604020202020204" pitchFamily="34" charset="0"/>
        <a:buChar char="–"/>
        <a:defRPr sz="1969" kern="1200">
          <a:solidFill>
            <a:schemeClr val="tx1"/>
          </a:solidFill>
          <a:latin typeface="+mn-lt"/>
          <a:ea typeface="+mn-ea"/>
          <a:cs typeface="+mn-cs"/>
        </a:defRPr>
      </a:lvl4pPr>
      <a:lvl5pPr marL="2001295" indent="-222118" algn="l" defTabSz="889589" rtl="0" fontAlgn="base">
        <a:spcBef>
          <a:spcPct val="20000"/>
        </a:spcBef>
        <a:spcAft>
          <a:spcPct val="0"/>
        </a:spcAft>
        <a:buFont typeface="Arial" panose="020B0604020202020204" pitchFamily="34" charset="0"/>
        <a:buChar char="»"/>
        <a:defRPr sz="1969" kern="1200">
          <a:solidFill>
            <a:schemeClr val="tx1"/>
          </a:solidFill>
          <a:latin typeface="+mn-lt"/>
          <a:ea typeface="+mn-ea"/>
          <a:cs typeface="+mn-cs"/>
        </a:defRPr>
      </a:lvl5pPr>
      <a:lvl6pPr marL="2446675" indent="-222275" algn="l" defTabSz="8897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891533" indent="-222275" algn="l" defTabSz="8897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36380" indent="-222275" algn="l" defTabSz="8897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81213" indent="-222275" algn="l" defTabSz="8897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89767" rtl="0" eaLnBrk="1" latinLnBrk="0" hangingPunct="1">
        <a:defRPr sz="1800" kern="1200">
          <a:solidFill>
            <a:schemeClr val="tx1"/>
          </a:solidFill>
          <a:latin typeface="+mn-lt"/>
          <a:ea typeface="+mn-ea"/>
          <a:cs typeface="+mn-cs"/>
        </a:defRPr>
      </a:lvl1pPr>
      <a:lvl2pPr marL="444849" algn="l" defTabSz="889767" rtl="0" eaLnBrk="1" latinLnBrk="0" hangingPunct="1">
        <a:defRPr sz="1800" kern="1200">
          <a:solidFill>
            <a:schemeClr val="tx1"/>
          </a:solidFill>
          <a:latin typeface="+mn-lt"/>
          <a:ea typeface="+mn-ea"/>
          <a:cs typeface="+mn-cs"/>
        </a:defRPr>
      </a:lvl2pPr>
      <a:lvl3pPr marL="889767" algn="l" defTabSz="889767" rtl="0" eaLnBrk="1" latinLnBrk="0" hangingPunct="1">
        <a:defRPr sz="1800" kern="1200">
          <a:solidFill>
            <a:schemeClr val="tx1"/>
          </a:solidFill>
          <a:latin typeface="+mn-lt"/>
          <a:ea typeface="+mn-ea"/>
          <a:cs typeface="+mn-cs"/>
        </a:defRPr>
      </a:lvl3pPr>
      <a:lvl4pPr marL="1334555" algn="l" defTabSz="889767" rtl="0" eaLnBrk="1" latinLnBrk="0" hangingPunct="1">
        <a:defRPr sz="1800" kern="1200">
          <a:solidFill>
            <a:schemeClr val="tx1"/>
          </a:solidFill>
          <a:latin typeface="+mn-lt"/>
          <a:ea typeface="+mn-ea"/>
          <a:cs typeface="+mn-cs"/>
        </a:defRPr>
      </a:lvl4pPr>
      <a:lvl5pPr marL="1779406" algn="l" defTabSz="889767" rtl="0" eaLnBrk="1" latinLnBrk="0" hangingPunct="1">
        <a:defRPr sz="1800" kern="1200">
          <a:solidFill>
            <a:schemeClr val="tx1"/>
          </a:solidFill>
          <a:latin typeface="+mn-lt"/>
          <a:ea typeface="+mn-ea"/>
          <a:cs typeface="+mn-cs"/>
        </a:defRPr>
      </a:lvl5pPr>
      <a:lvl6pPr marL="2224259" algn="l" defTabSz="889767" rtl="0" eaLnBrk="1" latinLnBrk="0" hangingPunct="1">
        <a:defRPr sz="1800" kern="1200">
          <a:solidFill>
            <a:schemeClr val="tx1"/>
          </a:solidFill>
          <a:latin typeface="+mn-lt"/>
          <a:ea typeface="+mn-ea"/>
          <a:cs typeface="+mn-cs"/>
        </a:defRPr>
      </a:lvl6pPr>
      <a:lvl7pPr marL="2669106" algn="l" defTabSz="889767" rtl="0" eaLnBrk="1" latinLnBrk="0" hangingPunct="1">
        <a:defRPr sz="1800" kern="1200">
          <a:solidFill>
            <a:schemeClr val="tx1"/>
          </a:solidFill>
          <a:latin typeface="+mn-lt"/>
          <a:ea typeface="+mn-ea"/>
          <a:cs typeface="+mn-cs"/>
        </a:defRPr>
      </a:lvl7pPr>
      <a:lvl8pPr marL="3113957" algn="l" defTabSz="889767" rtl="0" eaLnBrk="1" latinLnBrk="0" hangingPunct="1">
        <a:defRPr sz="1800" kern="1200">
          <a:solidFill>
            <a:schemeClr val="tx1"/>
          </a:solidFill>
          <a:latin typeface="+mn-lt"/>
          <a:ea typeface="+mn-ea"/>
          <a:cs typeface="+mn-cs"/>
        </a:defRPr>
      </a:lvl8pPr>
      <a:lvl9pPr marL="3558796" algn="l" defTabSz="88976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hyperlink" Target="https://erau.instructure.com/courses/50529/pages/academic-resources"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Francois%20Pilatre%20de%20Rozier&amp;source=images&amp;cd=&amp;cad=rja&amp;docid=UBhEwydNvaGPNM&amp;tbnid=7YUMOo3OPCtRWM:&amp;ved=0CAUQjRw&amp;url=http://en.wikipedia.org/wiki/Jean-Fran%C3%A7ois_Pil%C3%A2tre_de_Rozier&amp;ei=jg3wUe77CIvQ8wTz2YC4Bg&amp;bvm=bv.49641647,d.eWU&amp;psig=AFQjCNHZ82wiJT0nZXvKDskXXdK2wETl1A&amp;ust=1374772991777437" TargetMode="External"/><Relationship Id="rId2" Type="http://schemas.openxmlformats.org/officeDocument/2006/relationships/image" Target="../media/image4.png"/><Relationship Id="rId1" Type="http://schemas.openxmlformats.org/officeDocument/2006/relationships/slideLayout" Target="../slideLayouts/slideLayout25.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faa.gov/" TargetMode="External"/><Relationship Id="rId2" Type="http://schemas.openxmlformats.org/officeDocument/2006/relationships/hyperlink" Target="http://www.ecfr.gov/cgi-bin/text-idx?tpl=/ecfrbrowse/Title14/14tab_02.tp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first%20of%20several%20ballistic%20missile&amp;source=images&amp;cd=&amp;cad=rja&amp;docid=TCc8b5xSaq2HtM&amp;tbnid=nba_3R2sxPj6PM:&amp;ved=0CAUQjRw&amp;url=http://blogs.militarytimes.com/scoopdeck/category/nuclear-weapons/page/2/&amp;ei=BQ7wUYKCCozq8gSb0IHwCg&amp;bvm=bv.49641647,d.eWU&amp;psig=AFQjCNFKvR30s61OZ7kYpIl_3S3FRFZw5A&amp;ust=1374773108357996" TargetMode="External"/><Relationship Id="rId2" Type="http://schemas.openxmlformats.org/officeDocument/2006/relationships/image" Target="../media/image4.png"/><Relationship Id="rId1" Type="http://schemas.openxmlformats.org/officeDocument/2006/relationships/slideLayout" Target="../slideLayouts/slideLayout25.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epa.gov/"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33449" y="1454227"/>
            <a:ext cx="7105651" cy="2050973"/>
          </a:xfrm>
          <a:prstGeom prst="rect">
            <a:avLst/>
          </a:prstGeom>
        </p:spPr>
        <p:style>
          <a:lnRef idx="2">
            <a:schemeClr val="accent1"/>
          </a:lnRef>
          <a:fillRef idx="1">
            <a:schemeClr val="lt1"/>
          </a:fillRef>
          <a:effectRef idx="0">
            <a:schemeClr val="accent1"/>
          </a:effectRef>
          <a:fontRef idx="minor">
            <a:schemeClr val="dk1"/>
          </a:fontRef>
        </p:style>
        <p:txBody>
          <a:bodyPr>
            <a:normAutofit fontScale="90000"/>
          </a:bodyPr>
          <a:lstStyle/>
          <a:p>
            <a:r>
              <a:rPr lang="en-US" sz="3600" b="1" dirty="0" smtClean="0">
                <a:latin typeface="+mj-lt"/>
              </a:rPr>
              <a:t>MGMT 203 </a:t>
            </a:r>
            <a:br>
              <a:rPr lang="en-US" sz="3600" b="1" dirty="0" smtClean="0">
                <a:latin typeface="+mj-lt"/>
              </a:rPr>
            </a:br>
            <a:r>
              <a:rPr lang="en-US" sz="3600" dirty="0" smtClean="0"/>
              <a:t>Aviation </a:t>
            </a:r>
            <a:r>
              <a:rPr lang="en-US" sz="3600" dirty="0"/>
              <a:t>National and International Laws and Regulations, </a:t>
            </a:r>
            <a:r>
              <a:rPr lang="en-US" sz="3600" dirty="0" smtClean="0"/>
              <a:t>and Environmental </a:t>
            </a:r>
            <a:r>
              <a:rPr lang="en-US" sz="3600" dirty="0"/>
              <a:t>Issues</a:t>
            </a:r>
            <a:br>
              <a:rPr lang="en-US" sz="3600" dirty="0"/>
            </a:br>
            <a:endParaRPr lang="en-US" sz="3600" dirty="0">
              <a:latin typeface="+mj-lt"/>
            </a:endParaRPr>
          </a:p>
        </p:txBody>
      </p:sp>
      <p:sp>
        <p:nvSpPr>
          <p:cNvPr id="5" name="TextBox 4"/>
          <p:cNvSpPr txBox="1"/>
          <p:nvPr/>
        </p:nvSpPr>
        <p:spPr>
          <a:xfrm>
            <a:off x="2003425" y="3824248"/>
            <a:ext cx="51943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smtClean="0"/>
              <a:t>Module 8</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43500"/>
            <a:ext cx="9144000" cy="1733550"/>
          </a:xfrm>
          <a:prstGeom prst="rect">
            <a:avLst/>
          </a:prstGeom>
          <a:noFill/>
          <a:ln w="38100">
            <a:solidFill>
              <a:schemeClr val="bg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9" descr="eagle.gif"/>
          <p:cNvPicPr>
            <a:picLocks noChangeAspect="1"/>
          </p:cNvPicPr>
          <p:nvPr/>
        </p:nvPicPr>
        <p:blipFill>
          <a:blip r:embed="rId4" cstate="print"/>
          <a:srcRect/>
          <a:stretch>
            <a:fillRect/>
          </a:stretch>
        </p:blipFill>
        <p:spPr bwMode="auto">
          <a:xfrm>
            <a:off x="246656" y="3824248"/>
            <a:ext cx="1585319" cy="1756046"/>
          </a:xfrm>
          <a:prstGeom prst="rect">
            <a:avLst/>
          </a:prstGeom>
          <a:noFill/>
          <a:ln w="9525">
            <a:noFill/>
            <a:miter lim="800000"/>
            <a:headEnd/>
            <a:tailEnd/>
          </a:ln>
        </p:spPr>
      </p:pic>
    </p:spTree>
    <p:extLst>
      <p:ext uri="{BB962C8B-B14F-4D97-AF65-F5344CB8AC3E}">
        <p14:creationId xmlns:p14="http://schemas.microsoft.com/office/powerpoint/2010/main" val="222460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3" fill="hold" nodeType="clickEffect">
                                  <p:stCondLst>
                                    <p:cond delay="0"/>
                                  </p:stCondLst>
                                  <p:childTnLst>
                                    <p:anim calcmode="lin" valueType="num">
                                      <p:cBhvr additive="base">
                                        <p:cTn id="6" dur="3000"/>
                                        <p:tgtEl>
                                          <p:spTgt spid="6"/>
                                        </p:tgtEl>
                                        <p:attrNameLst>
                                          <p:attrName>ppt_x</p:attrName>
                                        </p:attrNameLst>
                                      </p:cBhvr>
                                      <p:tavLst>
                                        <p:tav tm="0">
                                          <p:val>
                                            <p:strVal val="ppt_x"/>
                                          </p:val>
                                        </p:tav>
                                        <p:tav tm="100000">
                                          <p:val>
                                            <p:strVal val="1+ppt_w/2"/>
                                          </p:val>
                                        </p:tav>
                                      </p:tavLst>
                                    </p:anim>
                                    <p:anim calcmode="lin" valueType="num">
                                      <p:cBhvr additive="base">
                                        <p:cTn id="7" dur="3000"/>
                                        <p:tgtEl>
                                          <p:spTgt spid="6"/>
                                        </p:tgtEl>
                                        <p:attrNameLst>
                                          <p:attrName>ppt_y</p:attrName>
                                        </p:attrNameLst>
                                      </p:cBhvr>
                                      <p:tavLst>
                                        <p:tav tm="0">
                                          <p:val>
                                            <p:strVal val="ppt_y"/>
                                          </p:val>
                                        </p:tav>
                                        <p:tav tm="100000">
                                          <p:val>
                                            <p:strVal val="0-ppt_h/2"/>
                                          </p:val>
                                        </p:tav>
                                      </p:tavLst>
                                    </p:anim>
                                    <p:set>
                                      <p:cBhvr>
                                        <p:cTn id="8" dur="1" fill="hold">
                                          <p:stCondLst>
                                            <p:cond delay="2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2" y="150338"/>
            <a:ext cx="6610202" cy="609600"/>
          </a:xfrm>
        </p:spPr>
        <p:txBody>
          <a:bodyPr/>
          <a:lstStyle/>
          <a:p>
            <a:pPr algn="l"/>
            <a:r>
              <a:rPr lang="en-US" sz="2800" b="1" dirty="0" smtClean="0"/>
              <a:t>8.5 – </a:t>
            </a:r>
            <a:r>
              <a:rPr lang="en-US" sz="2800" b="1" dirty="0"/>
              <a:t>Research Project: Report Submission </a:t>
            </a:r>
            <a:r>
              <a:rPr lang="en-US" sz="2800" b="1" dirty="0" smtClean="0"/>
              <a:t/>
            </a:r>
            <a:br>
              <a:rPr lang="en-US" sz="2800" b="1" dirty="0" smtClean="0"/>
            </a:br>
            <a:r>
              <a:rPr lang="en-US" sz="2800" b="1" dirty="0" smtClean="0">
                <a:solidFill>
                  <a:srgbClr val="FF0000"/>
                </a:solidFill>
              </a:rPr>
              <a:t>Fri</a:t>
            </a:r>
            <a:r>
              <a:rPr lang="en-US" sz="2400" b="1" dirty="0" smtClean="0">
                <a:solidFill>
                  <a:srgbClr val="FF0000"/>
                </a:solidFill>
              </a:rPr>
              <a:t> Dec 2</a:t>
            </a:r>
            <a:endParaRPr lang="en-US" sz="2400" dirty="0">
              <a:solidFill>
                <a:srgbClr val="FF0000"/>
              </a:solidFill>
            </a:endParaRPr>
          </a:p>
        </p:txBody>
      </p:sp>
      <p:sp>
        <p:nvSpPr>
          <p:cNvPr id="3" name="TextBox 2"/>
          <p:cNvSpPr txBox="1"/>
          <p:nvPr/>
        </p:nvSpPr>
        <p:spPr>
          <a:xfrm>
            <a:off x="166255" y="1163777"/>
            <a:ext cx="8825345" cy="5478423"/>
          </a:xfrm>
          <a:prstGeom prst="rect">
            <a:avLst/>
          </a:prstGeom>
          <a:noFill/>
        </p:spPr>
        <p:txBody>
          <a:bodyPr wrap="square" rtlCol="0">
            <a:spAutoFit/>
          </a:bodyPr>
          <a:lstStyle/>
          <a:p>
            <a:r>
              <a:rPr lang="en-US" sz="1400" dirty="0"/>
              <a:t>The term paper will consist of a topic related to management of an aerospace company or agency. Your textbook for the course provides excellent information on the operation of Business and Corporate Aviation. There are many subtitles in the textbook to assist you. Also, the activities, module readings, and discussions will provide concepts to consider</a:t>
            </a:r>
            <a:r>
              <a:rPr lang="en-US" sz="1400" dirty="0" smtClean="0"/>
              <a:t>.</a:t>
            </a:r>
          </a:p>
          <a:p>
            <a:r>
              <a:rPr lang="en-US" sz="1400" dirty="0"/>
              <a:t>Submit your paper on your approved topic in </a:t>
            </a:r>
            <a:r>
              <a:rPr lang="en-US" sz="1400" dirty="0">
                <a:hlinkClick r:id="rId2" tooltip="Academic Resources"/>
              </a:rPr>
              <a:t>current APA format</a:t>
            </a:r>
            <a:r>
              <a:rPr lang="en-US" sz="1400" dirty="0"/>
              <a:t>. Your Final Term Paper must be at least 12 pages and consist of the following:</a:t>
            </a:r>
          </a:p>
          <a:p>
            <a:r>
              <a:rPr lang="en-US" sz="1400" dirty="0"/>
              <a:t>A title page</a:t>
            </a:r>
          </a:p>
          <a:p>
            <a:r>
              <a:rPr lang="en-US" sz="1400" dirty="0"/>
              <a:t>Main text (10 pages)</a:t>
            </a:r>
          </a:p>
          <a:p>
            <a:r>
              <a:rPr lang="en-US" sz="1400" dirty="0"/>
              <a:t>Reference page (current APA format)</a:t>
            </a:r>
          </a:p>
          <a:p>
            <a:r>
              <a:rPr lang="en-US" sz="1400" dirty="0"/>
              <a:t>The </a:t>
            </a:r>
            <a:r>
              <a:rPr lang="en-US" sz="1400" dirty="0" smtClean="0"/>
              <a:t>main </a:t>
            </a:r>
            <a:r>
              <a:rPr lang="en-US" sz="1400" dirty="0"/>
              <a:t>text titles should include</a:t>
            </a:r>
          </a:p>
          <a:p>
            <a:r>
              <a:rPr lang="en-US" sz="1400" dirty="0"/>
              <a:t>Introduction</a:t>
            </a:r>
          </a:p>
          <a:p>
            <a:r>
              <a:rPr lang="en-US" sz="1400" dirty="0"/>
              <a:t>Description of the Company or Agency (Basically what business are you in)</a:t>
            </a:r>
          </a:p>
          <a:p>
            <a:r>
              <a:rPr lang="en-US" sz="1400" dirty="0"/>
              <a:t>Operation Description</a:t>
            </a:r>
          </a:p>
          <a:p>
            <a:r>
              <a:rPr lang="en-US" sz="1400" dirty="0"/>
              <a:t>Equipment or Aircraft</a:t>
            </a:r>
          </a:p>
          <a:p>
            <a:r>
              <a:rPr lang="en-US" sz="1400" dirty="0"/>
              <a:t>Maintenance Requirements</a:t>
            </a:r>
          </a:p>
          <a:p>
            <a:r>
              <a:rPr lang="en-US" sz="1400" dirty="0"/>
              <a:t>Manager’s Roles and Responsibilities</a:t>
            </a:r>
          </a:p>
          <a:p>
            <a:r>
              <a:rPr lang="en-US" sz="1400" dirty="0"/>
              <a:t>Staff Qualifications, Certifications, and Responsibilities</a:t>
            </a:r>
          </a:p>
          <a:p>
            <a:r>
              <a:rPr lang="en-US" sz="1400" dirty="0"/>
              <a:t>Human Factors</a:t>
            </a:r>
          </a:p>
          <a:p>
            <a:r>
              <a:rPr lang="en-US" sz="1400" dirty="0"/>
              <a:t>Quality Requirements</a:t>
            </a:r>
          </a:p>
          <a:p>
            <a:r>
              <a:rPr lang="en-US" sz="1400" dirty="0"/>
              <a:t>Regulations and Laws</a:t>
            </a:r>
          </a:p>
          <a:p>
            <a:r>
              <a:rPr lang="en-US" sz="1400" dirty="0"/>
              <a:t>Safety</a:t>
            </a:r>
          </a:p>
          <a:p>
            <a:r>
              <a:rPr lang="en-US" sz="1400" dirty="0"/>
              <a:t>Security</a:t>
            </a:r>
          </a:p>
          <a:p>
            <a:r>
              <a:rPr lang="en-US" sz="1400" dirty="0"/>
              <a:t>Environmental Responsibilities</a:t>
            </a:r>
          </a:p>
          <a:p>
            <a:r>
              <a:rPr lang="en-US" sz="1400" dirty="0"/>
              <a:t>Other Management Factors Considered</a:t>
            </a:r>
          </a:p>
          <a:p>
            <a:r>
              <a:rPr lang="en-US" sz="1400" dirty="0"/>
              <a:t>References (current APA format</a:t>
            </a:r>
            <a:r>
              <a:rPr lang="en-US" sz="1400" dirty="0" smtClean="0"/>
              <a:t>)</a:t>
            </a:r>
            <a:endParaRPr lang="en-US" sz="1400" dirty="0"/>
          </a:p>
        </p:txBody>
      </p:sp>
    </p:spTree>
    <p:extLst>
      <p:ext uri="{BB962C8B-B14F-4D97-AF65-F5344CB8AC3E}">
        <p14:creationId xmlns:p14="http://schemas.microsoft.com/office/powerpoint/2010/main" val="1701403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2" y="150338"/>
            <a:ext cx="6610202" cy="609600"/>
          </a:xfrm>
        </p:spPr>
        <p:txBody>
          <a:bodyPr/>
          <a:lstStyle/>
          <a:p>
            <a:pPr algn="l"/>
            <a:r>
              <a:rPr lang="en-US" sz="2800" b="1" dirty="0" smtClean="0"/>
              <a:t>8.5 – </a:t>
            </a:r>
            <a:r>
              <a:rPr lang="en-US" sz="2800" b="1" dirty="0"/>
              <a:t>Research Project: Report Submission </a:t>
            </a:r>
            <a:r>
              <a:rPr lang="en-US" sz="2800" b="1" dirty="0" smtClean="0"/>
              <a:t/>
            </a:r>
            <a:br>
              <a:rPr lang="en-US" sz="2800" b="1" dirty="0" smtClean="0"/>
            </a:br>
            <a:r>
              <a:rPr lang="en-US" sz="2800" b="1" dirty="0" smtClean="0">
                <a:solidFill>
                  <a:srgbClr val="FF0000"/>
                </a:solidFill>
              </a:rPr>
              <a:t>Fri</a:t>
            </a:r>
            <a:r>
              <a:rPr lang="en-US" sz="2400" b="1" dirty="0" smtClean="0">
                <a:solidFill>
                  <a:srgbClr val="FF0000"/>
                </a:solidFill>
              </a:rPr>
              <a:t> Dec 2</a:t>
            </a:r>
            <a:endParaRPr lang="en-US" sz="2400" dirty="0">
              <a:solidFill>
                <a:srgbClr val="FF0000"/>
              </a:solidFill>
            </a:endParaRPr>
          </a:p>
        </p:txBody>
      </p:sp>
      <p:sp>
        <p:nvSpPr>
          <p:cNvPr id="3" name="TextBox 2"/>
          <p:cNvSpPr txBox="1"/>
          <p:nvPr/>
        </p:nvSpPr>
        <p:spPr>
          <a:xfrm>
            <a:off x="166255" y="1668875"/>
            <a:ext cx="8825345" cy="2062103"/>
          </a:xfrm>
          <a:prstGeom prst="rect">
            <a:avLst/>
          </a:prstGeom>
          <a:noFill/>
        </p:spPr>
        <p:txBody>
          <a:bodyPr wrap="square" rtlCol="0">
            <a:spAutoFit/>
          </a:bodyPr>
          <a:lstStyle/>
          <a:p>
            <a:r>
              <a:rPr lang="en-US" sz="1400" dirty="0"/>
              <a:t>The term paper will consist of a topic related to management of an aerospace company or agency. </a:t>
            </a:r>
            <a:endParaRPr lang="en-US" sz="1400" dirty="0" smtClean="0"/>
          </a:p>
          <a:p>
            <a:endParaRPr lang="en-US" sz="1400" dirty="0"/>
          </a:p>
          <a:p>
            <a:r>
              <a:rPr lang="en-US" sz="2800" b="1" u="sng" dirty="0" smtClean="0"/>
              <a:t>TOPIC</a:t>
            </a:r>
            <a:r>
              <a:rPr lang="en-US" sz="1400" dirty="0" smtClean="0"/>
              <a:t>					</a:t>
            </a:r>
            <a:r>
              <a:rPr lang="en-US" sz="2800" b="1" u="sng" dirty="0" smtClean="0"/>
              <a:t>NAME</a:t>
            </a:r>
          </a:p>
          <a:p>
            <a:r>
              <a:rPr lang="en-US" dirty="0" smtClean="0"/>
              <a:t>Airport Management			Ray Ayres</a:t>
            </a:r>
          </a:p>
          <a:p>
            <a:r>
              <a:rPr lang="en-US" dirty="0" smtClean="0"/>
              <a:t>NASA (Ops)				Jonathan Buck</a:t>
            </a:r>
          </a:p>
          <a:p>
            <a:r>
              <a:rPr lang="en-US" dirty="0" smtClean="0"/>
              <a:t>Aircraft Manufacturing Management		Matt </a:t>
            </a:r>
            <a:r>
              <a:rPr lang="en-US" dirty="0" err="1" smtClean="0"/>
              <a:t>Hurtt</a:t>
            </a:r>
            <a:endParaRPr lang="en-US" dirty="0" smtClean="0"/>
          </a:p>
          <a:p>
            <a:endParaRPr lang="en-US" dirty="0"/>
          </a:p>
        </p:txBody>
      </p:sp>
    </p:spTree>
    <p:extLst>
      <p:ext uri="{BB962C8B-B14F-4D97-AF65-F5344CB8AC3E}">
        <p14:creationId xmlns:p14="http://schemas.microsoft.com/office/powerpoint/2010/main" val="2217200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977"/>
            <a:ext cx="6629400" cy="1031051"/>
          </a:xfrm>
        </p:spPr>
        <p:txBody>
          <a:bodyPr/>
          <a:lstStyle/>
          <a:p>
            <a:pPr eaLnBrk="1" fontAlgn="auto" hangingPunct="1">
              <a:spcAft>
                <a:spcPts val="0"/>
              </a:spcAft>
              <a:defRPr/>
            </a:pPr>
            <a:r>
              <a:rPr lang="en-US" b="1" dirty="0" smtClean="0"/>
              <a:t>Module 8 Review Questions </a:t>
            </a:r>
            <a:br>
              <a:rPr lang="en-US" b="1" dirty="0" smtClean="0"/>
            </a:br>
            <a:r>
              <a:rPr lang="en-US" sz="2800" b="1" dirty="0" smtClean="0">
                <a:solidFill>
                  <a:srgbClr val="FF0000"/>
                </a:solidFill>
              </a:rPr>
              <a:t>(Due Fri Dec 2)</a:t>
            </a:r>
            <a:endParaRPr sz="3600" b="1" dirty="0">
              <a:solidFill>
                <a:srgbClr val="FF0000"/>
              </a:solidFill>
            </a:endParaRPr>
          </a:p>
        </p:txBody>
      </p:sp>
      <p:sp>
        <p:nvSpPr>
          <p:cNvPr id="75779" name="Content Placeholder 2"/>
          <p:cNvSpPr>
            <a:spLocks noGrp="1"/>
          </p:cNvSpPr>
          <p:nvPr>
            <p:ph idx="1"/>
          </p:nvPr>
        </p:nvSpPr>
        <p:spPr>
          <a:xfrm>
            <a:off x="457200" y="1017091"/>
            <a:ext cx="8229600" cy="5523046"/>
          </a:xfrm>
        </p:spPr>
        <p:txBody>
          <a:bodyPr>
            <a:normAutofit fontScale="62500" lnSpcReduction="20000"/>
          </a:bodyPr>
          <a:lstStyle/>
          <a:p>
            <a:r>
              <a:rPr lang="en-US" altLang="en-US" b="1" dirty="0"/>
              <a:t>Spend quality time responding to the following questions in your own words.</a:t>
            </a:r>
          </a:p>
          <a:p>
            <a:pPr marL="0" indent="0">
              <a:buNone/>
            </a:pPr>
            <a:endParaRPr lang="en-US" altLang="en-US" dirty="0"/>
          </a:p>
          <a:p>
            <a:pPr marL="514350" indent="-514350">
              <a:buFont typeface="+mj-lt"/>
              <a:buAutoNum type="arabicPeriod"/>
            </a:pPr>
            <a:r>
              <a:rPr lang="en-US" altLang="en-US" dirty="0" smtClean="0"/>
              <a:t>Describe </a:t>
            </a:r>
            <a:r>
              <a:rPr lang="en-US" altLang="en-US" dirty="0"/>
              <a:t>Title 14 CFR Part 13, Investigative and Enforcement Procedures and how it relates to management of your aviation company.</a:t>
            </a:r>
          </a:p>
          <a:p>
            <a:pPr marL="514350" indent="-514350">
              <a:buFont typeface="+mj-lt"/>
              <a:buAutoNum type="arabicPeriod"/>
            </a:pPr>
            <a:r>
              <a:rPr lang="en-US" altLang="en-US" dirty="0" smtClean="0"/>
              <a:t>Explain </a:t>
            </a:r>
            <a:r>
              <a:rPr lang="en-US" altLang="en-US" dirty="0"/>
              <a:t>the framework of FAA Laws and Regulations that regulate the aviation industry. Consider 14 CFR from a management perspective. Where can a manager look for proposed rules, request for comments, and final rules to federal laws and regulations?</a:t>
            </a:r>
          </a:p>
          <a:p>
            <a:pPr marL="514350" indent="-514350">
              <a:buFont typeface="+mj-lt"/>
              <a:buAutoNum type="arabicPeriod"/>
            </a:pPr>
            <a:r>
              <a:rPr lang="en-US" altLang="en-US" dirty="0" smtClean="0"/>
              <a:t>Analyze </a:t>
            </a:r>
            <a:r>
              <a:rPr lang="en-US" altLang="en-US" dirty="0"/>
              <a:t>the responsibilities required based on Federal Aviation Act of 1958.</a:t>
            </a:r>
          </a:p>
          <a:p>
            <a:pPr marL="514350" indent="-514350">
              <a:buFont typeface="+mj-lt"/>
              <a:buAutoNum type="arabicPeriod"/>
            </a:pPr>
            <a:r>
              <a:rPr lang="en-US" altLang="en-US" dirty="0" smtClean="0"/>
              <a:t>Describe </a:t>
            </a:r>
            <a:r>
              <a:rPr lang="en-US" altLang="en-US" dirty="0"/>
              <a:t>two aviation emission requirements that pertain to the Clean Air Act of 1970 and its amendments. What Title 14 CFR part covers emissions? Managers must be able to research the 14 CFR for specific guidance. </a:t>
            </a:r>
          </a:p>
          <a:p>
            <a:pPr marL="514350" indent="-514350">
              <a:buFont typeface="+mj-lt"/>
              <a:buAutoNum type="arabicPeriod"/>
            </a:pPr>
            <a:r>
              <a:rPr lang="en-US" altLang="en-US" dirty="0" smtClean="0"/>
              <a:t>Describe </a:t>
            </a:r>
            <a:r>
              <a:rPr lang="en-US" altLang="en-US" dirty="0"/>
              <a:t>the Material Safety Data Sheet (MSDS) or Safety Data Sheet (SDS) from a manager's perspective.</a:t>
            </a:r>
          </a:p>
        </p:txBody>
      </p:sp>
      <p:sp>
        <p:nvSpPr>
          <p:cNvPr id="7578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ADF82206-C07E-4162-9C15-C93FC083D722}" type="slidenum">
              <a:rPr lang="en-US" altLang="en-US" sz="1800" smtClean="0">
                <a:solidFill>
                  <a:prstClr val="black"/>
                </a:solidFill>
              </a:rPr>
              <a:pPr fontAlgn="base">
                <a:spcBef>
                  <a:spcPct val="0"/>
                </a:spcBef>
                <a:spcAft>
                  <a:spcPct val="0"/>
                </a:spcAft>
                <a:buFontTx/>
                <a:buNone/>
              </a:pPr>
              <a:t>12</a:t>
            </a:fld>
            <a:endParaRPr lang="en-US" altLang="en-US" sz="1800" dirty="0" smtClean="0">
              <a:solidFill>
                <a:prstClr val="black"/>
              </a:solidFill>
            </a:endParaRPr>
          </a:p>
        </p:txBody>
      </p:sp>
    </p:spTree>
    <p:extLst>
      <p:ext uri="{BB962C8B-B14F-4D97-AF65-F5344CB8AC3E}">
        <p14:creationId xmlns:p14="http://schemas.microsoft.com/office/powerpoint/2010/main" val="790751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685800" y="946484"/>
            <a:ext cx="7772400" cy="609600"/>
          </a:xfrm>
          <a:prstGeom prst="rect">
            <a:avLst/>
          </a:prstGeom>
        </p:spPr>
        <p:txBody>
          <a:bodyPr/>
          <a:lstStyle/>
          <a:p>
            <a:pPr algn="ctr" eaLnBrk="1" hangingPunct="1"/>
            <a:r>
              <a:rPr lang="en-US" sz="3200" b="1" u="sng" dirty="0" smtClean="0"/>
              <a:t>Assignments Due – Module 8 </a:t>
            </a:r>
            <a:br>
              <a:rPr lang="en-US" sz="3200" b="1" u="sng" dirty="0" smtClean="0"/>
            </a:br>
            <a:r>
              <a:rPr lang="en-US" sz="3200" b="1" dirty="0" smtClean="0"/>
              <a:t>(11/21/16 – 12/4/16)</a:t>
            </a:r>
            <a:r>
              <a:rPr lang="en-US" sz="3200" b="1" u="sng" dirty="0" smtClean="0"/>
              <a:t/>
            </a:r>
            <a:br>
              <a:rPr lang="en-US" sz="3200" b="1" u="sng" dirty="0" smtClean="0"/>
            </a:br>
            <a:endParaRPr lang="en-US" sz="2400" b="1" i="1" u="sng" dirty="0" smtClean="0">
              <a:solidFill>
                <a:srgbClr val="00386B"/>
              </a:solidFill>
            </a:endParaRPr>
          </a:p>
        </p:txBody>
      </p:sp>
      <p:sp>
        <p:nvSpPr>
          <p:cNvPr id="16387" name="Rectangle 3"/>
          <p:cNvSpPr>
            <a:spLocks noGrp="1" noChangeArrowheads="1"/>
          </p:cNvSpPr>
          <p:nvPr>
            <p:ph type="body" idx="1"/>
          </p:nvPr>
        </p:nvSpPr>
        <p:spPr>
          <a:xfrm>
            <a:off x="609600" y="2570824"/>
            <a:ext cx="8382000" cy="3399593"/>
          </a:xfrm>
        </p:spPr>
        <p:txBody>
          <a:bodyPr>
            <a:normAutofit lnSpcReduction="10000"/>
          </a:bodyPr>
          <a:lstStyle/>
          <a:p>
            <a:r>
              <a:rPr lang="en-US" sz="2000" b="1" u="sng" dirty="0" smtClean="0"/>
              <a:t>Review Module 8 Instructions for the following assignments:</a:t>
            </a:r>
          </a:p>
          <a:p>
            <a:pPr marL="0" indent="0">
              <a:buNone/>
            </a:pPr>
            <a:endParaRPr lang="en-US" sz="2400" b="1" dirty="0" smtClean="0"/>
          </a:p>
          <a:p>
            <a:r>
              <a:rPr lang="en-US" sz="2400" b="1" dirty="0" smtClean="0"/>
              <a:t>Discussion </a:t>
            </a:r>
            <a:r>
              <a:rPr lang="en-US" sz="2400" b="1" dirty="0"/>
              <a:t>Board Due </a:t>
            </a:r>
            <a:r>
              <a:rPr lang="en-US" sz="2400" b="1" dirty="0" smtClean="0"/>
              <a:t>(FAA Laws and </a:t>
            </a:r>
            <a:r>
              <a:rPr lang="en-US" sz="2400" b="1" dirty="0" err="1" smtClean="0"/>
              <a:t>Regs</a:t>
            </a:r>
            <a:r>
              <a:rPr lang="en-US" sz="2400" b="1" dirty="0" smtClean="0"/>
              <a:t>) </a:t>
            </a:r>
            <a:endParaRPr lang="en-US" sz="2400" b="1" dirty="0">
              <a:hlinkClick r:id="" action="ppaction://hlinkfile"/>
            </a:endParaRPr>
          </a:p>
          <a:p>
            <a:pPr lvl="1"/>
            <a:r>
              <a:rPr lang="en-US" sz="2400" b="1" dirty="0">
                <a:solidFill>
                  <a:srgbClr val="FF0000"/>
                </a:solidFill>
              </a:rPr>
              <a:t>(Due </a:t>
            </a:r>
            <a:r>
              <a:rPr lang="en-US" sz="2400" b="1" dirty="0" smtClean="0">
                <a:solidFill>
                  <a:srgbClr val="FF0000"/>
                </a:solidFill>
              </a:rPr>
              <a:t>– Wed Nov 30) </a:t>
            </a:r>
            <a:r>
              <a:rPr lang="en-US" sz="2400" b="1" dirty="0"/>
              <a:t>– 2 part (</a:t>
            </a:r>
            <a:r>
              <a:rPr lang="en-US" sz="2400" b="1" dirty="0">
                <a:solidFill>
                  <a:srgbClr val="FF0000"/>
                </a:solidFill>
              </a:rPr>
              <a:t>Post and Respond</a:t>
            </a:r>
            <a:r>
              <a:rPr lang="en-US" sz="2400" b="1" dirty="0" smtClean="0"/>
              <a:t>)</a:t>
            </a:r>
          </a:p>
          <a:p>
            <a:r>
              <a:rPr lang="en-US" sz="2400" b="1" dirty="0" smtClean="0"/>
              <a:t>Final Paper Due (Student Topic of Choice) </a:t>
            </a:r>
            <a:endParaRPr lang="en-US" sz="2400" b="1" dirty="0">
              <a:hlinkClick r:id="" action="ppaction://hlinkfile"/>
            </a:endParaRPr>
          </a:p>
          <a:p>
            <a:pPr lvl="1"/>
            <a:r>
              <a:rPr lang="en-US" sz="2400" b="1" dirty="0">
                <a:solidFill>
                  <a:srgbClr val="FF0000"/>
                </a:solidFill>
              </a:rPr>
              <a:t>(Due – </a:t>
            </a:r>
            <a:r>
              <a:rPr lang="en-US" sz="2400" b="1" dirty="0" smtClean="0">
                <a:solidFill>
                  <a:srgbClr val="FF0000"/>
                </a:solidFill>
              </a:rPr>
              <a:t>Fri Dec 2) </a:t>
            </a:r>
            <a:r>
              <a:rPr lang="en-US" sz="2400" b="1" dirty="0"/>
              <a:t>– </a:t>
            </a:r>
            <a:r>
              <a:rPr lang="en-US" sz="2400" b="1" dirty="0" smtClean="0"/>
              <a:t>(</a:t>
            </a:r>
            <a:r>
              <a:rPr lang="en-US" sz="2400" b="1" dirty="0" smtClean="0">
                <a:solidFill>
                  <a:srgbClr val="FF0000"/>
                </a:solidFill>
              </a:rPr>
              <a:t>Min 12 </a:t>
            </a:r>
            <a:r>
              <a:rPr lang="en-US" sz="2400" b="1" dirty="0" err="1" smtClean="0">
                <a:solidFill>
                  <a:srgbClr val="FF0000"/>
                </a:solidFill>
              </a:rPr>
              <a:t>pgs</a:t>
            </a:r>
            <a:r>
              <a:rPr lang="en-US" sz="2400" b="1" dirty="0" smtClean="0">
                <a:solidFill>
                  <a:srgbClr val="FF0000"/>
                </a:solidFill>
              </a:rPr>
              <a:t> – 10 </a:t>
            </a:r>
            <a:r>
              <a:rPr lang="en-US" sz="2400" b="1" dirty="0" err="1" smtClean="0">
                <a:solidFill>
                  <a:srgbClr val="FF0000"/>
                </a:solidFill>
              </a:rPr>
              <a:t>pgs</a:t>
            </a:r>
            <a:r>
              <a:rPr lang="en-US" sz="2400" b="1" dirty="0" smtClean="0">
                <a:solidFill>
                  <a:srgbClr val="FF0000"/>
                </a:solidFill>
              </a:rPr>
              <a:t> Body</a:t>
            </a:r>
            <a:r>
              <a:rPr lang="en-US" sz="2400" b="1" dirty="0" smtClean="0"/>
              <a:t>)</a:t>
            </a:r>
            <a:endParaRPr lang="en-US" sz="2400" b="1" dirty="0"/>
          </a:p>
          <a:p>
            <a:pPr lvl="0"/>
            <a:r>
              <a:rPr lang="en-US" sz="2400" b="1" dirty="0" smtClean="0">
                <a:solidFill>
                  <a:srgbClr val="000000"/>
                </a:solidFill>
              </a:rPr>
              <a:t>Review Questions </a:t>
            </a:r>
            <a:r>
              <a:rPr lang="en-US" sz="2400" b="1" dirty="0">
                <a:solidFill>
                  <a:srgbClr val="000000"/>
                </a:solidFill>
              </a:rPr>
              <a:t>– </a:t>
            </a:r>
            <a:r>
              <a:rPr lang="en-US" sz="2400" b="1" dirty="0" smtClean="0">
                <a:solidFill>
                  <a:srgbClr val="000000"/>
                </a:solidFill>
              </a:rPr>
              <a:t>FAA Laws and Regulations</a:t>
            </a:r>
          </a:p>
          <a:p>
            <a:pPr lvl="1"/>
            <a:r>
              <a:rPr lang="en-US" sz="2400" b="1" dirty="0" smtClean="0">
                <a:solidFill>
                  <a:srgbClr val="FF0000"/>
                </a:solidFill>
              </a:rPr>
              <a:t>(Due – Fri Dec 2) </a:t>
            </a:r>
            <a:r>
              <a:rPr lang="en-US" sz="2400" b="1" dirty="0">
                <a:solidFill>
                  <a:srgbClr val="000000"/>
                </a:solidFill>
              </a:rPr>
              <a:t>– 5</a:t>
            </a:r>
            <a:r>
              <a:rPr lang="en-US" sz="2400" b="1" dirty="0" smtClean="0">
                <a:solidFill>
                  <a:srgbClr val="000000"/>
                </a:solidFill>
              </a:rPr>
              <a:t> Questions</a:t>
            </a:r>
            <a:endParaRPr lang="en-US" sz="2400" b="1" dirty="0">
              <a:solidFill>
                <a:srgbClr val="000000"/>
              </a:solidFill>
            </a:endParaRPr>
          </a:p>
        </p:txBody>
      </p:sp>
      <p:sp>
        <p:nvSpPr>
          <p:cNvPr id="16388" name="Rectangle 11"/>
          <p:cNvSpPr>
            <a:spLocks noChangeArrowheads="1"/>
          </p:cNvSpPr>
          <p:nvPr/>
        </p:nvSpPr>
        <p:spPr bwMode="auto">
          <a:xfrm>
            <a:off x="482488" y="252066"/>
            <a:ext cx="5361039" cy="459658"/>
          </a:xfrm>
          <a:prstGeom prst="rect">
            <a:avLst/>
          </a:prstGeom>
          <a:noFill/>
          <a:ln w="9525">
            <a:noFill/>
            <a:miter lim="800000"/>
            <a:headEnd/>
            <a:tailEnd/>
          </a:ln>
        </p:spPr>
        <p:txBody>
          <a:bodyPr anchor="ctr"/>
          <a:lstStyle/>
          <a:p>
            <a:pPr algn="ctr" eaLnBrk="0" fontAlgn="base" hangingPunct="0">
              <a:spcBef>
                <a:spcPct val="0"/>
              </a:spcBef>
              <a:spcAft>
                <a:spcPct val="0"/>
              </a:spcAft>
            </a:pPr>
            <a:r>
              <a:rPr lang="en-US" sz="2000" b="1" kern="0" dirty="0">
                <a:solidFill>
                  <a:srgbClr val="002060"/>
                </a:solidFill>
                <a:latin typeface="Arial" panose="020B0604020202020204" pitchFamily="34" charset="0"/>
                <a:cs typeface="Arial" panose="020B0604020202020204" pitchFamily="34" charset="0"/>
              </a:rPr>
              <a:t>Management of Aeronautical Science</a:t>
            </a:r>
          </a:p>
        </p:txBody>
      </p:sp>
    </p:spTree>
    <p:extLst>
      <p:ext uri="{BB962C8B-B14F-4D97-AF65-F5344CB8AC3E}">
        <p14:creationId xmlns:p14="http://schemas.microsoft.com/office/powerpoint/2010/main" val="192905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38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44900" y="1752602"/>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smtClean="0">
                <a:solidFill>
                  <a:schemeClr val="tx1"/>
                </a:solidFill>
              </a:rPr>
              <a:t>Questions / Comments</a:t>
            </a:r>
            <a:endParaRPr lang="en-US" sz="4400" dirty="0">
              <a:solidFill>
                <a:schemeClr val="tx1"/>
              </a:solidFill>
            </a:endParaRPr>
          </a:p>
        </p:txBody>
      </p:sp>
    </p:spTree>
    <p:extLst>
      <p:ext uri="{BB962C8B-B14F-4D97-AF65-F5344CB8AC3E}">
        <p14:creationId xmlns:p14="http://schemas.microsoft.com/office/powerpoint/2010/main" val="35890906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435944"/>
            <a:ext cx="6629400" cy="600164"/>
          </a:xfrm>
        </p:spPr>
        <p:txBody>
          <a:bodyPr/>
          <a:lstStyle/>
          <a:p>
            <a:r>
              <a:rPr lang="en-US" dirty="0" smtClean="0"/>
              <a:t>Managers’ Perspective</a:t>
            </a:r>
            <a:endParaRPr lang="en-US" dirty="0"/>
          </a:p>
        </p:txBody>
      </p:sp>
      <p:sp>
        <p:nvSpPr>
          <p:cNvPr id="3" name="Content Placeholder 2"/>
          <p:cNvSpPr>
            <a:spLocks noGrp="1"/>
          </p:cNvSpPr>
          <p:nvPr>
            <p:ph idx="1"/>
          </p:nvPr>
        </p:nvSpPr>
        <p:spPr>
          <a:xfrm>
            <a:off x="457200" y="1058142"/>
            <a:ext cx="8229600" cy="4859223"/>
          </a:xfrm>
        </p:spPr>
        <p:txBody>
          <a:bodyPr/>
          <a:lstStyle/>
          <a:p>
            <a:r>
              <a:rPr lang="en-US" dirty="0" smtClean="0"/>
              <a:t>Understand the basics of </a:t>
            </a:r>
          </a:p>
          <a:p>
            <a:pPr lvl="1"/>
            <a:r>
              <a:rPr lang="en-US" dirty="0"/>
              <a:t>National Laws and Regulations </a:t>
            </a:r>
          </a:p>
          <a:p>
            <a:pPr lvl="1"/>
            <a:r>
              <a:rPr lang="en-US" dirty="0" smtClean="0"/>
              <a:t>FAA Laws and Regulations</a:t>
            </a:r>
          </a:p>
          <a:p>
            <a:pPr lvl="2"/>
            <a:r>
              <a:rPr lang="en-US" dirty="0" smtClean="0"/>
              <a:t>Regulations were covered in the previous course modules</a:t>
            </a:r>
          </a:p>
          <a:p>
            <a:pPr lvl="1"/>
            <a:r>
              <a:rPr lang="en-US" dirty="0" smtClean="0"/>
              <a:t>International </a:t>
            </a:r>
            <a:r>
              <a:rPr lang="en-US" dirty="0"/>
              <a:t>Laws and </a:t>
            </a:r>
            <a:r>
              <a:rPr lang="en-US" dirty="0" smtClean="0"/>
              <a:t>Regulations</a:t>
            </a:r>
          </a:p>
          <a:p>
            <a:pPr lvl="1"/>
            <a:r>
              <a:rPr lang="en-US" dirty="0" smtClean="0"/>
              <a:t>Environmental Issues</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15</a:t>
            </a:fld>
            <a:endParaRPr lang="en-US" dirty="0"/>
          </a:p>
        </p:txBody>
      </p:sp>
    </p:spTree>
    <p:extLst>
      <p:ext uri="{BB962C8B-B14F-4D97-AF65-F5344CB8AC3E}">
        <p14:creationId xmlns:p14="http://schemas.microsoft.com/office/powerpoint/2010/main" val="316975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435944"/>
            <a:ext cx="6629400" cy="600164"/>
          </a:xfrm>
        </p:spPr>
        <p:txBody>
          <a:bodyPr/>
          <a:lstStyle/>
          <a:p>
            <a:r>
              <a:rPr lang="en-US" dirty="0"/>
              <a:t>National Laws and Regulations </a:t>
            </a:r>
          </a:p>
        </p:txBody>
      </p:sp>
      <p:sp>
        <p:nvSpPr>
          <p:cNvPr id="3" name="Content Placeholder 2"/>
          <p:cNvSpPr>
            <a:spLocks noGrp="1"/>
          </p:cNvSpPr>
          <p:nvPr>
            <p:ph idx="1"/>
          </p:nvPr>
        </p:nvSpPr>
        <p:spPr>
          <a:xfrm>
            <a:off x="457200" y="1036108"/>
            <a:ext cx="8229600" cy="4859223"/>
          </a:xfrm>
        </p:spPr>
        <p:txBody>
          <a:bodyPr>
            <a:normAutofit/>
          </a:bodyPr>
          <a:lstStyle/>
          <a:p>
            <a:r>
              <a:rPr lang="en-US" dirty="0" smtClean="0"/>
              <a:t>Contract </a:t>
            </a:r>
            <a:r>
              <a:rPr lang="en-US" dirty="0"/>
              <a:t>Act of 1925 (Kelly Act) </a:t>
            </a:r>
            <a:endParaRPr lang="en-US" dirty="0" smtClean="0"/>
          </a:p>
          <a:p>
            <a:pPr lvl="1"/>
            <a:r>
              <a:rPr lang="en-US" dirty="0" smtClean="0"/>
              <a:t>Government awards contracts for moving airmail to </a:t>
            </a:r>
            <a:r>
              <a:rPr lang="en-US" dirty="0"/>
              <a:t>the private </a:t>
            </a:r>
            <a:r>
              <a:rPr lang="en-US" dirty="0" smtClean="0"/>
              <a:t>sector</a:t>
            </a:r>
          </a:p>
          <a:p>
            <a:r>
              <a:rPr lang="en-US" dirty="0" smtClean="0"/>
              <a:t>Air </a:t>
            </a:r>
            <a:r>
              <a:rPr lang="en-US" dirty="0"/>
              <a:t>Commerce Act of 1926 </a:t>
            </a:r>
          </a:p>
          <a:p>
            <a:pPr lvl="1"/>
            <a:r>
              <a:rPr lang="en-US" dirty="0" smtClean="0"/>
              <a:t>Promote commercial aviation </a:t>
            </a:r>
          </a:p>
          <a:p>
            <a:pPr lvl="1"/>
            <a:r>
              <a:rPr lang="en-US" dirty="0" smtClean="0"/>
              <a:t>Designate </a:t>
            </a:r>
            <a:r>
              <a:rPr lang="en-US" dirty="0"/>
              <a:t>air </a:t>
            </a:r>
            <a:r>
              <a:rPr lang="en-US" dirty="0" smtClean="0"/>
              <a:t>routes and develop rules for operating in airspace system</a:t>
            </a:r>
          </a:p>
          <a:p>
            <a:pPr lvl="1"/>
            <a:r>
              <a:rPr lang="en-US" dirty="0" smtClean="0"/>
              <a:t>License pilots and mechanics</a:t>
            </a:r>
          </a:p>
          <a:p>
            <a:pPr lvl="1"/>
            <a:r>
              <a:rPr lang="en-US" dirty="0" smtClean="0"/>
              <a:t>License of aircraft </a:t>
            </a:r>
          </a:p>
          <a:p>
            <a:pPr lvl="1"/>
            <a:endParaRPr lang="en-US" dirty="0" smtClean="0"/>
          </a:p>
        </p:txBody>
      </p:sp>
      <p:sp>
        <p:nvSpPr>
          <p:cNvPr id="4" name="Slide Number Placeholder 3"/>
          <p:cNvSpPr>
            <a:spLocks noGrp="1"/>
          </p:cNvSpPr>
          <p:nvPr>
            <p:ph type="sldNum" sz="quarter" idx="12"/>
          </p:nvPr>
        </p:nvSpPr>
        <p:spPr/>
        <p:txBody>
          <a:bodyPr/>
          <a:lstStyle/>
          <a:p>
            <a:fld id="{439D46B3-4686-4835-97D3-129100525A2B}" type="slidenum">
              <a:rPr lang="en-US" smtClean="0"/>
              <a:t>16</a:t>
            </a:fld>
            <a:endParaRPr lang="en-US" dirty="0"/>
          </a:p>
        </p:txBody>
      </p:sp>
    </p:spTree>
    <p:extLst>
      <p:ext uri="{BB962C8B-B14F-4D97-AF65-F5344CB8AC3E}">
        <p14:creationId xmlns:p14="http://schemas.microsoft.com/office/powerpoint/2010/main" val="301173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435944"/>
            <a:ext cx="6629400" cy="600164"/>
          </a:xfrm>
        </p:spPr>
        <p:txBody>
          <a:bodyPr/>
          <a:lstStyle/>
          <a:p>
            <a:r>
              <a:rPr lang="en-US" dirty="0"/>
              <a:t>National Laws and Regulations </a:t>
            </a:r>
          </a:p>
        </p:txBody>
      </p:sp>
      <p:sp>
        <p:nvSpPr>
          <p:cNvPr id="3" name="Content Placeholder 2"/>
          <p:cNvSpPr>
            <a:spLocks noGrp="1"/>
          </p:cNvSpPr>
          <p:nvPr>
            <p:ph idx="1"/>
          </p:nvPr>
        </p:nvSpPr>
        <p:spPr>
          <a:xfrm>
            <a:off x="457200" y="1036108"/>
            <a:ext cx="8229600" cy="4859223"/>
          </a:xfrm>
        </p:spPr>
        <p:txBody>
          <a:bodyPr>
            <a:normAutofit fontScale="92500" lnSpcReduction="10000"/>
          </a:bodyPr>
          <a:lstStyle/>
          <a:p>
            <a:r>
              <a:rPr lang="en-US" dirty="0" smtClean="0"/>
              <a:t>Watres </a:t>
            </a:r>
            <a:r>
              <a:rPr lang="en-US" dirty="0"/>
              <a:t>Act </a:t>
            </a:r>
            <a:r>
              <a:rPr lang="en-US" dirty="0" smtClean="0"/>
              <a:t>of 1930</a:t>
            </a:r>
          </a:p>
          <a:p>
            <a:pPr lvl="1"/>
            <a:r>
              <a:rPr lang="en-US" dirty="0" smtClean="0"/>
              <a:t>Also </a:t>
            </a:r>
            <a:r>
              <a:rPr lang="en-US" dirty="0"/>
              <a:t>called McNary-Watres Act </a:t>
            </a:r>
            <a:endParaRPr lang="en-US" dirty="0" smtClean="0"/>
          </a:p>
          <a:p>
            <a:pPr lvl="1"/>
            <a:r>
              <a:rPr lang="en-US" dirty="0" smtClean="0"/>
              <a:t>Postmaster </a:t>
            </a:r>
            <a:r>
              <a:rPr lang="en-US" dirty="0"/>
              <a:t>General Walter Brown allowed the Post Office to enter long-term </a:t>
            </a:r>
            <a:r>
              <a:rPr lang="en-US" dirty="0" smtClean="0"/>
              <a:t>contracts. </a:t>
            </a:r>
          </a:p>
          <a:p>
            <a:pPr lvl="2"/>
            <a:r>
              <a:rPr lang="en-US" dirty="0" smtClean="0"/>
              <a:t>Rates </a:t>
            </a:r>
            <a:r>
              <a:rPr lang="en-US" dirty="0"/>
              <a:t>based on </a:t>
            </a:r>
            <a:r>
              <a:rPr lang="en-US" dirty="0" smtClean="0"/>
              <a:t>volume or space</a:t>
            </a:r>
          </a:p>
          <a:p>
            <a:pPr lvl="2"/>
            <a:r>
              <a:rPr lang="en-US" dirty="0" smtClean="0"/>
              <a:t>Allowed consolidation of routes </a:t>
            </a:r>
          </a:p>
          <a:p>
            <a:pPr lvl="1"/>
            <a:r>
              <a:rPr lang="en-US" dirty="0" smtClean="0"/>
              <a:t>In 1934, airmail service returned to U.S. Army because of contracting scandals.</a:t>
            </a:r>
          </a:p>
          <a:p>
            <a:r>
              <a:rPr lang="en-US" dirty="0" smtClean="0"/>
              <a:t> </a:t>
            </a:r>
            <a:r>
              <a:rPr lang="en-US" dirty="0"/>
              <a:t>Air Mail Act of 1934 </a:t>
            </a:r>
            <a:endParaRPr lang="en-US" dirty="0" smtClean="0"/>
          </a:p>
          <a:p>
            <a:pPr lvl="1"/>
            <a:r>
              <a:rPr lang="en-US" dirty="0" smtClean="0"/>
              <a:t>Passage of the act, resulted in return </a:t>
            </a:r>
            <a:r>
              <a:rPr lang="en-US" dirty="0"/>
              <a:t>of airmail service again to the private </a:t>
            </a:r>
            <a:r>
              <a:rPr lang="en-US" dirty="0" smtClean="0"/>
              <a:t>sector.</a:t>
            </a:r>
            <a:r>
              <a:rPr lang="en-US" dirty="0"/>
              <a:t> </a:t>
            </a:r>
          </a:p>
          <a:p>
            <a:endParaRPr lang="en-US" dirty="0"/>
          </a:p>
          <a:p>
            <a:pPr lvl="1"/>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17</a:t>
            </a:fld>
            <a:endParaRPr lang="en-US" dirty="0"/>
          </a:p>
        </p:txBody>
      </p:sp>
    </p:spTree>
    <p:extLst>
      <p:ext uri="{BB962C8B-B14F-4D97-AF65-F5344CB8AC3E}">
        <p14:creationId xmlns:p14="http://schemas.microsoft.com/office/powerpoint/2010/main" val="227893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435944"/>
            <a:ext cx="6629400" cy="600164"/>
          </a:xfrm>
        </p:spPr>
        <p:txBody>
          <a:bodyPr/>
          <a:lstStyle/>
          <a:p>
            <a:r>
              <a:rPr lang="en-US" dirty="0"/>
              <a:t>National Laws and Regulations </a:t>
            </a:r>
          </a:p>
        </p:txBody>
      </p:sp>
      <p:sp>
        <p:nvSpPr>
          <p:cNvPr id="3" name="Content Placeholder 2"/>
          <p:cNvSpPr>
            <a:spLocks noGrp="1"/>
          </p:cNvSpPr>
          <p:nvPr>
            <p:ph idx="1"/>
          </p:nvPr>
        </p:nvSpPr>
        <p:spPr>
          <a:xfrm>
            <a:off x="457200" y="1036108"/>
            <a:ext cx="8229600" cy="4859223"/>
          </a:xfrm>
        </p:spPr>
        <p:txBody>
          <a:bodyPr>
            <a:normAutofit/>
          </a:bodyPr>
          <a:lstStyle/>
          <a:p>
            <a:r>
              <a:rPr lang="en-US" dirty="0" smtClean="0"/>
              <a:t>Civil </a:t>
            </a:r>
            <a:r>
              <a:rPr lang="en-US" dirty="0"/>
              <a:t>Aeronautics Act of </a:t>
            </a:r>
            <a:r>
              <a:rPr lang="en-US" dirty="0" smtClean="0"/>
              <a:t>1938</a:t>
            </a:r>
          </a:p>
          <a:p>
            <a:pPr lvl="1"/>
            <a:r>
              <a:rPr lang="en-US" dirty="0"/>
              <a:t>Creation of an </a:t>
            </a:r>
            <a:r>
              <a:rPr lang="en-US" dirty="0" smtClean="0"/>
              <a:t>Civil </a:t>
            </a:r>
            <a:r>
              <a:rPr lang="en-US" dirty="0"/>
              <a:t>Aeronautics Authority (CAA</a:t>
            </a:r>
            <a:r>
              <a:rPr lang="en-US" dirty="0" smtClean="0"/>
              <a:t>) </a:t>
            </a:r>
          </a:p>
          <a:p>
            <a:pPr lvl="1"/>
            <a:r>
              <a:rPr lang="en-US" dirty="0" smtClean="0"/>
              <a:t>Created two separate agencies</a:t>
            </a:r>
          </a:p>
          <a:p>
            <a:pPr lvl="2"/>
            <a:r>
              <a:rPr lang="en-US" dirty="0" smtClean="0"/>
              <a:t>Civil </a:t>
            </a:r>
            <a:r>
              <a:rPr lang="en-US" dirty="0"/>
              <a:t>Aeronautics </a:t>
            </a:r>
            <a:r>
              <a:rPr lang="en-US" dirty="0" smtClean="0"/>
              <a:t>Board (CAB)</a:t>
            </a:r>
          </a:p>
          <a:p>
            <a:pPr lvl="3"/>
            <a:r>
              <a:rPr lang="en-US" dirty="0" smtClean="0"/>
              <a:t>Economic </a:t>
            </a:r>
            <a:r>
              <a:rPr lang="en-US" dirty="0"/>
              <a:t>regulation of the air </a:t>
            </a:r>
            <a:r>
              <a:rPr lang="en-US" dirty="0" smtClean="0"/>
              <a:t>carriers</a:t>
            </a:r>
          </a:p>
          <a:p>
            <a:pPr lvl="2"/>
            <a:r>
              <a:rPr lang="en-US" dirty="0" smtClean="0"/>
              <a:t>Civil </a:t>
            </a:r>
            <a:r>
              <a:rPr lang="en-US" dirty="0"/>
              <a:t>Aeronautics </a:t>
            </a:r>
            <a:r>
              <a:rPr lang="en-US" dirty="0" smtClean="0"/>
              <a:t>Administration (CAA)</a:t>
            </a:r>
          </a:p>
          <a:p>
            <a:pPr lvl="3"/>
            <a:r>
              <a:rPr lang="en-US" dirty="0" smtClean="0"/>
              <a:t>Safe </a:t>
            </a:r>
            <a:r>
              <a:rPr lang="en-US" dirty="0"/>
              <a:t>operation of the </a:t>
            </a:r>
            <a:r>
              <a:rPr lang="en-US" dirty="0" smtClean="0"/>
              <a:t>aviation and airways</a:t>
            </a:r>
          </a:p>
          <a:p>
            <a:pPr lvl="3"/>
            <a:r>
              <a:rPr lang="en-US" dirty="0" smtClean="0"/>
              <a:t>Safety regulation enforcement</a:t>
            </a:r>
          </a:p>
          <a:p>
            <a:pPr lvl="2"/>
            <a:endParaRPr lang="en-US" dirty="0"/>
          </a:p>
          <a:p>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18</a:t>
            </a:fld>
            <a:endParaRPr lang="en-US" dirty="0"/>
          </a:p>
        </p:txBody>
      </p:sp>
    </p:spTree>
    <p:extLst>
      <p:ext uri="{BB962C8B-B14F-4D97-AF65-F5344CB8AC3E}">
        <p14:creationId xmlns:p14="http://schemas.microsoft.com/office/powerpoint/2010/main" val="222618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380859"/>
            <a:ext cx="6629400" cy="600164"/>
          </a:xfrm>
        </p:spPr>
        <p:txBody>
          <a:bodyPr/>
          <a:lstStyle/>
          <a:p>
            <a:r>
              <a:rPr lang="en-US" dirty="0"/>
              <a:t>National Laws and Regulations </a:t>
            </a:r>
          </a:p>
        </p:txBody>
      </p:sp>
      <p:sp>
        <p:nvSpPr>
          <p:cNvPr id="3" name="Content Placeholder 2"/>
          <p:cNvSpPr>
            <a:spLocks noGrp="1"/>
          </p:cNvSpPr>
          <p:nvPr>
            <p:ph idx="1"/>
          </p:nvPr>
        </p:nvSpPr>
        <p:spPr>
          <a:xfrm>
            <a:off x="457200" y="1156771"/>
            <a:ext cx="8229600" cy="4958375"/>
          </a:xfrm>
        </p:spPr>
        <p:txBody>
          <a:bodyPr>
            <a:normAutofit/>
          </a:bodyPr>
          <a:lstStyle/>
          <a:p>
            <a:r>
              <a:rPr lang="en-US" dirty="0"/>
              <a:t>Federal Aviation Act of </a:t>
            </a:r>
            <a:r>
              <a:rPr lang="en-US" dirty="0" smtClean="0"/>
              <a:t>1958</a:t>
            </a:r>
          </a:p>
          <a:p>
            <a:pPr lvl="1"/>
            <a:r>
              <a:rPr lang="en-US" dirty="0"/>
              <a:t> </a:t>
            </a:r>
            <a:r>
              <a:rPr lang="en-US" dirty="0" smtClean="0"/>
              <a:t>Established Federal </a:t>
            </a:r>
            <a:r>
              <a:rPr lang="en-US" dirty="0"/>
              <a:t>Aviation </a:t>
            </a:r>
            <a:r>
              <a:rPr lang="en-US" dirty="0" smtClean="0"/>
              <a:t>Agency (FAA) </a:t>
            </a:r>
          </a:p>
          <a:p>
            <a:pPr lvl="1"/>
            <a:r>
              <a:rPr lang="en-US" dirty="0" smtClean="0"/>
              <a:t>Responsibilities include</a:t>
            </a:r>
          </a:p>
          <a:p>
            <a:pPr lvl="2"/>
            <a:r>
              <a:rPr lang="en-US" dirty="0" smtClean="0"/>
              <a:t>Aviation safety</a:t>
            </a:r>
            <a:r>
              <a:rPr lang="en-US" dirty="0"/>
              <a:t> </a:t>
            </a:r>
            <a:r>
              <a:rPr lang="en-US" dirty="0" smtClean="0"/>
              <a:t>and rule making</a:t>
            </a:r>
            <a:endParaRPr lang="en-US" dirty="0"/>
          </a:p>
          <a:p>
            <a:pPr lvl="2"/>
            <a:r>
              <a:rPr lang="en-US" dirty="0" smtClean="0"/>
              <a:t>Air Traffic Control </a:t>
            </a:r>
          </a:p>
          <a:p>
            <a:pPr lvl="2"/>
            <a:r>
              <a:rPr lang="en-US" dirty="0" smtClean="0"/>
              <a:t>Airport </a:t>
            </a:r>
            <a:r>
              <a:rPr lang="en-US" dirty="0"/>
              <a:t>certification</a:t>
            </a:r>
          </a:p>
          <a:p>
            <a:pPr lvl="2"/>
            <a:r>
              <a:rPr lang="en-US" dirty="0" smtClean="0"/>
              <a:t>Certifies aircraft, engines, and propellers</a:t>
            </a:r>
          </a:p>
          <a:p>
            <a:pPr lvl="2"/>
            <a:r>
              <a:rPr lang="en-US" dirty="0" smtClean="0"/>
              <a:t>Certification of airmen </a:t>
            </a:r>
          </a:p>
          <a:p>
            <a:pPr lvl="1"/>
            <a:r>
              <a:rPr lang="en-US" dirty="0" smtClean="0"/>
              <a:t>Retained Civil Aeronautics Board (CAB) </a:t>
            </a:r>
          </a:p>
        </p:txBody>
      </p:sp>
      <p:sp>
        <p:nvSpPr>
          <p:cNvPr id="4" name="Slide Number Placeholder 3"/>
          <p:cNvSpPr>
            <a:spLocks noGrp="1"/>
          </p:cNvSpPr>
          <p:nvPr>
            <p:ph type="sldNum" sz="quarter" idx="12"/>
          </p:nvPr>
        </p:nvSpPr>
        <p:spPr/>
        <p:txBody>
          <a:bodyPr/>
          <a:lstStyle/>
          <a:p>
            <a:fld id="{439D46B3-4686-4835-97D3-129100525A2B}" type="slidenum">
              <a:rPr lang="en-US" smtClean="0"/>
              <a:t>19</a:t>
            </a:fld>
            <a:endParaRPr lang="en-US" dirty="0"/>
          </a:p>
        </p:txBody>
      </p:sp>
    </p:spTree>
    <p:extLst>
      <p:ext uri="{BB962C8B-B14F-4D97-AF65-F5344CB8AC3E}">
        <p14:creationId xmlns:p14="http://schemas.microsoft.com/office/powerpoint/2010/main" val="202383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767">
              <a:defRPr/>
            </a:pPr>
            <a:endParaRPr lang="en-US">
              <a:solidFill>
                <a:prstClr val="black"/>
              </a:solidFill>
              <a:sym typeface="Helvetica Light" charset="0"/>
            </a:endParaRPr>
          </a:p>
        </p:txBody>
      </p:sp>
      <p:sp>
        <p:nvSpPr>
          <p:cNvPr id="15363" name="AutoShape 3" descr="image1.jpg"/>
          <p:cNvSpPr>
            <a:spLocks/>
          </p:cNvSpPr>
          <p:nvPr/>
        </p:nvSpPr>
        <p:spPr bwMode="auto">
          <a:xfrm>
            <a:off x="-5581"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767">
              <a:defRPr/>
            </a:pPr>
            <a:endParaRPr lang="en-US">
              <a:solidFill>
                <a:prstClr val="black"/>
              </a:solidFill>
              <a:sym typeface="Helvetica Light" charset="0"/>
            </a:endParaRPr>
          </a:p>
        </p:txBody>
      </p:sp>
      <p:sp>
        <p:nvSpPr>
          <p:cNvPr id="15364" name="Rectangle 5"/>
          <p:cNvSpPr>
            <a:spLocks noGrp="1" noChangeArrowheads="1"/>
          </p:cNvSpPr>
          <p:nvPr>
            <p:ph type="body" idx="1"/>
          </p:nvPr>
        </p:nvSpPr>
        <p:spPr>
          <a:xfrm>
            <a:off x="125016" y="1370707"/>
            <a:ext cx="4339828" cy="4731619"/>
          </a:xfrm>
        </p:spPr>
        <p:txBody>
          <a:bodyPr vert="horz" lIns="86367" tIns="49533" rIns="86367" bIns="49533" rtlCol="0" anchor="t">
            <a:normAutofit/>
          </a:bodyPr>
          <a:lstStyle/>
          <a:p>
            <a:pPr marL="215057" indent="-165029" defTabSz="889516" fontAlgn="auto">
              <a:lnSpc>
                <a:spcPct val="80000"/>
              </a:lnSpc>
              <a:spcBef>
                <a:spcPts val="281"/>
              </a:spcBef>
              <a:spcAft>
                <a:spcPts val="0"/>
              </a:spcAft>
              <a:buClr>
                <a:srgbClr val="2DA2BF"/>
              </a:buClr>
              <a:buSzPct val="68000"/>
              <a:buFont typeface="Wingdings 3" pitchFamily="18" charset="2"/>
              <a:buChar char="•"/>
              <a:defRPr/>
            </a:pPr>
            <a:r>
              <a:rPr lang="en-US" sz="2800" b="1" dirty="0">
                <a:latin typeface="Helvetica" charset="0"/>
                <a:ea typeface="Helvetica" charset="0"/>
                <a:cs typeface="Helvetica" charset="0"/>
                <a:sym typeface="Helvetica" charset="0"/>
              </a:rPr>
              <a:t> November 21</a:t>
            </a:r>
          </a:p>
          <a:p>
            <a:pPr marL="215057" indent="-165029" defTabSz="889516" fontAlgn="auto">
              <a:lnSpc>
                <a:spcPct val="80000"/>
              </a:lnSpc>
              <a:spcBef>
                <a:spcPts val="281"/>
              </a:spcBef>
              <a:spcAft>
                <a:spcPts val="0"/>
              </a:spcAft>
              <a:buClr>
                <a:srgbClr val="2DA2BF"/>
              </a:buClr>
              <a:buSzPct val="68000"/>
              <a:buNone/>
              <a:defRPr/>
            </a:pPr>
            <a:endParaRPr lang="en-US" sz="2200" b="1" dirty="0">
              <a:latin typeface="Helvetica" charset="0"/>
              <a:ea typeface="Helvetica" charset="0"/>
              <a:cs typeface="Helvetica" charset="0"/>
              <a:sym typeface="Helvetica" charset="0"/>
            </a:endParaRPr>
          </a:p>
          <a:p>
            <a:pPr marL="215057" indent="-165029" defTabSz="889516" fontAlgn="auto">
              <a:lnSpc>
                <a:spcPct val="80000"/>
              </a:lnSpc>
              <a:spcBef>
                <a:spcPts val="281"/>
              </a:spcBef>
              <a:spcAft>
                <a:spcPts val="0"/>
              </a:spcAft>
              <a:buClr>
                <a:srgbClr val="2DA2BF"/>
              </a:buClr>
              <a:buSzPct val="68000"/>
              <a:buFont typeface="Wingdings 3" pitchFamily="18" charset="2"/>
              <a:buChar char="•"/>
              <a:defRPr/>
            </a:pPr>
            <a:r>
              <a:rPr lang="en-US" sz="2800" dirty="0"/>
              <a:t>  1783 — The first free or untethered human flight takes place when Jean Francois </a:t>
            </a:r>
            <a:r>
              <a:rPr lang="en-US" sz="2800" dirty="0" err="1"/>
              <a:t>Pilatre</a:t>
            </a:r>
            <a:r>
              <a:rPr lang="en-US" sz="2800" dirty="0"/>
              <a:t> de </a:t>
            </a:r>
            <a:r>
              <a:rPr lang="en-US" sz="2800" dirty="0" err="1"/>
              <a:t>Rozier</a:t>
            </a:r>
            <a:r>
              <a:rPr lang="en-US" sz="2800" dirty="0"/>
              <a:t> flies as high as 500 feet and travels 5 miles over Paris in a Montgolfier hot-air balloon. </a:t>
            </a:r>
            <a:endParaRPr lang="en-US" sz="2800" b="1" dirty="0">
              <a:latin typeface="Helvetica" charset="0"/>
              <a:ea typeface="Helvetica" charset="0"/>
              <a:cs typeface="Helvetica" charset="0"/>
              <a:sym typeface="Helvetica" charset="0"/>
            </a:endParaRPr>
          </a:p>
        </p:txBody>
      </p:sp>
      <p:sp>
        <p:nvSpPr>
          <p:cNvPr id="5126" name="Rectangle 6"/>
          <p:cNvSpPr>
            <a:spLocks noGrp="1" noChangeArrowheads="1"/>
          </p:cNvSpPr>
          <p:nvPr>
            <p:ph type="title"/>
          </p:nvPr>
        </p:nvSpPr>
        <p:spPr>
          <a:xfrm>
            <a:off x="456531" y="274588"/>
            <a:ext cx="8229823" cy="1143000"/>
          </a:xfrm>
        </p:spPr>
        <p:txBody>
          <a:bodyPr vert="horz" lIns="86367" tIns="49533" rIns="86367" bIns="49533" rtlCol="0" anchor="ctr">
            <a:normAutofit/>
          </a:bodyPr>
          <a:lstStyle/>
          <a:p>
            <a:pPr defTabSz="889516" fontAlgn="auto">
              <a:spcAft>
                <a:spcPts val="0"/>
              </a:spcAft>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sz="4400" dirty="0"/>
          </a:p>
        </p:txBody>
      </p:sp>
      <p:pic>
        <p:nvPicPr>
          <p:cNvPr id="46086" name="Picture 2" descr="http://upload.wikimedia.org/wikipedia/commons/thumb/9/9d/Early_flight_02562u_(4).jpg/220px-Early_flight_02562u_(4).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726" y="1295921"/>
            <a:ext cx="3657823" cy="535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3386264"/>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474417"/>
            <a:ext cx="6629400" cy="523220"/>
          </a:xfrm>
        </p:spPr>
        <p:txBody>
          <a:bodyPr/>
          <a:lstStyle/>
          <a:p>
            <a:pPr lvl="1"/>
            <a:r>
              <a:rPr lang="en-US" sz="2800" dirty="0" smtClean="0"/>
              <a:t>National Laws and Regulations </a:t>
            </a:r>
          </a:p>
        </p:txBody>
      </p:sp>
      <p:sp>
        <p:nvSpPr>
          <p:cNvPr id="3" name="Content Placeholder 2"/>
          <p:cNvSpPr>
            <a:spLocks noGrp="1"/>
          </p:cNvSpPr>
          <p:nvPr>
            <p:ph idx="1"/>
          </p:nvPr>
        </p:nvSpPr>
        <p:spPr>
          <a:xfrm>
            <a:off x="457200" y="1123720"/>
            <a:ext cx="8229600" cy="5002443"/>
          </a:xfrm>
        </p:spPr>
        <p:txBody>
          <a:bodyPr>
            <a:normAutofit/>
          </a:bodyPr>
          <a:lstStyle/>
          <a:p>
            <a:r>
              <a:rPr lang="en-US" dirty="0" smtClean="0"/>
              <a:t>U.S. Department of Transportation (DOT) 1967</a:t>
            </a:r>
          </a:p>
          <a:p>
            <a:pPr lvl="1"/>
            <a:r>
              <a:rPr lang="en-US" dirty="0" smtClean="0"/>
              <a:t>Change from Federal Aviation Agency to Federal Aviation Administration (FAA)</a:t>
            </a:r>
          </a:p>
          <a:p>
            <a:pPr lvl="1"/>
            <a:r>
              <a:rPr lang="en-US" dirty="0" smtClean="0"/>
              <a:t>Federal Aviation Regulations (FAR)</a:t>
            </a:r>
          </a:p>
          <a:p>
            <a:pPr lvl="2"/>
            <a:r>
              <a:rPr lang="en-US" dirty="0" smtClean="0"/>
              <a:t>Now Title 14 CFR Part</a:t>
            </a:r>
            <a:endParaRPr lang="en-US" dirty="0"/>
          </a:p>
          <a:p>
            <a:pPr lvl="1"/>
            <a:r>
              <a:rPr lang="en-US" dirty="0"/>
              <a:t>Established National Transportation Safety Board (NTSB) </a:t>
            </a:r>
            <a:r>
              <a:rPr lang="en-US" dirty="0" smtClean="0"/>
              <a:t>under DOT</a:t>
            </a:r>
          </a:p>
          <a:p>
            <a:pPr lvl="2"/>
            <a:r>
              <a:rPr lang="en-US" dirty="0" smtClean="0"/>
              <a:t>Responsible </a:t>
            </a:r>
            <a:r>
              <a:rPr lang="en-US" dirty="0"/>
              <a:t>for investigating all modes of transportation  </a:t>
            </a:r>
            <a:endParaRPr lang="en-US" dirty="0" smtClean="0"/>
          </a:p>
          <a:p>
            <a:pPr lvl="2"/>
            <a:r>
              <a:rPr lang="en-US" b="1" u="sng" dirty="0" smtClean="0"/>
              <a:t>In 1974 </a:t>
            </a:r>
            <a:r>
              <a:rPr lang="en-US" dirty="0" smtClean="0"/>
              <a:t>Congress established as an independent agency</a:t>
            </a:r>
            <a:endParaRPr lang="en-US" dirty="0"/>
          </a:p>
          <a:p>
            <a:pPr lvl="1"/>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20</a:t>
            </a:fld>
            <a:endParaRPr lang="en-US" dirty="0"/>
          </a:p>
        </p:txBody>
      </p:sp>
    </p:spTree>
    <p:extLst>
      <p:ext uri="{BB962C8B-B14F-4D97-AF65-F5344CB8AC3E}">
        <p14:creationId xmlns:p14="http://schemas.microsoft.com/office/powerpoint/2010/main" val="244683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idx="4294967295"/>
          </p:nvPr>
        </p:nvSpPr>
        <p:spPr bwMode="auto">
          <a:xfrm>
            <a:off x="457200" y="429658"/>
            <a:ext cx="6016625" cy="98798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3200" dirty="0" smtClean="0"/>
              <a:t>Code of Federal Regulations</a:t>
            </a:r>
          </a:p>
        </p:txBody>
      </p:sp>
      <p:sp>
        <p:nvSpPr>
          <p:cNvPr id="93187" name="Rectangle 3"/>
          <p:cNvSpPr>
            <a:spLocks noGrp="1"/>
          </p:cNvSpPr>
          <p:nvPr>
            <p:ph type="body" idx="4294967295"/>
          </p:nvPr>
        </p:nvSpPr>
        <p:spPr>
          <a:xfrm>
            <a:off x="457200" y="1189822"/>
            <a:ext cx="8229600" cy="4936341"/>
          </a:xfrm>
        </p:spPr>
        <p:txBody>
          <a:bodyPr>
            <a:normAutofit/>
          </a:bodyPr>
          <a:lstStyle/>
          <a:p>
            <a:r>
              <a:rPr lang="en-US" altLang="en-US" sz="2800" dirty="0" smtClean="0"/>
              <a:t>Title 14 Code of Federal Regulations (CFR)</a:t>
            </a:r>
          </a:p>
          <a:p>
            <a:r>
              <a:rPr lang="en-US" altLang="en-US" sz="2400" dirty="0">
                <a:solidFill>
                  <a:srgbClr val="000000"/>
                </a:solidFill>
                <a:cs typeface="Times New Roman" panose="02020603050405020304" pitchFamily="18" charset="0"/>
              </a:rPr>
              <a:t> </a:t>
            </a:r>
            <a:r>
              <a:rPr lang="en-US" altLang="en-US" sz="2400" dirty="0">
                <a:solidFill>
                  <a:srgbClr val="000000"/>
                </a:solidFill>
                <a:cs typeface="Times New Roman" panose="02020603050405020304" pitchFamily="18" charset="0"/>
                <a:hlinkClick r:id="rId2"/>
              </a:rPr>
              <a:t>http://www.ecfr.gov/cgi-bin/text-idx?tpl=/</a:t>
            </a:r>
            <a:r>
              <a:rPr lang="en-US" altLang="en-US" sz="2400" dirty="0" smtClean="0">
                <a:solidFill>
                  <a:srgbClr val="000000"/>
                </a:solidFill>
                <a:cs typeface="Times New Roman" panose="02020603050405020304" pitchFamily="18" charset="0"/>
                <a:hlinkClick r:id="rId2"/>
              </a:rPr>
              <a:t>ecfrbrowse/Title14/14tab_02.tpl</a:t>
            </a:r>
            <a:endParaRPr lang="en-US" altLang="en-US" sz="2400" dirty="0" smtClean="0">
              <a:solidFill>
                <a:srgbClr val="000000"/>
              </a:solidFill>
              <a:cs typeface="Times New Roman" panose="02020603050405020304" pitchFamily="18" charset="0"/>
            </a:endParaRPr>
          </a:p>
          <a:p>
            <a:r>
              <a:rPr lang="en-US" altLang="en-US" sz="2400" dirty="0" smtClean="0">
                <a:solidFill>
                  <a:srgbClr val="000000"/>
                </a:solidFill>
                <a:cs typeface="Times New Roman" panose="02020603050405020304" pitchFamily="18" charset="0"/>
              </a:rPr>
              <a:t>The FAA website provides documents (airworthiness directives, regulations, handbooks, advisory circulars, etc.) </a:t>
            </a:r>
          </a:p>
          <a:p>
            <a:pPr lvl="1"/>
            <a:r>
              <a:rPr lang="en-US" altLang="en-US" sz="2000" dirty="0">
                <a:solidFill>
                  <a:srgbClr val="000000"/>
                </a:solidFill>
                <a:cs typeface="Times New Roman" panose="02020603050405020304" pitchFamily="18" charset="0"/>
                <a:hlinkClick r:id="rId3"/>
              </a:rPr>
              <a:t>http://www.faa.gov</a:t>
            </a:r>
            <a:r>
              <a:rPr lang="en-US" altLang="en-US" sz="2000" dirty="0" smtClean="0">
                <a:solidFill>
                  <a:srgbClr val="000000"/>
                </a:solidFill>
                <a:cs typeface="Times New Roman" panose="02020603050405020304" pitchFamily="18" charset="0"/>
                <a:hlinkClick r:id="rId3"/>
              </a:rPr>
              <a:t>/</a:t>
            </a:r>
            <a:endParaRPr lang="en-US" altLang="en-US" sz="2000" dirty="0" smtClean="0">
              <a:solidFill>
                <a:srgbClr val="000000"/>
              </a:solidFill>
              <a:cs typeface="Times New Roman" panose="02020603050405020304" pitchFamily="18" charset="0"/>
            </a:endParaRPr>
          </a:p>
          <a:p>
            <a:r>
              <a:rPr lang="en-US" altLang="en-US" sz="2400" dirty="0" smtClean="0">
                <a:solidFill>
                  <a:srgbClr val="000000"/>
                </a:solidFill>
                <a:cs typeface="Times New Roman" panose="02020603050405020304" pitchFamily="18" charset="0"/>
              </a:rPr>
              <a:t>Title 14 CFR(s) are laws that must be complied with </a:t>
            </a:r>
          </a:p>
          <a:p>
            <a:pPr lvl="1"/>
            <a:r>
              <a:rPr lang="en-US" altLang="en-US" sz="2000" dirty="0" smtClean="0">
                <a:solidFill>
                  <a:srgbClr val="000000"/>
                </a:solidFill>
                <a:cs typeface="Times New Roman" panose="02020603050405020304" pitchFamily="18" charset="0"/>
              </a:rPr>
              <a:t>Includes Airworthiness Directives (ADs)</a:t>
            </a:r>
          </a:p>
          <a:p>
            <a:pPr lvl="1"/>
            <a:r>
              <a:rPr lang="en-US" altLang="en-US" sz="2000" dirty="0" smtClean="0">
                <a:solidFill>
                  <a:srgbClr val="000000"/>
                </a:solidFill>
                <a:cs typeface="Times New Roman" panose="02020603050405020304" pitchFamily="18" charset="0"/>
              </a:rPr>
              <a:t>Title 14 CFR Part 13 has enforcement procedures</a:t>
            </a:r>
          </a:p>
        </p:txBody>
      </p:sp>
    </p:spTree>
    <p:extLst>
      <p:ext uri="{BB962C8B-B14F-4D97-AF65-F5344CB8AC3E}">
        <p14:creationId xmlns:p14="http://schemas.microsoft.com/office/powerpoint/2010/main" val="409945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1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1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1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18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31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CFR Web site</a:t>
            </a:r>
            <a:endParaRPr lang="en-US" sz="4000" dirty="0"/>
          </a:p>
        </p:txBody>
      </p:sp>
      <p:sp>
        <p:nvSpPr>
          <p:cNvPr id="3" name="Slide Number Placeholder 2"/>
          <p:cNvSpPr>
            <a:spLocks noGrp="1"/>
          </p:cNvSpPr>
          <p:nvPr>
            <p:ph type="sldNum" sz="quarter" idx="12"/>
          </p:nvPr>
        </p:nvSpPr>
        <p:spPr/>
        <p:txBody>
          <a:bodyPr/>
          <a:lstStyle/>
          <a:p>
            <a:fld id="{D12AA694-00EB-4F4B-AABB-6F50FB178914}" type="slidenum">
              <a:rPr lang="en-US" smtClean="0"/>
              <a:t>22</a:t>
            </a:fld>
            <a:endParaRPr lang="en-US" dirty="0"/>
          </a:p>
        </p:txBody>
      </p:sp>
      <p:pic>
        <p:nvPicPr>
          <p:cNvPr id="4" name="Picture 3"/>
          <p:cNvPicPr>
            <a:picLocks noChangeAspect="1"/>
          </p:cNvPicPr>
          <p:nvPr/>
        </p:nvPicPr>
        <p:blipFill>
          <a:blip r:embed="rId2"/>
          <a:stretch>
            <a:fillRect/>
          </a:stretch>
        </p:blipFill>
        <p:spPr>
          <a:xfrm>
            <a:off x="457200" y="1152701"/>
            <a:ext cx="8498561" cy="5468586"/>
          </a:xfrm>
          <a:prstGeom prst="rect">
            <a:avLst/>
          </a:prstGeom>
        </p:spPr>
      </p:pic>
    </p:spTree>
    <p:extLst>
      <p:ext uri="{BB962C8B-B14F-4D97-AF65-F5344CB8AC3E}">
        <p14:creationId xmlns:p14="http://schemas.microsoft.com/office/powerpoint/2010/main" val="6962222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44900" y="1752602"/>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smtClean="0">
                <a:solidFill>
                  <a:schemeClr val="tx1"/>
                </a:solidFill>
              </a:rPr>
              <a:t>Questions / Comments</a:t>
            </a:r>
            <a:endParaRPr lang="en-US" sz="4400" dirty="0">
              <a:solidFill>
                <a:schemeClr val="tx1"/>
              </a:solidFill>
            </a:endParaRPr>
          </a:p>
        </p:txBody>
      </p:sp>
    </p:spTree>
    <p:extLst>
      <p:ext uri="{BB962C8B-B14F-4D97-AF65-F5344CB8AC3E}">
        <p14:creationId xmlns:p14="http://schemas.microsoft.com/office/powerpoint/2010/main" val="23174199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521"/>
            <a:ext cx="6629400" cy="1107996"/>
          </a:xfrm>
        </p:spPr>
        <p:txBody>
          <a:bodyPr/>
          <a:lstStyle/>
          <a:p>
            <a:r>
              <a:rPr lang="en-US" sz="3200" dirty="0" smtClean="0"/>
              <a:t>Airport and Airway Funding and Development  (From 1970)</a:t>
            </a:r>
            <a:endParaRPr lang="en-US" sz="3200" dirty="0"/>
          </a:p>
        </p:txBody>
      </p:sp>
      <p:sp>
        <p:nvSpPr>
          <p:cNvPr id="3" name="Content Placeholder 2"/>
          <p:cNvSpPr>
            <a:spLocks noGrp="1"/>
          </p:cNvSpPr>
          <p:nvPr>
            <p:ph idx="1"/>
          </p:nvPr>
        </p:nvSpPr>
        <p:spPr>
          <a:xfrm>
            <a:off x="457200" y="1167788"/>
            <a:ext cx="8229600" cy="4958375"/>
          </a:xfrm>
        </p:spPr>
        <p:txBody>
          <a:bodyPr>
            <a:normAutofit fontScale="92500" lnSpcReduction="20000"/>
          </a:bodyPr>
          <a:lstStyle/>
          <a:p>
            <a:r>
              <a:rPr lang="en-US" dirty="0"/>
              <a:t>Airport and Airway </a:t>
            </a:r>
            <a:r>
              <a:rPr lang="en-US" dirty="0" smtClean="0"/>
              <a:t>Development Act of 1970</a:t>
            </a:r>
          </a:p>
          <a:p>
            <a:pPr lvl="1"/>
            <a:r>
              <a:rPr lang="en-US" dirty="0" smtClean="0"/>
              <a:t>Federal government aid for development</a:t>
            </a:r>
          </a:p>
          <a:p>
            <a:pPr lvl="1"/>
            <a:r>
              <a:rPr lang="en-US" dirty="0" smtClean="0"/>
              <a:t>Established </a:t>
            </a:r>
            <a:r>
              <a:rPr lang="en-US" dirty="0"/>
              <a:t>Airport Development Aid Program (ADAP</a:t>
            </a:r>
            <a:r>
              <a:rPr lang="en-US" dirty="0" smtClean="0"/>
              <a:t>)</a:t>
            </a:r>
          </a:p>
          <a:p>
            <a:r>
              <a:rPr lang="en-US" dirty="0"/>
              <a:t>Airport and Airway Revenue Act of </a:t>
            </a:r>
            <a:r>
              <a:rPr lang="en-US" dirty="0" smtClean="0"/>
              <a:t>1970</a:t>
            </a:r>
            <a:endParaRPr lang="en-US" dirty="0"/>
          </a:p>
          <a:p>
            <a:r>
              <a:rPr lang="en-US" dirty="0"/>
              <a:t>Airport and Airway Development Act Amendments of </a:t>
            </a:r>
            <a:r>
              <a:rPr lang="en-US" dirty="0" smtClean="0"/>
              <a:t>1976</a:t>
            </a:r>
          </a:p>
          <a:p>
            <a:r>
              <a:rPr lang="en-US" dirty="0" smtClean="0"/>
              <a:t>Airpo</a:t>
            </a:r>
            <a:r>
              <a:rPr lang="en-US" dirty="0"/>
              <a:t>rt and Airway Improvement Act of </a:t>
            </a:r>
            <a:r>
              <a:rPr lang="en-US" dirty="0" smtClean="0"/>
              <a:t>1982</a:t>
            </a:r>
          </a:p>
          <a:p>
            <a:pPr lvl="1"/>
            <a:r>
              <a:rPr lang="en-US" dirty="0" smtClean="0"/>
              <a:t>Establish </a:t>
            </a:r>
            <a:r>
              <a:rPr lang="en-US" dirty="0"/>
              <a:t>National Plan of Integrated Airport Systems (</a:t>
            </a:r>
            <a:r>
              <a:rPr lang="en-US" dirty="0" smtClean="0"/>
              <a:t>NPIAS) by 1984</a:t>
            </a:r>
            <a:endParaRPr lang="en-US" dirty="0"/>
          </a:p>
          <a:p>
            <a:r>
              <a:rPr lang="en-US" dirty="0" smtClean="0"/>
              <a:t>Airport </a:t>
            </a:r>
            <a:r>
              <a:rPr lang="en-US" dirty="0"/>
              <a:t>and Airway Safety and Capacity Expansion Act of </a:t>
            </a:r>
            <a:r>
              <a:rPr lang="en-US" dirty="0" smtClean="0"/>
              <a:t>1987</a:t>
            </a:r>
          </a:p>
        </p:txBody>
      </p:sp>
      <p:sp>
        <p:nvSpPr>
          <p:cNvPr id="4" name="Slide Number Placeholder 3"/>
          <p:cNvSpPr>
            <a:spLocks noGrp="1"/>
          </p:cNvSpPr>
          <p:nvPr>
            <p:ph type="sldNum" sz="quarter" idx="12"/>
          </p:nvPr>
        </p:nvSpPr>
        <p:spPr/>
        <p:txBody>
          <a:bodyPr/>
          <a:lstStyle/>
          <a:p>
            <a:fld id="{439D46B3-4686-4835-97D3-129100525A2B}" type="slidenum">
              <a:rPr lang="en-US" smtClean="0"/>
              <a:t>24</a:t>
            </a:fld>
            <a:endParaRPr lang="en-US" dirty="0"/>
          </a:p>
        </p:txBody>
      </p:sp>
    </p:spTree>
    <p:extLst>
      <p:ext uri="{BB962C8B-B14F-4D97-AF65-F5344CB8AC3E}">
        <p14:creationId xmlns:p14="http://schemas.microsoft.com/office/powerpoint/2010/main" val="128993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521"/>
            <a:ext cx="6629400" cy="1107996"/>
          </a:xfrm>
        </p:spPr>
        <p:txBody>
          <a:bodyPr/>
          <a:lstStyle/>
          <a:p>
            <a:r>
              <a:rPr lang="en-US" sz="3200" dirty="0" smtClean="0"/>
              <a:t>Airport and Airway Funding and Development</a:t>
            </a:r>
            <a:endParaRPr lang="en-US" sz="3200" dirty="0"/>
          </a:p>
        </p:txBody>
      </p:sp>
      <p:sp>
        <p:nvSpPr>
          <p:cNvPr id="3" name="Content Placeholder 2"/>
          <p:cNvSpPr>
            <a:spLocks noGrp="1"/>
          </p:cNvSpPr>
          <p:nvPr>
            <p:ph idx="1"/>
          </p:nvPr>
        </p:nvSpPr>
        <p:spPr>
          <a:xfrm>
            <a:off x="457200" y="1167788"/>
            <a:ext cx="8229600" cy="4958375"/>
          </a:xfrm>
        </p:spPr>
        <p:txBody>
          <a:bodyPr>
            <a:normAutofit fontScale="92500" lnSpcReduction="20000"/>
          </a:bodyPr>
          <a:lstStyle/>
          <a:p>
            <a:r>
              <a:rPr lang="en-US" dirty="0" smtClean="0"/>
              <a:t>Aviation </a:t>
            </a:r>
            <a:r>
              <a:rPr lang="en-US" dirty="0"/>
              <a:t>Safety and Capacity Expansion Act of 1990 </a:t>
            </a:r>
            <a:endParaRPr lang="en-US" dirty="0" smtClean="0"/>
          </a:p>
          <a:p>
            <a:pPr lvl="1"/>
            <a:r>
              <a:rPr lang="en-US" dirty="0" smtClean="0"/>
              <a:t>Passenger Facility Charge (</a:t>
            </a:r>
            <a:r>
              <a:rPr lang="en-US" dirty="0"/>
              <a:t>PFC) program </a:t>
            </a:r>
            <a:endParaRPr lang="en-US" dirty="0" smtClean="0"/>
          </a:p>
          <a:p>
            <a:pPr lvl="1"/>
            <a:r>
              <a:rPr lang="en-US" dirty="0" smtClean="0"/>
              <a:t>Military Airport Program </a:t>
            </a:r>
          </a:p>
          <a:p>
            <a:pPr lvl="2"/>
            <a:r>
              <a:rPr lang="en-US" dirty="0" smtClean="0"/>
              <a:t>Conversion of selected </a:t>
            </a:r>
            <a:r>
              <a:rPr lang="en-US" dirty="0"/>
              <a:t>military airfields to civil </a:t>
            </a:r>
            <a:r>
              <a:rPr lang="en-US" dirty="0" smtClean="0"/>
              <a:t>aviation  </a:t>
            </a:r>
          </a:p>
          <a:p>
            <a:r>
              <a:rPr lang="en-US" dirty="0"/>
              <a:t>Airport and Airway Safety, Capacity, Noise Improvement, and Inter­modal Transportation Act of </a:t>
            </a:r>
            <a:r>
              <a:rPr lang="en-US" dirty="0" smtClean="0"/>
              <a:t>1992</a:t>
            </a:r>
          </a:p>
          <a:p>
            <a:r>
              <a:rPr lang="en-US" dirty="0"/>
              <a:t>Federal Aviation Administration Authorization Act of </a:t>
            </a:r>
            <a:r>
              <a:rPr lang="en-US" dirty="0" smtClean="0"/>
              <a:t>1994</a:t>
            </a:r>
            <a:endParaRPr lang="en-US" dirty="0"/>
          </a:p>
          <a:p>
            <a:r>
              <a:rPr lang="en-US" dirty="0"/>
              <a:t>Federal Aviation Administration Reauthorization Act of 1996</a:t>
            </a:r>
          </a:p>
        </p:txBody>
      </p:sp>
      <p:sp>
        <p:nvSpPr>
          <p:cNvPr id="4" name="Slide Number Placeholder 3"/>
          <p:cNvSpPr>
            <a:spLocks noGrp="1"/>
          </p:cNvSpPr>
          <p:nvPr>
            <p:ph type="sldNum" sz="quarter" idx="12"/>
          </p:nvPr>
        </p:nvSpPr>
        <p:spPr/>
        <p:txBody>
          <a:bodyPr/>
          <a:lstStyle/>
          <a:p>
            <a:fld id="{439D46B3-4686-4835-97D3-129100525A2B}" type="slidenum">
              <a:rPr lang="en-US" smtClean="0"/>
              <a:t>25</a:t>
            </a:fld>
            <a:endParaRPr lang="en-US" dirty="0"/>
          </a:p>
        </p:txBody>
      </p:sp>
    </p:spTree>
    <p:extLst>
      <p:ext uri="{BB962C8B-B14F-4D97-AF65-F5344CB8AC3E}">
        <p14:creationId xmlns:p14="http://schemas.microsoft.com/office/powerpoint/2010/main" val="34964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380859"/>
            <a:ext cx="6629400" cy="600164"/>
          </a:xfrm>
        </p:spPr>
        <p:txBody>
          <a:bodyPr/>
          <a:lstStyle/>
          <a:p>
            <a:r>
              <a:rPr lang="en-US" dirty="0"/>
              <a:t>Air Cargo Deregulation 1977</a:t>
            </a:r>
          </a:p>
        </p:txBody>
      </p:sp>
      <p:sp>
        <p:nvSpPr>
          <p:cNvPr id="3" name="Content Placeholder 2"/>
          <p:cNvSpPr>
            <a:spLocks noGrp="1"/>
          </p:cNvSpPr>
          <p:nvPr>
            <p:ph idx="1"/>
          </p:nvPr>
        </p:nvSpPr>
        <p:spPr>
          <a:xfrm>
            <a:off x="457200" y="1167788"/>
            <a:ext cx="8229600" cy="4958375"/>
          </a:xfrm>
        </p:spPr>
        <p:txBody>
          <a:bodyPr>
            <a:normAutofit/>
          </a:bodyPr>
          <a:lstStyle/>
          <a:p>
            <a:r>
              <a:rPr lang="en-US" dirty="0" smtClean="0"/>
              <a:t>Cargo </a:t>
            </a:r>
            <a:r>
              <a:rPr lang="en-US" dirty="0"/>
              <a:t>carriers </a:t>
            </a:r>
            <a:endParaRPr lang="en-US" dirty="0" smtClean="0"/>
          </a:p>
          <a:p>
            <a:pPr lvl="1"/>
            <a:r>
              <a:rPr lang="en-US" dirty="0" smtClean="0"/>
              <a:t>May operate </a:t>
            </a:r>
            <a:r>
              <a:rPr lang="en-US" dirty="0"/>
              <a:t>on any domestic </a:t>
            </a:r>
            <a:r>
              <a:rPr lang="en-US" dirty="0" smtClean="0"/>
              <a:t>route</a:t>
            </a:r>
          </a:p>
          <a:p>
            <a:pPr lvl="1"/>
            <a:r>
              <a:rPr lang="en-US" dirty="0" smtClean="0"/>
              <a:t>Can enter and exit market segments</a:t>
            </a:r>
          </a:p>
          <a:p>
            <a:pPr marL="342900" lvl="1" indent="-342900">
              <a:buFont typeface="Arial"/>
              <a:buChar char="•"/>
            </a:pPr>
            <a:r>
              <a:rPr lang="en-US" sz="3200" dirty="0"/>
              <a:t>No more government regulation or approval of rates</a:t>
            </a:r>
          </a:p>
          <a:p>
            <a:pPr lvl="1"/>
            <a:r>
              <a:rPr lang="en-US" dirty="0" smtClean="0"/>
              <a:t>Price determined by what markets </a:t>
            </a:r>
            <a:r>
              <a:rPr lang="en-US" dirty="0"/>
              <a:t>would </a:t>
            </a:r>
            <a:r>
              <a:rPr lang="en-US" dirty="0" smtClean="0"/>
              <a:t>accept </a:t>
            </a:r>
          </a:p>
          <a:p>
            <a:r>
              <a:rPr lang="en-US" dirty="0" smtClean="0"/>
              <a:t>Growth </a:t>
            </a:r>
            <a:r>
              <a:rPr lang="en-US" dirty="0"/>
              <a:t>of express package </a:t>
            </a:r>
            <a:r>
              <a:rPr lang="en-US" dirty="0" smtClean="0"/>
              <a:t>carriers</a:t>
            </a:r>
          </a:p>
          <a:p>
            <a:r>
              <a:rPr lang="en-US" dirty="0" smtClean="0"/>
              <a:t>Hub and Spoke </a:t>
            </a:r>
            <a:r>
              <a:rPr lang="en-US" dirty="0"/>
              <a:t>networks</a:t>
            </a:r>
          </a:p>
          <a:p>
            <a:pPr lvl="1"/>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26</a:t>
            </a:fld>
            <a:endParaRPr lang="en-US" dirty="0"/>
          </a:p>
        </p:txBody>
      </p:sp>
    </p:spTree>
    <p:extLst>
      <p:ext uri="{BB962C8B-B14F-4D97-AF65-F5344CB8AC3E}">
        <p14:creationId xmlns:p14="http://schemas.microsoft.com/office/powerpoint/2010/main" val="83422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380859"/>
            <a:ext cx="6629400" cy="600164"/>
          </a:xfrm>
        </p:spPr>
        <p:txBody>
          <a:bodyPr/>
          <a:lstStyle/>
          <a:p>
            <a:r>
              <a:rPr lang="en-US" dirty="0"/>
              <a:t>Airline Deregulation Act of 1978</a:t>
            </a:r>
          </a:p>
        </p:txBody>
      </p:sp>
      <p:sp>
        <p:nvSpPr>
          <p:cNvPr id="3" name="Content Placeholder 2"/>
          <p:cNvSpPr>
            <a:spLocks noGrp="1"/>
          </p:cNvSpPr>
          <p:nvPr>
            <p:ph idx="1"/>
          </p:nvPr>
        </p:nvSpPr>
        <p:spPr>
          <a:xfrm>
            <a:off x="457200" y="1014074"/>
            <a:ext cx="8229600" cy="4958375"/>
          </a:xfrm>
        </p:spPr>
        <p:txBody>
          <a:bodyPr/>
          <a:lstStyle/>
          <a:p>
            <a:r>
              <a:rPr lang="en-US" dirty="0" smtClean="0"/>
              <a:t>Complete </a:t>
            </a:r>
            <a:r>
              <a:rPr lang="en-US" dirty="0"/>
              <a:t>elimination of restrictions on routes and </a:t>
            </a:r>
            <a:r>
              <a:rPr lang="en-US" dirty="0" smtClean="0"/>
              <a:t>services.</a:t>
            </a:r>
          </a:p>
          <a:p>
            <a:r>
              <a:rPr lang="en-US" dirty="0" smtClean="0"/>
              <a:t>No more regulation of rates.</a:t>
            </a:r>
          </a:p>
          <a:p>
            <a:r>
              <a:rPr lang="en-US" dirty="0" smtClean="0"/>
              <a:t>Phase out of Civil Aeronautics Board (CAB) with termination in Dec 1984.</a:t>
            </a:r>
          </a:p>
          <a:p>
            <a:endParaRPr lang="en-US" dirty="0"/>
          </a:p>
          <a:p>
            <a:pPr lvl="1"/>
            <a:endParaRPr lang="en-US" dirty="0" smtClean="0"/>
          </a:p>
        </p:txBody>
      </p:sp>
      <p:sp>
        <p:nvSpPr>
          <p:cNvPr id="4" name="Slide Number Placeholder 3"/>
          <p:cNvSpPr>
            <a:spLocks noGrp="1"/>
          </p:cNvSpPr>
          <p:nvPr>
            <p:ph type="sldNum" sz="quarter" idx="12"/>
          </p:nvPr>
        </p:nvSpPr>
        <p:spPr/>
        <p:txBody>
          <a:bodyPr/>
          <a:lstStyle/>
          <a:p>
            <a:fld id="{439D46B3-4686-4835-97D3-129100525A2B}" type="slidenum">
              <a:rPr lang="en-US" smtClean="0"/>
              <a:t>27</a:t>
            </a:fld>
            <a:endParaRPr lang="en-US" dirty="0"/>
          </a:p>
        </p:txBody>
      </p:sp>
    </p:spTree>
    <p:extLst>
      <p:ext uri="{BB962C8B-B14F-4D97-AF65-F5344CB8AC3E}">
        <p14:creationId xmlns:p14="http://schemas.microsoft.com/office/powerpoint/2010/main" val="402153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524106"/>
            <a:ext cx="6629400" cy="2123658"/>
          </a:xfrm>
        </p:spPr>
        <p:txBody>
          <a:bodyPr/>
          <a:lstStyle/>
          <a:p>
            <a:r>
              <a:rPr lang="en-US" dirty="0" smtClean="0"/>
              <a:t/>
            </a:r>
            <a:br>
              <a:rPr lang="en-US" dirty="0" smtClean="0"/>
            </a:br>
            <a:r>
              <a:rPr lang="en-US" dirty="0" smtClean="0"/>
              <a:t>Aircraft </a:t>
            </a:r>
            <a:r>
              <a:rPr lang="en-US" dirty="0"/>
              <a:t>Noise and Capacity Act </a:t>
            </a:r>
            <a:r>
              <a:rPr lang="en-US" dirty="0" smtClean="0"/>
              <a:t/>
            </a:r>
            <a:br>
              <a:rPr lang="en-US" dirty="0" smtClean="0"/>
            </a:br>
            <a:r>
              <a:rPr lang="en-US" dirty="0" smtClean="0"/>
              <a:t>of </a:t>
            </a:r>
            <a:r>
              <a:rPr lang="en-US" dirty="0"/>
              <a:t>1990</a:t>
            </a:r>
            <a:br>
              <a:rPr lang="en-US" dirty="0"/>
            </a:br>
            <a:endParaRPr lang="en-US" dirty="0"/>
          </a:p>
        </p:txBody>
      </p:sp>
      <p:sp>
        <p:nvSpPr>
          <p:cNvPr id="3" name="Content Placeholder 2"/>
          <p:cNvSpPr>
            <a:spLocks noGrp="1"/>
          </p:cNvSpPr>
          <p:nvPr>
            <p:ph idx="1"/>
          </p:nvPr>
        </p:nvSpPr>
        <p:spPr>
          <a:xfrm>
            <a:off x="457200" y="1134737"/>
            <a:ext cx="8229600" cy="4991427"/>
          </a:xfrm>
        </p:spPr>
        <p:txBody>
          <a:bodyPr>
            <a:normAutofit fontScale="92500" lnSpcReduction="20000"/>
          </a:bodyPr>
          <a:lstStyle/>
          <a:p>
            <a:r>
              <a:rPr lang="en-US" dirty="0" smtClean="0"/>
              <a:t>Established policy on noise</a:t>
            </a:r>
          </a:p>
          <a:p>
            <a:r>
              <a:rPr lang="en-US" dirty="0" smtClean="0"/>
              <a:t>Previous act was Aviation </a:t>
            </a:r>
            <a:r>
              <a:rPr lang="en-US" dirty="0"/>
              <a:t>Safety and Noise Abatement Act of </a:t>
            </a:r>
            <a:r>
              <a:rPr lang="en-US" dirty="0" smtClean="0"/>
              <a:t>1979</a:t>
            </a:r>
          </a:p>
          <a:p>
            <a:r>
              <a:rPr lang="en-US" dirty="0" smtClean="0"/>
              <a:t>Restriction on operation of aircraft stage 2 </a:t>
            </a:r>
          </a:p>
          <a:p>
            <a:r>
              <a:rPr lang="en-US" i="1" dirty="0" smtClean="0"/>
              <a:t>Title 14 </a:t>
            </a:r>
            <a:r>
              <a:rPr lang="en-US" i="1" dirty="0"/>
              <a:t>CFR Part 36 Noise Standards: Aircraft Type and </a:t>
            </a:r>
            <a:r>
              <a:rPr lang="en-US" i="1" dirty="0" smtClean="0"/>
              <a:t>Airworthiness</a:t>
            </a:r>
            <a:endParaRPr lang="en-US" i="1" dirty="0"/>
          </a:p>
          <a:p>
            <a:pPr lvl="1"/>
            <a:r>
              <a:rPr lang="en-US" dirty="0" smtClean="0"/>
              <a:t>Specifies stages for aircraft  </a:t>
            </a:r>
          </a:p>
          <a:p>
            <a:pPr lvl="2"/>
            <a:r>
              <a:rPr lang="en-US" dirty="0" smtClean="0"/>
              <a:t>Currently operating at Stage 4</a:t>
            </a:r>
          </a:p>
          <a:p>
            <a:pPr lvl="2"/>
            <a:r>
              <a:rPr lang="en-US" dirty="0" smtClean="0"/>
              <a:t>Noise abatement</a:t>
            </a:r>
          </a:p>
          <a:p>
            <a:r>
              <a:rPr lang="en-US" i="1" dirty="0" smtClean="0"/>
              <a:t>Title 14 </a:t>
            </a:r>
            <a:r>
              <a:rPr lang="en-US" i="1" dirty="0"/>
              <a:t>CFR Part 150 Noise Control Compatibility Planning Program</a:t>
            </a:r>
          </a:p>
          <a:p>
            <a:pPr lvl="1"/>
            <a:r>
              <a:rPr lang="en-US" dirty="0"/>
              <a:t>Airport noise levels and abatement</a:t>
            </a:r>
          </a:p>
          <a:p>
            <a:pPr lvl="1"/>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28</a:t>
            </a:fld>
            <a:endParaRPr lang="en-US" dirty="0"/>
          </a:p>
        </p:txBody>
      </p:sp>
    </p:spTree>
    <p:extLst>
      <p:ext uri="{BB962C8B-B14F-4D97-AF65-F5344CB8AC3E}">
        <p14:creationId xmlns:p14="http://schemas.microsoft.com/office/powerpoint/2010/main" val="10360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887"/>
            <a:ext cx="6629400" cy="1077218"/>
          </a:xfrm>
        </p:spPr>
        <p:txBody>
          <a:bodyPr/>
          <a:lstStyle/>
          <a:p>
            <a:r>
              <a:rPr lang="en-US" altLang="en-US" sz="3200" dirty="0"/>
              <a:t>Hazardous Material Transportation Uniform Act of 1990</a:t>
            </a:r>
            <a:endParaRPr lang="en-US" sz="3200" dirty="0"/>
          </a:p>
        </p:txBody>
      </p:sp>
      <p:sp>
        <p:nvSpPr>
          <p:cNvPr id="3" name="Content Placeholder 2"/>
          <p:cNvSpPr>
            <a:spLocks noGrp="1"/>
          </p:cNvSpPr>
          <p:nvPr>
            <p:ph idx="1"/>
          </p:nvPr>
        </p:nvSpPr>
        <p:spPr>
          <a:xfrm>
            <a:off x="457200" y="1233890"/>
            <a:ext cx="8229600" cy="4892274"/>
          </a:xfrm>
        </p:spPr>
        <p:txBody>
          <a:bodyPr/>
          <a:lstStyle/>
          <a:p>
            <a:r>
              <a:rPr lang="en-US" altLang="en-US" dirty="0"/>
              <a:t>Required </a:t>
            </a:r>
            <a:r>
              <a:rPr lang="en-US" altLang="en-US" dirty="0" smtClean="0"/>
              <a:t>Department of Transportation to </a:t>
            </a:r>
            <a:r>
              <a:rPr lang="en-US" altLang="en-US" dirty="0"/>
              <a:t>establish training standards of all </a:t>
            </a:r>
            <a:r>
              <a:rPr lang="en-US" altLang="en-US" dirty="0" smtClean="0"/>
              <a:t>U.S. employees </a:t>
            </a:r>
            <a:r>
              <a:rPr lang="en-US" altLang="en-US" dirty="0"/>
              <a:t>who handle hazardous </a:t>
            </a:r>
            <a:r>
              <a:rPr lang="en-US" altLang="en-US" dirty="0" smtClean="0"/>
              <a:t>materials.</a:t>
            </a:r>
            <a:endParaRPr lang="en-US" altLang="en-US" dirty="0"/>
          </a:p>
          <a:p>
            <a:r>
              <a:rPr lang="en-US" altLang="en-US" dirty="0" smtClean="0"/>
              <a:t>Training </a:t>
            </a:r>
            <a:r>
              <a:rPr lang="en-US" altLang="en-US" dirty="0"/>
              <a:t>completion date of April </a:t>
            </a:r>
            <a:r>
              <a:rPr lang="en-US" altLang="en-US" dirty="0" smtClean="0"/>
              <a:t>1993.</a:t>
            </a:r>
            <a:endParaRPr lang="en-US" altLang="en-US" dirty="0"/>
          </a:p>
          <a:p>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29</a:t>
            </a:fld>
            <a:endParaRPr lang="en-US" dirty="0"/>
          </a:p>
        </p:txBody>
      </p:sp>
    </p:spTree>
    <p:extLst>
      <p:ext uri="{BB962C8B-B14F-4D97-AF65-F5344CB8AC3E}">
        <p14:creationId xmlns:p14="http://schemas.microsoft.com/office/powerpoint/2010/main" val="154594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767">
              <a:defRPr/>
            </a:pPr>
            <a:endParaRPr lang="en-US">
              <a:solidFill>
                <a:prstClr val="black"/>
              </a:solidFill>
              <a:sym typeface="Helvetica Light" charset="0"/>
            </a:endParaRPr>
          </a:p>
        </p:txBody>
      </p:sp>
      <p:sp>
        <p:nvSpPr>
          <p:cNvPr id="15363" name="AutoShape 3" descr="image1.jpg"/>
          <p:cNvSpPr>
            <a:spLocks/>
          </p:cNvSpPr>
          <p:nvPr/>
        </p:nvSpPr>
        <p:spPr bwMode="auto">
          <a:xfrm>
            <a:off x="-5581"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767">
              <a:defRPr/>
            </a:pPr>
            <a:endParaRPr lang="en-US">
              <a:solidFill>
                <a:prstClr val="black"/>
              </a:solidFill>
              <a:sym typeface="Helvetica Light" charset="0"/>
            </a:endParaRPr>
          </a:p>
        </p:txBody>
      </p:sp>
      <p:sp>
        <p:nvSpPr>
          <p:cNvPr id="15364" name="Rectangle 5"/>
          <p:cNvSpPr>
            <a:spLocks noGrp="1" noChangeArrowheads="1"/>
          </p:cNvSpPr>
          <p:nvPr>
            <p:ph type="body" idx="1"/>
          </p:nvPr>
        </p:nvSpPr>
        <p:spPr>
          <a:xfrm>
            <a:off x="125016" y="1370707"/>
            <a:ext cx="4339828" cy="4731619"/>
          </a:xfrm>
        </p:spPr>
        <p:txBody>
          <a:bodyPr vert="horz" lIns="86367" tIns="49533" rIns="86367" bIns="49533" rtlCol="0" anchor="t">
            <a:normAutofit/>
          </a:bodyPr>
          <a:lstStyle/>
          <a:p>
            <a:pPr marL="215057" indent="-165029" defTabSz="889516" fontAlgn="auto">
              <a:lnSpc>
                <a:spcPct val="80000"/>
              </a:lnSpc>
              <a:spcBef>
                <a:spcPts val="281"/>
              </a:spcBef>
              <a:spcAft>
                <a:spcPts val="0"/>
              </a:spcAft>
              <a:buClr>
                <a:srgbClr val="2DA2BF"/>
              </a:buClr>
              <a:buSzPct val="68000"/>
              <a:buFont typeface="Wingdings 3" pitchFamily="18" charset="2"/>
              <a:buChar char="•"/>
              <a:defRPr/>
            </a:pPr>
            <a:r>
              <a:rPr lang="en-US" sz="2800" b="1" dirty="0">
                <a:latin typeface="Helvetica" charset="0"/>
                <a:ea typeface="Helvetica" charset="0"/>
                <a:cs typeface="Helvetica" charset="0"/>
                <a:sym typeface="Helvetica" charset="0"/>
              </a:rPr>
              <a:t> November 21</a:t>
            </a:r>
          </a:p>
          <a:p>
            <a:pPr marL="215057" indent="-165029" defTabSz="889516" fontAlgn="auto">
              <a:lnSpc>
                <a:spcPct val="80000"/>
              </a:lnSpc>
              <a:spcBef>
                <a:spcPts val="281"/>
              </a:spcBef>
              <a:spcAft>
                <a:spcPts val="0"/>
              </a:spcAft>
              <a:buClr>
                <a:srgbClr val="2DA2BF"/>
              </a:buClr>
              <a:buSzPct val="68000"/>
              <a:buNone/>
              <a:defRPr/>
            </a:pPr>
            <a:endParaRPr lang="en-US" sz="2200" b="1" dirty="0">
              <a:latin typeface="Helvetica" charset="0"/>
              <a:ea typeface="Helvetica" charset="0"/>
              <a:cs typeface="Helvetica" charset="0"/>
              <a:sym typeface="Helvetica" charset="0"/>
            </a:endParaRPr>
          </a:p>
          <a:p>
            <a:pPr marL="215057" indent="-165029" defTabSz="889516" fontAlgn="auto">
              <a:lnSpc>
                <a:spcPct val="80000"/>
              </a:lnSpc>
              <a:spcBef>
                <a:spcPts val="281"/>
              </a:spcBef>
              <a:spcAft>
                <a:spcPts val="0"/>
              </a:spcAft>
              <a:buClr>
                <a:srgbClr val="2DA2BF"/>
              </a:buClr>
              <a:buSzPct val="68000"/>
              <a:buFont typeface="Wingdings 3" pitchFamily="18" charset="2"/>
              <a:buChar char="•"/>
              <a:defRPr/>
            </a:pPr>
            <a:r>
              <a:rPr lang="en-US" sz="2800" dirty="0"/>
              <a:t>  1957 — The first of several ballistic missile bases to be erected at Francis E. Warren AFB, Wyoming. </a:t>
            </a:r>
            <a:endParaRPr lang="en-US" sz="2800" b="1" dirty="0">
              <a:latin typeface="Helvetica" charset="0"/>
              <a:ea typeface="Helvetica" charset="0"/>
              <a:cs typeface="Helvetica" charset="0"/>
              <a:sym typeface="Helvetica" charset="0"/>
            </a:endParaRPr>
          </a:p>
        </p:txBody>
      </p:sp>
      <p:sp>
        <p:nvSpPr>
          <p:cNvPr id="5126" name="Rectangle 6"/>
          <p:cNvSpPr>
            <a:spLocks noGrp="1" noChangeArrowheads="1"/>
          </p:cNvSpPr>
          <p:nvPr>
            <p:ph type="title"/>
          </p:nvPr>
        </p:nvSpPr>
        <p:spPr>
          <a:xfrm>
            <a:off x="456531" y="274588"/>
            <a:ext cx="8229823" cy="1143000"/>
          </a:xfrm>
        </p:spPr>
        <p:txBody>
          <a:bodyPr vert="horz" lIns="86367" tIns="49533" rIns="86367" bIns="49533" rtlCol="0" anchor="ctr">
            <a:normAutofit/>
          </a:bodyPr>
          <a:lstStyle/>
          <a:p>
            <a:pPr defTabSz="889516" fontAlgn="auto">
              <a:spcAft>
                <a:spcPts val="0"/>
              </a:spcAft>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sz="4400" dirty="0"/>
          </a:p>
        </p:txBody>
      </p:sp>
      <p:pic>
        <p:nvPicPr>
          <p:cNvPr id="47110" name="Picture 2" descr="http://blogs.militarytimes.com/scoopdeck/files/2009/12/First-Polaris-Launch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921" y="1405310"/>
            <a:ext cx="3714750" cy="499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2323094"/>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16276"/>
            <a:ext cx="6629400" cy="1107996"/>
          </a:xfrm>
        </p:spPr>
        <p:txBody>
          <a:bodyPr/>
          <a:lstStyle/>
          <a:p>
            <a:r>
              <a:rPr lang="en-US" dirty="0" smtClean="0"/>
              <a:t>General Aviation (GA) Revitalization Act of 1994</a:t>
            </a:r>
            <a:endParaRPr lang="en-US" dirty="0"/>
          </a:p>
        </p:txBody>
      </p:sp>
      <p:sp>
        <p:nvSpPr>
          <p:cNvPr id="3" name="Content Placeholder 2"/>
          <p:cNvSpPr>
            <a:spLocks noGrp="1"/>
          </p:cNvSpPr>
          <p:nvPr>
            <p:ph idx="1"/>
          </p:nvPr>
        </p:nvSpPr>
        <p:spPr>
          <a:xfrm>
            <a:off x="457200" y="1091720"/>
            <a:ext cx="8229600" cy="5034443"/>
          </a:xfrm>
        </p:spPr>
        <p:txBody>
          <a:bodyPr/>
          <a:lstStyle/>
          <a:p>
            <a:r>
              <a:rPr lang="en-US" dirty="0" smtClean="0"/>
              <a:t>Provided relief against GA product liability lawsuits due to accidents.</a:t>
            </a:r>
          </a:p>
          <a:p>
            <a:r>
              <a:rPr lang="en-US" dirty="0" smtClean="0"/>
              <a:t>Prior to the act, general aviation production lines were shutdown. </a:t>
            </a:r>
          </a:p>
          <a:p>
            <a:r>
              <a:rPr lang="en-US" dirty="0" smtClean="0"/>
              <a:t>Limitation is 18 years from date of manufacture.</a:t>
            </a:r>
          </a:p>
          <a:p>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30</a:t>
            </a:fld>
            <a:endParaRPr lang="en-US" dirty="0"/>
          </a:p>
        </p:txBody>
      </p:sp>
    </p:spTree>
    <p:extLst>
      <p:ext uri="{BB962C8B-B14F-4D97-AF65-F5344CB8AC3E}">
        <p14:creationId xmlns:p14="http://schemas.microsoft.com/office/powerpoint/2010/main" val="162602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59792"/>
            <a:ext cx="6629400" cy="1107996"/>
          </a:xfrm>
        </p:spPr>
        <p:txBody>
          <a:bodyPr/>
          <a:lstStyle/>
          <a:p>
            <a:r>
              <a:rPr lang="en-US" dirty="0"/>
              <a:t>Aviation and Transportation Security Act of 2001</a:t>
            </a:r>
          </a:p>
        </p:txBody>
      </p:sp>
      <p:sp>
        <p:nvSpPr>
          <p:cNvPr id="3" name="Content Placeholder 2"/>
          <p:cNvSpPr>
            <a:spLocks noGrp="1"/>
          </p:cNvSpPr>
          <p:nvPr>
            <p:ph idx="1"/>
          </p:nvPr>
        </p:nvSpPr>
        <p:spPr>
          <a:xfrm>
            <a:off x="457200" y="1167788"/>
            <a:ext cx="8229600" cy="4958375"/>
          </a:xfrm>
        </p:spPr>
        <p:txBody>
          <a:bodyPr>
            <a:normAutofit/>
          </a:bodyPr>
          <a:lstStyle/>
          <a:p>
            <a:r>
              <a:rPr lang="en-US" dirty="0" smtClean="0"/>
              <a:t>Established </a:t>
            </a:r>
            <a:r>
              <a:rPr lang="en-US" dirty="0"/>
              <a:t>a series of </a:t>
            </a:r>
            <a:r>
              <a:rPr lang="en-US" dirty="0" smtClean="0"/>
              <a:t>milestones </a:t>
            </a:r>
            <a:r>
              <a:rPr lang="en-US" dirty="0"/>
              <a:t>toward achieving </a:t>
            </a:r>
            <a:r>
              <a:rPr lang="en-US" dirty="0" smtClean="0"/>
              <a:t>secure </a:t>
            </a:r>
            <a:r>
              <a:rPr lang="en-US" dirty="0"/>
              <a:t>air </a:t>
            </a:r>
            <a:r>
              <a:rPr lang="en-US" dirty="0" smtClean="0"/>
              <a:t>travel.</a:t>
            </a:r>
          </a:p>
          <a:p>
            <a:r>
              <a:rPr lang="en-US" dirty="0" smtClean="0"/>
              <a:t>Result of September </a:t>
            </a:r>
            <a:r>
              <a:rPr lang="en-US" dirty="0"/>
              <a:t>11, </a:t>
            </a:r>
            <a:r>
              <a:rPr lang="en-US" dirty="0" smtClean="0"/>
              <a:t>2001 events</a:t>
            </a:r>
            <a:endParaRPr lang="en-US" dirty="0"/>
          </a:p>
          <a:p>
            <a:r>
              <a:rPr lang="en-US" dirty="0" smtClean="0"/>
              <a:t>Established Transportation Security Administration (TSA)</a:t>
            </a:r>
          </a:p>
          <a:p>
            <a:pPr lvl="1"/>
            <a:r>
              <a:rPr lang="en-US" dirty="0" smtClean="0"/>
              <a:t>Under Department of Transportation (DOT)</a:t>
            </a:r>
          </a:p>
          <a:p>
            <a:r>
              <a:rPr lang="en-US" dirty="0"/>
              <a:t>Transportation Security Regulations (TSR) </a:t>
            </a:r>
            <a:r>
              <a:rPr lang="en-US" dirty="0" smtClean="0"/>
              <a:t>in Title 49 CFR(s).</a:t>
            </a:r>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31</a:t>
            </a:fld>
            <a:endParaRPr lang="en-US" dirty="0"/>
          </a:p>
        </p:txBody>
      </p:sp>
    </p:spTree>
    <p:extLst>
      <p:ext uri="{BB962C8B-B14F-4D97-AF65-F5344CB8AC3E}">
        <p14:creationId xmlns:p14="http://schemas.microsoft.com/office/powerpoint/2010/main" val="294118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9960"/>
            <a:ext cx="6629400" cy="646331"/>
          </a:xfrm>
        </p:spPr>
        <p:txBody>
          <a:bodyPr/>
          <a:lstStyle/>
          <a:p>
            <a:r>
              <a:rPr lang="en-US" sz="3600" dirty="0"/>
              <a:t>Homeland Security Act of 2002</a:t>
            </a:r>
          </a:p>
        </p:txBody>
      </p:sp>
      <p:sp>
        <p:nvSpPr>
          <p:cNvPr id="3" name="Content Placeholder 2"/>
          <p:cNvSpPr>
            <a:spLocks noGrp="1"/>
          </p:cNvSpPr>
          <p:nvPr>
            <p:ph idx="1"/>
          </p:nvPr>
        </p:nvSpPr>
        <p:spPr>
          <a:xfrm>
            <a:off x="457200" y="1145754"/>
            <a:ext cx="8229600" cy="5210596"/>
          </a:xfrm>
        </p:spPr>
        <p:txBody>
          <a:bodyPr>
            <a:normAutofit/>
          </a:bodyPr>
          <a:lstStyle/>
          <a:p>
            <a:pPr marL="457200" lvl="1" indent="-457200">
              <a:buFont typeface="Arial" panose="020B0604020202020204" pitchFamily="34" charset="0"/>
              <a:buChar char="•"/>
            </a:pPr>
            <a:r>
              <a:rPr lang="en-US" sz="3200" dirty="0"/>
              <a:t>Secure the United States from terrorist attacks and security </a:t>
            </a:r>
            <a:r>
              <a:rPr lang="en-US" sz="3200" dirty="0" smtClean="0"/>
              <a:t>vulnerability</a:t>
            </a:r>
          </a:p>
          <a:p>
            <a:pPr marL="457200" lvl="1" indent="-457200">
              <a:buFont typeface="Arial" panose="020B0604020202020204" pitchFamily="34" charset="0"/>
              <a:buChar char="•"/>
            </a:pPr>
            <a:r>
              <a:rPr lang="en-US" sz="3200" dirty="0" smtClean="0"/>
              <a:t>Established </a:t>
            </a:r>
            <a:r>
              <a:rPr lang="en-US" sz="3200" dirty="0"/>
              <a:t>U.S. Department of Homeland </a:t>
            </a:r>
            <a:r>
              <a:rPr lang="en-US" sz="3200" dirty="0" smtClean="0"/>
              <a:t>Security</a:t>
            </a:r>
          </a:p>
          <a:p>
            <a:pPr marL="457200" lvl="1" indent="-457200">
              <a:buFont typeface="Arial" panose="020B0604020202020204" pitchFamily="34" charset="0"/>
              <a:buChar char="•"/>
            </a:pPr>
            <a:r>
              <a:rPr lang="en-US" sz="3200" dirty="0" smtClean="0"/>
              <a:t>There </a:t>
            </a:r>
            <a:r>
              <a:rPr lang="en-US" sz="3200" dirty="0"/>
              <a:t>are many organizations under DHS </a:t>
            </a:r>
            <a:endParaRPr lang="en-US" sz="3200" dirty="0" smtClean="0"/>
          </a:p>
          <a:p>
            <a:pPr lvl="1"/>
            <a:r>
              <a:rPr lang="en-US" dirty="0" smtClean="0"/>
              <a:t>Three </a:t>
            </a:r>
            <a:r>
              <a:rPr lang="en-US" dirty="0"/>
              <a:t>main </a:t>
            </a:r>
            <a:endParaRPr lang="en-US" dirty="0" smtClean="0"/>
          </a:p>
          <a:p>
            <a:pPr marL="1200150" lvl="3" indent="-342900"/>
            <a:r>
              <a:rPr lang="en-US" dirty="0" smtClean="0"/>
              <a:t>Coast Guard</a:t>
            </a:r>
          </a:p>
          <a:p>
            <a:pPr marL="1200150" lvl="3" indent="-342900"/>
            <a:r>
              <a:rPr lang="en-US" dirty="0" smtClean="0"/>
              <a:t>Customs Service</a:t>
            </a:r>
          </a:p>
          <a:p>
            <a:pPr marL="1200150" lvl="3" indent="-342900"/>
            <a:r>
              <a:rPr lang="en-US" dirty="0" smtClean="0"/>
              <a:t>Transportation </a:t>
            </a:r>
            <a:r>
              <a:rPr lang="en-US" dirty="0"/>
              <a:t>Security Administration (</a:t>
            </a:r>
            <a:r>
              <a:rPr lang="en-US" dirty="0" smtClean="0"/>
              <a:t>TSA)</a:t>
            </a:r>
          </a:p>
          <a:p>
            <a:pPr marL="1657350" lvl="4" indent="-342900"/>
            <a:r>
              <a:rPr lang="en-US" dirty="0" smtClean="0"/>
              <a:t>Moved </a:t>
            </a:r>
            <a:r>
              <a:rPr lang="en-US" dirty="0"/>
              <a:t>from Department of Transportation to DHS in March 2003</a:t>
            </a:r>
          </a:p>
          <a:p>
            <a:endParaRPr lang="en-US" sz="3600" dirty="0"/>
          </a:p>
        </p:txBody>
      </p:sp>
      <p:sp>
        <p:nvSpPr>
          <p:cNvPr id="4" name="Slide Number Placeholder 3"/>
          <p:cNvSpPr>
            <a:spLocks noGrp="1"/>
          </p:cNvSpPr>
          <p:nvPr>
            <p:ph type="sldNum" sz="quarter" idx="12"/>
          </p:nvPr>
        </p:nvSpPr>
        <p:spPr/>
        <p:txBody>
          <a:bodyPr/>
          <a:lstStyle/>
          <a:p>
            <a:fld id="{439D46B3-4686-4835-97D3-129100525A2B}" type="slidenum">
              <a:rPr lang="en-US" smtClean="0"/>
              <a:t>32</a:t>
            </a:fld>
            <a:endParaRPr lang="en-US" dirty="0"/>
          </a:p>
        </p:txBody>
      </p:sp>
    </p:spTree>
    <p:extLst>
      <p:ext uri="{BB962C8B-B14F-4D97-AF65-F5344CB8AC3E}">
        <p14:creationId xmlns:p14="http://schemas.microsoft.com/office/powerpoint/2010/main" val="377991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4184"/>
            <a:ext cx="6629400" cy="954107"/>
          </a:xfrm>
        </p:spPr>
        <p:txBody>
          <a:bodyPr/>
          <a:lstStyle/>
          <a:p>
            <a:pPr lvl="1" algn="ctr"/>
            <a:r>
              <a:rPr lang="en-US" sz="2800" dirty="0" smtClean="0"/>
              <a:t>National Environmental Policy Act of 1970</a:t>
            </a:r>
          </a:p>
        </p:txBody>
      </p:sp>
      <p:sp>
        <p:nvSpPr>
          <p:cNvPr id="3" name="Content Placeholder 2"/>
          <p:cNvSpPr>
            <a:spLocks noGrp="1"/>
          </p:cNvSpPr>
          <p:nvPr>
            <p:ph idx="1"/>
          </p:nvPr>
        </p:nvSpPr>
        <p:spPr>
          <a:xfrm>
            <a:off x="457200" y="1079654"/>
            <a:ext cx="8229600" cy="5368038"/>
          </a:xfrm>
        </p:spPr>
        <p:txBody>
          <a:bodyPr>
            <a:normAutofit fontScale="77500" lnSpcReduction="20000"/>
          </a:bodyPr>
          <a:lstStyle/>
          <a:p>
            <a:r>
              <a:rPr lang="en-US" altLang="en-US" dirty="0" smtClean="0">
                <a:cs typeface="Times New Roman" panose="02020603050405020304" pitchFamily="18" charset="0"/>
              </a:rPr>
              <a:t>Established President’s Counsel on Environmental Quality</a:t>
            </a:r>
          </a:p>
          <a:p>
            <a:r>
              <a:rPr lang="en-US" altLang="en-US" dirty="0"/>
              <a:t>Requires </a:t>
            </a:r>
          </a:p>
          <a:p>
            <a:pPr lvl="1"/>
            <a:r>
              <a:rPr lang="en-US" altLang="en-US" dirty="0"/>
              <a:t>Environmental Assessments (EAs)</a:t>
            </a:r>
          </a:p>
          <a:p>
            <a:pPr lvl="2"/>
            <a:r>
              <a:rPr lang="en-US" altLang="en-US" dirty="0"/>
              <a:t>A written analysis to determine </a:t>
            </a:r>
            <a:r>
              <a:rPr lang="en-US" altLang="en-US" dirty="0" smtClean="0"/>
              <a:t>if </a:t>
            </a:r>
            <a:r>
              <a:rPr lang="en-US" altLang="en-US" dirty="0"/>
              <a:t>a federal action would affect the </a:t>
            </a:r>
            <a:r>
              <a:rPr lang="en-US" altLang="en-US" dirty="0" smtClean="0"/>
              <a:t>environment. </a:t>
            </a:r>
          </a:p>
          <a:p>
            <a:pPr lvl="1"/>
            <a:r>
              <a:rPr lang="en-US" altLang="en-US" dirty="0" smtClean="0"/>
              <a:t>Environmental </a:t>
            </a:r>
            <a:r>
              <a:rPr lang="en-US" altLang="en-US" dirty="0"/>
              <a:t>Impact Statements (EISs)</a:t>
            </a:r>
          </a:p>
          <a:p>
            <a:pPr lvl="2">
              <a:buFontTx/>
              <a:buChar char="•"/>
            </a:pPr>
            <a:r>
              <a:rPr lang="en-US" altLang="en-US" dirty="0" smtClean="0"/>
              <a:t>Document </a:t>
            </a:r>
            <a:r>
              <a:rPr lang="en-US" altLang="en-US" dirty="0"/>
              <a:t>required of </a:t>
            </a:r>
            <a:r>
              <a:rPr lang="en-US" altLang="en-US" dirty="0" smtClean="0"/>
              <a:t>federal </a:t>
            </a:r>
            <a:r>
              <a:rPr lang="en-US" altLang="en-US" dirty="0"/>
              <a:t>agencies for major projects or legislative proposals. </a:t>
            </a:r>
          </a:p>
          <a:p>
            <a:r>
              <a:rPr lang="en-US" altLang="en-US" dirty="0" smtClean="0">
                <a:cs typeface="Times New Roman" panose="02020603050405020304" pitchFamily="18" charset="0"/>
              </a:rPr>
              <a:t>President Nixon’s executive order created Environmental </a:t>
            </a:r>
            <a:r>
              <a:rPr lang="en-US" altLang="en-US" dirty="0">
                <a:cs typeface="Times New Roman" panose="02020603050405020304" pitchFamily="18" charset="0"/>
              </a:rPr>
              <a:t>Protection Agency (EPA</a:t>
            </a:r>
            <a:r>
              <a:rPr lang="en-US" altLang="en-US" dirty="0" smtClean="0">
                <a:cs typeface="Times New Roman" panose="02020603050405020304" pitchFamily="18" charset="0"/>
              </a:rPr>
              <a:t>)</a:t>
            </a:r>
          </a:p>
          <a:p>
            <a:pPr lvl="1"/>
            <a:r>
              <a:rPr lang="en-US" altLang="en-US" dirty="0" smtClean="0">
                <a:cs typeface="Times New Roman" panose="02020603050405020304" pitchFamily="18" charset="0"/>
              </a:rPr>
              <a:t>Abate </a:t>
            </a:r>
            <a:r>
              <a:rPr lang="en-US" altLang="en-US" dirty="0">
                <a:cs typeface="Times New Roman" panose="02020603050405020304" pitchFamily="18" charset="0"/>
              </a:rPr>
              <a:t>and control pollution by integrating </a:t>
            </a:r>
          </a:p>
          <a:p>
            <a:pPr lvl="2"/>
            <a:r>
              <a:rPr lang="en-US" altLang="en-US" dirty="0">
                <a:cs typeface="Times New Roman" panose="02020603050405020304" pitchFamily="18" charset="0"/>
              </a:rPr>
              <a:t>Research</a:t>
            </a:r>
          </a:p>
          <a:p>
            <a:pPr lvl="2"/>
            <a:r>
              <a:rPr lang="en-US" altLang="en-US" dirty="0">
                <a:cs typeface="Times New Roman" panose="02020603050405020304" pitchFamily="18" charset="0"/>
              </a:rPr>
              <a:t>Monitoring</a:t>
            </a:r>
          </a:p>
          <a:p>
            <a:pPr lvl="2"/>
            <a:r>
              <a:rPr lang="en-US" altLang="en-US" dirty="0">
                <a:cs typeface="Times New Roman" panose="02020603050405020304" pitchFamily="18" charset="0"/>
              </a:rPr>
              <a:t>Standard-setting</a:t>
            </a:r>
          </a:p>
          <a:p>
            <a:pPr lvl="2"/>
            <a:r>
              <a:rPr lang="en-US" altLang="en-US" dirty="0">
                <a:cs typeface="Times New Roman" panose="02020603050405020304" pitchFamily="18" charset="0"/>
              </a:rPr>
              <a:t>Enforcement </a:t>
            </a:r>
          </a:p>
          <a:p>
            <a:pPr lvl="1"/>
            <a:r>
              <a:rPr lang="en-US" altLang="en-US" dirty="0" smtClean="0">
                <a:cs typeface="Times New Roman" panose="02020603050405020304" pitchFamily="18" charset="0"/>
                <a:hlinkClick r:id="rId2"/>
              </a:rPr>
              <a:t>http</a:t>
            </a:r>
            <a:r>
              <a:rPr lang="en-US" altLang="en-US" dirty="0">
                <a:cs typeface="Times New Roman" panose="02020603050405020304" pitchFamily="18" charset="0"/>
                <a:hlinkClick r:id="rId2"/>
              </a:rPr>
              <a:t>://www.epa.gov</a:t>
            </a:r>
            <a:r>
              <a:rPr lang="en-US" altLang="en-US" dirty="0" smtClean="0">
                <a:cs typeface="Times New Roman" panose="02020603050405020304" pitchFamily="18" charset="0"/>
                <a:hlinkClick r:id="rId2"/>
              </a:rPr>
              <a:t>/</a:t>
            </a:r>
            <a:endParaRPr lang="en-US" altLang="en-US" dirty="0" smtClean="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39D46B3-4686-4835-97D3-129100525A2B}" type="slidenum">
              <a:rPr lang="en-US" smtClean="0"/>
              <a:t>33</a:t>
            </a:fld>
            <a:endParaRPr lang="en-US" dirty="0"/>
          </a:p>
        </p:txBody>
      </p:sp>
    </p:spTree>
    <p:extLst>
      <p:ext uri="{BB962C8B-B14F-4D97-AF65-F5344CB8AC3E}">
        <p14:creationId xmlns:p14="http://schemas.microsoft.com/office/powerpoint/2010/main" val="385354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443640"/>
            <a:ext cx="6629400" cy="584775"/>
          </a:xfrm>
        </p:spPr>
        <p:txBody>
          <a:bodyPr/>
          <a:lstStyle/>
          <a:p>
            <a:pPr lvl="1"/>
            <a:r>
              <a:rPr lang="en-US" sz="3200" dirty="0" smtClean="0"/>
              <a:t>Environmental Laws</a:t>
            </a:r>
          </a:p>
        </p:txBody>
      </p:sp>
      <p:sp>
        <p:nvSpPr>
          <p:cNvPr id="3" name="Content Placeholder 2"/>
          <p:cNvSpPr>
            <a:spLocks noGrp="1"/>
          </p:cNvSpPr>
          <p:nvPr>
            <p:ph idx="1"/>
          </p:nvPr>
        </p:nvSpPr>
        <p:spPr>
          <a:xfrm>
            <a:off x="457200" y="1079654"/>
            <a:ext cx="8229600" cy="5276696"/>
          </a:xfrm>
        </p:spPr>
        <p:txBody>
          <a:bodyPr>
            <a:normAutofit fontScale="85000" lnSpcReduction="20000"/>
          </a:bodyPr>
          <a:lstStyle/>
          <a:p>
            <a:r>
              <a:rPr lang="en-US" altLang="en-US" dirty="0"/>
              <a:t>The Clean Air Act of </a:t>
            </a:r>
            <a:r>
              <a:rPr lang="en-US" altLang="en-US" dirty="0" smtClean="0"/>
              <a:t>1970</a:t>
            </a:r>
          </a:p>
          <a:p>
            <a:pPr lvl="1"/>
            <a:r>
              <a:rPr lang="en-US" altLang="en-US" dirty="0" smtClean="0"/>
              <a:t>Amended in 1990</a:t>
            </a:r>
          </a:p>
          <a:p>
            <a:pPr lvl="1">
              <a:lnSpc>
                <a:spcPct val="80000"/>
              </a:lnSpc>
            </a:pPr>
            <a:r>
              <a:rPr lang="en-US" altLang="en-US" dirty="0"/>
              <a:t>Aviation requirements</a:t>
            </a:r>
          </a:p>
          <a:p>
            <a:pPr lvl="2">
              <a:lnSpc>
                <a:spcPct val="80000"/>
              </a:lnSpc>
            </a:pPr>
            <a:r>
              <a:rPr lang="en-US" altLang="en-US" dirty="0"/>
              <a:t>Exhaust emissions of smoke from aircraft engines </a:t>
            </a:r>
          </a:p>
          <a:p>
            <a:pPr lvl="2">
              <a:lnSpc>
                <a:spcPct val="80000"/>
              </a:lnSpc>
            </a:pPr>
            <a:r>
              <a:rPr lang="en-US" altLang="en-US" dirty="0"/>
              <a:t>Venting of fuel emissions into the </a:t>
            </a:r>
            <a:r>
              <a:rPr lang="en-US" altLang="en-US" dirty="0" smtClean="0"/>
              <a:t>atmosphere</a:t>
            </a:r>
          </a:p>
          <a:p>
            <a:pPr>
              <a:lnSpc>
                <a:spcPct val="80000"/>
              </a:lnSpc>
            </a:pPr>
            <a:r>
              <a:rPr lang="en-US" altLang="en-US" dirty="0"/>
              <a:t>Noise Control Act of 1972</a:t>
            </a:r>
          </a:p>
          <a:p>
            <a:r>
              <a:rPr lang="en-US" altLang="en-US" dirty="0"/>
              <a:t>Resource Conservation &amp; Recovery Act (RCRA) </a:t>
            </a:r>
            <a:r>
              <a:rPr lang="en-US" altLang="en-US" dirty="0" smtClean="0"/>
              <a:t>1976</a:t>
            </a:r>
          </a:p>
          <a:p>
            <a:pPr lvl="1">
              <a:lnSpc>
                <a:spcPct val="90000"/>
              </a:lnSpc>
            </a:pPr>
            <a:r>
              <a:rPr lang="en-US" altLang="en-US" dirty="0"/>
              <a:t>Gave EPA authority to control hazardous waste from "cradle to </a:t>
            </a:r>
            <a:r>
              <a:rPr lang="en-US" altLang="en-US" dirty="0" smtClean="0"/>
              <a:t>grave" </a:t>
            </a:r>
            <a:endParaRPr lang="en-US" altLang="en-US" dirty="0"/>
          </a:p>
          <a:p>
            <a:pPr lvl="2">
              <a:lnSpc>
                <a:spcPct val="90000"/>
              </a:lnSpc>
            </a:pPr>
            <a:r>
              <a:rPr lang="en-US" altLang="en-US" dirty="0"/>
              <a:t>Governs all phases of the waste from generation to disposal</a:t>
            </a:r>
          </a:p>
          <a:p>
            <a:pPr lvl="2">
              <a:lnSpc>
                <a:spcPct val="90000"/>
              </a:lnSpc>
            </a:pPr>
            <a:r>
              <a:rPr lang="en-US" altLang="en-US" dirty="0" smtClean="0"/>
              <a:t>Aviation </a:t>
            </a:r>
            <a:r>
              <a:rPr lang="en-US" altLang="en-US" dirty="0"/>
              <a:t>sources of hazardous wastes</a:t>
            </a:r>
          </a:p>
          <a:p>
            <a:pPr lvl="4">
              <a:lnSpc>
                <a:spcPct val="90000"/>
              </a:lnSpc>
            </a:pPr>
            <a:r>
              <a:rPr lang="en-US" altLang="en-US" dirty="0"/>
              <a:t>Painting</a:t>
            </a:r>
          </a:p>
          <a:p>
            <a:pPr lvl="4">
              <a:lnSpc>
                <a:spcPct val="90000"/>
              </a:lnSpc>
            </a:pPr>
            <a:r>
              <a:rPr lang="en-US" altLang="en-US" dirty="0"/>
              <a:t>Corrosion control</a:t>
            </a:r>
          </a:p>
          <a:p>
            <a:pPr lvl="4">
              <a:lnSpc>
                <a:spcPct val="90000"/>
              </a:lnSpc>
            </a:pPr>
            <a:r>
              <a:rPr lang="en-US" altLang="en-US" dirty="0"/>
              <a:t>Chemical cleaning</a:t>
            </a:r>
          </a:p>
          <a:p>
            <a:pPr lvl="4">
              <a:lnSpc>
                <a:spcPct val="90000"/>
              </a:lnSpc>
            </a:pPr>
            <a:r>
              <a:rPr lang="en-US" altLang="en-US" dirty="0"/>
              <a:t>Plating</a:t>
            </a:r>
          </a:p>
          <a:p>
            <a:pPr lvl="4">
              <a:lnSpc>
                <a:spcPct val="90000"/>
              </a:lnSpc>
            </a:pPr>
            <a:r>
              <a:rPr lang="en-US" altLang="en-US" dirty="0"/>
              <a:t>Toxic metals</a:t>
            </a:r>
          </a:p>
          <a:p>
            <a:pPr lvl="4">
              <a:lnSpc>
                <a:spcPct val="90000"/>
              </a:lnSpc>
            </a:pPr>
            <a:r>
              <a:rPr lang="en-US" altLang="en-US" dirty="0"/>
              <a:t>Spills</a:t>
            </a:r>
          </a:p>
          <a:p>
            <a:endParaRPr lang="en-US" altLang="en-US" dirty="0" smtClean="0"/>
          </a:p>
          <a:p>
            <a:endParaRPr lang="en-US" alt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34</a:t>
            </a:fld>
            <a:endParaRPr lang="en-US" dirty="0"/>
          </a:p>
        </p:txBody>
      </p:sp>
    </p:spTree>
    <p:extLst>
      <p:ext uri="{BB962C8B-B14F-4D97-AF65-F5344CB8AC3E}">
        <p14:creationId xmlns:p14="http://schemas.microsoft.com/office/powerpoint/2010/main" val="65885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443640"/>
            <a:ext cx="6629400" cy="584775"/>
          </a:xfrm>
        </p:spPr>
        <p:txBody>
          <a:bodyPr/>
          <a:lstStyle/>
          <a:p>
            <a:pPr lvl="1"/>
            <a:r>
              <a:rPr lang="en-US" sz="3200" dirty="0" smtClean="0"/>
              <a:t>Environmental Laws</a:t>
            </a:r>
          </a:p>
        </p:txBody>
      </p:sp>
      <p:sp>
        <p:nvSpPr>
          <p:cNvPr id="3" name="Content Placeholder 2"/>
          <p:cNvSpPr>
            <a:spLocks noGrp="1"/>
          </p:cNvSpPr>
          <p:nvPr>
            <p:ph idx="1"/>
          </p:nvPr>
        </p:nvSpPr>
        <p:spPr>
          <a:xfrm>
            <a:off x="457200" y="1079654"/>
            <a:ext cx="8229600" cy="5046510"/>
          </a:xfrm>
        </p:spPr>
        <p:txBody>
          <a:bodyPr>
            <a:normAutofit fontScale="92500" lnSpcReduction="20000"/>
          </a:bodyPr>
          <a:lstStyle/>
          <a:p>
            <a:r>
              <a:rPr lang="en-US" altLang="en-US" dirty="0"/>
              <a:t>Toxic Substances Control Act </a:t>
            </a:r>
            <a:r>
              <a:rPr lang="en-US" altLang="en-US" dirty="0" smtClean="0"/>
              <a:t>1976</a:t>
            </a:r>
          </a:p>
          <a:p>
            <a:pPr lvl="1"/>
            <a:r>
              <a:rPr lang="en-US" altLang="en-US" dirty="0" smtClean="0"/>
              <a:t>Gave EPA </a:t>
            </a:r>
            <a:r>
              <a:rPr lang="en-US" altLang="en-US" dirty="0"/>
              <a:t>authority </a:t>
            </a:r>
            <a:r>
              <a:rPr lang="en-US" altLang="en-US" dirty="0" smtClean="0"/>
              <a:t>to track </a:t>
            </a:r>
            <a:r>
              <a:rPr lang="en-US" altLang="en-US" dirty="0"/>
              <a:t>industrial chemicals produced or imported into the United </a:t>
            </a:r>
            <a:r>
              <a:rPr lang="en-US" altLang="en-US" dirty="0" smtClean="0"/>
              <a:t>States.</a:t>
            </a:r>
            <a:endParaRPr lang="en-US" altLang="en-US" dirty="0"/>
          </a:p>
          <a:p>
            <a:pPr lvl="2"/>
            <a:r>
              <a:rPr lang="en-US" altLang="en-US" dirty="0" smtClean="0"/>
              <a:t>Consider aircraft </a:t>
            </a:r>
            <a:r>
              <a:rPr lang="en-US" altLang="en-US" dirty="0"/>
              <a:t>manufacturing and assembly </a:t>
            </a:r>
            <a:r>
              <a:rPr lang="en-US" altLang="en-US" dirty="0" smtClean="0"/>
              <a:t>processes.</a:t>
            </a:r>
            <a:endParaRPr lang="en-US" altLang="en-US" dirty="0"/>
          </a:p>
          <a:p>
            <a:r>
              <a:rPr lang="en-US" altLang="en-US" dirty="0" smtClean="0"/>
              <a:t>Clean </a:t>
            </a:r>
            <a:r>
              <a:rPr lang="en-US" altLang="en-US" dirty="0"/>
              <a:t>Water Act </a:t>
            </a:r>
            <a:r>
              <a:rPr lang="en-US" altLang="en-US" dirty="0" smtClean="0"/>
              <a:t>1977</a:t>
            </a:r>
          </a:p>
          <a:p>
            <a:pPr lvl="1"/>
            <a:r>
              <a:rPr lang="en-US" altLang="en-US" dirty="0"/>
              <a:t>Wastewater standards for </a:t>
            </a:r>
            <a:r>
              <a:rPr lang="en-US" altLang="en-US" dirty="0" smtClean="0"/>
              <a:t>industry.</a:t>
            </a:r>
            <a:endParaRPr lang="en-US" altLang="en-US" dirty="0"/>
          </a:p>
          <a:p>
            <a:pPr lvl="1"/>
            <a:r>
              <a:rPr lang="en-US" altLang="en-US" dirty="0"/>
              <a:t>Water quality standards for surface </a:t>
            </a:r>
            <a:r>
              <a:rPr lang="en-US" altLang="en-US" dirty="0" smtClean="0"/>
              <a:t>waters.</a:t>
            </a:r>
            <a:endParaRPr lang="en-US" altLang="en-US" dirty="0"/>
          </a:p>
          <a:p>
            <a:r>
              <a:rPr lang="en-US" altLang="en-US" dirty="0"/>
              <a:t>Quiet Communities Act of </a:t>
            </a:r>
            <a:r>
              <a:rPr lang="en-US" altLang="en-US" dirty="0" smtClean="0"/>
              <a:t>1978</a:t>
            </a:r>
          </a:p>
          <a:p>
            <a:pPr lvl="1"/>
            <a:r>
              <a:rPr lang="en-US" altLang="en-US" dirty="0"/>
              <a:t>Established a nationwide Quiet Communities </a:t>
            </a:r>
            <a:r>
              <a:rPr lang="en-US" altLang="en-US" dirty="0" smtClean="0"/>
              <a:t>Program.</a:t>
            </a:r>
            <a:endParaRPr lang="en-US" altLang="en-US" dirty="0"/>
          </a:p>
          <a:p>
            <a:pPr lvl="1"/>
            <a:r>
              <a:rPr lang="en-US" altLang="en-US" dirty="0" smtClean="0"/>
              <a:t>Specific </a:t>
            </a:r>
            <a:r>
              <a:rPr lang="en-US" altLang="en-US" dirty="0"/>
              <a:t>decibel limits for civil </a:t>
            </a:r>
            <a:r>
              <a:rPr lang="en-US" altLang="en-US" dirty="0" smtClean="0"/>
              <a:t>aircraft.</a:t>
            </a:r>
            <a:endParaRPr lang="en-US" altLang="en-US" dirty="0"/>
          </a:p>
          <a:p>
            <a:pPr lvl="1"/>
            <a:r>
              <a:rPr lang="en-US" altLang="en-US" dirty="0"/>
              <a:t>Tightening noise emission </a:t>
            </a:r>
            <a:r>
              <a:rPr lang="en-US" altLang="en-US" dirty="0" smtClean="0"/>
              <a:t>standards.</a:t>
            </a:r>
            <a:endParaRPr lang="en-US" altLang="en-US" dirty="0"/>
          </a:p>
          <a:p>
            <a:endParaRPr lang="en-US" altLang="en-US" dirty="0" smtClean="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39D46B3-4686-4835-97D3-129100525A2B}" type="slidenum">
              <a:rPr lang="en-US" smtClean="0"/>
              <a:t>35</a:t>
            </a:fld>
            <a:endParaRPr lang="en-US" dirty="0"/>
          </a:p>
        </p:txBody>
      </p:sp>
    </p:spTree>
    <p:extLst>
      <p:ext uri="{BB962C8B-B14F-4D97-AF65-F5344CB8AC3E}">
        <p14:creationId xmlns:p14="http://schemas.microsoft.com/office/powerpoint/2010/main" val="231075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346759"/>
            <a:ext cx="6629400" cy="646331"/>
          </a:xfrm>
        </p:spPr>
        <p:txBody>
          <a:bodyPr/>
          <a:lstStyle/>
          <a:p>
            <a:r>
              <a:rPr lang="en-US" sz="3600" dirty="0"/>
              <a:t>Environmental Laws</a:t>
            </a:r>
            <a:endParaRPr lang="en-US" dirty="0"/>
          </a:p>
        </p:txBody>
      </p:sp>
      <p:sp>
        <p:nvSpPr>
          <p:cNvPr id="3" name="Content Placeholder 2"/>
          <p:cNvSpPr>
            <a:spLocks noGrp="1"/>
          </p:cNvSpPr>
          <p:nvPr>
            <p:ph idx="1"/>
          </p:nvPr>
        </p:nvSpPr>
        <p:spPr>
          <a:xfrm>
            <a:off x="457200" y="1178806"/>
            <a:ext cx="8229600" cy="4947358"/>
          </a:xfrm>
        </p:spPr>
        <p:txBody>
          <a:bodyPr>
            <a:normAutofit/>
          </a:bodyPr>
          <a:lstStyle/>
          <a:p>
            <a:r>
              <a:rPr lang="en-US" altLang="en-US" dirty="0"/>
              <a:t>Comprehensive Environmental Response, Compensation, &amp; Liability Act (CERCLA) </a:t>
            </a:r>
            <a:r>
              <a:rPr lang="en-US" altLang="en-US" dirty="0" smtClean="0"/>
              <a:t>1980.</a:t>
            </a:r>
          </a:p>
          <a:p>
            <a:pPr lvl="1">
              <a:lnSpc>
                <a:spcPct val="90000"/>
              </a:lnSpc>
            </a:pPr>
            <a:r>
              <a:rPr lang="en-US" altLang="en-US" dirty="0"/>
              <a:t>Gave </a:t>
            </a:r>
            <a:r>
              <a:rPr lang="en-US" altLang="en-US" dirty="0" smtClean="0"/>
              <a:t>federal </a:t>
            </a:r>
            <a:r>
              <a:rPr lang="en-US" altLang="en-US" dirty="0"/>
              <a:t>authority </a:t>
            </a:r>
            <a:r>
              <a:rPr lang="en-US" altLang="en-US" dirty="0" smtClean="0"/>
              <a:t>to </a:t>
            </a:r>
            <a:r>
              <a:rPr lang="en-US" altLang="en-US" dirty="0"/>
              <a:t>respond directly to releases or potential releases of hazardous </a:t>
            </a:r>
            <a:r>
              <a:rPr lang="en-US" altLang="en-US" dirty="0" smtClean="0"/>
              <a:t>chemicals. </a:t>
            </a:r>
            <a:endParaRPr lang="en-US" altLang="en-US" dirty="0"/>
          </a:p>
          <a:p>
            <a:pPr lvl="1">
              <a:lnSpc>
                <a:spcPct val="90000"/>
              </a:lnSpc>
            </a:pPr>
            <a:r>
              <a:rPr lang="en-US" altLang="en-US" dirty="0" smtClean="0"/>
              <a:t>Provided </a:t>
            </a:r>
            <a:r>
              <a:rPr lang="en-US" altLang="en-US" dirty="0"/>
              <a:t>for individual liability </a:t>
            </a:r>
            <a:endParaRPr lang="en-US" altLang="en-US" dirty="0" smtClean="0"/>
          </a:p>
          <a:p>
            <a:pPr lvl="2">
              <a:lnSpc>
                <a:spcPct val="90000"/>
              </a:lnSpc>
            </a:pPr>
            <a:r>
              <a:rPr lang="en-US" altLang="en-US" dirty="0" smtClean="0"/>
              <a:t>Fines and clean up</a:t>
            </a:r>
          </a:p>
          <a:p>
            <a:pPr lvl="1">
              <a:lnSpc>
                <a:spcPct val="90000"/>
              </a:lnSpc>
            </a:pPr>
            <a:r>
              <a:rPr lang="en-US" altLang="en-US" dirty="0" smtClean="0"/>
              <a:t>Tax </a:t>
            </a:r>
            <a:r>
              <a:rPr lang="en-US" altLang="en-US" dirty="0"/>
              <a:t>on chemical industries (Super fund</a:t>
            </a:r>
            <a:r>
              <a:rPr lang="en-US" altLang="en-US" dirty="0" smtClean="0"/>
              <a:t>)</a:t>
            </a:r>
          </a:p>
          <a:p>
            <a:r>
              <a:rPr lang="en-US" altLang="en-US" dirty="0"/>
              <a:t>Superfund Amendments and Reauthorization Act of </a:t>
            </a:r>
            <a:r>
              <a:rPr lang="en-US" altLang="en-US" dirty="0" smtClean="0"/>
              <a:t>1986.</a:t>
            </a:r>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36</a:t>
            </a:fld>
            <a:endParaRPr lang="en-US" dirty="0"/>
          </a:p>
        </p:txBody>
      </p:sp>
    </p:spTree>
    <p:extLst>
      <p:ext uri="{BB962C8B-B14F-4D97-AF65-F5344CB8AC3E}">
        <p14:creationId xmlns:p14="http://schemas.microsoft.com/office/powerpoint/2010/main" val="17372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1619"/>
            <a:ext cx="6629400" cy="646331"/>
          </a:xfrm>
        </p:spPr>
        <p:txBody>
          <a:bodyPr/>
          <a:lstStyle/>
          <a:p>
            <a:r>
              <a:rPr lang="en-US" sz="3600" dirty="0"/>
              <a:t>Environmental Laws</a:t>
            </a:r>
          </a:p>
        </p:txBody>
      </p:sp>
      <p:sp>
        <p:nvSpPr>
          <p:cNvPr id="3" name="Content Placeholder 2"/>
          <p:cNvSpPr>
            <a:spLocks noGrp="1"/>
          </p:cNvSpPr>
          <p:nvPr>
            <p:ph idx="1"/>
          </p:nvPr>
        </p:nvSpPr>
        <p:spPr>
          <a:xfrm>
            <a:off x="457200" y="1123720"/>
            <a:ext cx="8229600" cy="5002444"/>
          </a:xfrm>
        </p:spPr>
        <p:txBody>
          <a:bodyPr>
            <a:normAutofit lnSpcReduction="10000"/>
          </a:bodyPr>
          <a:lstStyle/>
          <a:p>
            <a:r>
              <a:rPr lang="en-US" altLang="en-US" dirty="0"/>
              <a:t>Emergency Planning &amp; Community Right-to-Know Act (EPCRA) </a:t>
            </a:r>
            <a:r>
              <a:rPr lang="en-US" altLang="en-US" dirty="0" smtClean="0"/>
              <a:t>1986.</a:t>
            </a:r>
          </a:p>
          <a:p>
            <a:pPr lvl="1">
              <a:lnSpc>
                <a:spcPct val="90000"/>
              </a:lnSpc>
            </a:pPr>
            <a:r>
              <a:rPr lang="en-US" altLang="en-US" dirty="0"/>
              <a:t>Helped local communities protect public health, safety, and the environment from chemical </a:t>
            </a:r>
            <a:r>
              <a:rPr lang="en-US" altLang="en-US" dirty="0" smtClean="0"/>
              <a:t>hazards.</a:t>
            </a:r>
            <a:endParaRPr lang="en-US" altLang="en-US" dirty="0"/>
          </a:p>
          <a:p>
            <a:pPr lvl="2">
              <a:lnSpc>
                <a:spcPct val="90000"/>
              </a:lnSpc>
            </a:pPr>
            <a:r>
              <a:rPr lang="en-US" altLang="en-US" dirty="0"/>
              <a:t>Each state was required to </a:t>
            </a:r>
            <a:r>
              <a:rPr lang="en-US" altLang="en-US" dirty="0" smtClean="0"/>
              <a:t>appoint </a:t>
            </a:r>
            <a:r>
              <a:rPr lang="en-US" altLang="en-US" dirty="0"/>
              <a:t>a State Emergency Response Commission (SERC</a:t>
            </a:r>
            <a:r>
              <a:rPr lang="en-US" altLang="en-US" dirty="0" smtClean="0"/>
              <a:t>).</a:t>
            </a:r>
            <a:endParaRPr lang="en-US" altLang="en-US" dirty="0"/>
          </a:p>
          <a:p>
            <a:pPr lvl="1"/>
            <a:r>
              <a:rPr lang="en-US" dirty="0" smtClean="0"/>
              <a:t>Consider </a:t>
            </a:r>
            <a:r>
              <a:rPr lang="en-US" altLang="en-US" dirty="0"/>
              <a:t>Aircraft Rescue &amp; Fire Fighting (ARFF) </a:t>
            </a:r>
            <a:r>
              <a:rPr lang="en-US" altLang="en-US" dirty="0" smtClean="0"/>
              <a:t>and </a:t>
            </a:r>
            <a:r>
              <a:rPr lang="en-US" altLang="en-US" dirty="0"/>
              <a:t>airport fires unrelated to </a:t>
            </a:r>
            <a:r>
              <a:rPr lang="en-US" altLang="en-US" dirty="0" smtClean="0"/>
              <a:t>aircraft.</a:t>
            </a:r>
          </a:p>
          <a:p>
            <a:r>
              <a:rPr lang="en-US" altLang="en-US" dirty="0"/>
              <a:t>Oil Pollution Act (OPA) of </a:t>
            </a:r>
            <a:r>
              <a:rPr lang="en-US" altLang="en-US" dirty="0" smtClean="0"/>
              <a:t>1990</a:t>
            </a:r>
          </a:p>
          <a:p>
            <a:pPr lvl="1"/>
            <a:r>
              <a:rPr lang="en-US" altLang="en-US" dirty="0"/>
              <a:t>Applies to aviation fueling and storage </a:t>
            </a:r>
            <a:r>
              <a:rPr lang="en-US" altLang="en-US" dirty="0" smtClean="0"/>
              <a:t>operations</a:t>
            </a:r>
          </a:p>
          <a:p>
            <a:pPr lvl="2"/>
            <a:r>
              <a:rPr lang="en-US" altLang="en-US" dirty="0" smtClean="0"/>
              <a:t>Fuel farms</a:t>
            </a:r>
            <a:endParaRPr lang="en-US" altLang="en-US" dirty="0"/>
          </a:p>
          <a:p>
            <a:pPr lvl="1"/>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37</a:t>
            </a:fld>
            <a:endParaRPr lang="en-US" dirty="0"/>
          </a:p>
        </p:txBody>
      </p:sp>
    </p:spTree>
    <p:extLst>
      <p:ext uri="{BB962C8B-B14F-4D97-AF65-F5344CB8AC3E}">
        <p14:creationId xmlns:p14="http://schemas.microsoft.com/office/powerpoint/2010/main" val="73595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International</a:t>
            </a:r>
            <a:endParaRPr lang="en-US" dirty="0"/>
          </a:p>
        </p:txBody>
      </p:sp>
      <p:sp>
        <p:nvSpPr>
          <p:cNvPr id="6" name="Subtitle 5"/>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38</a:t>
            </a:fld>
            <a:endParaRPr lang="en-US" dirty="0"/>
          </a:p>
        </p:txBody>
      </p:sp>
    </p:spTree>
    <p:extLst>
      <p:ext uri="{BB962C8B-B14F-4D97-AF65-F5344CB8AC3E}">
        <p14:creationId xmlns:p14="http://schemas.microsoft.com/office/powerpoint/2010/main" val="20355775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435944"/>
            <a:ext cx="6629400" cy="600164"/>
          </a:xfrm>
        </p:spPr>
        <p:txBody>
          <a:bodyPr/>
          <a:lstStyle/>
          <a:p>
            <a:r>
              <a:rPr lang="en-US" dirty="0"/>
              <a:t>International Laws and Regulations</a:t>
            </a:r>
          </a:p>
        </p:txBody>
      </p:sp>
      <p:sp>
        <p:nvSpPr>
          <p:cNvPr id="3" name="Content Placeholder 2"/>
          <p:cNvSpPr>
            <a:spLocks noGrp="1"/>
          </p:cNvSpPr>
          <p:nvPr>
            <p:ph idx="1"/>
          </p:nvPr>
        </p:nvSpPr>
        <p:spPr>
          <a:xfrm>
            <a:off x="457200" y="1134737"/>
            <a:ext cx="8229600" cy="4859223"/>
          </a:xfrm>
        </p:spPr>
        <p:txBody>
          <a:bodyPr>
            <a:normAutofit/>
          </a:bodyPr>
          <a:lstStyle/>
          <a:p>
            <a:r>
              <a:rPr lang="en-US" dirty="0" smtClean="0"/>
              <a:t>Warsaw </a:t>
            </a:r>
            <a:r>
              <a:rPr lang="en-US" dirty="0"/>
              <a:t>Convention of </a:t>
            </a:r>
            <a:r>
              <a:rPr lang="en-US" dirty="0" smtClean="0"/>
              <a:t>1929</a:t>
            </a:r>
          </a:p>
          <a:p>
            <a:pPr lvl="1"/>
            <a:r>
              <a:rPr lang="en-US" dirty="0" smtClean="0"/>
              <a:t>Airlines performing international transportation.</a:t>
            </a:r>
          </a:p>
          <a:p>
            <a:pPr lvl="1"/>
            <a:r>
              <a:rPr lang="en-US" dirty="0" smtClean="0"/>
              <a:t>Protection from catastrophic loss.</a:t>
            </a:r>
          </a:p>
          <a:p>
            <a:pPr lvl="1"/>
            <a:r>
              <a:rPr lang="en-US" dirty="0" smtClean="0"/>
              <a:t>Regulates </a:t>
            </a:r>
            <a:r>
              <a:rPr lang="en-US" dirty="0"/>
              <a:t>liability for </a:t>
            </a:r>
            <a:r>
              <a:rPr lang="en-US" dirty="0" smtClean="0"/>
              <a:t>persons</a:t>
            </a:r>
            <a:r>
              <a:rPr lang="en-US" dirty="0"/>
              <a:t>, luggage, or </a:t>
            </a:r>
            <a:r>
              <a:rPr lang="en-US" dirty="0" smtClean="0"/>
              <a:t>products transported.</a:t>
            </a:r>
          </a:p>
          <a:p>
            <a:pPr lvl="1"/>
            <a:r>
              <a:rPr lang="en-US" dirty="0" smtClean="0"/>
              <a:t>Specified terms and conditions.</a:t>
            </a:r>
          </a:p>
          <a:p>
            <a:pPr lvl="1"/>
            <a:endParaRPr lang="en-US" dirty="0" smtClean="0"/>
          </a:p>
        </p:txBody>
      </p:sp>
      <p:sp>
        <p:nvSpPr>
          <p:cNvPr id="4" name="Slide Number Placeholder 3"/>
          <p:cNvSpPr>
            <a:spLocks noGrp="1"/>
          </p:cNvSpPr>
          <p:nvPr>
            <p:ph type="sldNum" sz="quarter" idx="12"/>
          </p:nvPr>
        </p:nvSpPr>
        <p:spPr/>
        <p:txBody>
          <a:bodyPr/>
          <a:lstStyle/>
          <a:p>
            <a:fld id="{439D46B3-4686-4835-97D3-129100525A2B}" type="slidenum">
              <a:rPr lang="en-US" smtClean="0"/>
              <a:t>39</a:t>
            </a:fld>
            <a:endParaRPr lang="en-US" dirty="0"/>
          </a:p>
        </p:txBody>
      </p:sp>
    </p:spTree>
    <p:extLst>
      <p:ext uri="{BB962C8B-B14F-4D97-AF65-F5344CB8AC3E}">
        <p14:creationId xmlns:p14="http://schemas.microsoft.com/office/powerpoint/2010/main" val="346887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44900" y="1752602"/>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smtClean="0">
                <a:solidFill>
                  <a:schemeClr val="tx1"/>
                </a:solidFill>
              </a:rPr>
              <a:t>Questions / Comments</a:t>
            </a:r>
            <a:endParaRPr lang="en-US" sz="4400" dirty="0">
              <a:solidFill>
                <a:schemeClr val="tx1"/>
              </a:solidFill>
            </a:endParaRPr>
          </a:p>
        </p:txBody>
      </p:sp>
    </p:spTree>
    <p:extLst>
      <p:ext uri="{BB962C8B-B14F-4D97-AF65-F5344CB8AC3E}">
        <p14:creationId xmlns:p14="http://schemas.microsoft.com/office/powerpoint/2010/main" val="767325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435944"/>
            <a:ext cx="6629400" cy="600164"/>
          </a:xfrm>
        </p:spPr>
        <p:txBody>
          <a:bodyPr/>
          <a:lstStyle/>
          <a:p>
            <a:r>
              <a:rPr lang="en-US" dirty="0"/>
              <a:t>International Laws and Regulations</a:t>
            </a:r>
          </a:p>
        </p:txBody>
      </p:sp>
      <p:sp>
        <p:nvSpPr>
          <p:cNvPr id="3" name="Content Placeholder 2"/>
          <p:cNvSpPr>
            <a:spLocks noGrp="1"/>
          </p:cNvSpPr>
          <p:nvPr>
            <p:ph idx="1"/>
          </p:nvPr>
        </p:nvSpPr>
        <p:spPr>
          <a:xfrm>
            <a:off x="457200" y="1047125"/>
            <a:ext cx="8229600" cy="4859223"/>
          </a:xfrm>
        </p:spPr>
        <p:txBody>
          <a:bodyPr>
            <a:normAutofit/>
          </a:bodyPr>
          <a:lstStyle/>
          <a:p>
            <a:r>
              <a:rPr lang="en-US" dirty="0" smtClean="0"/>
              <a:t>Chicago </a:t>
            </a:r>
            <a:r>
              <a:rPr lang="en-US" dirty="0"/>
              <a:t>Convention of </a:t>
            </a:r>
            <a:r>
              <a:rPr lang="en-US" dirty="0" smtClean="0"/>
              <a:t>1944</a:t>
            </a:r>
          </a:p>
          <a:p>
            <a:pPr lvl="1"/>
            <a:r>
              <a:rPr lang="en-US" dirty="0" smtClean="0"/>
              <a:t>Established International Civil Aviation Organization (ICAO) </a:t>
            </a:r>
          </a:p>
          <a:p>
            <a:pPr lvl="2"/>
            <a:r>
              <a:rPr lang="en-US" dirty="0" smtClean="0"/>
              <a:t>Organization under United Nations.</a:t>
            </a:r>
          </a:p>
          <a:p>
            <a:pPr lvl="2"/>
            <a:r>
              <a:rPr lang="en-US" dirty="0" smtClean="0"/>
              <a:t>Oversight of civil aviation of member states.</a:t>
            </a:r>
          </a:p>
          <a:p>
            <a:pPr lvl="1"/>
            <a:r>
              <a:rPr lang="en-US" dirty="0" smtClean="0"/>
              <a:t>Flight over territories of contracting states (countries).</a:t>
            </a:r>
          </a:p>
          <a:p>
            <a:pPr lvl="1"/>
            <a:r>
              <a:rPr lang="en-US" dirty="0" smtClean="0"/>
              <a:t>Authorizations required for scheduled air service.</a:t>
            </a:r>
          </a:p>
          <a:p>
            <a:pPr lvl="1"/>
            <a:r>
              <a:rPr lang="en-US" dirty="0" smtClean="0"/>
              <a:t>Must comply with rules and regulations of the member state and airways.</a:t>
            </a:r>
          </a:p>
          <a:p>
            <a:pPr lvl="1"/>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439D46B3-4686-4835-97D3-129100525A2B}" type="slidenum">
              <a:rPr lang="en-US" smtClean="0"/>
              <a:t>40</a:t>
            </a:fld>
            <a:endParaRPr lang="en-US" dirty="0"/>
          </a:p>
        </p:txBody>
      </p:sp>
    </p:spTree>
    <p:extLst>
      <p:ext uri="{BB962C8B-B14F-4D97-AF65-F5344CB8AC3E}">
        <p14:creationId xmlns:p14="http://schemas.microsoft.com/office/powerpoint/2010/main" val="360484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380859"/>
            <a:ext cx="6629400" cy="600164"/>
          </a:xfrm>
        </p:spPr>
        <p:txBody>
          <a:bodyPr/>
          <a:lstStyle/>
          <a:p>
            <a:r>
              <a:rPr lang="en-US" dirty="0"/>
              <a:t>International Laws and Regulations</a:t>
            </a:r>
          </a:p>
        </p:txBody>
      </p:sp>
      <p:sp>
        <p:nvSpPr>
          <p:cNvPr id="3" name="Content Placeholder 2"/>
          <p:cNvSpPr>
            <a:spLocks noGrp="1"/>
          </p:cNvSpPr>
          <p:nvPr>
            <p:ph idx="1"/>
          </p:nvPr>
        </p:nvSpPr>
        <p:spPr>
          <a:xfrm>
            <a:off x="457200" y="1167788"/>
            <a:ext cx="8229600" cy="4958375"/>
          </a:xfrm>
        </p:spPr>
        <p:txBody>
          <a:bodyPr/>
          <a:lstStyle/>
          <a:p>
            <a:r>
              <a:rPr lang="en-US" dirty="0"/>
              <a:t>Tokyo Convention of 1963</a:t>
            </a:r>
            <a:endParaRPr lang="en-US" dirty="0" smtClean="0"/>
          </a:p>
          <a:p>
            <a:pPr lvl="1"/>
            <a:r>
              <a:rPr lang="en-US" dirty="0" smtClean="0"/>
              <a:t>Called </a:t>
            </a:r>
            <a:r>
              <a:rPr lang="en-US" dirty="0"/>
              <a:t>Convention on Offenses and Certain Other Acts Committed on Board </a:t>
            </a:r>
            <a:r>
              <a:rPr lang="en-US" dirty="0" smtClean="0"/>
              <a:t>Aircraft.</a:t>
            </a:r>
          </a:p>
          <a:p>
            <a:pPr lvl="1"/>
            <a:r>
              <a:rPr lang="en-US" dirty="0" smtClean="0"/>
              <a:t>Aircraft registered in state will have jurisdiction over offender.</a:t>
            </a:r>
            <a:endParaRPr lang="en-US" dirty="0"/>
          </a:p>
          <a:p>
            <a:pPr lvl="1"/>
            <a:r>
              <a:rPr lang="en-US" dirty="0" smtClean="0"/>
              <a:t>Gave powers  to aircraft commander or pilot in charge.</a:t>
            </a:r>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41</a:t>
            </a:fld>
            <a:endParaRPr lang="en-US" dirty="0"/>
          </a:p>
        </p:txBody>
      </p:sp>
    </p:spTree>
    <p:extLst>
      <p:ext uri="{BB962C8B-B14F-4D97-AF65-F5344CB8AC3E}">
        <p14:creationId xmlns:p14="http://schemas.microsoft.com/office/powerpoint/2010/main" val="366432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435944"/>
            <a:ext cx="6629400" cy="600164"/>
          </a:xfrm>
        </p:spPr>
        <p:txBody>
          <a:bodyPr/>
          <a:lstStyle/>
          <a:p>
            <a:r>
              <a:rPr lang="en-US" dirty="0"/>
              <a:t>International Laws and Regulations</a:t>
            </a:r>
          </a:p>
        </p:txBody>
      </p:sp>
      <p:sp>
        <p:nvSpPr>
          <p:cNvPr id="3" name="Content Placeholder 2"/>
          <p:cNvSpPr>
            <a:spLocks noGrp="1"/>
          </p:cNvSpPr>
          <p:nvPr>
            <p:ph idx="1"/>
          </p:nvPr>
        </p:nvSpPr>
        <p:spPr>
          <a:xfrm>
            <a:off x="457200" y="1047125"/>
            <a:ext cx="8229600" cy="4859223"/>
          </a:xfrm>
        </p:spPr>
        <p:txBody>
          <a:bodyPr>
            <a:normAutofit/>
          </a:bodyPr>
          <a:lstStyle/>
          <a:p>
            <a:r>
              <a:rPr lang="en-US" dirty="0" smtClean="0"/>
              <a:t>Montreal </a:t>
            </a:r>
            <a:r>
              <a:rPr lang="en-US" dirty="0"/>
              <a:t>Convention of </a:t>
            </a:r>
            <a:r>
              <a:rPr lang="en-US" dirty="0" smtClean="0"/>
              <a:t>1999</a:t>
            </a:r>
          </a:p>
          <a:p>
            <a:pPr lvl="1"/>
            <a:r>
              <a:rPr lang="en-US" dirty="0" smtClean="0"/>
              <a:t>Called Warsaw convention.</a:t>
            </a:r>
          </a:p>
          <a:p>
            <a:pPr lvl="1"/>
            <a:r>
              <a:rPr lang="en-US" dirty="0" smtClean="0"/>
              <a:t>Complete convention name was </a:t>
            </a:r>
            <a:r>
              <a:rPr lang="en-US" dirty="0"/>
              <a:t>Convention for the Suppression of Unlawful Acts against the Safety of Civil </a:t>
            </a:r>
            <a:r>
              <a:rPr lang="en-US" dirty="0" smtClean="0"/>
              <a:t>Aviation.</a:t>
            </a:r>
          </a:p>
          <a:p>
            <a:pPr lvl="1"/>
            <a:r>
              <a:rPr lang="en-US" dirty="0" smtClean="0"/>
              <a:t>Specified international states legal responsibility.</a:t>
            </a:r>
          </a:p>
          <a:p>
            <a:pPr lvl="1"/>
            <a:r>
              <a:rPr lang="en-US" dirty="0" smtClean="0"/>
              <a:t>Restrict any unlawful actions at airports.</a:t>
            </a:r>
            <a:endParaRPr lang="en-US" dirty="0"/>
          </a:p>
          <a:p>
            <a:pPr lvl="1"/>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42</a:t>
            </a:fld>
            <a:endParaRPr lang="en-US" dirty="0"/>
          </a:p>
        </p:txBody>
      </p:sp>
    </p:spTree>
    <p:extLst>
      <p:ext uri="{BB962C8B-B14F-4D97-AF65-F5344CB8AC3E}">
        <p14:creationId xmlns:p14="http://schemas.microsoft.com/office/powerpoint/2010/main" val="42339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435944"/>
            <a:ext cx="6629400" cy="600164"/>
          </a:xfrm>
        </p:spPr>
        <p:txBody>
          <a:bodyPr/>
          <a:lstStyle/>
          <a:p>
            <a:r>
              <a:rPr lang="en-US" dirty="0"/>
              <a:t>International Laws and Regulations</a:t>
            </a:r>
          </a:p>
        </p:txBody>
      </p:sp>
      <p:sp>
        <p:nvSpPr>
          <p:cNvPr id="3" name="Content Placeholder 2"/>
          <p:cNvSpPr>
            <a:spLocks noGrp="1"/>
          </p:cNvSpPr>
          <p:nvPr>
            <p:ph idx="1"/>
          </p:nvPr>
        </p:nvSpPr>
        <p:spPr>
          <a:xfrm>
            <a:off x="457200" y="1058142"/>
            <a:ext cx="8229600" cy="4859223"/>
          </a:xfrm>
        </p:spPr>
        <p:txBody>
          <a:bodyPr>
            <a:normAutofit/>
          </a:bodyPr>
          <a:lstStyle/>
          <a:p>
            <a:r>
              <a:rPr lang="en-US" dirty="0" smtClean="0"/>
              <a:t>Cape Town Treaty on International Interests of 2001</a:t>
            </a:r>
          </a:p>
          <a:p>
            <a:pPr lvl="1"/>
            <a:r>
              <a:rPr lang="en-US" dirty="0" smtClean="0"/>
              <a:t>Held in South Africa</a:t>
            </a:r>
          </a:p>
          <a:p>
            <a:pPr lvl="1"/>
            <a:r>
              <a:rPr lang="en-US" dirty="0" smtClean="0"/>
              <a:t>Registration of aircraft security interests (liens)</a:t>
            </a:r>
          </a:p>
          <a:p>
            <a:pPr lvl="1"/>
            <a:r>
              <a:rPr lang="en-US" dirty="0" smtClean="0"/>
              <a:t>Standardize financial transactions</a:t>
            </a:r>
          </a:p>
          <a:p>
            <a:pPr lvl="1"/>
            <a:r>
              <a:rPr lang="en-US" dirty="0" smtClean="0"/>
              <a:t>Aircraft Equipment Protocol </a:t>
            </a:r>
          </a:p>
          <a:p>
            <a:pPr lvl="2"/>
            <a:r>
              <a:rPr lang="en-US" dirty="0" smtClean="0"/>
              <a:t>Aircraft and engines (propellers)</a:t>
            </a:r>
          </a:p>
          <a:p>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43</a:t>
            </a:fld>
            <a:endParaRPr lang="en-US" dirty="0"/>
          </a:p>
        </p:txBody>
      </p:sp>
    </p:spTree>
    <p:extLst>
      <p:ext uri="{BB962C8B-B14F-4D97-AF65-F5344CB8AC3E}">
        <p14:creationId xmlns:p14="http://schemas.microsoft.com/office/powerpoint/2010/main" val="422196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44900" y="1752602"/>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smtClean="0">
                <a:solidFill>
                  <a:schemeClr val="tx1"/>
                </a:solidFill>
              </a:rPr>
              <a:t>Questions / Comments</a:t>
            </a:r>
            <a:endParaRPr lang="en-US" sz="4400" dirty="0">
              <a:solidFill>
                <a:schemeClr val="tx1"/>
              </a:solidFill>
            </a:endParaRPr>
          </a:p>
        </p:txBody>
      </p:sp>
    </p:spTree>
    <p:extLst>
      <p:ext uri="{BB962C8B-B14F-4D97-AF65-F5344CB8AC3E}">
        <p14:creationId xmlns:p14="http://schemas.microsoft.com/office/powerpoint/2010/main" val="230510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3225"/>
            <a:ext cx="6629400" cy="600075"/>
          </a:xfrm>
        </p:spPr>
        <p:txBody>
          <a:bodyPr/>
          <a:lstStyle/>
          <a:p>
            <a:pPr eaLnBrk="1" fontAlgn="auto" hangingPunct="1">
              <a:spcAft>
                <a:spcPts val="0"/>
              </a:spcAft>
              <a:defRPr/>
            </a:pPr>
            <a:r>
              <a:rPr b="0" dirty="0" smtClean="0"/>
              <a:t>References</a:t>
            </a:r>
            <a:endParaRPr b="0" dirty="0"/>
          </a:p>
        </p:txBody>
      </p:sp>
      <p:sp>
        <p:nvSpPr>
          <p:cNvPr id="75779" name="Content Placeholder 2"/>
          <p:cNvSpPr>
            <a:spLocks noGrp="1"/>
          </p:cNvSpPr>
          <p:nvPr>
            <p:ph idx="1"/>
          </p:nvPr>
        </p:nvSpPr>
        <p:spPr>
          <a:xfrm>
            <a:off x="352540" y="1236662"/>
            <a:ext cx="8334260" cy="5119687"/>
          </a:xfrm>
        </p:spPr>
        <p:txBody>
          <a:bodyPr>
            <a:normAutofit fontScale="92500" lnSpcReduction="20000"/>
          </a:bodyPr>
          <a:lstStyle/>
          <a:p>
            <a:r>
              <a:rPr lang="en-US" altLang="en-US" dirty="0" smtClean="0"/>
              <a:t>Federal Aviation Administration (FAA). (2008). </a:t>
            </a:r>
            <a:r>
              <a:rPr lang="en-US" altLang="en-US" i="1" dirty="0" smtClean="0"/>
              <a:t>FAA-H-8083-25 Pilot's handbook of aeronautical knowledge. </a:t>
            </a:r>
            <a:r>
              <a:rPr lang="en-US" altLang="en-US" dirty="0" smtClean="0"/>
              <a:t>Oklahoma City OK: United States Department of Transportation. </a:t>
            </a:r>
          </a:p>
          <a:p>
            <a:r>
              <a:rPr lang="en-US" dirty="0"/>
              <a:t>Rodrigues, C</a:t>
            </a:r>
            <a:r>
              <a:rPr lang="en-US" dirty="0" smtClean="0"/>
              <a:t>. C</a:t>
            </a:r>
            <a:r>
              <a:rPr lang="en-US" dirty="0"/>
              <a:t>. &amp; Cusick, S. K</a:t>
            </a:r>
            <a:r>
              <a:rPr lang="en-US" dirty="0" smtClean="0"/>
              <a:t>., (</a:t>
            </a:r>
            <a:r>
              <a:rPr lang="en-US" dirty="0"/>
              <a:t>2012). </a:t>
            </a:r>
            <a:r>
              <a:rPr lang="en-US" dirty="0" smtClean="0"/>
              <a:t>C</a:t>
            </a:r>
            <a:r>
              <a:rPr lang="en-US" i="1" dirty="0" smtClean="0"/>
              <a:t>ommercial </a:t>
            </a:r>
            <a:r>
              <a:rPr lang="en-US" i="1" dirty="0"/>
              <a:t>aviation </a:t>
            </a:r>
            <a:r>
              <a:rPr lang="en-US" i="1" dirty="0" smtClean="0"/>
              <a:t>safety</a:t>
            </a:r>
            <a:r>
              <a:rPr lang="en-US" dirty="0" smtClean="0"/>
              <a:t>. New </a:t>
            </a:r>
            <a:r>
              <a:rPr lang="en-US" dirty="0"/>
              <a:t>York, NY: McGraw-Hill. </a:t>
            </a:r>
          </a:p>
          <a:p>
            <a:r>
              <a:rPr lang="en-US" altLang="en-US" dirty="0" smtClean="0"/>
              <a:t>Sheehan, J. J. (2013). </a:t>
            </a:r>
            <a:r>
              <a:rPr lang="en-US" altLang="en-US" i="1" dirty="0" smtClean="0"/>
              <a:t>Business and corporate aviation management</a:t>
            </a:r>
            <a:r>
              <a:rPr lang="en-US" altLang="en-US" dirty="0" smtClean="0"/>
              <a:t> (2nd. ed.).  New York, NY: McGraw-Hill Education.  </a:t>
            </a:r>
          </a:p>
          <a:p>
            <a:r>
              <a:rPr lang="en-US" dirty="0"/>
              <a:t>Wells, A. T., &amp; Young, S. B. (2004). </a:t>
            </a:r>
            <a:r>
              <a:rPr lang="en-US" i="1" dirty="0"/>
              <a:t>Airport planning and management. </a:t>
            </a:r>
            <a:r>
              <a:rPr lang="en-US" dirty="0"/>
              <a:t>New York: NY. 	McGraw-Hill.</a:t>
            </a:r>
          </a:p>
          <a:p>
            <a:endParaRPr lang="en-US" altLang="en-US" dirty="0" smtClean="0"/>
          </a:p>
          <a:p>
            <a:endParaRPr lang="en-US" altLang="en-US" dirty="0" smtClean="0"/>
          </a:p>
        </p:txBody>
      </p:sp>
      <p:sp>
        <p:nvSpPr>
          <p:cNvPr id="7578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ADF82206-C07E-4162-9C15-C93FC083D722}" type="slidenum">
              <a:rPr lang="en-US" altLang="en-US" sz="1800" smtClean="0"/>
              <a:pPr fontAlgn="base">
                <a:spcBef>
                  <a:spcPct val="0"/>
                </a:spcBef>
                <a:spcAft>
                  <a:spcPct val="0"/>
                </a:spcAft>
                <a:buFontTx/>
                <a:buNone/>
              </a:pPr>
              <a:t>45</a:t>
            </a:fld>
            <a:endParaRPr lang="en-US" altLang="en-US" sz="1800" dirty="0" smtClean="0"/>
          </a:p>
        </p:txBody>
      </p:sp>
    </p:spTree>
    <p:extLst>
      <p:ext uri="{BB962C8B-B14F-4D97-AF65-F5344CB8AC3E}">
        <p14:creationId xmlns:p14="http://schemas.microsoft.com/office/powerpoint/2010/main" val="4144482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0936" y="1027617"/>
            <a:ext cx="8970664" cy="609600"/>
          </a:xfrm>
          <a:prstGeom prst="rect">
            <a:avLst/>
          </a:prstGeom>
        </p:spPr>
        <p:txBody>
          <a:bodyPr/>
          <a:lstStyle/>
          <a:p>
            <a:r>
              <a:rPr lang="en-US" sz="2800" b="1" u="sng" dirty="0"/>
              <a:t>Learning Objectives – Module 8</a:t>
            </a:r>
            <a:r>
              <a:rPr lang="en-US" sz="2800" b="1" u="sng" dirty="0" smtClean="0"/>
              <a:t> (11/21/16 </a:t>
            </a:r>
            <a:r>
              <a:rPr lang="en-US" sz="2800" b="1" u="sng" dirty="0"/>
              <a:t>– </a:t>
            </a:r>
            <a:r>
              <a:rPr lang="en-US" sz="2800" b="1" u="sng" dirty="0" smtClean="0"/>
              <a:t>12/4/16</a:t>
            </a:r>
            <a:r>
              <a:rPr lang="en-US" sz="2800" b="1" u="sng" dirty="0"/>
              <a:t>)</a:t>
            </a:r>
            <a:br>
              <a:rPr lang="en-US" sz="2800" b="1" u="sng" dirty="0"/>
            </a:br>
            <a:r>
              <a:rPr lang="en-US" sz="2800" b="1" u="sng" dirty="0"/>
              <a:t>Aviation National and International Laws and Regulations, and Environmental Issues</a:t>
            </a:r>
            <a:endParaRPr lang="en-US" sz="2400" b="1" i="1" u="sng" dirty="0" smtClean="0">
              <a:solidFill>
                <a:srgbClr val="00386B"/>
              </a:solidFill>
            </a:endParaRPr>
          </a:p>
        </p:txBody>
      </p:sp>
      <p:sp>
        <p:nvSpPr>
          <p:cNvPr id="16387" name="Rectangle 3"/>
          <p:cNvSpPr>
            <a:spLocks noGrp="1" noChangeArrowheads="1"/>
          </p:cNvSpPr>
          <p:nvPr>
            <p:ph type="body" idx="1"/>
          </p:nvPr>
        </p:nvSpPr>
        <p:spPr>
          <a:xfrm>
            <a:off x="1228435" y="2508069"/>
            <a:ext cx="7763165" cy="4349931"/>
          </a:xfrm>
        </p:spPr>
        <p:txBody>
          <a:bodyPr>
            <a:noAutofit/>
          </a:bodyPr>
          <a:lstStyle/>
          <a:p>
            <a:pPr marL="0" indent="0">
              <a:buNone/>
            </a:pPr>
            <a:r>
              <a:rPr lang="en-US" sz="1200" b="1" u="sng" dirty="0"/>
              <a:t>Upon successful completion of this module, you will be able to:</a:t>
            </a:r>
          </a:p>
          <a:p>
            <a:pPr marL="0" indent="0">
              <a:buNone/>
            </a:pPr>
            <a:endParaRPr lang="en-US" sz="2000" dirty="0"/>
          </a:p>
          <a:p>
            <a:pPr marL="514350" indent="-514350">
              <a:buFont typeface="+mj-lt"/>
              <a:buAutoNum type="arabicPeriod"/>
            </a:pPr>
            <a:r>
              <a:rPr lang="en-US" sz="1600" dirty="0" smtClean="0"/>
              <a:t>Describe </a:t>
            </a:r>
            <a:r>
              <a:rPr lang="en-US" sz="1600" dirty="0"/>
              <a:t>14 CFR Part 13 from a management perspective. </a:t>
            </a:r>
          </a:p>
          <a:p>
            <a:pPr marL="514350" indent="-514350">
              <a:buFont typeface="+mj-lt"/>
              <a:buAutoNum type="arabicPeriod"/>
            </a:pPr>
            <a:r>
              <a:rPr lang="en-US" sz="1600" dirty="0"/>
              <a:t> </a:t>
            </a:r>
            <a:r>
              <a:rPr lang="en-US" sz="1600" dirty="0" smtClean="0"/>
              <a:t>Explain </a:t>
            </a:r>
            <a:r>
              <a:rPr lang="en-US" sz="1600" dirty="0"/>
              <a:t>the framework of FAA Laws and Regulations that </a:t>
            </a:r>
            <a:r>
              <a:rPr lang="en-US" sz="1600" dirty="0" smtClean="0"/>
              <a:t>regulate the aviation </a:t>
            </a:r>
            <a:r>
              <a:rPr lang="en-US" sz="1600" dirty="0"/>
              <a:t>industry. </a:t>
            </a:r>
          </a:p>
          <a:p>
            <a:pPr marL="514350" indent="-514350">
              <a:buFont typeface="+mj-lt"/>
              <a:buAutoNum type="arabicPeriod"/>
            </a:pPr>
            <a:r>
              <a:rPr lang="en-US" sz="1600" dirty="0"/>
              <a:t> </a:t>
            </a:r>
            <a:r>
              <a:rPr lang="en-US" sz="1600" dirty="0" smtClean="0"/>
              <a:t>Describe </a:t>
            </a:r>
            <a:r>
              <a:rPr lang="en-US" sz="1600" dirty="0"/>
              <a:t>why the Federal Register is important to research. </a:t>
            </a:r>
            <a:endParaRPr lang="en-US" sz="1600" dirty="0" smtClean="0"/>
          </a:p>
          <a:p>
            <a:pPr marL="514350" indent="-514350">
              <a:buFont typeface="+mj-lt"/>
              <a:buAutoNum type="arabicPeriod"/>
            </a:pPr>
            <a:r>
              <a:rPr lang="en-US" sz="1600" dirty="0" smtClean="0"/>
              <a:t>  Explain the impact of environmental issues and laws in the aviation industry. </a:t>
            </a:r>
          </a:p>
          <a:p>
            <a:pPr marL="514350" indent="-514350">
              <a:buFont typeface="+mj-lt"/>
              <a:buAutoNum type="arabicPeriod"/>
            </a:pPr>
            <a:r>
              <a:rPr lang="en-US" sz="1600" dirty="0" smtClean="0"/>
              <a:t>  Explain </a:t>
            </a:r>
            <a:r>
              <a:rPr lang="en-US" sz="1600" dirty="0"/>
              <a:t>the framework of National Laws and Regulations </a:t>
            </a:r>
            <a:r>
              <a:rPr lang="en-US" sz="1600" dirty="0" smtClean="0"/>
              <a:t>that regulate </a:t>
            </a:r>
            <a:r>
              <a:rPr lang="en-US" sz="1600" dirty="0"/>
              <a:t>air commerce. </a:t>
            </a:r>
          </a:p>
          <a:p>
            <a:pPr marL="514350" indent="-514350">
              <a:buFont typeface="+mj-lt"/>
              <a:buAutoNum type="arabicPeriod"/>
            </a:pPr>
            <a:r>
              <a:rPr lang="en-US" sz="1600" dirty="0"/>
              <a:t>  </a:t>
            </a:r>
            <a:r>
              <a:rPr lang="en-US" sz="1600" dirty="0" smtClean="0"/>
              <a:t>Explain </a:t>
            </a:r>
            <a:r>
              <a:rPr lang="en-US" sz="1600" dirty="0"/>
              <a:t>the framework of International Laws and Regulations </a:t>
            </a:r>
            <a:r>
              <a:rPr lang="en-US" sz="1600" dirty="0" smtClean="0"/>
              <a:t>that regulate </a:t>
            </a:r>
            <a:r>
              <a:rPr lang="en-US" sz="1600" dirty="0"/>
              <a:t>air commerce. </a:t>
            </a:r>
          </a:p>
          <a:p>
            <a:pPr marL="514350" indent="-514350">
              <a:buFont typeface="+mj-lt"/>
              <a:buAutoNum type="arabicPeriod"/>
            </a:pPr>
            <a:r>
              <a:rPr lang="en-US" sz="1600" dirty="0"/>
              <a:t>  </a:t>
            </a:r>
            <a:r>
              <a:rPr lang="en-US" sz="1600" dirty="0" smtClean="0"/>
              <a:t>Discuss </a:t>
            </a:r>
            <a:r>
              <a:rPr lang="en-US" sz="1600" dirty="0"/>
              <a:t>the Material Safety Data Sheet (MSDS) or Safety </a:t>
            </a:r>
            <a:r>
              <a:rPr lang="en-US" sz="1600" dirty="0" smtClean="0"/>
              <a:t>Data Sheet</a:t>
            </a:r>
            <a:r>
              <a:rPr lang="en-US" sz="1600" dirty="0"/>
              <a:t>. </a:t>
            </a:r>
          </a:p>
        </p:txBody>
      </p:sp>
      <p:sp>
        <p:nvSpPr>
          <p:cNvPr id="16388" name="Rectangle 11"/>
          <p:cNvSpPr>
            <a:spLocks noChangeArrowheads="1"/>
          </p:cNvSpPr>
          <p:nvPr/>
        </p:nvSpPr>
        <p:spPr bwMode="auto">
          <a:xfrm>
            <a:off x="-221649" y="37403"/>
            <a:ext cx="5361039" cy="459658"/>
          </a:xfrm>
          <a:prstGeom prst="rect">
            <a:avLst/>
          </a:prstGeom>
          <a:noFill/>
          <a:ln w="9525">
            <a:noFill/>
            <a:miter lim="800000"/>
            <a:headEnd/>
            <a:tailEnd/>
          </a:ln>
        </p:spPr>
        <p:txBody>
          <a:bodyPr anchor="ctr"/>
          <a:lstStyle/>
          <a:p>
            <a:pPr algn="ctr" eaLnBrk="0" fontAlgn="base" hangingPunct="0">
              <a:spcBef>
                <a:spcPct val="0"/>
              </a:spcBef>
              <a:spcAft>
                <a:spcPct val="0"/>
              </a:spcAft>
            </a:pPr>
            <a:r>
              <a:rPr lang="en-US" sz="2000" b="1" kern="0" dirty="0">
                <a:solidFill>
                  <a:srgbClr val="002060"/>
                </a:solidFill>
                <a:latin typeface="Arial" panose="020B0604020202020204" pitchFamily="34" charset="0"/>
                <a:cs typeface="Arial" panose="020B0604020202020204" pitchFamily="34" charset="0"/>
              </a:rPr>
              <a:t>Management of Aeronautical Science</a:t>
            </a:r>
          </a:p>
        </p:txBody>
      </p:sp>
      <p:grpSp>
        <p:nvGrpSpPr>
          <p:cNvPr id="4" name="Group 3"/>
          <p:cNvGrpSpPr/>
          <p:nvPr/>
        </p:nvGrpSpPr>
        <p:grpSpPr>
          <a:xfrm>
            <a:off x="20936" y="2613883"/>
            <a:ext cx="976591" cy="3814626"/>
            <a:chOff x="20936" y="2518611"/>
            <a:chExt cx="1099338" cy="1876926"/>
          </a:xfrm>
        </p:grpSpPr>
        <p:sp>
          <p:nvSpPr>
            <p:cNvPr id="2" name="Left Brace 1"/>
            <p:cNvSpPr/>
            <p:nvPr/>
          </p:nvSpPr>
          <p:spPr bwMode="auto">
            <a:xfrm>
              <a:off x="494632" y="2518611"/>
              <a:ext cx="625642" cy="1876926"/>
            </a:xfrm>
            <a:prstGeom prst="lef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Arial" charset="0"/>
              </a:endParaRPr>
            </a:p>
          </p:txBody>
        </p:sp>
        <p:sp>
          <p:nvSpPr>
            <p:cNvPr id="3" name="TextBox 2"/>
            <p:cNvSpPr txBox="1"/>
            <p:nvPr/>
          </p:nvSpPr>
          <p:spPr>
            <a:xfrm rot="16200000">
              <a:off x="-501540" y="3226241"/>
              <a:ext cx="1506618" cy="461665"/>
            </a:xfrm>
            <a:prstGeom prst="rect">
              <a:avLst/>
            </a:prstGeom>
            <a:noFill/>
          </p:spPr>
          <p:txBody>
            <a:bodyPr wrap="none" rtlCol="0">
              <a:spAutoFit/>
            </a:bodyPr>
            <a:lstStyle/>
            <a:p>
              <a:pPr eaLnBrk="0" fontAlgn="base" hangingPunct="0">
                <a:spcBef>
                  <a:spcPct val="0"/>
                </a:spcBef>
                <a:spcAft>
                  <a:spcPct val="0"/>
                </a:spcAft>
              </a:pPr>
              <a:r>
                <a:rPr lang="en-US" sz="2400" dirty="0" smtClean="0">
                  <a:solidFill>
                    <a:srgbClr val="000000"/>
                  </a:solidFill>
                  <a:latin typeface="Arial" charset="0"/>
                </a:rPr>
                <a:t>Mon/Tues/Wed</a:t>
              </a:r>
              <a:endParaRPr lang="en-US" sz="2400" dirty="0">
                <a:solidFill>
                  <a:srgbClr val="000000"/>
                </a:solidFill>
                <a:latin typeface="Arial" charset="0"/>
              </a:endParaRPr>
            </a:p>
          </p:txBody>
        </p:sp>
      </p:grpSp>
    </p:spTree>
    <p:extLst>
      <p:ext uri="{BB962C8B-B14F-4D97-AF65-F5344CB8AC3E}">
        <p14:creationId xmlns:p14="http://schemas.microsoft.com/office/powerpoint/2010/main" val="443286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44900" y="1752602"/>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smtClean="0">
                <a:solidFill>
                  <a:schemeClr val="tx1"/>
                </a:solidFill>
              </a:rPr>
              <a:t>Questions / Comments</a:t>
            </a:r>
            <a:endParaRPr lang="en-US" sz="4400" dirty="0">
              <a:solidFill>
                <a:schemeClr val="tx1"/>
              </a:solidFill>
            </a:endParaRPr>
          </a:p>
        </p:txBody>
      </p:sp>
    </p:spTree>
    <p:extLst>
      <p:ext uri="{BB962C8B-B14F-4D97-AF65-F5344CB8AC3E}">
        <p14:creationId xmlns:p14="http://schemas.microsoft.com/office/powerpoint/2010/main" val="3550141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00062" y="1316619"/>
            <a:ext cx="8143875" cy="5000625"/>
          </a:xfrm>
          <a:prstGeom prst="rect">
            <a:avLst/>
          </a:prstGeom>
        </p:spPr>
      </p:pic>
      <p:sp>
        <p:nvSpPr>
          <p:cNvPr id="4" name="Oval 3"/>
          <p:cNvSpPr/>
          <p:nvPr/>
        </p:nvSpPr>
        <p:spPr bwMode="auto">
          <a:xfrm>
            <a:off x="961200" y="2287616"/>
            <a:ext cx="4363453" cy="457200"/>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Arial" charset="0"/>
            </a:endParaRPr>
          </a:p>
        </p:txBody>
      </p:sp>
    </p:spTree>
    <p:extLst>
      <p:ext uri="{BB962C8B-B14F-4D97-AF65-F5344CB8AC3E}">
        <p14:creationId xmlns:p14="http://schemas.microsoft.com/office/powerpoint/2010/main" val="331214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26591" y="560338"/>
          <a:ext cx="8689702" cy="6440279"/>
        </p:xfrm>
        <a:graphic>
          <a:graphicData uri="http://schemas.openxmlformats.org/drawingml/2006/table">
            <a:tbl>
              <a:tblPr/>
              <a:tblGrid>
                <a:gridCol w="1236762"/>
                <a:gridCol w="1240110"/>
                <a:gridCol w="1243459"/>
                <a:gridCol w="1242343"/>
                <a:gridCol w="1242342"/>
                <a:gridCol w="1243459"/>
                <a:gridCol w="1241227"/>
              </a:tblGrid>
              <a:tr h="127334">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dirty="0" smtClean="0">
                          <a:ln>
                            <a:noFill/>
                          </a:ln>
                          <a:solidFill>
                            <a:srgbClr val="40404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SUNDAY</a:t>
                      </a:r>
                    </a:p>
                  </a:txBody>
                  <a:tcPr marL="60277" marR="60277"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MONDAY</a:t>
                      </a:r>
                    </a:p>
                  </a:txBody>
                  <a:tcPr marL="60277" marR="60277"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TUESDAY</a:t>
                      </a:r>
                    </a:p>
                  </a:txBody>
                  <a:tcPr marL="60277" marR="60277"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WEDNESDAY</a:t>
                      </a:r>
                    </a:p>
                  </a:txBody>
                  <a:tcPr marL="60277" marR="60277"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THURSDAY</a:t>
                      </a:r>
                    </a:p>
                  </a:txBody>
                  <a:tcPr marL="60277" marR="60277"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FRIDAY</a:t>
                      </a:r>
                    </a:p>
                  </a:txBody>
                  <a:tcPr marL="60277" marR="60277"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SATURDAY</a:t>
                      </a:r>
                    </a:p>
                  </a:txBody>
                  <a:tcPr marL="60277" marR="60277"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r>
              <a:tr h="1720056">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6</a:t>
                      </a:r>
                      <a:endParaRPr lang="en-US" sz="15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7</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200" b="1" i="0" u="none" strike="noStrike" kern="800" cap="none" spc="0" normalizeH="0" baseline="0" noProof="0" dirty="0" smtClean="0">
                          <a:ln>
                            <a:noFill/>
                          </a:ln>
                          <a:solidFill>
                            <a:srgbClr val="0D0D0D"/>
                          </a:solidFill>
                          <a:effectLst/>
                          <a:uLnTx/>
                          <a:uFillTx/>
                          <a:latin typeface="Candara"/>
                          <a:ea typeface="Candara"/>
                          <a:cs typeface="Times New Roman"/>
                        </a:rPr>
                        <a:t>Module 7</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200" b="1" i="0" u="none" strike="noStrike" kern="800" cap="none" spc="0" normalizeH="0" baseline="0" noProof="0" dirty="0" smtClean="0">
                          <a:ln>
                            <a:noFill/>
                          </a:ln>
                          <a:solidFill>
                            <a:srgbClr val="0D0D0D"/>
                          </a:solidFill>
                          <a:effectLst/>
                          <a:uLnTx/>
                          <a:uFillTx/>
                          <a:latin typeface="Candara"/>
                          <a:ea typeface="Candara"/>
                          <a:cs typeface="Times New Roman"/>
                        </a:rPr>
                        <a:t>Intro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Airports, Airspace, and Air Traffic Control Management</a:t>
                      </a:r>
                      <a:endParaRPr kumimoji="0" lang="it-IT" sz="1200" b="1" i="0" u="none" strike="noStrike" kern="800" cap="none" spc="0" normalizeH="0" baseline="0" noProof="0" dirty="0" smtClean="0">
                        <a:ln>
                          <a:noFill/>
                        </a:ln>
                        <a:solidFill>
                          <a:srgbClr val="0D0D0D"/>
                        </a:solidFill>
                        <a:effectLst/>
                        <a:uLnTx/>
                        <a:uFillTx/>
                        <a:latin typeface="Candara"/>
                        <a:ea typeface="Candar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8</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FF0000"/>
                          </a:solidFill>
                          <a:effectLst/>
                          <a:uLnTx/>
                          <a:uFillTx/>
                          <a:latin typeface="Candara"/>
                          <a:ea typeface="Candara"/>
                          <a:cs typeface="Times New Roman"/>
                        </a:rPr>
                        <a:t>NO SCHOOL</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FF0000"/>
                          </a:solidFill>
                          <a:effectLst/>
                          <a:uLnTx/>
                          <a:uFillTx/>
                          <a:latin typeface="Candara"/>
                          <a:ea typeface="Candara"/>
                          <a:cs typeface="Times New Roman"/>
                        </a:rPr>
                        <a:t>Election Day</a:t>
                      </a:r>
                      <a:endParaRPr kumimoji="0" lang="it-IT" sz="1200" b="1" i="0" u="none" strike="noStrike" kern="800" cap="none" spc="0" normalizeH="0" baseline="0" noProof="0" dirty="0" smtClean="0">
                        <a:ln>
                          <a:noFill/>
                        </a:ln>
                        <a:solidFill>
                          <a:srgbClr val="FF0000"/>
                        </a:solidFill>
                        <a:effectLst/>
                        <a:uLnTx/>
                        <a:uFillTx/>
                        <a:latin typeface="Candara"/>
                        <a:ea typeface="Candar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9</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7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Airports, Airspace, and Air Traffic Control Management</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10</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0386B"/>
                          </a:solidFill>
                          <a:effectLst/>
                          <a:uLnTx/>
                          <a:uFillTx/>
                          <a:latin typeface="Cambria"/>
                          <a:ea typeface="Cambria"/>
                          <a:cs typeface="Times New Roman"/>
                        </a:rPr>
                        <a:t>Beaufort County Airport (ILT)</a:t>
                      </a:r>
                      <a:endParaRPr kumimoji="0" lang="en-US" sz="1200" b="1" i="0" u="none" strike="noStrike" kern="1200" cap="none" spc="0" normalizeH="0" baseline="0" noProof="0" dirty="0" smtClean="0">
                        <a:ln>
                          <a:noFill/>
                        </a:ln>
                        <a:solidFill>
                          <a:srgbClr val="FF0000"/>
                        </a:solidFill>
                        <a:effectLst/>
                        <a:uLnTx/>
                        <a:uFillTx/>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11</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err="1" smtClean="0">
                          <a:ln>
                            <a:noFill/>
                          </a:ln>
                          <a:solidFill>
                            <a:srgbClr val="FF0000"/>
                          </a:solidFill>
                          <a:effectLst/>
                          <a:uLnTx/>
                          <a:uFillTx/>
                          <a:latin typeface="Candara"/>
                          <a:ea typeface="Candara"/>
                          <a:cs typeface="Times New Roman"/>
                        </a:rPr>
                        <a:t>Flightline</a:t>
                      </a:r>
                      <a:endParaRPr kumimoji="0" lang="en-US" sz="1200" b="1" i="0" u="none" strike="noStrike" kern="800" cap="none" spc="0" normalizeH="0" baseline="0" noProof="0" dirty="0" smtClean="0">
                        <a:ln>
                          <a:noFill/>
                        </a:ln>
                        <a:solidFill>
                          <a:srgbClr val="FF0000"/>
                        </a:solidFill>
                        <a:effectLst/>
                        <a:uLnTx/>
                        <a:uFillTx/>
                        <a:latin typeface="Candara"/>
                        <a:ea typeface="Candara"/>
                        <a:cs typeface="Times New Roman"/>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FF0000"/>
                          </a:solidFill>
                          <a:effectLst/>
                          <a:uLnTx/>
                          <a:uFillTx/>
                          <a:latin typeface="Candara"/>
                          <a:ea typeface="Candara"/>
                          <a:cs typeface="Times New Roman"/>
                        </a:rPr>
                        <a:t>Friday</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12</a:t>
                      </a:r>
                      <a:endParaRPr lang="en-US" sz="15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r>
              <a:tr h="100197">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endPar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endParaRP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r>
              <a:tr h="1743286">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13</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14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7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Airports, Airspace, and Air Traffic Control Management</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15</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7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Airports, Airspace, and Air Traffic Control Management</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16</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7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Airports, Airspace, and Air Traffic Control Management</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200" b="1" i="0" u="none" strike="noStrike" kern="800" cap="none" spc="0" normalizeH="0" baseline="0" noProof="0" dirty="0" smtClean="0">
                          <a:ln>
                            <a:noFill/>
                          </a:ln>
                          <a:solidFill>
                            <a:srgbClr val="0070C0"/>
                          </a:solidFill>
                          <a:effectLst/>
                          <a:uLnTx/>
                          <a:uFillTx/>
                          <a:latin typeface="Candara"/>
                          <a:ea typeface="Candara"/>
                          <a:cs typeface="Times New Roman"/>
                        </a:rPr>
                        <a:t>Discussion Due</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17</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0386B"/>
                          </a:solidFill>
                          <a:effectLst/>
                          <a:uLnTx/>
                          <a:uFillTx/>
                          <a:latin typeface="Cambria"/>
                          <a:ea typeface="Cambria"/>
                          <a:cs typeface="Times New Roman"/>
                        </a:rPr>
                        <a:t>MCAS Air Station</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0386B"/>
                          </a:solidFill>
                          <a:effectLst/>
                          <a:uLnTx/>
                          <a:uFillTx/>
                          <a:latin typeface="Cambria"/>
                          <a:ea typeface="Cambria"/>
                          <a:cs typeface="Times New Roman"/>
                        </a:rPr>
                        <a:t>(ILT)</a:t>
                      </a:r>
                      <a:endParaRPr kumimoji="0" lang="en-US" sz="1200" b="1" i="0" u="none" strike="noStrike" kern="1200" cap="none" spc="0" normalizeH="0" baseline="0" noProof="0" dirty="0" smtClean="0">
                        <a:ln>
                          <a:noFill/>
                        </a:ln>
                        <a:solidFill>
                          <a:srgbClr val="FF0000"/>
                        </a:solidFill>
                        <a:effectLst/>
                        <a:uLnTx/>
                        <a:uFillTx/>
                        <a:latin typeface="Cambria"/>
                        <a:ea typeface="Cambria"/>
                        <a:cs typeface="Times New Roman"/>
                      </a:endParaRP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18</a:t>
                      </a:r>
                    </a:p>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1" i="0"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Flightline</a:t>
                      </a:r>
                      <a:endParaRPr kumimoji="0" lang="en-US" altLang="en-US" sz="13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endParaRPr>
                    </a:p>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Friday</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070C0"/>
                          </a:solidFill>
                          <a:effectLst/>
                          <a:uLnTx/>
                          <a:uFillTx/>
                          <a:latin typeface="Candara"/>
                          <a:ea typeface="Candara"/>
                          <a:cs typeface="Times New Roman"/>
                        </a:rPr>
                        <a:t>Review Questions Due</a:t>
                      </a:r>
                    </a:p>
                    <a:p>
                      <a:pPr marL="0" marR="0" lvl="0" indent="0" algn="l" defTabSz="912813" rtl="0" eaLnBrk="1" fontAlgn="base" latinLnBrk="0" hangingPunct="1">
                        <a:lnSpc>
                          <a:spcPct val="100000"/>
                        </a:lnSpc>
                        <a:spcBef>
                          <a:spcPts val="200"/>
                        </a:spcBef>
                        <a:spcAft>
                          <a:spcPts val="200"/>
                        </a:spcAft>
                        <a:buClrTx/>
                        <a:buSzTx/>
                        <a:buFontTx/>
                        <a:buNone/>
                        <a:tabLst/>
                      </a:pPr>
                      <a:endParaRPr kumimoji="0" lang="en-US" altLang="en-US" sz="13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endParaRP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19</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r>
              <a:tr h="100197">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r>
              <a:tr h="1866789">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20</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21</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8</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Intro</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National and International Laws and Regulations, and Environmental Issues</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22</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8</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National and International Laws and Regulations, and Environmental Issues</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23</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24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FF0000"/>
                          </a:solidFill>
                          <a:effectLst/>
                          <a:uLnTx/>
                          <a:uFillTx/>
                          <a:latin typeface="Cambria"/>
                          <a:ea typeface="Cambria"/>
                          <a:cs typeface="Times New Roman"/>
                        </a:rPr>
                        <a:t>NO SCHOOL</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FF0000"/>
                          </a:solidFill>
                          <a:effectLst/>
                          <a:uLnTx/>
                          <a:uFillTx/>
                          <a:latin typeface="Cambria"/>
                          <a:ea typeface="Cambria"/>
                          <a:cs typeface="Times New Roman"/>
                        </a:rPr>
                        <a:t>Thanksgiving</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25</a:t>
                      </a:r>
                    </a:p>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NO SCHOOL</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26</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r>
              <a:tr h="639803">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endParaRPr kumimoji="0" lang="en-US" altLang="en-US" sz="7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endParaRP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r>
            </a:tbl>
          </a:graphicData>
        </a:graphic>
      </p:graphicFrame>
      <p:sp>
        <p:nvSpPr>
          <p:cNvPr id="53312" name="TextBox 2"/>
          <p:cNvSpPr txBox="1">
            <a:spLocks noChangeArrowheads="1"/>
          </p:cNvSpPr>
          <p:nvPr/>
        </p:nvSpPr>
        <p:spPr bwMode="auto">
          <a:xfrm>
            <a:off x="2397298" y="-32647"/>
            <a:ext cx="3982112" cy="70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3" rIns="91406" bIns="45703">
            <a:spAutoFit/>
          </a:bodyPr>
          <a:lstStyle>
            <a:lvl1pPr defTabSz="12969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57238" indent="-376238" defTabSz="12969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38238" indent="-376238" defTabSz="12969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519238" indent="-376238" defTabSz="12969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1900238" indent="-376238" defTabSz="12969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357438" indent="-376238"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814638" indent="-376238"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271838" indent="-376238"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729038" indent="-376238"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fontAlgn="base">
              <a:spcBef>
                <a:spcPct val="0"/>
              </a:spcBef>
              <a:spcAft>
                <a:spcPct val="0"/>
              </a:spcAft>
              <a:buSzTx/>
              <a:buFontTx/>
              <a:buNone/>
            </a:pPr>
            <a:r>
              <a:rPr lang="en-US" altLang="en-US" sz="4008" b="1" dirty="0" smtClean="0"/>
              <a:t>November </a:t>
            </a:r>
            <a:r>
              <a:rPr lang="en-US" altLang="en-US" sz="4008" b="1" dirty="0"/>
              <a:t>2016</a:t>
            </a:r>
          </a:p>
        </p:txBody>
      </p:sp>
      <p:sp>
        <p:nvSpPr>
          <p:cNvPr id="53313" name="Oval 3"/>
          <p:cNvSpPr>
            <a:spLocks noChangeArrowheads="1"/>
          </p:cNvSpPr>
          <p:nvPr/>
        </p:nvSpPr>
        <p:spPr bwMode="auto">
          <a:xfrm>
            <a:off x="1258008" y="4017819"/>
            <a:ext cx="1446609" cy="2757055"/>
          </a:xfrm>
          <a:prstGeom prst="ellipse">
            <a:avLst/>
          </a:prstGeom>
          <a:noFill/>
          <a:ln w="44450" algn="ctr">
            <a:solidFill>
              <a:srgbClr val="0070C0"/>
            </a:solidFill>
            <a:miter lim="0"/>
            <a:headEnd/>
            <a:tailEnd/>
          </a:ln>
          <a:extLst>
            <a:ext uri="{909E8E84-426E-40DD-AFC4-6F175D3DCCD1}">
              <a14:hiddenFill xmlns:a14="http://schemas.microsoft.com/office/drawing/2010/main">
                <a:solidFill>
                  <a:srgbClr val="FFFFFF"/>
                </a:solidFill>
              </a14:hiddenFill>
            </a:ext>
          </a:extLst>
        </p:spPr>
        <p:txBody>
          <a:bodyPr lIns="64263" tIns="32131" rIns="64263" bIns="32131"/>
          <a:lstStyle>
            <a:lvl1pPr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58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39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520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1901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3590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8162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2734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7306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fontAlgn="base" hangingPunct="0">
              <a:spcBef>
                <a:spcPct val="0"/>
              </a:spcBef>
              <a:spcAft>
                <a:spcPct val="0"/>
              </a:spcAft>
              <a:buSzTx/>
              <a:buFontTx/>
              <a:buNone/>
            </a:pPr>
            <a:endParaRPr lang="en-US" altLang="en-US" sz="2531"/>
          </a:p>
        </p:txBody>
      </p:sp>
      <p:sp>
        <p:nvSpPr>
          <p:cNvPr id="6" name="Explosion 1 5"/>
          <p:cNvSpPr>
            <a:spLocks noChangeArrowheads="1"/>
          </p:cNvSpPr>
          <p:nvPr/>
        </p:nvSpPr>
        <p:spPr bwMode="auto">
          <a:xfrm>
            <a:off x="6072188" y="351607"/>
            <a:ext cx="1752451" cy="2166565"/>
          </a:xfrm>
          <a:prstGeom prst="irregularSeal1">
            <a:avLst/>
          </a:prstGeom>
          <a:noFill/>
          <a:ln w="50800" algn="ctr">
            <a:solidFill>
              <a:srgbClr val="FF0000"/>
            </a:solidFill>
            <a:miter lim="0"/>
            <a:headEnd/>
            <a:tailEnd/>
          </a:ln>
          <a:extLst>
            <a:ext uri="{909E8E84-426E-40DD-AFC4-6F175D3DCCD1}">
              <a14:hiddenFill xmlns:a14="http://schemas.microsoft.com/office/drawing/2010/main">
                <a:solidFill>
                  <a:srgbClr val="FFFFFF"/>
                </a:solidFill>
              </a14:hiddenFill>
            </a:ext>
          </a:extLst>
        </p:spPr>
        <p:txBody>
          <a:bodyPr lIns="64263" tIns="32131" rIns="64263" bIns="32131"/>
          <a:lstStyle>
            <a:lvl1pPr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58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39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520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1901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3590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8162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2734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7306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fontAlgn="base" hangingPunct="0">
              <a:spcBef>
                <a:spcPct val="0"/>
              </a:spcBef>
              <a:spcAft>
                <a:spcPct val="0"/>
              </a:spcAft>
              <a:buSzTx/>
              <a:buFontTx/>
              <a:buNone/>
            </a:pPr>
            <a:endParaRPr lang="en-US" altLang="en-US" sz="2531"/>
          </a:p>
        </p:txBody>
      </p:sp>
      <p:sp>
        <p:nvSpPr>
          <p:cNvPr id="8" name="Explosion 1 7"/>
          <p:cNvSpPr>
            <a:spLocks noChangeArrowheads="1"/>
          </p:cNvSpPr>
          <p:nvPr/>
        </p:nvSpPr>
        <p:spPr bwMode="auto">
          <a:xfrm>
            <a:off x="6078885" y="2035969"/>
            <a:ext cx="1752451" cy="2166566"/>
          </a:xfrm>
          <a:prstGeom prst="irregularSeal1">
            <a:avLst/>
          </a:prstGeom>
          <a:noFill/>
          <a:ln w="50800" algn="ctr">
            <a:solidFill>
              <a:srgbClr val="FF0000"/>
            </a:solidFill>
            <a:miter lim="0"/>
            <a:headEnd/>
            <a:tailEnd/>
          </a:ln>
          <a:extLst>
            <a:ext uri="{909E8E84-426E-40DD-AFC4-6F175D3DCCD1}">
              <a14:hiddenFill xmlns:a14="http://schemas.microsoft.com/office/drawing/2010/main">
                <a:solidFill>
                  <a:srgbClr val="FFFFFF"/>
                </a:solidFill>
              </a14:hiddenFill>
            </a:ext>
          </a:extLst>
        </p:spPr>
        <p:txBody>
          <a:bodyPr lIns="64263" tIns="32131" rIns="64263" bIns="32131"/>
          <a:lstStyle>
            <a:lvl1pPr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58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39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520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1901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3590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8162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2734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7306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fontAlgn="base" hangingPunct="0">
              <a:spcBef>
                <a:spcPct val="0"/>
              </a:spcBef>
              <a:spcAft>
                <a:spcPct val="0"/>
              </a:spcAft>
              <a:buSzTx/>
              <a:buFontTx/>
              <a:buNone/>
            </a:pPr>
            <a:endParaRPr lang="en-US" altLang="en-US" sz="2531"/>
          </a:p>
        </p:txBody>
      </p:sp>
      <p:sp>
        <p:nvSpPr>
          <p:cNvPr id="9" name="Explosion 1 8"/>
          <p:cNvSpPr>
            <a:spLocks noChangeArrowheads="1"/>
          </p:cNvSpPr>
          <p:nvPr/>
        </p:nvSpPr>
        <p:spPr bwMode="auto">
          <a:xfrm>
            <a:off x="6100094" y="3877717"/>
            <a:ext cx="1752451" cy="2166566"/>
          </a:xfrm>
          <a:prstGeom prst="irregularSeal1">
            <a:avLst/>
          </a:prstGeom>
          <a:noFill/>
          <a:ln w="50800" algn="ctr">
            <a:solidFill>
              <a:srgbClr val="FF0000"/>
            </a:solidFill>
            <a:miter lim="0"/>
            <a:headEnd/>
            <a:tailEnd/>
          </a:ln>
          <a:extLst>
            <a:ext uri="{909E8E84-426E-40DD-AFC4-6F175D3DCCD1}">
              <a14:hiddenFill xmlns:a14="http://schemas.microsoft.com/office/drawing/2010/main">
                <a:solidFill>
                  <a:srgbClr val="FFFFFF"/>
                </a:solidFill>
              </a14:hiddenFill>
            </a:ext>
          </a:extLst>
        </p:spPr>
        <p:txBody>
          <a:bodyPr lIns="64263" tIns="32131" rIns="64263" bIns="32131"/>
          <a:lstStyle>
            <a:lvl1pPr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58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39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520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1901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3590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8162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2734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7306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fontAlgn="base" hangingPunct="0">
              <a:spcBef>
                <a:spcPct val="0"/>
              </a:spcBef>
              <a:spcAft>
                <a:spcPct val="0"/>
              </a:spcAft>
              <a:buSzTx/>
              <a:buFontTx/>
              <a:buNone/>
            </a:pPr>
            <a:endParaRPr lang="en-US" altLang="en-US" sz="2531"/>
          </a:p>
        </p:txBody>
      </p:sp>
      <p:pic>
        <p:nvPicPr>
          <p:cNvPr id="3" name="Picture 2"/>
          <p:cNvPicPr>
            <a:picLocks noChangeAspect="1"/>
          </p:cNvPicPr>
          <p:nvPr/>
        </p:nvPicPr>
        <p:blipFill>
          <a:blip r:embed="rId2"/>
          <a:stretch>
            <a:fillRect/>
          </a:stretch>
        </p:blipFill>
        <p:spPr>
          <a:xfrm>
            <a:off x="3851859" y="4629280"/>
            <a:ext cx="1072989" cy="341406"/>
          </a:xfrm>
          <a:prstGeom prst="rect">
            <a:avLst/>
          </a:prstGeom>
        </p:spPr>
      </p:pic>
    </p:spTree>
    <p:extLst>
      <p:ext uri="{BB962C8B-B14F-4D97-AF65-F5344CB8AC3E}">
        <p14:creationId xmlns:p14="http://schemas.microsoft.com/office/powerpoint/2010/main" val="2681570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2" y="2284"/>
            <a:ext cx="6540534" cy="807605"/>
          </a:xfrm>
        </p:spPr>
        <p:txBody>
          <a:bodyPr/>
          <a:lstStyle/>
          <a:p>
            <a:pPr algn="l"/>
            <a:r>
              <a:rPr lang="en-US" sz="2400" b="1" dirty="0"/>
              <a:t>8</a:t>
            </a:r>
            <a:r>
              <a:rPr lang="en-US" sz="2400" b="1" dirty="0" smtClean="0"/>
              <a:t>.2 – Discussion: FAA Laws and Regulations</a:t>
            </a:r>
            <a:br>
              <a:rPr lang="en-US" sz="2400" b="1" dirty="0" smtClean="0"/>
            </a:br>
            <a:r>
              <a:rPr lang="en-US" sz="2000" b="1" dirty="0" smtClean="0">
                <a:solidFill>
                  <a:srgbClr val="FF0000"/>
                </a:solidFill>
              </a:rPr>
              <a:t>Wed </a:t>
            </a:r>
            <a:r>
              <a:rPr lang="en-US" sz="2000" b="1" dirty="0" smtClean="0">
                <a:solidFill>
                  <a:srgbClr val="FF0000"/>
                </a:solidFill>
              </a:rPr>
              <a:t>Nov 30</a:t>
            </a:r>
            <a:endParaRPr lang="en-US" sz="2000" dirty="0">
              <a:solidFill>
                <a:srgbClr val="FF0000"/>
              </a:solidFill>
            </a:endParaRPr>
          </a:p>
        </p:txBody>
      </p:sp>
      <p:pic>
        <p:nvPicPr>
          <p:cNvPr id="4" name="Picture 3"/>
          <p:cNvPicPr>
            <a:picLocks noChangeAspect="1"/>
          </p:cNvPicPr>
          <p:nvPr/>
        </p:nvPicPr>
        <p:blipFill>
          <a:blip r:embed="rId2"/>
          <a:stretch>
            <a:fillRect/>
          </a:stretch>
        </p:blipFill>
        <p:spPr>
          <a:xfrm>
            <a:off x="710911" y="1458191"/>
            <a:ext cx="7334250" cy="4495800"/>
          </a:xfrm>
          <a:prstGeom prst="rect">
            <a:avLst/>
          </a:prstGeom>
        </p:spPr>
      </p:pic>
    </p:spTree>
    <p:extLst>
      <p:ext uri="{BB962C8B-B14F-4D97-AF65-F5344CB8AC3E}">
        <p14:creationId xmlns:p14="http://schemas.microsoft.com/office/powerpoint/2010/main" val="9508866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4718</TotalTime>
  <Words>2331</Words>
  <Application>Microsoft Office PowerPoint</Application>
  <PresentationFormat>On-screen Show (4:3)</PresentationFormat>
  <Paragraphs>404</Paragraphs>
  <Slides>45</Slides>
  <Notes>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45</vt:i4>
      </vt:variant>
    </vt:vector>
  </HeadingPairs>
  <TitlesOfParts>
    <vt:vector size="56" baseType="lpstr">
      <vt:lpstr>Arial</vt:lpstr>
      <vt:lpstr>Calibri</vt:lpstr>
      <vt:lpstr>Cambria</vt:lpstr>
      <vt:lpstr>Candara</vt:lpstr>
      <vt:lpstr>Helvetica</vt:lpstr>
      <vt:lpstr>Helvetica Light</vt:lpstr>
      <vt:lpstr>Times New Roman</vt:lpstr>
      <vt:lpstr>Wingdings 3</vt:lpstr>
      <vt:lpstr>Office Theme</vt:lpstr>
      <vt:lpstr>6_Office Theme</vt:lpstr>
      <vt:lpstr>4_Office Theme</vt:lpstr>
      <vt:lpstr>MGMT 203  Aviation National and International Laws and Regulations, and Environmental Issues </vt:lpstr>
      <vt:lpstr>THIS DAY IN AVIATION</vt:lpstr>
      <vt:lpstr>THIS DAY IN AVIATION</vt:lpstr>
      <vt:lpstr>Questions / Comments</vt:lpstr>
      <vt:lpstr>Learning Objectives – Module 8 (11/21/16 – 12/4/16) Aviation National and International Laws and Regulations, and Environmental Issues</vt:lpstr>
      <vt:lpstr>Questions / Comments</vt:lpstr>
      <vt:lpstr>PowerPoint Presentation</vt:lpstr>
      <vt:lpstr>PowerPoint Presentation</vt:lpstr>
      <vt:lpstr>8.2 – Discussion: FAA Laws and Regulations Wed Nov 30</vt:lpstr>
      <vt:lpstr>8.5 – Research Project: Report Submission  Fri Dec 2</vt:lpstr>
      <vt:lpstr>8.5 – Research Project: Report Submission  Fri Dec 2</vt:lpstr>
      <vt:lpstr>Module 8 Review Questions  (Due Fri Dec 2)</vt:lpstr>
      <vt:lpstr>Assignments Due – Module 8  (11/21/16 – 12/4/16) </vt:lpstr>
      <vt:lpstr>Questions / Comments</vt:lpstr>
      <vt:lpstr>Managers’ Perspective</vt:lpstr>
      <vt:lpstr>National Laws and Regulations </vt:lpstr>
      <vt:lpstr>National Laws and Regulations </vt:lpstr>
      <vt:lpstr>National Laws and Regulations </vt:lpstr>
      <vt:lpstr>National Laws and Regulations </vt:lpstr>
      <vt:lpstr>National Laws and Regulations </vt:lpstr>
      <vt:lpstr>Code of Federal Regulations</vt:lpstr>
      <vt:lpstr>CFR Web site</vt:lpstr>
      <vt:lpstr>Questions / Comments</vt:lpstr>
      <vt:lpstr>Airport and Airway Funding and Development  (From 1970)</vt:lpstr>
      <vt:lpstr>Airport and Airway Funding and Development</vt:lpstr>
      <vt:lpstr>Air Cargo Deregulation 1977</vt:lpstr>
      <vt:lpstr>Airline Deregulation Act of 1978</vt:lpstr>
      <vt:lpstr> Aircraft Noise and Capacity Act  of 1990 </vt:lpstr>
      <vt:lpstr>Hazardous Material Transportation Uniform Act of 1990</vt:lpstr>
      <vt:lpstr>General Aviation (GA) Revitalization Act of 1994</vt:lpstr>
      <vt:lpstr>Aviation and Transportation Security Act of 2001</vt:lpstr>
      <vt:lpstr>Homeland Security Act of 2002</vt:lpstr>
      <vt:lpstr>National Environmental Policy Act of 1970</vt:lpstr>
      <vt:lpstr>Environmental Laws</vt:lpstr>
      <vt:lpstr>Environmental Laws</vt:lpstr>
      <vt:lpstr>Environmental Laws</vt:lpstr>
      <vt:lpstr>Environmental Laws</vt:lpstr>
      <vt:lpstr>International</vt:lpstr>
      <vt:lpstr>International Laws and Regulations</vt:lpstr>
      <vt:lpstr>International Laws and Regulations</vt:lpstr>
      <vt:lpstr>International Laws and Regulations</vt:lpstr>
      <vt:lpstr>International Laws and Regulations</vt:lpstr>
      <vt:lpstr>International Laws and Regulations</vt:lpstr>
      <vt:lpstr>Questions / Comments</vt:lpstr>
      <vt:lpstr>References</vt:lpstr>
    </vt:vector>
  </TitlesOfParts>
  <Company>Embry-Riddle Aeronautical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SYSE 560 Introduction to Systems Engineering Management</dc:title>
  <dc:creator>Bruce Conway User</dc:creator>
  <cp:lastModifiedBy>Petrucci, Anthony P</cp:lastModifiedBy>
  <cp:revision>185</cp:revision>
  <cp:lastPrinted>2016-01-06T16:50:35Z</cp:lastPrinted>
  <dcterms:created xsi:type="dcterms:W3CDTF">2011-08-23T19:56:56Z</dcterms:created>
  <dcterms:modified xsi:type="dcterms:W3CDTF">2016-11-21T15:57:58Z</dcterms:modified>
</cp:coreProperties>
</file>