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  <p:sldMasterId id="2147483777" r:id="rId2"/>
    <p:sldMasterId id="2147483789" r:id="rId3"/>
  </p:sldMasterIdLst>
  <p:notesMasterIdLst>
    <p:notesMasterId r:id="rId22"/>
  </p:notesMasterIdLst>
  <p:handoutMasterIdLst>
    <p:handoutMasterId r:id="rId23"/>
  </p:handoutMasterIdLst>
  <p:sldIdLst>
    <p:sldId id="272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58" r:id="rId12"/>
    <p:sldId id="414" r:id="rId13"/>
    <p:sldId id="416" r:id="rId14"/>
    <p:sldId id="409" r:id="rId15"/>
    <p:sldId id="376" r:id="rId16"/>
    <p:sldId id="377" r:id="rId17"/>
    <p:sldId id="365" r:id="rId18"/>
    <p:sldId id="413" r:id="rId19"/>
    <p:sldId id="366" r:id="rId20"/>
    <p:sldId id="367" r:id="rId21"/>
  </p:sldIdLst>
  <p:sldSz cx="9144000" cy="6858000" type="screen4x3"/>
  <p:notesSz cx="7077075" cy="9363075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695" autoAdjust="0"/>
  </p:normalViewPr>
  <p:slideViewPr>
    <p:cSldViewPr snapToGrid="0" snapToObjects="1">
      <p:cViewPr varScale="1">
        <p:scale>
          <a:sx n="98" d="100"/>
          <a:sy n="98" d="100"/>
        </p:scale>
        <p:origin x="18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1902" y="-4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E841332-348A-6C49-829D-397A2F31E2F3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52ED3ED-985D-534F-94A9-B7D352EFA0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3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6B760D0-0509-1345-87FB-4E5C4FFD68E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07F57B2-DDD8-2A4B-9ECA-52A462799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0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66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7452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483C2C-4350-42D9-AA99-0962AE647DCB}" type="slidenum">
              <a:rPr lang="en-US" altLang="en-US" sz="12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78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070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314450"/>
            <a:ext cx="8658224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333374" y="-115887"/>
            <a:ext cx="6353175" cy="1173162"/>
          </a:xfrm>
          <a:prstGeom prst="rect">
            <a:avLst/>
          </a:prstGeom>
        </p:spPr>
        <p:txBody>
          <a:bodyPr/>
          <a:lstStyle/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83080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64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9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4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9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9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3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399C8D93-CC2B-4A0C-BF70-66DAF3E3EBB0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90840C75-2D43-4EF7-8AEA-8E670A3E1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76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FDFE908D-1BCD-4374-AF90-83C02A574154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50BE71C2-0FB1-4F4D-996E-49D335961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90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3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48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97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45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794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42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691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39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58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DDF6B1F1-BAE6-4B2F-9D89-6763143C32F4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D1C222AF-C8B4-40D8-8B5A-29D89F5B2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53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73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73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A546E073-0D43-41DA-AA11-694F53156148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AA9083AD-D310-4E4E-98E4-B7EA1BF1F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52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49" indent="0">
              <a:buNone/>
              <a:defRPr sz="2000" b="1"/>
            </a:lvl2pPr>
            <a:lvl3pPr marL="889767" indent="0">
              <a:buNone/>
              <a:defRPr sz="1800" b="1"/>
            </a:lvl3pPr>
            <a:lvl4pPr marL="1334555" indent="0">
              <a:buNone/>
              <a:defRPr sz="1600" b="1"/>
            </a:lvl4pPr>
            <a:lvl5pPr marL="1779406" indent="0">
              <a:buNone/>
              <a:defRPr sz="1600" b="1"/>
            </a:lvl5pPr>
            <a:lvl6pPr marL="2224259" indent="0">
              <a:buNone/>
              <a:defRPr sz="1600" b="1"/>
            </a:lvl6pPr>
            <a:lvl7pPr marL="2669106" indent="0">
              <a:buNone/>
              <a:defRPr sz="1600" b="1"/>
            </a:lvl7pPr>
            <a:lvl8pPr marL="3113957" indent="0">
              <a:buNone/>
              <a:defRPr sz="1600" b="1"/>
            </a:lvl8pPr>
            <a:lvl9pPr marL="355879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49" indent="0">
              <a:buNone/>
              <a:defRPr sz="2000" b="1"/>
            </a:lvl2pPr>
            <a:lvl3pPr marL="889767" indent="0">
              <a:buNone/>
              <a:defRPr sz="1800" b="1"/>
            </a:lvl3pPr>
            <a:lvl4pPr marL="1334555" indent="0">
              <a:buNone/>
              <a:defRPr sz="1600" b="1"/>
            </a:lvl4pPr>
            <a:lvl5pPr marL="1779406" indent="0">
              <a:buNone/>
              <a:defRPr sz="1600" b="1"/>
            </a:lvl5pPr>
            <a:lvl6pPr marL="2224259" indent="0">
              <a:buNone/>
              <a:defRPr sz="1600" b="1"/>
            </a:lvl6pPr>
            <a:lvl7pPr marL="2669106" indent="0">
              <a:buNone/>
              <a:defRPr sz="1600" b="1"/>
            </a:lvl7pPr>
            <a:lvl8pPr marL="3113957" indent="0">
              <a:buNone/>
              <a:defRPr sz="1600" b="1"/>
            </a:lvl8pPr>
            <a:lvl9pPr marL="355879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83CA0353-8E95-451B-B7C5-42068A7D336C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A775AFAA-7F28-44E7-94D0-257BE3309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09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EF92A614-C632-492D-9300-5E07F0E34274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C3585135-9C62-440F-8ED3-9D6CBFBF9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42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58C46064-368A-4F24-A408-0B660BD5A923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78558265-A283-4EDD-AFFF-76A0EF844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1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pe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219" y="-16276"/>
            <a:ext cx="6629400" cy="1107996"/>
          </a:xfrm>
          <a:prstGeom prst="rect">
            <a:avLst/>
          </a:prstGeom>
        </p:spPr>
        <p:txBody>
          <a:bodyPr wrap="square" anchor="ctr" anchorCtr="1">
            <a:spAutoFit/>
          </a:bodyPr>
          <a:lstStyle>
            <a:lvl1pPr>
              <a:defRPr lang="en-US" sz="3300" b="0"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2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58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4849" indent="0">
              <a:buNone/>
              <a:defRPr sz="1200"/>
            </a:lvl2pPr>
            <a:lvl3pPr marL="889767" indent="0">
              <a:buNone/>
              <a:defRPr sz="1000"/>
            </a:lvl3pPr>
            <a:lvl4pPr marL="1334555" indent="0">
              <a:buNone/>
              <a:defRPr sz="900"/>
            </a:lvl4pPr>
            <a:lvl5pPr marL="1779406" indent="0">
              <a:buNone/>
              <a:defRPr sz="900"/>
            </a:lvl5pPr>
            <a:lvl6pPr marL="2224259" indent="0">
              <a:buNone/>
              <a:defRPr sz="900"/>
            </a:lvl6pPr>
            <a:lvl7pPr marL="2669106" indent="0">
              <a:buNone/>
              <a:defRPr sz="900"/>
            </a:lvl7pPr>
            <a:lvl8pPr marL="3113957" indent="0">
              <a:buNone/>
              <a:defRPr sz="900"/>
            </a:lvl8pPr>
            <a:lvl9pPr marL="35587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D0FFF889-0724-4ECA-8344-DD96DDB409C3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D8D296E8-4EFE-4567-B865-1121261EF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70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4849" indent="0">
              <a:buNone/>
              <a:defRPr sz="2800"/>
            </a:lvl2pPr>
            <a:lvl3pPr marL="889767" indent="0">
              <a:buNone/>
              <a:defRPr sz="2400"/>
            </a:lvl3pPr>
            <a:lvl4pPr marL="1334555" indent="0">
              <a:buNone/>
              <a:defRPr sz="2000"/>
            </a:lvl4pPr>
            <a:lvl5pPr marL="1779406" indent="0">
              <a:buNone/>
              <a:defRPr sz="2000"/>
            </a:lvl5pPr>
            <a:lvl6pPr marL="2224259" indent="0">
              <a:buNone/>
              <a:defRPr sz="2000"/>
            </a:lvl6pPr>
            <a:lvl7pPr marL="2669106" indent="0">
              <a:buNone/>
              <a:defRPr sz="2000"/>
            </a:lvl7pPr>
            <a:lvl8pPr marL="3113957" indent="0">
              <a:buNone/>
              <a:defRPr sz="2000"/>
            </a:lvl8pPr>
            <a:lvl9pPr marL="3558796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4849" indent="0">
              <a:buNone/>
              <a:defRPr sz="1200"/>
            </a:lvl2pPr>
            <a:lvl3pPr marL="889767" indent="0">
              <a:buNone/>
              <a:defRPr sz="1000"/>
            </a:lvl3pPr>
            <a:lvl4pPr marL="1334555" indent="0">
              <a:buNone/>
              <a:defRPr sz="900"/>
            </a:lvl4pPr>
            <a:lvl5pPr marL="1779406" indent="0">
              <a:buNone/>
              <a:defRPr sz="900"/>
            </a:lvl5pPr>
            <a:lvl6pPr marL="2224259" indent="0">
              <a:buNone/>
              <a:defRPr sz="900"/>
            </a:lvl6pPr>
            <a:lvl7pPr marL="2669106" indent="0">
              <a:buNone/>
              <a:defRPr sz="900"/>
            </a:lvl7pPr>
            <a:lvl8pPr marL="3113957" indent="0">
              <a:buNone/>
              <a:defRPr sz="900"/>
            </a:lvl8pPr>
            <a:lvl9pPr marL="35587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115BCA7F-816F-4CE9-8209-6C6B8B84EF49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C4A69067-2116-4ED3-A13E-66AF37B4D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09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92414D3C-1882-4D71-A815-A598EFF2F1B3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02709B1D-8961-4C94-AE50-8F7989809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31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7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7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3DAD631D-1B16-492E-BFF0-E21C244E50F1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 hangingPunct="0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31D5816F-881F-4863-B995-E8AAE6A71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91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6C88-DF7A-42C4-960E-E540B9C6F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4992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LTW_MT_L_3Crgb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624681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631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41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87187-F107-4CD8-9534-F5D0BC6D3595}" type="datetimeFigureOut">
              <a:rPr lang="en-US" smtClean="0">
                <a:solidFill>
                  <a:prstClr val="black"/>
                </a:solidFill>
              </a:rPr>
              <a:pPr/>
              <a:t>11/1/2017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EDD2D-B004-45A0-8FF1-F3C2E57571A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5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8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619875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1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8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6705600" y="304800"/>
            <a:ext cx="2032000" cy="453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 userDrawn="1"/>
        </p:nvSpPr>
        <p:spPr bwMode="auto">
          <a:xfrm rot="10800000" flipH="1">
            <a:off x="381000" y="1066800"/>
            <a:ext cx="8458200" cy="1588"/>
          </a:xfrm>
          <a:prstGeom prst="line">
            <a:avLst/>
          </a:prstGeom>
          <a:noFill/>
          <a:ln w="63500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76201"/>
            <a:ext cx="6705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52" r:id="rId2"/>
    <p:sldLayoutId id="2147483740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11" tIns="44456" rIns="88911" bIns="44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6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11" tIns="44456" rIns="88911" bIns="44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l" defTabSz="889767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B7B53D1E-CACA-493E-B286-A07E0F815948}" type="datetimeFigureOut">
              <a:rPr lang="en-US">
                <a:sym typeface="Helvetica Light" charset="0"/>
              </a:rPr>
              <a:pPr>
                <a:defRPr/>
              </a:pPr>
              <a:t>11/1/2017</a:t>
            </a:fld>
            <a:endParaRPr lang="en-US">
              <a:sym typeface="Helvetica Light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ctr" defTabSz="889767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ym typeface="Helvetica Light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r" defTabSz="889767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C90B3A3F-E42B-44A8-80B0-88B80B87D843}" type="slidenum">
              <a:rPr lang="en-US">
                <a:sym typeface="Helvetica Light" charset="0"/>
              </a:rPr>
              <a:pPr>
                <a:defRPr/>
              </a:pPr>
              <a:t>‹#›</a:t>
            </a:fld>
            <a:endParaRPr lang="en-US">
              <a:sym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7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889589" rtl="0" eaLnBrk="0" fontAlgn="base" hangingPunct="0">
        <a:spcBef>
          <a:spcPct val="0"/>
        </a:spcBef>
        <a:spcAft>
          <a:spcPct val="0"/>
        </a:spcAft>
        <a:defRPr sz="435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89589" rtl="0" eaLnBrk="0" fontAlgn="base" hangingPunct="0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2pPr>
      <a:lvl3pPr algn="ctr" defTabSz="889589" rtl="0" eaLnBrk="0" fontAlgn="base" hangingPunct="0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3pPr>
      <a:lvl4pPr algn="ctr" defTabSz="889589" rtl="0" eaLnBrk="0" fontAlgn="base" hangingPunct="0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4pPr>
      <a:lvl5pPr algn="ctr" defTabSz="889589" rtl="0" eaLnBrk="0" fontAlgn="base" hangingPunct="0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5pPr>
      <a:lvl6pPr marL="321457" algn="ctr" defTabSz="889589" rtl="0" fontAlgn="base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6pPr>
      <a:lvl7pPr marL="642915" algn="ctr" defTabSz="889589" rtl="0" fontAlgn="base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7pPr>
      <a:lvl8pPr marL="964372" algn="ctr" defTabSz="889589" rtl="0" fontAlgn="base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8pPr>
      <a:lvl9pPr marL="1285829" algn="ctr" defTabSz="889589" rtl="0" fontAlgn="base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32619" indent="-332619" algn="l" defTabSz="8895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64" kern="1200">
          <a:solidFill>
            <a:schemeClr val="tx1"/>
          </a:solidFill>
          <a:latin typeface="+mn-lt"/>
          <a:ea typeface="+mn-ea"/>
          <a:cs typeface="+mn-cs"/>
        </a:defRPr>
      </a:lvl1pPr>
      <a:lvl2pPr marL="722163" indent="-277927" algn="l" defTabSz="8895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42" kern="1200">
          <a:solidFill>
            <a:schemeClr val="tx1"/>
          </a:solidFill>
          <a:latin typeface="+mn-lt"/>
          <a:ea typeface="+mn-ea"/>
          <a:cs typeface="+mn-cs"/>
        </a:defRPr>
      </a:lvl2pPr>
      <a:lvl3pPr marL="1111707" indent="-222118" algn="l" defTabSz="8895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91" kern="1200">
          <a:solidFill>
            <a:schemeClr val="tx1"/>
          </a:solidFill>
          <a:latin typeface="+mn-lt"/>
          <a:ea typeface="+mn-ea"/>
          <a:cs typeface="+mn-cs"/>
        </a:defRPr>
      </a:lvl3pPr>
      <a:lvl4pPr marL="1555943" indent="-222118" algn="l" defTabSz="8895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69" kern="1200">
          <a:solidFill>
            <a:schemeClr val="tx1"/>
          </a:solidFill>
          <a:latin typeface="+mn-lt"/>
          <a:ea typeface="+mn-ea"/>
          <a:cs typeface="+mn-cs"/>
        </a:defRPr>
      </a:lvl4pPr>
      <a:lvl5pPr marL="2001295" indent="-222118" algn="l" defTabSz="8895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69" kern="1200">
          <a:solidFill>
            <a:schemeClr val="tx1"/>
          </a:solidFill>
          <a:latin typeface="+mn-lt"/>
          <a:ea typeface="+mn-ea"/>
          <a:cs typeface="+mn-cs"/>
        </a:defRPr>
      </a:lvl5pPr>
      <a:lvl6pPr marL="2446675" indent="-222275" algn="l" defTabSz="8897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533" indent="-222275" algn="l" defTabSz="8897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380" indent="-222275" algn="l" defTabSz="8897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213" indent="-222275" algn="l" defTabSz="8897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849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767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555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406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259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106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3957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8796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940E21-42B8-4226-8C60-9DE6FF1CCD57}" type="slidenum">
              <a:rPr lang="en-US">
                <a:solidFill>
                  <a:srgbClr val="000000"/>
                </a:solidFill>
                <a:ea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5300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cgi-bin/text-idx?tpl=/ecfrbrowse/Title14/14tab_02.tpl" TargetMode="External"/><Relationship Id="rId2" Type="http://schemas.openxmlformats.org/officeDocument/2006/relationships/hyperlink" Target="http://www.faa.gov/documentLibrary/media/Advisory_Circular/AC%20120-92A.pdf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Stout%20Air%20Services&amp;source=images&amp;cd=&amp;cad=rja&amp;docid=sKAgDcOZzAqePM&amp;tbnid=50DC_lr0fe8DpM:&amp;ved=0CAUQjRw&amp;url=http://ptatransitauthority.blogspot.com/2009/05/stout-air-services.html&amp;ei=MALwUYG7KIXe8ATJ0YCQDA&amp;bvm=bv.49641647,d.eWU&amp;psig=AFQjCNHCTx3aBwBQ05f1o1j2fk6lE2rC2w&amp;ust=1374770025113816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google.com/url?sa=i&amp;rct=j&amp;q=The%20Fifteenth%20Air%20Force&amp;source=images&amp;cd=&amp;cad=rja&amp;docid=1WWwhtEoHm-rpM&amp;tbnid=O8a5EGBaw_8gcM:&amp;ved=0CAUQjRw&amp;url=http://en.wikipedia.org/wiki/File:B-24s_of_15th_Air_Force_bomb_Romanian_oil_field_in_Ploesti_on_August_1,_1943.jpg&amp;ei=xQPwUZzWJ5D29gT0xICgBw&amp;bvm=bv.49641647,d.eWU&amp;psig=AFQjCNGLdeOUpQG3heoe6UOKyAcSzflzrQ&amp;ust=1374770483701934" TargetMode="External"/><Relationship Id="rId7" Type="http://schemas.openxmlformats.org/officeDocument/2006/relationships/hyperlink" Target="http://www.google.com/url?sa=i&amp;rct=j&amp;q=General%20Jimmy%20Doolittle&amp;source=images&amp;cd=&amp;cad=rja&amp;docid=7VcEWQ9gMIfX6M&amp;tbnid=uzvkny6eB9B36M:&amp;ved=0CAUQjRw&amp;url=http://www.uss-hornet.org/history/wwii/doolittle_bios.shtml&amp;ei=EATwUcuYFZSa8wSQ7oDYAQ&amp;bvm=bv.49641647,d.eWU&amp;psig=AFQjCNFXddVxjqxwKGJkcN_SYhmQ2d8Piw&amp;ust=137477056299828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hyperlink" Target="http://www.google.com/url?sa=i&amp;rct=j&amp;q=The%20Fifteenth%20Air%20Force&amp;source=images&amp;cd=&amp;cad=rja&amp;docid=ofAlXLaTTGp_VM&amp;tbnid=UQTDOtXmaEoukM:&amp;ved=0CAUQjRw&amp;url=http://www.military-graphics.com/af_unit.html&amp;ei=3gPwUe-oMYbY9AT5sYCIAg&amp;bvm=bv.49641647,d.eWU&amp;psig=AFQjCNGLdeOUpQG3heoe6UOKyAcSzflzrQ&amp;ust=1374770483701934" TargetMode="Externa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Douglas%20C-124%20%E2%80%9CGlobemaster%20II&amp;source=images&amp;cd=&amp;cad=rja&amp;docid=IyyfbDJa4HxvZM&amp;tbnid=DSZIR3kXm2umHM:&amp;ved=0CAUQjRw&amp;url=http://www.nationalmuseum.af.mil/factsheets/factsheet.asp?id=13885&amp;ei=RQXwUa_gNIvm8gTH34CoDA&amp;bvm=bv.49641647,d.eWU&amp;psig=AFQjCNEvC1niaiEHuRBZWpahDWcu9YW4pA&amp;ust=1374770805770240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jpeg"/><Relationship Id="rId5" Type="http://schemas.openxmlformats.org/officeDocument/2006/relationships/hyperlink" Target="http://www.google.com/url?sa=i&amp;rct=j&amp;q=Douglas%20C-124%20%E2%80%9CGlobemaster%20II&amp;source=images&amp;cd=&amp;cad=rja&amp;docid=IyyfbDJa4HxvZM&amp;tbnid=DSZIR3kXm2umHM:&amp;ved=0CAUQjRw&amp;url=http://www.nationalmuseum.af.mil/factsheets/factsheet.asp?id=289&amp;ei=JQXwUb7KB4iK9QShqoDAAw&amp;bvm=bv.49641647,d.eWU&amp;psig=AFQjCNEvC1niaiEHuRBZWpahDWcu9YW4pA&amp;ust=1374770805770240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Eastern%20Air%20Lines%20Douglas%20DC-4&amp;source=images&amp;cd=&amp;cad=rja&amp;docid=iS2OXamnflzRiM&amp;tbnid=V7kMDtr_Lbqt8M:&amp;ved=0CAUQjRw&amp;url=http://www.adamjets.com/index.php?main_page=product_info&amp;products_id=6217&amp;ei=kQXwUaz1EZCC9QTv5IEI&amp;bvm=bv.49641647,d.eWU&amp;psig=AFQjCNGVoKTG_eeMmB7WUuAFTlhUgZXF5w&amp;ust=137477094878817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jpeg"/><Relationship Id="rId5" Type="http://schemas.openxmlformats.org/officeDocument/2006/relationships/hyperlink" Target="http://www.google.com/url?sa=i&amp;rct=j&amp;q=Lockheed%20P-38%20%E2%80%9CLightning&amp;source=images&amp;cd=&amp;cad=rja&amp;docid=UFOkU_7Kzt_FFM&amp;tbnid=hPwWPsebOdBtiM:&amp;ved=0CAUQjRw&amp;url=http://commons.wikimedia.org/wiki/File:Lockheed_P-38_Lightning_USAF.JPG&amp;ei=zQXwUYD4JYHc8AS5xIC4Bg&amp;bvm=bv.49641647,d.eWU&amp;psig=AFQjCNHrSnvqzUlwVHArC2uuhoGZedfJ9w&amp;ust=1374771010796799" TargetMode="Externa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url?sa=i&amp;rct=j&amp;q=B-29%20%E2%80%9CSuperfortress&amp;source=images&amp;cd=&amp;cad=rja&amp;docid=mO-Bme6K2YQveM&amp;tbnid=U-BRYkrKAjxLdM:&amp;ved=0CAUQjRw&amp;url=http://www.skyscrapercity.com/archive/index.php/t-813966-p-2.html&amp;ei=MwbwUcTjMo_S9ASi3YDQBg&amp;bvm=bv.49641647,d.eWU&amp;psig=AFQjCNFBHYziBpOv30CS9YJ1Z9tHHOE1uQ&amp;ust=1374771071373569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jpeg"/><Relationship Id="rId5" Type="http://schemas.openxmlformats.org/officeDocument/2006/relationships/hyperlink" Target="http://www.google.com/url?sa=i&amp;rct=j&amp;q=B-29%20%E2%80%9CSuperfortress&amp;source=images&amp;cd=&amp;cad=rja&amp;docid=mO-Bme6K2YQveM&amp;tbnid=U-BRYkrKAjxLdM:&amp;ved=0CAUQjRw&amp;url=http://www.nationalmuseum.af.mil/factsheets/factsheet.asp?id=527&amp;ei=FwbwUfLjL4HW9AS77YG4DQ&amp;bvm=bv.49641647,d.eWU&amp;psig=AFQjCNFBHYziBpOv30CS9YJ1Z9tHHOE1uQ&amp;ust=1374771071373569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Bell%20GAM-63%20%E2%80%9CRascal%E2%80%9D&amp;source=images&amp;cd=&amp;cad=rja&amp;docid=iAgdh2OjATb2GM&amp;tbnid=ubGr2Ok9LkbUEM:&amp;ved=0CAUQjRw&amp;url=http://en.wikipedia.org/wiki/GAM-63_RASCAL&amp;ei=hwbwUb-XJob89QT3kYHwDQ&amp;bvm=bv.49641647,d.eWU&amp;psig=AFQjCNEyMB-2AakDvZHuWqedfPdXXr1Ldw&amp;ust=137477117736881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8.jpeg"/><Relationship Id="rId5" Type="http://schemas.openxmlformats.org/officeDocument/2006/relationships/hyperlink" Target="http://www.google.com/url?sa=i&amp;rct=j&amp;q=Bell%20GAM-63%20%E2%80%9CRascal%E2%80%9D&amp;source=images&amp;cd=&amp;cad=rja&amp;docid=iAgdh2OjATb2GM&amp;tbnid=ubGr2Ok9LkbUEM:&amp;ved=&amp;url=http://moonandback.com/2011/05/23/rascal-a-%E2%80%98pilotless-parasite%E2%80%99-tested-at-holloman-this-week-in-space-history/&amp;ei=rwbwUab4LYrO9ATvpICgCg&amp;bvm=bv.49641647,d.eWU&amp;psig=AFQjCNEyMB-2AakDvZHuWqedfPdXXr1Ldw&amp;ust=1374771177368814" TargetMode="Externa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atin typeface="+mj-lt"/>
              </a:rPr>
              <a:t>MGMT 203</a:t>
            </a:r>
            <a:br>
              <a:rPr lang="en-US" sz="3600" b="1" dirty="0" smtClean="0">
                <a:latin typeface="+mj-lt"/>
              </a:rPr>
            </a:br>
            <a:r>
              <a:rPr lang="en-US" sz="3600" dirty="0"/>
              <a:t>Human Factors and Crew Resource Management</a:t>
            </a:r>
            <a:br>
              <a:rPr lang="en-US" sz="3600" dirty="0"/>
            </a:br>
            <a:endParaRPr lang="en-US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Module 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6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98634" y="616515"/>
          <a:ext cx="8146732" cy="5931418"/>
        </p:xfrm>
        <a:graphic>
          <a:graphicData uri="http://schemas.openxmlformats.org/drawingml/2006/table">
            <a:tbl>
              <a:tblPr firstRow="1" firstCol="1" bandRow="1"/>
              <a:tblGrid>
                <a:gridCol w="1004702"/>
                <a:gridCol w="1100379"/>
                <a:gridCol w="1286360"/>
                <a:gridCol w="1261891"/>
                <a:gridCol w="1403817"/>
                <a:gridCol w="1162373"/>
                <a:gridCol w="927210"/>
              </a:tblGrid>
              <a:tr h="270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 dirty="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Sunday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Monday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Tuesday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Wednesday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Thursday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Saturday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15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Intro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 Friday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21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5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22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Discussions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Mighty 8th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28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87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29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Intro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endParaRPr kumimoji="0" lang="en-US" sz="1200" b="1" i="0" u="none" strike="noStrike" kern="8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ndara"/>
                        <a:ea typeface="Candar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4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233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 Friday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11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35662" y="-136240"/>
            <a:ext cx="627267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0D0D0D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October/November </a:t>
            </a:r>
            <a:r>
              <a:rPr lang="en-US" sz="4400" dirty="0" smtClean="0">
                <a:solidFill>
                  <a:srgbClr val="0D0D0D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2017</a:t>
            </a:r>
            <a:endParaRPr lang="en-US" dirty="0" smtClean="0">
              <a:solidFill>
                <a:prstClr val="black"/>
              </a:solidFill>
              <a:ea typeface="ＭＳ Ｐゴシック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792030" y="3360148"/>
            <a:ext cx="1394845" cy="169943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6015461" y="4407252"/>
            <a:ext cx="2057400" cy="2209800"/>
          </a:xfrm>
          <a:prstGeom prst="star5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3385557" y="4407252"/>
            <a:ext cx="2057400" cy="2209800"/>
          </a:xfrm>
          <a:prstGeom prst="star5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37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49236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US" sz="3200" b="1" u="sng" dirty="0"/>
              <a:t>Learning Objectives – Module 6</a:t>
            </a:r>
            <a:r>
              <a:rPr lang="en-US" sz="3200" b="1" u="sng" dirty="0" smtClean="0"/>
              <a:t> (10/30/17 </a:t>
            </a:r>
            <a:r>
              <a:rPr lang="en-US" sz="3200" b="1" u="sng" dirty="0"/>
              <a:t>– </a:t>
            </a:r>
            <a:r>
              <a:rPr lang="en-US" sz="3200" b="1" u="sng" dirty="0" smtClean="0"/>
              <a:t>11/10/17)</a:t>
            </a:r>
            <a:r>
              <a:rPr lang="en-US" sz="3200" b="1" u="sng" dirty="0"/>
              <a:t/>
            </a:r>
            <a:br>
              <a:rPr lang="en-US" sz="3200" b="1" u="sng" dirty="0"/>
            </a:br>
            <a:r>
              <a:rPr lang="en-US" sz="2800" b="1" u="sng" dirty="0"/>
              <a:t>Human Factors and Crew Resource Management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436" y="2508069"/>
            <a:ext cx="7763164" cy="43499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000" b="1" u="sng" dirty="0"/>
              <a:t>Upon successful completion of this module, you will be able to:</a:t>
            </a:r>
          </a:p>
          <a:p>
            <a:pPr lvl="1"/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dirty="0"/>
              <a:t>Explain the aeromedical factors that are essential features in the lives of aviation professionals. </a:t>
            </a:r>
          </a:p>
          <a:p>
            <a:pPr>
              <a:buFont typeface="+mj-lt"/>
              <a:buAutoNum type="arabicPeriod"/>
            </a:pPr>
            <a:r>
              <a:rPr lang="en-US" dirty="0"/>
              <a:t>Classify the principles of the Aeronautical Decision Making (ADM) model include DECIDE.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human factors design considerations that must be considered in flight deck design.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the evolving concepts of Crew Resource Management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Differentiate among the topics that are typically included in current CRM programs. </a:t>
            </a:r>
          </a:p>
          <a:p>
            <a:pPr>
              <a:buFont typeface="+mj-lt"/>
              <a:buAutoNum type="arabicPeriod"/>
            </a:pPr>
            <a:r>
              <a:rPr lang="en-US" dirty="0"/>
              <a:t>Analyze CRM performance marker clusters for their applicability to different crew situations.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the goals associated with Maintenance Resource Management (MRM). </a:t>
            </a:r>
          </a:p>
          <a:p>
            <a:pPr>
              <a:buFont typeface="+mj-lt"/>
              <a:buAutoNum type="arabicPeriod"/>
            </a:pPr>
            <a:r>
              <a:rPr lang="en-US" dirty="0"/>
              <a:t>Discuss the principles of Dr. James Reason's Swiss Cheese Model. </a:t>
            </a:r>
          </a:p>
          <a:p>
            <a:pPr>
              <a:buFont typeface="+mj-lt"/>
              <a:buAutoNum type="arabicPeriod"/>
            </a:pPr>
            <a:r>
              <a:rPr lang="en-US" dirty="0"/>
              <a:t>Explain the Sterile Flight Deck or Cockpit rule and why is it </a:t>
            </a:r>
            <a:r>
              <a:rPr lang="en-US" dirty="0" smtClean="0"/>
              <a:t>important.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Discuss human factors design considerations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-221649" y="37403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40977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Refer to Readings on ERAU Website Mod 6</a:t>
            </a:r>
          </a:p>
          <a:p>
            <a:r>
              <a:rPr lang="en-US" u="sng" dirty="0" smtClean="0">
                <a:hlinkClick r:id="rId2"/>
              </a:rPr>
              <a:t>FAA </a:t>
            </a:r>
            <a:r>
              <a:rPr lang="en-US" u="sng" dirty="0">
                <a:hlinkClick r:id="rId2"/>
              </a:rPr>
              <a:t>AC </a:t>
            </a:r>
            <a:r>
              <a:rPr lang="en-US" u="sng" dirty="0" smtClean="0">
                <a:hlinkClick r:id="rId2"/>
              </a:rPr>
              <a:t>120-51E </a:t>
            </a:r>
            <a:r>
              <a:rPr lang="en-US" u="sng" dirty="0" smtClean="0"/>
              <a:t>Crew Resource Management Training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Pilots Handbook of Aeronautical Knowledge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Chapter 17 – Aeromedical Factors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Chapter 2 – Aeronautical Decision Making</a:t>
            </a:r>
          </a:p>
          <a:p>
            <a:r>
              <a:rPr lang="en-US" dirty="0" smtClean="0">
                <a:hlinkClick r:id="rId3"/>
              </a:rPr>
              <a:t>Title 14 Code of Federal Regulations (CFR) </a:t>
            </a:r>
            <a:r>
              <a:rPr lang="en-US" dirty="0" smtClean="0"/>
              <a:t>- Please </a:t>
            </a:r>
            <a:r>
              <a:rPr lang="en-US" dirty="0"/>
              <a:t>review </a:t>
            </a:r>
            <a:r>
              <a:rPr lang="en-US" dirty="0">
                <a:solidFill>
                  <a:srgbClr val="FF0000"/>
                </a:solidFill>
              </a:rPr>
              <a:t>14 CFR Parts: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121 and 135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Textbook – </a:t>
            </a:r>
            <a:r>
              <a:rPr lang="en-US" dirty="0" smtClean="0">
                <a:solidFill>
                  <a:srgbClr val="0070C0"/>
                </a:solidFill>
              </a:rPr>
              <a:t>Business and Corporate Aviation Management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Chapter </a:t>
            </a:r>
            <a:r>
              <a:rPr lang="en-US" dirty="0" smtClean="0">
                <a:solidFill>
                  <a:srgbClr val="FF0000"/>
                </a:solidFill>
              </a:rPr>
              <a:t>6: Operations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109397"/>
            <a:ext cx="6353175" cy="71223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150338"/>
            <a:ext cx="9074728" cy="609600"/>
          </a:xfrm>
        </p:spPr>
        <p:txBody>
          <a:bodyPr/>
          <a:lstStyle/>
          <a:p>
            <a:pPr algn="l"/>
            <a:r>
              <a:rPr lang="en-US" sz="3200" b="1" dirty="0"/>
              <a:t>6.3a - NTSB Case Study (Part 1)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Wed Nov 8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76" y="1332321"/>
            <a:ext cx="8241144" cy="27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150338"/>
            <a:ext cx="9074728" cy="609600"/>
          </a:xfrm>
        </p:spPr>
        <p:txBody>
          <a:bodyPr/>
          <a:lstStyle/>
          <a:p>
            <a:pPr algn="l"/>
            <a:r>
              <a:rPr lang="en-US" sz="3200" b="1" dirty="0" smtClean="0"/>
              <a:t>6.3b </a:t>
            </a:r>
            <a:r>
              <a:rPr lang="en-US" sz="3200" b="1" dirty="0"/>
              <a:t>- NTSB Case Study (Part </a:t>
            </a:r>
            <a:r>
              <a:rPr lang="en-US" sz="3200" b="1" dirty="0" smtClean="0"/>
              <a:t>2) </a:t>
            </a:r>
            <a:br>
              <a:rPr lang="en-US" sz="32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Wed Nov 8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27" y="2309812"/>
            <a:ext cx="8176635" cy="274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977"/>
            <a:ext cx="6629400" cy="10310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Module 6 Review Questions </a:t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(Due Fri Nov 10)</a:t>
            </a:r>
            <a:endParaRPr sz="3600" b="1" dirty="0">
              <a:solidFill>
                <a:srgbClr val="FF0000"/>
              </a:solidFill>
            </a:endParaRP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017091"/>
            <a:ext cx="8229600" cy="5523046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b="1" dirty="0"/>
              <a:t>Spend quality time responding to the following questions in your own words.</a:t>
            </a:r>
          </a:p>
          <a:p>
            <a:endParaRPr lang="en-US" alt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Explain </a:t>
            </a:r>
            <a:r>
              <a:rPr lang="en-US" altLang="en-US" dirty="0"/>
              <a:t>the aeromedical factors that are essential features in the lives of aviation professionals.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Classify </a:t>
            </a:r>
            <a:r>
              <a:rPr lang="en-US" altLang="en-US" dirty="0"/>
              <a:t>the principles of the Aeronautical Decision Making (ADM) model and DECIDE (Detect, Estimate, Choose, Identify, Do, Evaluate) model 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Describe </a:t>
            </a:r>
            <a:r>
              <a:rPr lang="en-US" altLang="en-US" dirty="0"/>
              <a:t>human factors design considerations that must be considered in flight deck design. What is the importance of this concept 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What </a:t>
            </a:r>
            <a:r>
              <a:rPr lang="en-US" altLang="en-US" dirty="0"/>
              <a:t>are the evolving concepts of Crew Resource Management (CRM)?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Describe </a:t>
            </a:r>
            <a:r>
              <a:rPr lang="en-US" altLang="en-US" dirty="0"/>
              <a:t>the goals associated with Maintenance Resource Management (MRM).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DF82206-C07E-4162-9C15-C93FC083D722}" type="slidenum">
              <a:rPr lang="en-US" altLang="en-US" sz="18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en-US" alt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38408" y="2487730"/>
          <a:ext cx="2871553" cy="2005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553"/>
              </a:tblGrid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Aircraft Manufacturing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Chris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Corbett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Fire and Crash Rescue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Trent Thompson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Helicopter Operations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Casey Bradford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212035"/>
            <a:ext cx="6353175" cy="84524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Term Paper Topics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4191" y="1070534"/>
            <a:ext cx="44262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Your </a:t>
            </a:r>
            <a:r>
              <a:rPr lang="en-US" sz="1400" dirty="0">
                <a:solidFill>
                  <a:prstClr val="black"/>
                </a:solidFill>
              </a:rPr>
              <a:t>Final Term Paper must be at least 12 pages and consist of the following:</a:t>
            </a:r>
          </a:p>
          <a:p>
            <a:r>
              <a:rPr lang="en-US" sz="1400" dirty="0">
                <a:solidFill>
                  <a:prstClr val="black"/>
                </a:solidFill>
              </a:rPr>
              <a:t>A title page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 text (10 pages)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 page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The </a:t>
            </a:r>
            <a:r>
              <a:rPr lang="en-US" sz="1400" dirty="0" smtClean="0">
                <a:solidFill>
                  <a:prstClr val="black"/>
                </a:solidFill>
              </a:rPr>
              <a:t>paper should </a:t>
            </a:r>
            <a:r>
              <a:rPr lang="en-US" sz="1400" dirty="0">
                <a:solidFill>
                  <a:prstClr val="black"/>
                </a:solidFill>
              </a:rPr>
              <a:t>include some of the headings below as appropriate:</a:t>
            </a:r>
          </a:p>
          <a:p>
            <a:r>
              <a:rPr lang="en-US" sz="1400" dirty="0">
                <a:solidFill>
                  <a:prstClr val="black"/>
                </a:solidFill>
              </a:rPr>
              <a:t>Introduction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Description of the Company or Agency (Basically what business are you in)</a:t>
            </a:r>
          </a:p>
          <a:p>
            <a:r>
              <a:rPr lang="en-US" sz="1400" dirty="0">
                <a:solidFill>
                  <a:prstClr val="black"/>
                </a:solidFill>
              </a:rPr>
              <a:t>Operation Description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Equipment or Aircraft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Maintenance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Manager’s Roles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Staff Qualifications, Certifications,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Human Factors</a:t>
            </a:r>
          </a:p>
          <a:p>
            <a:r>
              <a:rPr lang="en-US" sz="1400" dirty="0">
                <a:solidFill>
                  <a:prstClr val="black"/>
                </a:solidFill>
              </a:rPr>
              <a:t>Quality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Regulations and Laws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Safety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Security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Environmental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Other Management Factors Considered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References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398" y="1684863"/>
            <a:ext cx="362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DUE Friday Dec 8, 2017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46484"/>
            <a:ext cx="7772400" cy="609600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Assignments Due – Module 6 </a:t>
            </a:r>
            <a:br>
              <a:rPr lang="en-US" sz="3200" b="1" u="sng" dirty="0" smtClean="0"/>
            </a:br>
            <a:r>
              <a:rPr lang="en-US" sz="3200" b="1" dirty="0" smtClean="0"/>
              <a:t>(10/30/17 – 11/10/17)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70824"/>
            <a:ext cx="8382000" cy="3399593"/>
          </a:xfrm>
        </p:spPr>
        <p:txBody>
          <a:bodyPr>
            <a:normAutofit/>
          </a:bodyPr>
          <a:lstStyle/>
          <a:p>
            <a:r>
              <a:rPr lang="en-US" sz="2000" b="1" u="sng" dirty="0" smtClean="0"/>
              <a:t>Review Module 6 Instructions for the following assignments: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Discussion </a:t>
            </a:r>
            <a:r>
              <a:rPr lang="en-US" sz="2400" b="1" dirty="0"/>
              <a:t>Board Due </a:t>
            </a:r>
            <a:r>
              <a:rPr lang="en-US" sz="2400" b="1" dirty="0" smtClean="0"/>
              <a:t>(NTSB Case Study 1 and 2) </a:t>
            </a:r>
            <a:endParaRPr lang="en-US" sz="2400" b="1" dirty="0">
              <a:hlinkClick r:id="" action="ppaction://hlinkfile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(Due </a:t>
            </a:r>
            <a:r>
              <a:rPr lang="en-US" sz="2400" b="1" dirty="0" smtClean="0">
                <a:solidFill>
                  <a:srgbClr val="FF0000"/>
                </a:solidFill>
              </a:rPr>
              <a:t>– Wed Nov 8) </a:t>
            </a:r>
            <a:r>
              <a:rPr lang="en-US" sz="2400" b="1" dirty="0"/>
              <a:t>– 2 part (</a:t>
            </a:r>
            <a:r>
              <a:rPr lang="en-US" sz="2400" b="1" dirty="0">
                <a:solidFill>
                  <a:srgbClr val="FF0000"/>
                </a:solidFill>
              </a:rPr>
              <a:t>Post and Respond</a:t>
            </a:r>
            <a:r>
              <a:rPr lang="en-US" sz="2400" b="1" dirty="0" smtClean="0"/>
              <a:t>)</a:t>
            </a:r>
          </a:p>
          <a:p>
            <a:pPr marL="457200" lvl="1" indent="0">
              <a:buNone/>
            </a:pPr>
            <a:endParaRPr lang="en-US" sz="2400" b="1" dirty="0"/>
          </a:p>
          <a:p>
            <a:pPr lvl="0"/>
            <a:r>
              <a:rPr lang="en-US" sz="2400" b="1" dirty="0" smtClean="0">
                <a:solidFill>
                  <a:srgbClr val="000000"/>
                </a:solidFill>
              </a:rPr>
              <a:t>Review Questions </a:t>
            </a:r>
            <a:r>
              <a:rPr lang="en-US" sz="2400" b="1" dirty="0">
                <a:solidFill>
                  <a:srgbClr val="000000"/>
                </a:solidFill>
              </a:rPr>
              <a:t>– </a:t>
            </a:r>
            <a:r>
              <a:rPr lang="en-US" sz="2400" b="1" dirty="0" smtClean="0">
                <a:solidFill>
                  <a:srgbClr val="000000"/>
                </a:solidFill>
              </a:rPr>
              <a:t>Human Factors and CRM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(Due – Fri Nov 10) </a:t>
            </a:r>
            <a:r>
              <a:rPr lang="en-US" sz="2400" b="1" dirty="0">
                <a:solidFill>
                  <a:srgbClr val="000000"/>
                </a:solidFill>
              </a:rPr>
              <a:t>– 5</a:t>
            </a:r>
            <a:r>
              <a:rPr lang="en-US" sz="2400" b="1" dirty="0" smtClean="0">
                <a:solidFill>
                  <a:srgbClr val="000000"/>
                </a:solidFill>
              </a:rPr>
              <a:t> Questions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482488" y="252066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39852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3354214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  1928 — Stout Air Services starts six times weekly passenger service between Detroit and Chicago, 252 miles. </a:t>
            </a:r>
            <a:endParaRPr lang="en-US" sz="3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48134" name="Picture 2" descr="http://i147.photobucket.com/albums/r293/VIEWLINER/PTA/Stou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47" y="3362028"/>
            <a:ext cx="5207124" cy="346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7047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5487293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  1943 — The Fifteenth Air Force (15</a:t>
            </a:r>
            <a:r>
              <a:rPr lang="en-US" sz="3200" baseline="30000" dirty="0"/>
              <a:t>th</a:t>
            </a:r>
            <a:r>
              <a:rPr lang="en-US" sz="3200" dirty="0"/>
              <a:t> AF) was in Tunis, Tunisia as part of the United States Army Air Forces in the World War II Mediterranean Theater of Operations as a strategic air force and commenced combat operations the day after it was formed. 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endParaRPr lang="en-US" sz="3200" dirty="0"/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The first commander was General Jimmy Doolittle. </a:t>
            </a:r>
            <a:endParaRPr lang="en-US" sz="3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49158" name="Picture 2" descr="http://upload.wikimedia.org/wikipedia/en/1/11/B-24s_of_15th_Air_Force_bomb_Romanian_oil_field_in_Ploesti_on_August_1,_194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26" y="1803797"/>
            <a:ext cx="3829719" cy="295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4" descr="http://www.military-graphics.com/15THAF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824" y="1295922"/>
            <a:ext cx="1904256" cy="19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Picture 6" descr="http://www.uss-hornet.org/history/wwii/picts-DLR/Jimmy_Doolittle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223" y="3869904"/>
            <a:ext cx="2143125" cy="272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890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4731619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  1949 — The Bell Aircraft Corporation announces its 12-passenger helicopter with all-metal fuselage, engineered to use either a 600 or 800-hp engine to cruise at more than 100-mph. </a:t>
            </a:r>
            <a:endParaRPr lang="en-US" sz="3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50182" name="Picture 2" descr="http://t2.gstatic.com/images?q=tbn:ANd9GcSQRDTcsLb0-SuwWwhMZmeU0eDlQ_YtmQzcwbmty5K8Lcg-lfF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902" y="2438921"/>
            <a:ext cx="4785196" cy="243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7802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http://t2.gstatic.com/images?q=tbn:ANd9GcSVF07RPmRIhFQDVP9pd6PWWw7YZU7kl4a8V2sAMm4TaOJUvKJ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551" y="3700240"/>
            <a:ext cx="4038451" cy="307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5258470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  1949 — The Douglas C-124 “</a:t>
            </a:r>
            <a:r>
              <a:rPr lang="en-US" sz="3200" dirty="0" err="1"/>
              <a:t>Globemaster</a:t>
            </a:r>
            <a:r>
              <a:rPr lang="en-US" sz="3200" dirty="0"/>
              <a:t> II” United States Air Force heavy transport, goes on the pre-flight line.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endParaRPr lang="en-US" sz="3200" dirty="0"/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 The aircraft weighs 175,000 pounds and features a built-in ramp and clamshell doors. </a:t>
            </a:r>
            <a:endParaRPr lang="en-US" sz="3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51207" name="Picture 2" descr="http://www.nationalmuseum.af.mil/shared/media/photodb/photos/050317-F-1234P-038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098" y="1218902"/>
            <a:ext cx="4431357" cy="295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54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4731619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33692" indent="-333692" defTabSz="889767" eaLnBrk="1" fontAlgn="auto" hangingPunct="1">
              <a:spcAft>
                <a:spcPts val="0"/>
              </a:spcAft>
              <a:defRPr/>
            </a:pPr>
            <a:r>
              <a:rPr lang="en-US" sz="3200" dirty="0"/>
              <a:t>  1949 — An Eastern Air Lines Douglas DC-4 and a military Lockheed P-38 “Lightning” crash at Washington National Airport, killing 55 persons. 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52230" name="Picture 2" descr="http://www.adamjets.com/images/HLEAL201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177" y="1447726"/>
            <a:ext cx="4724921" cy="2422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Picture 4" descr="http://upload.wikimedia.org/wikipedia/commons/b/bd/Lockheed_P-38_Lightning_USAF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26" y="3964781"/>
            <a:ext cx="3996035" cy="289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2921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 descr="http://cdn-www.airliners.net/aviation-photos/photos/4/2/1/123112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16" y="1337221"/>
            <a:ext cx="4058543" cy="273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4731619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33692" indent="-333692" defTabSz="889767" eaLnBrk="1" fontAlgn="auto" hangingPunct="1">
              <a:spcAft>
                <a:spcPts val="0"/>
              </a:spcAft>
              <a:defRPr/>
            </a:pPr>
            <a:r>
              <a:rPr lang="en-US" sz="3200" dirty="0"/>
              <a:t>  1954 — The United States Air Force retires its last Boeing B-29 “</a:t>
            </a:r>
            <a:r>
              <a:rPr lang="en-US" sz="3200" dirty="0" err="1"/>
              <a:t>Superfortress</a:t>
            </a:r>
            <a:r>
              <a:rPr lang="en-US" sz="3200" dirty="0"/>
              <a:t>” from service. 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53255" name="Picture 2" descr="http://www.nationalmuseum.af.mil/shared/media/photodb/photos/050317-F-1234P-008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199" y="3533924"/>
            <a:ext cx="4542979" cy="3172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644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4731619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33692" indent="-333692" defTabSz="889767" eaLnBrk="1" fontAlgn="auto" hangingPunct="1">
              <a:spcAft>
                <a:spcPts val="0"/>
              </a:spcAft>
              <a:defRPr/>
            </a:pPr>
            <a:r>
              <a:rPr lang="en-US" sz="3200" dirty="0"/>
              <a:t>  1957 — The Bell GAM-63 “Rascal” air-to-surface guided missile officially becomes operational with the Strategic Air Command at </a:t>
            </a:r>
            <a:r>
              <a:rPr lang="en-US" sz="3200" dirty="0" err="1"/>
              <a:t>Pinecastle</a:t>
            </a:r>
            <a:r>
              <a:rPr lang="en-US" sz="3200" dirty="0"/>
              <a:t> AFB, Florida. 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54278" name="Picture 2" descr="http://upload.wikimedia.org/wikipedia/commons/thumb/5/5d/Bell_XGAM-63_Rascal_USAF.jpg/300px-Bell_XGAM-63_Rascal_USAF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629" y="1371824"/>
            <a:ext cx="3648893" cy="2359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Picture 4" descr="http://moonandback.com/wp-content/uploads/2011/05/RASCAL_lg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669" y="3960317"/>
            <a:ext cx="4634508" cy="266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0889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22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5184</TotalTime>
  <Words>963</Words>
  <Application>Microsoft Office PowerPoint</Application>
  <PresentationFormat>On-screen Show (4:3)</PresentationFormat>
  <Paragraphs>216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MS PGothic</vt:lpstr>
      <vt:lpstr>Arial</vt:lpstr>
      <vt:lpstr>Calibri</vt:lpstr>
      <vt:lpstr>Cambria</vt:lpstr>
      <vt:lpstr>Candara</vt:lpstr>
      <vt:lpstr>Helvetica</vt:lpstr>
      <vt:lpstr>Helvetica Light</vt:lpstr>
      <vt:lpstr>Times New Roman</vt:lpstr>
      <vt:lpstr>Wingdings 3</vt:lpstr>
      <vt:lpstr>Office Theme</vt:lpstr>
      <vt:lpstr>2_Office Theme</vt:lpstr>
      <vt:lpstr>3_Custom Design</vt:lpstr>
      <vt:lpstr>MGMT 203 Human Factors and Crew Resource Management </vt:lpstr>
      <vt:lpstr>THIS DAY IN AVIATION</vt:lpstr>
      <vt:lpstr>THIS DAY IN AVIATION</vt:lpstr>
      <vt:lpstr>THIS DAY IN AVIATION</vt:lpstr>
      <vt:lpstr>THIS DAY IN AVIATION</vt:lpstr>
      <vt:lpstr>THIS DAY IN AVIATION</vt:lpstr>
      <vt:lpstr>THIS DAY IN AVIATION</vt:lpstr>
      <vt:lpstr>THIS DAY IN AVIATION</vt:lpstr>
      <vt:lpstr>Questions / Comments</vt:lpstr>
      <vt:lpstr>PowerPoint Presentation</vt:lpstr>
      <vt:lpstr>Learning Objectives – Module 6 (10/30/17 – 11/10/17) Human Factors and Crew Resource Management</vt:lpstr>
      <vt:lpstr>Readings</vt:lpstr>
      <vt:lpstr>6.3a - NTSB Case Study (Part 1)  Wed Nov 8</vt:lpstr>
      <vt:lpstr>6.3b - NTSB Case Study (Part 2)  Wed Nov 8</vt:lpstr>
      <vt:lpstr>Module 6 Review Questions  (Due Fri Nov 10)</vt:lpstr>
      <vt:lpstr>Term Paper Topics</vt:lpstr>
      <vt:lpstr>Assignments Due – Module 6  (10/30/17 – 11/10/17) </vt:lpstr>
      <vt:lpstr>Questions / Comments</vt:lpstr>
    </vt:vector>
  </TitlesOfParts>
  <Company>Embry-Riddle Aeronautical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SYSE 560 Introduction to Systems Engineering Management</dc:title>
  <dc:creator>Bruce Conway User</dc:creator>
  <cp:lastModifiedBy>Petrucci, Anthony P</cp:lastModifiedBy>
  <cp:revision>170</cp:revision>
  <cp:lastPrinted>2016-01-06T16:01:24Z</cp:lastPrinted>
  <dcterms:created xsi:type="dcterms:W3CDTF">2011-08-23T19:56:56Z</dcterms:created>
  <dcterms:modified xsi:type="dcterms:W3CDTF">2017-11-01T15:01:28Z</dcterms:modified>
</cp:coreProperties>
</file>