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65" r:id="rId2"/>
    <p:sldMasterId id="2147483813" r:id="rId3"/>
  </p:sldMasterIdLst>
  <p:notesMasterIdLst>
    <p:notesMasterId r:id="rId31"/>
  </p:notesMasterIdLst>
  <p:handoutMasterIdLst>
    <p:handoutMasterId r:id="rId32"/>
  </p:handoutMasterIdLst>
  <p:sldIdLst>
    <p:sldId id="272" r:id="rId4"/>
    <p:sldId id="448" r:id="rId5"/>
    <p:sldId id="449" r:id="rId6"/>
    <p:sldId id="450" r:id="rId7"/>
    <p:sldId id="451" r:id="rId8"/>
    <p:sldId id="419" r:id="rId9"/>
    <p:sldId id="420" r:id="rId10"/>
    <p:sldId id="439" r:id="rId11"/>
    <p:sldId id="423" r:id="rId12"/>
    <p:sldId id="424" r:id="rId13"/>
    <p:sldId id="425" r:id="rId14"/>
    <p:sldId id="426" r:id="rId15"/>
    <p:sldId id="443" r:id="rId16"/>
    <p:sldId id="427" r:id="rId17"/>
    <p:sldId id="421" r:id="rId18"/>
    <p:sldId id="358" r:id="rId19"/>
    <p:sldId id="359" r:id="rId20"/>
    <p:sldId id="390" r:id="rId21"/>
    <p:sldId id="386" r:id="rId22"/>
    <p:sldId id="387" r:id="rId23"/>
    <p:sldId id="388" r:id="rId24"/>
    <p:sldId id="389" r:id="rId25"/>
    <p:sldId id="362" r:id="rId26"/>
    <p:sldId id="360" r:id="rId27"/>
    <p:sldId id="347" r:id="rId28"/>
    <p:sldId id="411" r:id="rId29"/>
    <p:sldId id="452" r:id="rId30"/>
  </p:sldIdLst>
  <p:sldSz cx="9144000" cy="6858000" type="screen4x3"/>
  <p:notesSz cx="7077075" cy="9363075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28" autoAdjust="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66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11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6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6876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8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5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324" indent="0" algn="ctr">
              <a:buNone/>
              <a:defRPr/>
            </a:lvl2pPr>
            <a:lvl3pPr marL="642651" indent="0" algn="ctr">
              <a:buNone/>
              <a:defRPr/>
            </a:lvl3pPr>
            <a:lvl4pPr marL="963975" indent="0" algn="ctr">
              <a:buNone/>
              <a:defRPr/>
            </a:lvl4pPr>
            <a:lvl5pPr marL="1285302" indent="0" algn="ctr">
              <a:buNone/>
              <a:defRPr/>
            </a:lvl5pPr>
            <a:lvl6pPr marL="1606628" indent="0" algn="ctr">
              <a:buNone/>
              <a:defRPr/>
            </a:lvl6pPr>
            <a:lvl7pPr marL="1927954" indent="0" algn="ctr">
              <a:buNone/>
              <a:defRPr/>
            </a:lvl7pPr>
            <a:lvl8pPr marL="2249281" indent="0" algn="ctr">
              <a:buNone/>
              <a:defRPr/>
            </a:lvl8pPr>
            <a:lvl9pPr marL="25706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41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13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1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324" indent="0">
              <a:buNone/>
              <a:defRPr sz="1266"/>
            </a:lvl2pPr>
            <a:lvl3pPr marL="642651" indent="0">
              <a:buNone/>
              <a:defRPr sz="1125"/>
            </a:lvl3pPr>
            <a:lvl4pPr marL="963975" indent="0">
              <a:buNone/>
              <a:defRPr sz="984"/>
            </a:lvl4pPr>
            <a:lvl5pPr marL="1285302" indent="0">
              <a:buNone/>
              <a:defRPr sz="984"/>
            </a:lvl5pPr>
            <a:lvl6pPr marL="1606628" indent="0">
              <a:buNone/>
              <a:defRPr sz="984"/>
            </a:lvl6pPr>
            <a:lvl7pPr marL="1927954" indent="0">
              <a:buNone/>
              <a:defRPr sz="984"/>
            </a:lvl7pPr>
            <a:lvl8pPr marL="2249281" indent="0">
              <a:buNone/>
              <a:defRPr sz="984"/>
            </a:lvl8pPr>
            <a:lvl9pPr marL="2570607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81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80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80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2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324" indent="0">
              <a:buNone/>
              <a:defRPr sz="1406" b="1"/>
            </a:lvl2pPr>
            <a:lvl3pPr marL="642651" indent="0">
              <a:buNone/>
              <a:defRPr sz="1266" b="1"/>
            </a:lvl3pPr>
            <a:lvl4pPr marL="963975" indent="0">
              <a:buNone/>
              <a:defRPr sz="1125" b="1"/>
            </a:lvl4pPr>
            <a:lvl5pPr marL="1285302" indent="0">
              <a:buNone/>
              <a:defRPr sz="1125" b="1"/>
            </a:lvl5pPr>
            <a:lvl6pPr marL="1606628" indent="0">
              <a:buNone/>
              <a:defRPr sz="1125" b="1"/>
            </a:lvl6pPr>
            <a:lvl7pPr marL="1927954" indent="0">
              <a:buNone/>
              <a:defRPr sz="1125" b="1"/>
            </a:lvl7pPr>
            <a:lvl8pPr marL="2249281" indent="0">
              <a:buNone/>
              <a:defRPr sz="1125" b="1"/>
            </a:lvl8pPr>
            <a:lvl9pPr marL="257060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324" indent="0">
              <a:buNone/>
              <a:defRPr sz="1406" b="1"/>
            </a:lvl2pPr>
            <a:lvl3pPr marL="642651" indent="0">
              <a:buNone/>
              <a:defRPr sz="1266" b="1"/>
            </a:lvl3pPr>
            <a:lvl4pPr marL="963975" indent="0">
              <a:buNone/>
              <a:defRPr sz="1125" b="1"/>
            </a:lvl4pPr>
            <a:lvl5pPr marL="1285302" indent="0">
              <a:buNone/>
              <a:defRPr sz="1125" b="1"/>
            </a:lvl5pPr>
            <a:lvl6pPr marL="1606628" indent="0">
              <a:buNone/>
              <a:defRPr sz="1125" b="1"/>
            </a:lvl6pPr>
            <a:lvl7pPr marL="1927954" indent="0">
              <a:buNone/>
              <a:defRPr sz="1125" b="1"/>
            </a:lvl7pPr>
            <a:lvl8pPr marL="2249281" indent="0">
              <a:buNone/>
              <a:defRPr sz="1125" b="1"/>
            </a:lvl8pPr>
            <a:lvl9pPr marL="257060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65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65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53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5" y="273481"/>
            <a:ext cx="3008189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18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5" y="1435448"/>
            <a:ext cx="3008189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324" indent="0">
              <a:buNone/>
              <a:defRPr sz="773"/>
            </a:lvl2pPr>
            <a:lvl3pPr marL="642651" indent="0">
              <a:buNone/>
              <a:defRPr sz="703"/>
            </a:lvl3pPr>
            <a:lvl4pPr marL="963975" indent="0">
              <a:buNone/>
              <a:defRPr sz="633"/>
            </a:lvl4pPr>
            <a:lvl5pPr marL="1285302" indent="0">
              <a:buNone/>
              <a:defRPr sz="633"/>
            </a:lvl5pPr>
            <a:lvl6pPr marL="1606628" indent="0">
              <a:buNone/>
              <a:defRPr sz="633"/>
            </a:lvl6pPr>
            <a:lvl7pPr marL="1927954" indent="0">
              <a:buNone/>
              <a:defRPr sz="633"/>
            </a:lvl7pPr>
            <a:lvl8pPr marL="2249281" indent="0">
              <a:buNone/>
              <a:defRPr sz="633"/>
            </a:lvl8pPr>
            <a:lvl9pPr marL="257060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613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43" y="4800824"/>
            <a:ext cx="5486177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43" y="612800"/>
            <a:ext cx="5486177" cy="4114354"/>
          </a:xfrm>
        </p:spPr>
        <p:txBody>
          <a:bodyPr/>
          <a:lstStyle>
            <a:lvl1pPr marL="0" indent="0">
              <a:buNone/>
              <a:defRPr sz="2180"/>
            </a:lvl1pPr>
            <a:lvl2pPr marL="321324" indent="0">
              <a:buNone/>
              <a:defRPr sz="1969"/>
            </a:lvl2pPr>
            <a:lvl3pPr marL="642651" indent="0">
              <a:buNone/>
              <a:defRPr sz="1687"/>
            </a:lvl3pPr>
            <a:lvl4pPr marL="963975" indent="0">
              <a:buNone/>
              <a:defRPr sz="1406"/>
            </a:lvl4pPr>
            <a:lvl5pPr marL="1285302" indent="0">
              <a:buNone/>
              <a:defRPr sz="1406"/>
            </a:lvl5pPr>
            <a:lvl6pPr marL="1606628" indent="0">
              <a:buNone/>
              <a:defRPr sz="1406"/>
            </a:lvl6pPr>
            <a:lvl7pPr marL="1927954" indent="0">
              <a:buNone/>
              <a:defRPr sz="1406"/>
            </a:lvl7pPr>
            <a:lvl8pPr marL="2249281" indent="0">
              <a:buNone/>
              <a:defRPr sz="1406"/>
            </a:lvl8pPr>
            <a:lvl9pPr marL="2570607" indent="0">
              <a:buNone/>
              <a:defRPr sz="1406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43" y="5367860"/>
            <a:ext cx="5486177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324" indent="0">
              <a:buNone/>
              <a:defRPr sz="773"/>
            </a:lvl2pPr>
            <a:lvl3pPr marL="642651" indent="0">
              <a:buNone/>
              <a:defRPr sz="703"/>
            </a:lvl3pPr>
            <a:lvl4pPr marL="963975" indent="0">
              <a:buNone/>
              <a:defRPr sz="633"/>
            </a:lvl4pPr>
            <a:lvl5pPr marL="1285302" indent="0">
              <a:buNone/>
              <a:defRPr sz="633"/>
            </a:lvl5pPr>
            <a:lvl6pPr marL="1606628" indent="0">
              <a:buNone/>
              <a:defRPr sz="633"/>
            </a:lvl6pPr>
            <a:lvl7pPr marL="1927954" indent="0">
              <a:buNone/>
              <a:defRPr sz="633"/>
            </a:lvl7pPr>
            <a:lvl8pPr marL="2249281" indent="0">
              <a:buNone/>
              <a:defRPr sz="633"/>
            </a:lvl8pPr>
            <a:lvl9pPr marL="257060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876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6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7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2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74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997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6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60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57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66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4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68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427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1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/>
          </p:cNvSpPr>
          <p:nvPr>
            <p:ph type="title"/>
          </p:nvPr>
        </p:nvSpPr>
        <p:spPr bwMode="auto">
          <a:xfrm>
            <a:off x="892969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1946672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 Ligh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173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324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651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3975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302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2301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530182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798063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65944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33825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660183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1507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2833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4160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324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651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3975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302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6628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7954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49281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0607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11/14/2017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fr.gov/cgi-bin/text-idx?tpl=/ecfrbrowse/Title14/14tab_02.tp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 smtClean="0"/>
              <a:t>Airports</a:t>
            </a:r>
            <a:r>
              <a:rPr lang="en-US" sz="3600" dirty="0"/>
              <a:t>, Airspace, and Air Traffic Control Management</a:t>
            </a: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2284"/>
            <a:ext cx="6540534" cy="807605"/>
          </a:xfrm>
        </p:spPr>
        <p:txBody>
          <a:bodyPr/>
          <a:lstStyle/>
          <a:p>
            <a:pPr algn="l"/>
            <a:r>
              <a:rPr lang="en-US" sz="2400" b="1" dirty="0" smtClean="0"/>
              <a:t>7.2 – Discussion: Problems and Difficulties with Air Travel</a:t>
            </a:r>
            <a:br>
              <a:rPr lang="en-US" sz="2400" b="1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Mon Nov 20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23" y="1854927"/>
            <a:ext cx="8210539" cy="304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6610202" cy="609600"/>
          </a:xfrm>
        </p:spPr>
        <p:txBody>
          <a:bodyPr/>
          <a:lstStyle/>
          <a:p>
            <a:pPr algn="l"/>
            <a:r>
              <a:rPr lang="en-US" sz="2800" b="1" dirty="0" smtClean="0"/>
              <a:t>7.4 – Discussion: Video Analysis: FAA Gate to Gate – </a:t>
            </a:r>
            <a:r>
              <a:rPr lang="en-US" sz="2800" b="1" dirty="0" err="1" smtClean="0"/>
              <a:t>NextGen</a:t>
            </a:r>
            <a:r>
              <a:rPr lang="en-US" sz="2800" b="1" dirty="0" smtClean="0"/>
              <a:t> Explained</a:t>
            </a:r>
            <a:br>
              <a:rPr lang="en-US" sz="28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Mon Nov 20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31" y="1436914"/>
            <a:ext cx="8262963" cy="2418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4089646"/>
            <a:ext cx="78295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7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Tues Nov </a:t>
            </a:r>
            <a:r>
              <a:rPr lang="en-US" sz="2800" b="1" dirty="0" smtClean="0">
                <a:solidFill>
                  <a:srgbClr val="FF0000"/>
                </a:solidFill>
              </a:rPr>
              <a:t>21)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pPr marL="0" indent="0">
              <a:buNone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Explain </a:t>
            </a:r>
            <a:r>
              <a:rPr lang="en-US" altLang="en-US" dirty="0"/>
              <a:t>the purpose of an airport.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Air Traffic Control Towers (ATCTs) and their purpose.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Demonstrate </a:t>
            </a:r>
            <a:r>
              <a:rPr lang="en-US" altLang="en-US" dirty="0"/>
              <a:t>an understanding of the Title 14 CFR Parts that are used to operate airports. Please state at least five parts we discussed in the course.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Flight Service Station (FSS) and the services it can provide.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requirements for a reliever airport classification.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38408" y="2487730"/>
          <a:ext cx="2871553" cy="2005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553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Aircraft Manufacturing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Chris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Corbett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Trent Thompson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Helicopter Operations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Casey Bradford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Your </a:t>
            </a:r>
            <a:r>
              <a:rPr lang="en-US" sz="1400" dirty="0">
                <a:solidFill>
                  <a:prstClr val="black"/>
                </a:solidFill>
              </a:rPr>
              <a:t>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398" y="1684863"/>
            <a:ext cx="362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DUE Friday Dec 8, 2017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6484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7 </a:t>
            </a:r>
            <a:br>
              <a:rPr lang="en-US" sz="3200" b="1" u="sng" dirty="0" smtClean="0"/>
            </a:br>
            <a:r>
              <a:rPr lang="en-US" sz="3200" b="1" dirty="0" smtClean="0"/>
              <a:t>(11/13/17 – 11/21/17)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70824"/>
            <a:ext cx="8382000" cy="3399593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/>
              <a:t>Review Module 7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</a:t>
            </a:r>
            <a:r>
              <a:rPr lang="en-US" sz="2400" b="1" dirty="0"/>
              <a:t>Board Due </a:t>
            </a:r>
            <a:r>
              <a:rPr lang="en-US" sz="2400" b="1" dirty="0" smtClean="0"/>
              <a:t>(Problems with Air Travel)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</a:t>
            </a:r>
            <a:r>
              <a:rPr lang="en-US" sz="2400" b="1" dirty="0" smtClean="0">
                <a:solidFill>
                  <a:srgbClr val="FF0000"/>
                </a:solidFill>
              </a:rPr>
              <a:t>– Mon Nov 20)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r>
              <a:rPr lang="en-US" sz="2400" b="1" dirty="0"/>
              <a:t>Discussion Board Due </a:t>
            </a:r>
            <a:r>
              <a:rPr lang="en-US" sz="2400" b="1" dirty="0" smtClean="0"/>
              <a:t>(Video Analysis)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– </a:t>
            </a:r>
            <a:r>
              <a:rPr lang="en-US" sz="2400" b="1" dirty="0" smtClean="0">
                <a:solidFill>
                  <a:srgbClr val="FF0000"/>
                </a:solidFill>
              </a:rPr>
              <a:t>Mon </a:t>
            </a:r>
            <a:r>
              <a:rPr lang="en-US" sz="2400" b="1" dirty="0">
                <a:solidFill>
                  <a:srgbClr val="FF0000"/>
                </a:solidFill>
              </a:rPr>
              <a:t>Nov </a:t>
            </a:r>
            <a:r>
              <a:rPr lang="en-US" sz="2400" b="1" dirty="0" smtClean="0">
                <a:solidFill>
                  <a:srgbClr val="FF0000"/>
                </a:solidFill>
              </a:rPr>
              <a:t>20)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/>
              <a:t>)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</a:rPr>
              <a:t>Airports, Airspace and ATC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– Tues Nov 21)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482488" y="252066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25591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Air Traffic Control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7910"/>
            <a:ext cx="6629400" cy="584775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en-US" sz="3200" dirty="0" smtClean="0"/>
              <a:t>Air Traffic Control (ATC)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22872"/>
            <a:ext cx="8229600" cy="4903291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romote </a:t>
            </a:r>
            <a:r>
              <a:rPr lang="en-US" dirty="0"/>
              <a:t>the safe, orderly, and expeditious flow of air </a:t>
            </a:r>
            <a:r>
              <a:rPr lang="en-US" dirty="0" smtClean="0"/>
              <a:t>traffic.</a:t>
            </a:r>
          </a:p>
          <a:p>
            <a:r>
              <a:rPr lang="en-US" dirty="0" smtClean="0"/>
              <a:t>Determined by controlled airspace classification</a:t>
            </a:r>
          </a:p>
          <a:p>
            <a:pPr lvl="1"/>
            <a:r>
              <a:rPr lang="en-US" dirty="0" smtClean="0"/>
              <a:t>Will discuss classes in airspace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613"/>
            <a:ext cx="6629400" cy="646331"/>
          </a:xfrm>
        </p:spPr>
        <p:txBody>
          <a:bodyPr/>
          <a:lstStyle/>
          <a:p>
            <a:r>
              <a:rPr lang="en-US" sz="3600" dirty="0" smtClean="0"/>
              <a:t>Air Traffic Control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744"/>
            <a:ext cx="8229600" cy="4903419"/>
          </a:xfrm>
        </p:spPr>
        <p:txBody>
          <a:bodyPr>
            <a:normAutofit/>
          </a:bodyPr>
          <a:lstStyle/>
          <a:p>
            <a:r>
              <a:rPr lang="en-US" dirty="0" smtClean="0"/>
              <a:t>Operated by FAA</a:t>
            </a:r>
          </a:p>
          <a:p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Majority of air </a:t>
            </a:r>
            <a:r>
              <a:rPr lang="en-US" dirty="0"/>
              <a:t>traf­fic control towers </a:t>
            </a:r>
            <a:endParaRPr lang="en-US" dirty="0" smtClean="0"/>
          </a:p>
          <a:p>
            <a:pPr lvl="1"/>
            <a:r>
              <a:rPr lang="en-US" dirty="0" smtClean="0"/>
              <a:t>Visual </a:t>
            </a:r>
            <a:r>
              <a:rPr lang="en-US" dirty="0"/>
              <a:t>and electronic navigational </a:t>
            </a:r>
            <a:r>
              <a:rPr lang="en-US" dirty="0" smtClean="0"/>
              <a:t>aids</a:t>
            </a:r>
          </a:p>
          <a:p>
            <a:pPr lvl="2"/>
            <a:r>
              <a:rPr lang="en-US" dirty="0" smtClean="0"/>
              <a:t>At and near airports</a:t>
            </a:r>
          </a:p>
          <a:p>
            <a:pPr lvl="1"/>
            <a:r>
              <a:rPr lang="en-US" dirty="0" smtClean="0"/>
              <a:t>Rules and procedures that govern civil </a:t>
            </a:r>
            <a:r>
              <a:rPr lang="en-US" dirty="0"/>
              <a:t>aviation and airport </a:t>
            </a:r>
            <a:r>
              <a:rPr lang="en-US" dirty="0" smtClean="0"/>
              <a:t>operations.</a:t>
            </a:r>
          </a:p>
          <a:p>
            <a:pPr lvl="1"/>
            <a:r>
              <a:rPr lang="en-US" dirty="0" smtClean="0"/>
              <a:t>Provides airport improve­ment </a:t>
            </a:r>
            <a:r>
              <a:rPr lang="en-US" dirty="0"/>
              <a:t>and </a:t>
            </a:r>
            <a:r>
              <a:rPr lang="en-US" dirty="0" smtClean="0"/>
              <a:t>expansion funding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98"/>
            <a:ext cx="6629400" cy="1107996"/>
          </a:xfrm>
        </p:spPr>
        <p:txBody>
          <a:bodyPr/>
          <a:lstStyle/>
          <a:p>
            <a:r>
              <a:rPr lang="en-US" dirty="0"/>
              <a:t>Air Traffic Control System Command Center (ATCSCC)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316"/>
            <a:ext cx="8229600" cy="4977847"/>
          </a:xfrm>
        </p:spPr>
        <p:txBody>
          <a:bodyPr>
            <a:normAutofit/>
          </a:bodyPr>
          <a:lstStyle/>
          <a:p>
            <a:r>
              <a:rPr lang="en-US" dirty="0" smtClean="0"/>
              <a:t>Top level of </a:t>
            </a:r>
            <a:r>
              <a:rPr lang="en-US" dirty="0"/>
              <a:t>Air Traffic Control System </a:t>
            </a:r>
            <a:endParaRPr lang="en-US" dirty="0" smtClean="0"/>
          </a:p>
          <a:p>
            <a:r>
              <a:rPr lang="en-US" dirty="0" smtClean="0"/>
              <a:t>Manages air </a:t>
            </a:r>
            <a:r>
              <a:rPr lang="en-US" dirty="0"/>
              <a:t>traffic </a:t>
            </a:r>
            <a:r>
              <a:rPr lang="en-US" dirty="0" smtClean="0"/>
              <a:t>and every aircraft within </a:t>
            </a:r>
            <a:r>
              <a:rPr lang="en-US" dirty="0"/>
              <a:t>the continental United </a:t>
            </a:r>
            <a:r>
              <a:rPr lang="en-US" dirty="0" smtClean="0"/>
              <a:t>States. </a:t>
            </a:r>
          </a:p>
          <a:p>
            <a:r>
              <a:rPr lang="en-US" dirty="0" smtClean="0"/>
              <a:t>Balances demand </a:t>
            </a:r>
            <a:r>
              <a:rPr lang="en-US" dirty="0"/>
              <a:t>with system capacity </a:t>
            </a:r>
            <a:r>
              <a:rPr lang="en-US" dirty="0" smtClean="0"/>
              <a:t>within the National </a:t>
            </a:r>
            <a:r>
              <a:rPr lang="en-US" dirty="0"/>
              <a:t>Airspace System (NAS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Maximizes overall </a:t>
            </a:r>
            <a:r>
              <a:rPr lang="en-US" dirty="0"/>
              <a:t>operation </a:t>
            </a:r>
            <a:endParaRPr lang="en-US" dirty="0" smtClean="0"/>
          </a:p>
          <a:p>
            <a:r>
              <a:rPr lang="en-US" dirty="0" smtClean="0"/>
              <a:t>Authority </a:t>
            </a:r>
            <a:r>
              <a:rPr lang="en-US" dirty="0"/>
              <a:t>to </a:t>
            </a:r>
            <a:r>
              <a:rPr lang="en-US" dirty="0" smtClean="0"/>
              <a:t>declare ground holds to avoid congestion.</a:t>
            </a:r>
          </a:p>
          <a:p>
            <a:r>
              <a:rPr lang="en-US" dirty="0" smtClean="0"/>
              <a:t>Currently </a:t>
            </a:r>
            <a:r>
              <a:rPr lang="en-US" dirty="0"/>
              <a:t>located in Warrenton, VA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1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8"/>
            <a:ext cx="4339828" cy="2972693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15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 1928 — Robertson Aircraft Corporation starts daily passenger service between St. Louis and Kansas City, 235 miles.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02" y="4191000"/>
            <a:ext cx="3727530" cy="204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902" y="2362734"/>
            <a:ext cx="4610698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9877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-16276"/>
            <a:ext cx="6629400" cy="1107996"/>
          </a:xfrm>
        </p:spPr>
        <p:txBody>
          <a:bodyPr/>
          <a:lstStyle/>
          <a:p>
            <a:r>
              <a:rPr lang="en-US" dirty="0"/>
              <a:t>Air Route Traffic Control Centers (ARTCCs)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848"/>
            <a:ext cx="8229600" cy="4935316"/>
          </a:xfrm>
        </p:spPr>
        <p:txBody>
          <a:bodyPr/>
          <a:lstStyle/>
          <a:p>
            <a:r>
              <a:rPr lang="en-US" dirty="0" smtClean="0"/>
              <a:t>Monitor enroute aircraft and aircraft in high-altitude cruise.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-16276"/>
            <a:ext cx="6629400" cy="1107996"/>
          </a:xfrm>
        </p:spPr>
        <p:txBody>
          <a:bodyPr/>
          <a:lstStyle/>
          <a:p>
            <a:r>
              <a:rPr lang="en-US" dirty="0"/>
              <a:t>Terminal Radar Approach Control (TRACON) </a:t>
            </a:r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480"/>
            <a:ext cx="8229600" cy="4924684"/>
          </a:xfrm>
        </p:spPr>
        <p:txBody>
          <a:bodyPr/>
          <a:lstStyle/>
          <a:p>
            <a:r>
              <a:rPr lang="en-US" dirty="0"/>
              <a:t>Regional air traffic control </a:t>
            </a:r>
            <a:r>
              <a:rPr lang="en-US" dirty="0" smtClean="0"/>
              <a:t>centers. </a:t>
            </a:r>
          </a:p>
          <a:p>
            <a:r>
              <a:rPr lang="en-US" dirty="0" smtClean="0"/>
              <a:t>Control </a:t>
            </a:r>
            <a:r>
              <a:rPr lang="en-US" dirty="0"/>
              <a:t>the movement of air traffic in </a:t>
            </a:r>
            <a:r>
              <a:rPr lang="en-US" dirty="0" smtClean="0"/>
              <a:t>altitudes </a:t>
            </a:r>
            <a:r>
              <a:rPr lang="en-US" dirty="0"/>
              <a:t>un­der 18,000 Mean Sea </a:t>
            </a:r>
            <a:r>
              <a:rPr lang="en-US" dirty="0" smtClean="0"/>
              <a:t>Level (MSL).</a:t>
            </a:r>
            <a:endParaRPr lang="en-US" dirty="0"/>
          </a:p>
          <a:p>
            <a:r>
              <a:rPr lang="en-US" dirty="0" smtClean="0"/>
              <a:t>Controller hands over a landing aircraft within 5 </a:t>
            </a:r>
            <a:r>
              <a:rPr lang="en-US" dirty="0"/>
              <a:t>miles of an airport and below 2,500 </a:t>
            </a:r>
            <a:r>
              <a:rPr lang="en-US" dirty="0" smtClean="0"/>
              <a:t>feet to airport terminal air </a:t>
            </a:r>
            <a:r>
              <a:rPr lang="en-US" dirty="0"/>
              <a:t>traffic </a:t>
            </a:r>
            <a:r>
              <a:rPr lang="en-US" dirty="0" smtClean="0"/>
              <a:t>controllers.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3957"/>
            <a:ext cx="6629400" cy="600164"/>
          </a:xfrm>
        </p:spPr>
        <p:txBody>
          <a:bodyPr/>
          <a:lstStyle/>
          <a:p>
            <a:r>
              <a:rPr lang="en-US" dirty="0"/>
              <a:t>Air Traffic Control Towers (</a:t>
            </a:r>
            <a:r>
              <a:rPr lang="en-US" dirty="0" smtClean="0"/>
              <a:t>ATCTs)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480"/>
            <a:ext cx="8229600" cy="4924684"/>
          </a:xfrm>
        </p:spPr>
        <p:txBody>
          <a:bodyPr>
            <a:normAutofit/>
          </a:bodyPr>
          <a:lstStyle/>
          <a:p>
            <a:r>
              <a:rPr lang="en-US" dirty="0" smtClean="0"/>
              <a:t>Terminal facility. </a:t>
            </a:r>
          </a:p>
          <a:p>
            <a:r>
              <a:rPr lang="en-US" dirty="0" smtClean="0"/>
              <a:t>Provide services </a:t>
            </a:r>
            <a:r>
              <a:rPr lang="en-US" dirty="0"/>
              <a:t>to aircraft operating in the vicinity of an airport or on </a:t>
            </a:r>
            <a:r>
              <a:rPr lang="en-US" dirty="0" smtClean="0"/>
              <a:t>movement area.</a:t>
            </a:r>
          </a:p>
          <a:p>
            <a:r>
              <a:rPr lang="en-US" dirty="0" smtClean="0"/>
              <a:t>Authorizes </a:t>
            </a:r>
            <a:r>
              <a:rPr lang="en-US" dirty="0"/>
              <a:t>aircraft to land or takeoff </a:t>
            </a:r>
            <a:r>
              <a:rPr lang="en-US" dirty="0" smtClean="0"/>
              <a:t>or </a:t>
            </a:r>
            <a:r>
              <a:rPr lang="en-US" dirty="0"/>
              <a:t>to transit the Class D airspace </a:t>
            </a:r>
            <a:r>
              <a:rPr lang="en-US" dirty="0" smtClean="0"/>
              <a:t>area. </a:t>
            </a:r>
          </a:p>
          <a:p>
            <a:r>
              <a:rPr lang="en-US" dirty="0" smtClean="0"/>
              <a:t>May provide </a:t>
            </a:r>
            <a:r>
              <a:rPr lang="en-US" dirty="0"/>
              <a:t>approach control </a:t>
            </a:r>
            <a:r>
              <a:rPr lang="en-US" dirty="0" smtClean="0"/>
              <a:t>services.</a:t>
            </a:r>
          </a:p>
          <a:p>
            <a:r>
              <a:rPr lang="en-US" dirty="0" smtClean="0"/>
              <a:t>Majority of towers are managed by FAA.</a:t>
            </a:r>
          </a:p>
          <a:p>
            <a:r>
              <a:rPr lang="en-US" dirty="0" smtClean="0"/>
              <a:t>Some are contract managed</a:t>
            </a:r>
            <a:r>
              <a:rPr lang="en-US" dirty="0"/>
              <a:t> </a:t>
            </a:r>
            <a:r>
              <a:rPr lang="en-US" dirty="0" smtClean="0"/>
              <a:t>with restrictions.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0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7910"/>
            <a:ext cx="6629400" cy="584775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en-US" sz="3200" dirty="0" smtClean="0"/>
              <a:t>Flight Service Station (FSS)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22872"/>
            <a:ext cx="8229600" cy="4903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Air </a:t>
            </a:r>
            <a:r>
              <a:rPr lang="en-US" dirty="0"/>
              <a:t>traffic </a:t>
            </a:r>
            <a:r>
              <a:rPr lang="en-US" dirty="0" smtClean="0"/>
              <a:t>facility</a:t>
            </a:r>
          </a:p>
          <a:p>
            <a:r>
              <a:rPr lang="en-US" dirty="0" smtClean="0"/>
              <a:t>Provide many services </a:t>
            </a:r>
          </a:p>
          <a:p>
            <a:pPr lvl="1"/>
            <a:r>
              <a:rPr lang="en-US" dirty="0" smtClean="0"/>
              <a:t>Pilot briefing</a:t>
            </a:r>
          </a:p>
          <a:p>
            <a:pPr lvl="1"/>
            <a:r>
              <a:rPr lang="en-US" dirty="0" smtClean="0"/>
              <a:t>Assistance in emergency situations</a:t>
            </a:r>
          </a:p>
          <a:p>
            <a:pPr lvl="1"/>
            <a:r>
              <a:rPr lang="en-US" dirty="0" smtClean="0"/>
              <a:t>Provide Notices </a:t>
            </a:r>
            <a:r>
              <a:rPr lang="en-US" dirty="0"/>
              <a:t>to </a:t>
            </a:r>
            <a:r>
              <a:rPr lang="en-US" dirty="0" smtClean="0"/>
              <a:t>Airmen (NOTAM)</a:t>
            </a:r>
          </a:p>
          <a:p>
            <a:pPr lvl="1"/>
            <a:r>
              <a:rPr lang="en-US" dirty="0" smtClean="0"/>
              <a:t>Weather information and observations</a:t>
            </a:r>
          </a:p>
          <a:p>
            <a:pPr lvl="1"/>
            <a:r>
              <a:rPr lang="en-US" dirty="0" smtClean="0"/>
              <a:t>Receive and process </a:t>
            </a:r>
            <a:r>
              <a:rPr lang="en-US" dirty="0"/>
              <a:t>Instrument Flight Rules (IFR) flight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Monitor NAVAIDs</a:t>
            </a:r>
          </a:p>
          <a:p>
            <a:pPr lvl="1"/>
            <a:r>
              <a:rPr lang="en-US" dirty="0" smtClean="0"/>
              <a:t>Airport advisories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7910"/>
            <a:ext cx="6629400" cy="584775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en-US" sz="3200" dirty="0" smtClean="0"/>
              <a:t>Other ATC Facilities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22872"/>
            <a:ext cx="8229600" cy="49032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Automated Flight Service Stations (AFSS)</a:t>
            </a:r>
          </a:p>
          <a:p>
            <a:pPr lvl="1"/>
            <a:r>
              <a:rPr lang="en-US" dirty="0"/>
              <a:t>Subcontracted </a:t>
            </a:r>
            <a:r>
              <a:rPr lang="en-US" dirty="0" smtClean="0"/>
              <a:t>to </a:t>
            </a:r>
            <a:r>
              <a:rPr lang="en-US" dirty="0"/>
              <a:t>the Lockheed Martin </a:t>
            </a:r>
            <a:r>
              <a:rPr lang="en-US" dirty="0" smtClean="0"/>
              <a:t>Flight Services</a:t>
            </a:r>
          </a:p>
          <a:p>
            <a:pPr lvl="2"/>
            <a:r>
              <a:rPr lang="en-US" dirty="0" smtClean="0"/>
              <a:t>FAA </a:t>
            </a:r>
            <a:r>
              <a:rPr lang="en-US" dirty="0"/>
              <a:t>oversight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information and services to </a:t>
            </a:r>
            <a:r>
              <a:rPr lang="en-US" dirty="0" smtClean="0"/>
              <a:t>pilots</a:t>
            </a:r>
          </a:p>
          <a:p>
            <a:pPr lvl="1"/>
            <a:r>
              <a:rPr lang="en-US" dirty="0"/>
              <a:t>Communicate clearances from ATC as required</a:t>
            </a:r>
          </a:p>
          <a:p>
            <a:pPr lvl="1"/>
            <a:r>
              <a:rPr lang="en-US" dirty="0" smtClean="0"/>
              <a:t>Do not give ATC instructions, clearances, or separation</a:t>
            </a:r>
          </a:p>
          <a:p>
            <a:r>
              <a:rPr lang="en-US" dirty="0" smtClean="0"/>
              <a:t>Ground </a:t>
            </a:r>
            <a:r>
              <a:rPr lang="en-US" dirty="0"/>
              <a:t>Control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aircraft </a:t>
            </a:r>
            <a:r>
              <a:rPr lang="en-US" dirty="0" smtClean="0"/>
              <a:t>during taxi </a:t>
            </a:r>
            <a:r>
              <a:rPr lang="en-US" dirty="0"/>
              <a:t>to and from </a:t>
            </a:r>
            <a:r>
              <a:rPr lang="en-US" dirty="0" smtClean="0"/>
              <a:t>runways. </a:t>
            </a:r>
          </a:p>
          <a:p>
            <a:pPr lvl="1"/>
            <a:r>
              <a:rPr lang="en-US" dirty="0" smtClean="0"/>
              <a:t>May have Surface </a:t>
            </a:r>
            <a:r>
              <a:rPr lang="en-US" dirty="0"/>
              <a:t>Movement Radar (SMR</a:t>
            </a:r>
            <a:r>
              <a:rPr lang="en-US" dirty="0" smtClean="0"/>
              <a:t>) to monitor aircraft </a:t>
            </a:r>
            <a:r>
              <a:rPr lang="en-US" dirty="0"/>
              <a:t>and vehicles </a:t>
            </a:r>
            <a:r>
              <a:rPr lang="en-US" dirty="0" smtClean="0"/>
              <a:t>movement on </a:t>
            </a:r>
            <a:r>
              <a:rPr lang="en-US" dirty="0"/>
              <a:t>the </a:t>
            </a:r>
            <a:r>
              <a:rPr lang="en-US" dirty="0" smtClean="0"/>
              <a:t>ground.</a:t>
            </a:r>
          </a:p>
          <a:p>
            <a:pPr lvl="1"/>
            <a:r>
              <a:rPr lang="en-US" dirty="0"/>
              <a:t>Automated Flight </a:t>
            </a:r>
            <a:r>
              <a:rPr lang="en-US" dirty="0" smtClean="0"/>
              <a:t>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1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12861"/>
            <a:ext cx="6629400" cy="646331"/>
          </a:xfrm>
        </p:spPr>
        <p:txBody>
          <a:bodyPr/>
          <a:lstStyle/>
          <a:p>
            <a:r>
              <a:rPr lang="en-US" sz="3600" dirty="0"/>
              <a:t>Flight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20"/>
            <a:ext cx="8229600" cy="5002443"/>
          </a:xfrm>
        </p:spPr>
        <p:txBody>
          <a:bodyPr>
            <a:normAutofit/>
          </a:bodyPr>
          <a:lstStyle/>
          <a:p>
            <a:r>
              <a:rPr lang="en-US" dirty="0" smtClean="0"/>
              <a:t>Provides aircraft </a:t>
            </a:r>
            <a:r>
              <a:rPr lang="en-US" dirty="0"/>
              <a:t>intended </a:t>
            </a:r>
            <a:r>
              <a:rPr lang="en-US" dirty="0" smtClean="0"/>
              <a:t>flight information </a:t>
            </a:r>
          </a:p>
          <a:p>
            <a:r>
              <a:rPr lang="en-US" dirty="0" smtClean="0"/>
              <a:t>Filed with </a:t>
            </a:r>
            <a:r>
              <a:rPr lang="en-US" dirty="0"/>
              <a:t>Flight Service Station </a:t>
            </a:r>
            <a:r>
              <a:rPr lang="en-US" dirty="0" smtClean="0"/>
              <a:t>or </a:t>
            </a:r>
            <a:r>
              <a:rPr lang="en-US" dirty="0"/>
              <a:t>an </a:t>
            </a:r>
            <a:r>
              <a:rPr lang="en-US" dirty="0" smtClean="0"/>
              <a:t>Air Traffic Control facility</a:t>
            </a:r>
          </a:p>
          <a:p>
            <a:pPr lvl="1"/>
            <a:r>
              <a:rPr lang="en-US" dirty="0" smtClean="0"/>
              <a:t>Orally </a:t>
            </a:r>
            <a:r>
              <a:rPr lang="en-US" dirty="0"/>
              <a:t>or </a:t>
            </a:r>
            <a:r>
              <a:rPr lang="en-US" dirty="0" smtClean="0"/>
              <a:t>written</a:t>
            </a:r>
          </a:p>
          <a:p>
            <a:pPr lvl="1"/>
            <a:r>
              <a:rPr lang="en-US" dirty="0" smtClean="0"/>
              <a:t>Receive and process Instrument Flight Rules (IFR) </a:t>
            </a:r>
            <a:r>
              <a:rPr lang="en-US" dirty="0"/>
              <a:t>flight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Also special Visual Flight Rule (VFR) </a:t>
            </a:r>
            <a:r>
              <a:rPr lang="en-US" dirty="0"/>
              <a:t>procedures </a:t>
            </a:r>
          </a:p>
          <a:p>
            <a:pPr lvl="1"/>
            <a:r>
              <a:rPr lang="en-US" dirty="0" smtClean="0"/>
              <a:t>May file</a:t>
            </a:r>
            <a:r>
              <a:rPr lang="en-US" dirty="0"/>
              <a:t>, activate, close, or change a flight plan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151"/>
            <a:ext cx="5723263" cy="1143000"/>
          </a:xfrm>
        </p:spPr>
        <p:txBody>
          <a:bodyPr/>
          <a:lstStyle/>
          <a:p>
            <a:r>
              <a:rPr lang="en-US" sz="3600" dirty="0" smtClean="0"/>
              <a:t>Flight Plan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99" y="1071346"/>
            <a:ext cx="7565029" cy="54675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911" y="6488860"/>
            <a:ext cx="7021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FAA. (2008). </a:t>
            </a:r>
            <a:r>
              <a:rPr lang="en-US" sz="1600" i="1" dirty="0"/>
              <a:t>FAA-H-8083-25 Pilot's Handbook of Aeronautical Knowledge. </a:t>
            </a:r>
            <a:r>
              <a:rPr lang="en-US" sz="1600" dirty="0"/>
              <a:t>p</a:t>
            </a:r>
            <a:r>
              <a:rPr lang="en-US" sz="1600" dirty="0" smtClean="0"/>
              <a:t>. 15-21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050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15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 1947 — The world's first ram-jet helicopter is test flown by McDonald Aviation.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35" y="3892574"/>
            <a:ext cx="4119562" cy="248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3179091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4891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15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 1949 — Ryan Aeronautical Company releases details of the first air-to-air missile, the Ryan XAAM-A-1 "Firebird," a ten-foot, target-seeking, rocket-powered air-to-air missile.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746680"/>
            <a:ext cx="3767137" cy="311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734"/>
            <a:ext cx="191452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3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15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 1965 — The first flight around the world over flying both Poles is made by U.S. airline Flying Tiger Line Captain J.L. Martin.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734" y="2286000"/>
            <a:ext cx="3642945" cy="295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837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36" y="1027617"/>
            <a:ext cx="8970664" cy="609600"/>
          </a:xfrm>
          <a:prstGeom prst="rect">
            <a:avLst/>
          </a:prstGeom>
        </p:spPr>
        <p:txBody>
          <a:bodyPr/>
          <a:lstStyle/>
          <a:p>
            <a:r>
              <a:rPr lang="en-US" sz="2800" b="1" u="sng" dirty="0"/>
              <a:t>Learning Objectives – Module </a:t>
            </a:r>
            <a:r>
              <a:rPr lang="en-US" sz="2800" b="1" u="sng" dirty="0" smtClean="0"/>
              <a:t>7 (11/13/17 </a:t>
            </a:r>
            <a:r>
              <a:rPr lang="en-US" sz="2800" b="1" u="sng" dirty="0"/>
              <a:t>– </a:t>
            </a:r>
            <a:r>
              <a:rPr lang="en-US" sz="2800" b="1" u="sng" dirty="0" smtClean="0"/>
              <a:t>11/21/17)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u="sng" dirty="0"/>
              <a:t>Airports, Airspace, and Air Traffic Control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436" y="2508069"/>
            <a:ext cx="7763164" cy="43499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dirty="0"/>
              <a:t>Explain the impact of airport design, development, operations, and funding sources on airport systems. </a:t>
            </a:r>
          </a:p>
          <a:p>
            <a:pPr>
              <a:buFont typeface="+mj-lt"/>
              <a:buAutoNum type="arabicPeriod"/>
            </a:pPr>
            <a:r>
              <a:rPr lang="en-US" dirty="0"/>
              <a:t>Explain the purpose of an airport.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Air Traffic Control Towers (ATCTs) and their purpose. </a:t>
            </a:r>
          </a:p>
          <a:p>
            <a:pPr>
              <a:buFont typeface="+mj-lt"/>
              <a:buAutoNum type="arabicPeriod"/>
            </a:pPr>
            <a:r>
              <a:rPr lang="en-US" dirty="0"/>
              <a:t>Compare air traffic control systems between </a:t>
            </a:r>
            <a:r>
              <a:rPr lang="en-US" dirty="0" err="1"/>
              <a:t>en</a:t>
            </a:r>
            <a:r>
              <a:rPr lang="en-US" dirty="0"/>
              <a:t> route, terminal, tower, and flight service functions.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Demonstrate an understanding of the Title 14 CFR Parts that are used to operate airports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Explain the purpose of the Air Traffic System Command Center (ATCSCC) and location. </a:t>
            </a:r>
          </a:p>
          <a:p>
            <a:pPr>
              <a:buFont typeface="+mj-lt"/>
              <a:buAutoNum type="arabicPeriod"/>
            </a:pPr>
            <a:r>
              <a:rPr lang="en-US" dirty="0"/>
              <a:t>Outline the basic structure of the national airspace system, and describe the impact of the FAA's National Airspace System Plan (NASP).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Flight Service Station (FSS) and its services.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requirements for a reliever airport classification. </a:t>
            </a:r>
          </a:p>
          <a:p>
            <a:pPr>
              <a:buFont typeface="+mj-lt"/>
              <a:buAutoNum type="arabicPeriod"/>
            </a:pPr>
            <a:r>
              <a:rPr lang="en-US" dirty="0"/>
              <a:t>Critique the Airport Certification Manual.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Airport Emergency Plan (AEP) requirements. </a:t>
            </a: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-221649" y="37403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936" y="2613883"/>
            <a:ext cx="1099338" cy="3334244"/>
            <a:chOff x="20936" y="2518611"/>
            <a:chExt cx="1099338" cy="1876926"/>
          </a:xfrm>
        </p:grpSpPr>
        <p:sp>
          <p:nvSpPr>
            <p:cNvPr id="2" name="Left Brace 1"/>
            <p:cNvSpPr/>
            <p:nvPr/>
          </p:nvSpPr>
          <p:spPr bwMode="auto">
            <a:xfrm>
              <a:off x="494632" y="2518611"/>
              <a:ext cx="625642" cy="1876926"/>
            </a:xfrm>
            <a:prstGeom prst="leftBr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-501540" y="3226241"/>
              <a:ext cx="1506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Mon/Tues/Wed</a:t>
              </a:r>
              <a:endParaRPr lang="en-US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4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Refer to Readings on ERAU Website Mod 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Pilots Handbook of Aeronautical Knowledge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14 – Airport Operations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15 – Airspace</a:t>
            </a:r>
          </a:p>
          <a:p>
            <a:r>
              <a:rPr lang="en-US" dirty="0" smtClean="0">
                <a:hlinkClick r:id="rId2"/>
              </a:rPr>
              <a:t>Title 14 Code of Federal Regulations (CFR) </a:t>
            </a:r>
            <a:r>
              <a:rPr lang="en-US" dirty="0" smtClean="0"/>
              <a:t>- Please </a:t>
            </a:r>
            <a:r>
              <a:rPr lang="en-US" dirty="0"/>
              <a:t>review </a:t>
            </a:r>
            <a:r>
              <a:rPr lang="en-US" dirty="0">
                <a:solidFill>
                  <a:srgbClr val="FF0000"/>
                </a:solidFill>
              </a:rPr>
              <a:t>14 CFR Parts: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36, 71, 73, 139, and 150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Textbook – </a:t>
            </a:r>
            <a:r>
              <a:rPr lang="en-US" dirty="0" smtClean="0">
                <a:solidFill>
                  <a:srgbClr val="0070C0"/>
                </a:solidFill>
              </a:rPr>
              <a:t>Business and Corporate Aviation Management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5</a:t>
            </a:r>
            <a:r>
              <a:rPr lang="en-US" dirty="0" smtClean="0">
                <a:solidFill>
                  <a:srgbClr val="FF0000"/>
                </a:solidFill>
              </a:rPr>
              <a:t>: Flight Department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72781"/>
              </p:ext>
            </p:extLst>
          </p:nvPr>
        </p:nvGraphicFramePr>
        <p:xfrm>
          <a:off x="226591" y="560338"/>
          <a:ext cx="8689702" cy="6310628"/>
        </p:xfrm>
        <a:graphic>
          <a:graphicData uri="http://schemas.openxmlformats.org/drawingml/2006/table">
            <a:tbl>
              <a:tblPr/>
              <a:tblGrid>
                <a:gridCol w="1236762"/>
                <a:gridCol w="1240110"/>
                <a:gridCol w="1243459"/>
                <a:gridCol w="1242343"/>
                <a:gridCol w="1242342"/>
                <a:gridCol w="1243459"/>
                <a:gridCol w="1241227"/>
              </a:tblGrid>
              <a:tr h="127334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SUNDAY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MONDAY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TUESDAY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WEDNESDAY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THURSDAY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FRIDAY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SATURDAY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00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97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286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12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17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Flightline</a:t>
                      </a:r>
                      <a:endParaRPr kumimoji="0" lang="en-US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Friday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18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97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789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19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Airports, Airspace, and Air Traffic Control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NO SCHOOL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NO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Thanksgiving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24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NO SCHOOL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25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803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2" name="TextBox 2"/>
          <p:cNvSpPr txBox="1">
            <a:spLocks noChangeArrowheads="1"/>
          </p:cNvSpPr>
          <p:nvPr/>
        </p:nvSpPr>
        <p:spPr bwMode="auto">
          <a:xfrm>
            <a:off x="2397298" y="-32647"/>
            <a:ext cx="3982112" cy="70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6" tIns="45703" rIns="91406" bIns="45703">
            <a:spAutoFit/>
          </a:bodyPr>
          <a:lstStyle>
            <a:lvl1pPr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7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8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19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0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74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46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18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290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4008" b="1" dirty="0" smtClean="0"/>
              <a:t>November 2017</a:t>
            </a:r>
            <a:endParaRPr lang="en-US" altLang="en-US" sz="4008" b="1" dirty="0"/>
          </a:p>
        </p:txBody>
      </p:sp>
      <p:sp>
        <p:nvSpPr>
          <p:cNvPr id="53313" name="Oval 3"/>
          <p:cNvSpPr>
            <a:spLocks noChangeArrowheads="1"/>
          </p:cNvSpPr>
          <p:nvPr/>
        </p:nvSpPr>
        <p:spPr bwMode="auto">
          <a:xfrm>
            <a:off x="3767403" y="2205792"/>
            <a:ext cx="1446609" cy="2190006"/>
          </a:xfrm>
          <a:prstGeom prst="ellipse">
            <a:avLst/>
          </a:prstGeom>
          <a:noFill/>
          <a:ln w="44450" algn="ctr">
            <a:solidFill>
              <a:srgbClr val="0070C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6" name="Explosion 1 5"/>
          <p:cNvSpPr>
            <a:spLocks noChangeArrowheads="1"/>
          </p:cNvSpPr>
          <p:nvPr/>
        </p:nvSpPr>
        <p:spPr bwMode="auto">
          <a:xfrm>
            <a:off x="6072188" y="351607"/>
            <a:ext cx="1752451" cy="2166565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8" name="Explosion 1 7"/>
          <p:cNvSpPr>
            <a:spLocks noChangeArrowheads="1"/>
          </p:cNvSpPr>
          <p:nvPr/>
        </p:nvSpPr>
        <p:spPr bwMode="auto">
          <a:xfrm>
            <a:off x="6043492" y="2205792"/>
            <a:ext cx="1752451" cy="2166566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9" name="Explosion 1 8"/>
          <p:cNvSpPr>
            <a:spLocks noChangeArrowheads="1"/>
          </p:cNvSpPr>
          <p:nvPr/>
        </p:nvSpPr>
        <p:spPr bwMode="auto">
          <a:xfrm>
            <a:off x="4923144" y="3877717"/>
            <a:ext cx="1752451" cy="2166566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</p:spTree>
    <p:extLst>
      <p:ext uri="{BB962C8B-B14F-4D97-AF65-F5344CB8AC3E}">
        <p14:creationId xmlns:p14="http://schemas.microsoft.com/office/powerpoint/2010/main" val="349482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5462</TotalTime>
  <Words>1308</Words>
  <Application>Microsoft Office PowerPoint</Application>
  <PresentationFormat>On-screen Show (4:3)</PresentationFormat>
  <Paragraphs>257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Cambria</vt:lpstr>
      <vt:lpstr>Candara</vt:lpstr>
      <vt:lpstr>Helvetica</vt:lpstr>
      <vt:lpstr>Helvetica Light</vt:lpstr>
      <vt:lpstr>Times New Roman</vt:lpstr>
      <vt:lpstr>Wingdings 3</vt:lpstr>
      <vt:lpstr>Office Theme</vt:lpstr>
      <vt:lpstr>6_Office Theme</vt:lpstr>
      <vt:lpstr>2_Office Theme</vt:lpstr>
      <vt:lpstr>MGMT 203 Airports, Airspace, and Air Traffic Control Management</vt:lpstr>
      <vt:lpstr>THIS DAY IN AVIATION</vt:lpstr>
      <vt:lpstr>THIS DAY IN AVIATION</vt:lpstr>
      <vt:lpstr>THIS DAY IN AVIATION</vt:lpstr>
      <vt:lpstr>THIS DAY IN AVIATION</vt:lpstr>
      <vt:lpstr>Questions / Comments</vt:lpstr>
      <vt:lpstr>Learning Objectives – Module 7 (11/13/17 – 11/21/17) Airports, Airspace, and Air Traffic Control Management</vt:lpstr>
      <vt:lpstr>Readings</vt:lpstr>
      <vt:lpstr>PowerPoint Presentation</vt:lpstr>
      <vt:lpstr>7.2 – Discussion: Problems and Difficulties with Air Travel Mon Nov 20</vt:lpstr>
      <vt:lpstr>7.4 – Discussion: Video Analysis: FAA Gate to Gate – NextGen Explained Mon Nov 20</vt:lpstr>
      <vt:lpstr>Module 7 Review Questions  (Due Tues Nov 21)</vt:lpstr>
      <vt:lpstr>Term Paper Topics</vt:lpstr>
      <vt:lpstr>Assignments Due – Module 7  (11/13/17 – 11/21/17) </vt:lpstr>
      <vt:lpstr>Questions / Comments</vt:lpstr>
      <vt:lpstr> Air Traffic Control</vt:lpstr>
      <vt:lpstr>Air Traffic Control (ATC)</vt:lpstr>
      <vt:lpstr>Air Traffic Control System</vt:lpstr>
      <vt:lpstr>Air Traffic Control System Command Center (ATCSCC) </vt:lpstr>
      <vt:lpstr>Air Route Traffic Control Centers (ARTCCs)</vt:lpstr>
      <vt:lpstr>Terminal Radar Approach Control (TRACON) Facilities</vt:lpstr>
      <vt:lpstr>Air Traffic Control Towers (ATCTs)</vt:lpstr>
      <vt:lpstr>Flight Service Station (FSS)</vt:lpstr>
      <vt:lpstr>Other ATC Facilities </vt:lpstr>
      <vt:lpstr>Flight Plan</vt:lpstr>
      <vt:lpstr>Flight Plan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231</cp:revision>
  <cp:lastPrinted>2016-01-06T16:26:05Z</cp:lastPrinted>
  <dcterms:created xsi:type="dcterms:W3CDTF">2011-08-23T19:56:56Z</dcterms:created>
  <dcterms:modified xsi:type="dcterms:W3CDTF">2017-11-14T14:53:09Z</dcterms:modified>
</cp:coreProperties>
</file>