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65" r:id="rId2"/>
    <p:sldMasterId id="2147483801" r:id="rId3"/>
  </p:sldMasterIdLst>
  <p:notesMasterIdLst>
    <p:notesMasterId r:id="rId64"/>
  </p:notesMasterIdLst>
  <p:handoutMasterIdLst>
    <p:handoutMasterId r:id="rId65"/>
  </p:handoutMasterIdLst>
  <p:sldIdLst>
    <p:sldId id="272" r:id="rId4"/>
    <p:sldId id="444" r:id="rId5"/>
    <p:sldId id="445" r:id="rId6"/>
    <p:sldId id="446" r:id="rId7"/>
    <p:sldId id="447" r:id="rId8"/>
    <p:sldId id="419" r:id="rId9"/>
    <p:sldId id="420" r:id="rId10"/>
    <p:sldId id="439" r:id="rId11"/>
    <p:sldId id="423" r:id="rId12"/>
    <p:sldId id="424" r:id="rId13"/>
    <p:sldId id="425" r:id="rId14"/>
    <p:sldId id="426" r:id="rId15"/>
    <p:sldId id="443" r:id="rId16"/>
    <p:sldId id="427" r:id="rId17"/>
    <p:sldId id="421" r:id="rId18"/>
    <p:sldId id="348" r:id="rId19"/>
    <p:sldId id="355" r:id="rId20"/>
    <p:sldId id="407" r:id="rId21"/>
    <p:sldId id="401" r:id="rId22"/>
    <p:sldId id="402" r:id="rId23"/>
    <p:sldId id="409" r:id="rId24"/>
    <p:sldId id="405" r:id="rId25"/>
    <p:sldId id="356" r:id="rId26"/>
    <p:sldId id="357" r:id="rId27"/>
    <p:sldId id="345" r:id="rId28"/>
    <p:sldId id="378" r:id="rId29"/>
    <p:sldId id="379" r:id="rId30"/>
    <p:sldId id="380" r:id="rId31"/>
    <p:sldId id="410" r:id="rId32"/>
    <p:sldId id="428" r:id="rId33"/>
    <p:sldId id="358" r:id="rId34"/>
    <p:sldId id="359" r:id="rId35"/>
    <p:sldId id="390" r:id="rId36"/>
    <p:sldId id="386" r:id="rId37"/>
    <p:sldId id="387" r:id="rId38"/>
    <p:sldId id="388" r:id="rId39"/>
    <p:sldId id="389" r:id="rId40"/>
    <p:sldId id="362" r:id="rId41"/>
    <p:sldId id="360" r:id="rId42"/>
    <p:sldId id="347" r:id="rId43"/>
    <p:sldId id="411" r:id="rId44"/>
    <p:sldId id="368" r:id="rId45"/>
    <p:sldId id="364" r:id="rId46"/>
    <p:sldId id="399" r:id="rId47"/>
    <p:sldId id="391" r:id="rId48"/>
    <p:sldId id="392" r:id="rId49"/>
    <p:sldId id="395" r:id="rId50"/>
    <p:sldId id="396" r:id="rId51"/>
    <p:sldId id="397" r:id="rId52"/>
    <p:sldId id="398" r:id="rId53"/>
    <p:sldId id="404" r:id="rId54"/>
    <p:sldId id="365" r:id="rId55"/>
    <p:sldId id="400" r:id="rId56"/>
    <p:sldId id="366" r:id="rId57"/>
    <p:sldId id="406" r:id="rId58"/>
    <p:sldId id="367" r:id="rId59"/>
    <p:sldId id="257" r:id="rId60"/>
    <p:sldId id="403" r:id="rId61"/>
    <p:sldId id="330" r:id="rId62"/>
    <p:sldId id="433" r:id="rId63"/>
  </p:sldIdLst>
  <p:sldSz cx="9144000" cy="6858000" type="screen4x3"/>
  <p:notesSz cx="7077075" cy="9363075"/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 snapToObjects="1">
      <p:cViewPr varScale="1">
        <p:scale>
          <a:sx n="106" d="100"/>
          <a:sy n="106" d="100"/>
        </p:scale>
        <p:origin x="168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notesViewPr>
    <p:cSldViewPr snapToGrid="0" snapToObjects="1">
      <p:cViewPr varScale="1">
        <p:scale>
          <a:sx n="87" d="100"/>
          <a:sy n="87" d="100"/>
        </p:scale>
        <p:origin x="-1902" y="-4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gs" Target="tags/tag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E841332-348A-6C49-829D-397A2F31E2F3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52ED3ED-985D-534F-94A9-B7D352EFA0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3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6B760D0-0509-1345-87FB-4E5C4FFD68E5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07F57B2-DDD8-2A4B-9ECA-52A4627997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0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66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92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85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03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4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9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67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44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38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7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D2AA3-3B86-4422-99CF-7BAF625FF9B3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11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83C2C-4350-42D9-AA99-0962AE647DCB}" type="slidenum">
              <a:rPr lang="en-US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69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D2AA3-3B86-4422-99CF-7BAF625FF9B3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687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9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3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97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8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6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314450"/>
            <a:ext cx="8658224" cy="5314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333374" y="-115887"/>
            <a:ext cx="6353175" cy="1173162"/>
          </a:xfrm>
          <a:prstGeom prst="rect">
            <a:avLst/>
          </a:prstGeom>
        </p:spPr>
        <p:txBody>
          <a:bodyPr/>
          <a:lstStyle/>
          <a:p>
            <a:pPr algn="l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308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2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64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1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1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324" indent="0">
              <a:buNone/>
              <a:defRPr sz="1266"/>
            </a:lvl2pPr>
            <a:lvl3pPr marL="642651" indent="0">
              <a:buNone/>
              <a:defRPr sz="1125"/>
            </a:lvl3pPr>
            <a:lvl4pPr marL="963975" indent="0">
              <a:buNone/>
              <a:defRPr sz="984"/>
            </a:lvl4pPr>
            <a:lvl5pPr marL="1285302" indent="0">
              <a:buNone/>
              <a:defRPr sz="984"/>
            </a:lvl5pPr>
            <a:lvl6pPr marL="1606628" indent="0">
              <a:buNone/>
              <a:defRPr sz="984"/>
            </a:lvl6pPr>
            <a:lvl7pPr marL="1927954" indent="0">
              <a:buNone/>
              <a:defRPr sz="984"/>
            </a:lvl7pPr>
            <a:lvl8pPr marL="2249281" indent="0">
              <a:buNone/>
              <a:defRPr sz="984"/>
            </a:lvl8pPr>
            <a:lvl9pPr marL="2570607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81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0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0"/>
            <a:ext cx="3625453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12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324" indent="0">
              <a:buNone/>
              <a:defRPr sz="1406" b="1"/>
            </a:lvl2pPr>
            <a:lvl3pPr marL="642651" indent="0">
              <a:buNone/>
              <a:defRPr sz="1266" b="1"/>
            </a:lvl3pPr>
            <a:lvl4pPr marL="963975" indent="0">
              <a:buNone/>
              <a:defRPr sz="1125" b="1"/>
            </a:lvl4pPr>
            <a:lvl5pPr marL="1285302" indent="0">
              <a:buNone/>
              <a:defRPr sz="1125" b="1"/>
            </a:lvl5pPr>
            <a:lvl6pPr marL="1606628" indent="0">
              <a:buNone/>
              <a:defRPr sz="1125" b="1"/>
            </a:lvl6pPr>
            <a:lvl7pPr marL="1927954" indent="0">
              <a:buNone/>
              <a:defRPr sz="1125" b="1"/>
            </a:lvl7pPr>
            <a:lvl8pPr marL="2249281" indent="0">
              <a:buNone/>
              <a:defRPr sz="1125" b="1"/>
            </a:lvl8pPr>
            <a:lvl9pPr marL="2570607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324" indent="0">
              <a:buNone/>
              <a:defRPr sz="1406" b="1"/>
            </a:lvl2pPr>
            <a:lvl3pPr marL="642651" indent="0">
              <a:buNone/>
              <a:defRPr sz="1266" b="1"/>
            </a:lvl3pPr>
            <a:lvl4pPr marL="963975" indent="0">
              <a:buNone/>
              <a:defRPr sz="1125" b="1"/>
            </a:lvl4pPr>
            <a:lvl5pPr marL="1285302" indent="0">
              <a:buNone/>
              <a:defRPr sz="1125" b="1"/>
            </a:lvl5pPr>
            <a:lvl6pPr marL="1606628" indent="0">
              <a:buNone/>
              <a:defRPr sz="1125" b="1"/>
            </a:lvl6pPr>
            <a:lvl7pPr marL="1927954" indent="0">
              <a:buNone/>
              <a:defRPr sz="1125" b="1"/>
            </a:lvl7pPr>
            <a:lvl8pPr marL="2249281" indent="0">
              <a:buNone/>
              <a:defRPr sz="1125" b="1"/>
            </a:lvl8pPr>
            <a:lvl9pPr marL="2570607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65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65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53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p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2219" y="-16276"/>
            <a:ext cx="6629400" cy="110799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>
              <a:defRPr lang="en-US" sz="3300" b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2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5" y="273481"/>
            <a:ext cx="300818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18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5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324" indent="0">
              <a:buNone/>
              <a:defRPr sz="773"/>
            </a:lvl2pPr>
            <a:lvl3pPr marL="642651" indent="0">
              <a:buNone/>
              <a:defRPr sz="703"/>
            </a:lvl3pPr>
            <a:lvl4pPr marL="963975" indent="0">
              <a:buNone/>
              <a:defRPr sz="633"/>
            </a:lvl4pPr>
            <a:lvl5pPr marL="1285302" indent="0">
              <a:buNone/>
              <a:defRPr sz="633"/>
            </a:lvl5pPr>
            <a:lvl6pPr marL="1606628" indent="0">
              <a:buNone/>
              <a:defRPr sz="633"/>
            </a:lvl6pPr>
            <a:lvl7pPr marL="1927954" indent="0">
              <a:buNone/>
              <a:defRPr sz="633"/>
            </a:lvl7pPr>
            <a:lvl8pPr marL="2249281" indent="0">
              <a:buNone/>
              <a:defRPr sz="633"/>
            </a:lvl8pPr>
            <a:lvl9pPr marL="2570607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8613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3" y="4800824"/>
            <a:ext cx="5486177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3" y="612800"/>
            <a:ext cx="5486177" cy="4114354"/>
          </a:xfrm>
        </p:spPr>
        <p:txBody>
          <a:bodyPr/>
          <a:lstStyle>
            <a:lvl1pPr marL="0" indent="0">
              <a:buNone/>
              <a:defRPr sz="2180"/>
            </a:lvl1pPr>
            <a:lvl2pPr marL="321324" indent="0">
              <a:buNone/>
              <a:defRPr sz="1969"/>
            </a:lvl2pPr>
            <a:lvl3pPr marL="642651" indent="0">
              <a:buNone/>
              <a:defRPr sz="1687"/>
            </a:lvl3pPr>
            <a:lvl4pPr marL="963975" indent="0">
              <a:buNone/>
              <a:defRPr sz="1406"/>
            </a:lvl4pPr>
            <a:lvl5pPr marL="1285302" indent="0">
              <a:buNone/>
              <a:defRPr sz="1406"/>
            </a:lvl5pPr>
            <a:lvl6pPr marL="1606628" indent="0">
              <a:buNone/>
              <a:defRPr sz="1406"/>
            </a:lvl6pPr>
            <a:lvl7pPr marL="1927954" indent="0">
              <a:buNone/>
              <a:defRPr sz="1406"/>
            </a:lvl7pPr>
            <a:lvl8pPr marL="2249281" indent="0">
              <a:buNone/>
              <a:defRPr sz="1406"/>
            </a:lvl8pPr>
            <a:lvl9pPr marL="2570607" indent="0">
              <a:buNone/>
              <a:defRPr sz="1406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3" y="5367860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324" indent="0">
              <a:buNone/>
              <a:defRPr sz="773"/>
            </a:lvl2pPr>
            <a:lvl3pPr marL="642651" indent="0">
              <a:buNone/>
              <a:defRPr sz="703"/>
            </a:lvl3pPr>
            <a:lvl4pPr marL="963975" indent="0">
              <a:buNone/>
              <a:defRPr sz="633"/>
            </a:lvl4pPr>
            <a:lvl5pPr marL="1285302" indent="0">
              <a:buNone/>
              <a:defRPr sz="633"/>
            </a:lvl5pPr>
            <a:lvl6pPr marL="1606628" indent="0">
              <a:buNone/>
              <a:defRPr sz="633"/>
            </a:lvl6pPr>
            <a:lvl7pPr marL="1927954" indent="0">
              <a:buNone/>
              <a:defRPr sz="633"/>
            </a:lvl7pPr>
            <a:lvl8pPr marL="2249281" indent="0">
              <a:buNone/>
              <a:defRPr sz="633"/>
            </a:lvl8pPr>
            <a:lvl9pPr marL="2570607" indent="0">
              <a:buNone/>
              <a:defRPr sz="6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876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76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62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6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03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24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06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54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4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4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97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08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86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02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5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8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619875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1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3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8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4"/>
          <p:cNvPicPr>
            <a:picLocks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6705600" y="304800"/>
            <a:ext cx="2032000" cy="453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 userDrawn="1"/>
        </p:nvSpPr>
        <p:spPr bwMode="auto">
          <a:xfrm rot="10800000" flipH="1">
            <a:off x="381000" y="1066800"/>
            <a:ext cx="8458200" cy="1588"/>
          </a:xfrm>
          <a:prstGeom prst="line">
            <a:avLst/>
          </a:prstGeom>
          <a:noFill/>
          <a:ln w="63500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76201"/>
            <a:ext cx="6705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2" r:id="rId2"/>
    <p:sldLayoutId id="214748374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777" tIns="50777" rIns="50777" bIns="507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777" tIns="50777" rIns="50777" bIns="507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73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40517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517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517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517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517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24" algn="ctr" defTabSz="410583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651" algn="ctr" defTabSz="410583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975" algn="ctr" defTabSz="410583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302" algn="ctr" defTabSz="410583" rtl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2301" indent="-262301" algn="l" defTabSz="40517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0182" indent="-262301" algn="l" defTabSz="40517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798063" indent="-262301" algn="l" defTabSz="40517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65944" indent="-262301" algn="l" defTabSz="40517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3825" indent="-262301" algn="l" defTabSz="40517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183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507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833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160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672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642651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fr.gov/cgi-bin/text-idx?tpl=/ecfrbrowse/Title14/14tab_02.tpl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3449" y="1722438"/>
            <a:ext cx="7105651" cy="1782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latin typeface="+mj-lt"/>
              </a:rPr>
              <a:t>MGMT 203</a:t>
            </a:r>
            <a:br>
              <a:rPr lang="en-US" sz="3600" b="1" dirty="0" smtClean="0">
                <a:latin typeface="+mj-lt"/>
              </a:rPr>
            </a:br>
            <a:r>
              <a:rPr lang="en-US" sz="3600" dirty="0" smtClean="0"/>
              <a:t>Airports</a:t>
            </a:r>
            <a:r>
              <a:rPr lang="en-US" sz="3600" dirty="0"/>
              <a:t>, Airspace, and Air Traffic Control Management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3824248"/>
            <a:ext cx="51943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Module 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335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eagl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56" y="3824248"/>
            <a:ext cx="1585319" cy="175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60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" y="2284"/>
            <a:ext cx="6540534" cy="807605"/>
          </a:xfrm>
        </p:spPr>
        <p:txBody>
          <a:bodyPr/>
          <a:lstStyle/>
          <a:p>
            <a:pPr algn="l"/>
            <a:r>
              <a:rPr lang="en-US" sz="2400" b="1" dirty="0" smtClean="0"/>
              <a:t>7.2 – Discussion: Problems and Difficulties with Air Travel</a:t>
            </a:r>
            <a:br>
              <a:rPr lang="en-US" sz="2400" b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Mon Nov 20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23" y="1854927"/>
            <a:ext cx="8210539" cy="30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" y="150338"/>
            <a:ext cx="6610202" cy="609600"/>
          </a:xfrm>
        </p:spPr>
        <p:txBody>
          <a:bodyPr/>
          <a:lstStyle/>
          <a:p>
            <a:pPr algn="l"/>
            <a:r>
              <a:rPr lang="en-US" sz="2800" b="1" dirty="0" smtClean="0"/>
              <a:t>7.4 – Discussion: Video Analysis: FAA Gate to Gate – </a:t>
            </a:r>
            <a:r>
              <a:rPr lang="en-US" sz="2800" b="1" dirty="0" err="1" smtClean="0"/>
              <a:t>NextGen</a:t>
            </a:r>
            <a:r>
              <a:rPr lang="en-US" sz="2800" b="1" dirty="0" smtClean="0"/>
              <a:t> Explained</a:t>
            </a:r>
            <a:br>
              <a:rPr lang="en-US" sz="2800" b="1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Mon Nov 20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31" y="1436914"/>
            <a:ext cx="8262963" cy="2418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4089646"/>
            <a:ext cx="78295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77"/>
            <a:ext cx="6629400" cy="10310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Module 7 Review Questions </a:t>
            </a:r>
            <a:br>
              <a:rPr lang="en-US" b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(Due Tues </a:t>
            </a:r>
            <a:r>
              <a:rPr lang="en-US" sz="2800" b="1" smtClean="0">
                <a:solidFill>
                  <a:srgbClr val="FF0000"/>
                </a:solidFill>
              </a:rPr>
              <a:t>Nov </a:t>
            </a:r>
            <a:r>
              <a:rPr lang="en-US" sz="2800" b="1" smtClean="0">
                <a:solidFill>
                  <a:srgbClr val="FF0000"/>
                </a:solidFill>
              </a:rPr>
              <a:t>21)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017091"/>
            <a:ext cx="8229600" cy="5523046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b="1" dirty="0"/>
              <a:t>Spend quality time responding to the following questions in your own words.</a:t>
            </a:r>
          </a:p>
          <a:p>
            <a:pPr marL="0" indent="0">
              <a:buNone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Explain </a:t>
            </a:r>
            <a:r>
              <a:rPr lang="en-US" altLang="en-US" dirty="0"/>
              <a:t>the purpose of an airport.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Describe </a:t>
            </a:r>
            <a:r>
              <a:rPr lang="en-US" altLang="en-US" dirty="0"/>
              <a:t>Air Traffic Control Towers (ATCTs) and their purpose.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Demonstrate </a:t>
            </a:r>
            <a:r>
              <a:rPr lang="en-US" altLang="en-US" dirty="0"/>
              <a:t>an understanding of the Title 14 CFR Parts that are used to operate airports. Please state at least five parts we discussed in the course.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Describe </a:t>
            </a:r>
            <a:r>
              <a:rPr lang="en-US" altLang="en-US" dirty="0"/>
              <a:t>the Flight Service Station (FSS) and the services it can provide.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Describe </a:t>
            </a:r>
            <a:r>
              <a:rPr lang="en-US" altLang="en-US" dirty="0"/>
              <a:t>the requirements for a reliever airport classification.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ADF82206-C07E-4162-9C15-C93FC083D722}" type="slidenum">
              <a:rPr lang="en-US" altLang="en-US" sz="18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1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38408" y="2487730"/>
          <a:ext cx="2871553" cy="2005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1553"/>
              </a:tblGrid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Aircraft Manufacturing Management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Chris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Corbett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Fire and Crash Rescue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Trent Thompson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Helicopter Operations Management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Casey Bradford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374" y="212035"/>
            <a:ext cx="6353175" cy="8452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Term Paper Topics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14191" y="1070534"/>
            <a:ext cx="44262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Your </a:t>
            </a:r>
            <a:r>
              <a:rPr lang="en-US" sz="1400" dirty="0">
                <a:solidFill>
                  <a:prstClr val="black"/>
                </a:solidFill>
              </a:rPr>
              <a:t>Final Term Paper must be at least 12 pages and consist of the following:</a:t>
            </a:r>
          </a:p>
          <a:p>
            <a:r>
              <a:rPr lang="en-US" sz="1400" dirty="0">
                <a:solidFill>
                  <a:prstClr val="black"/>
                </a:solidFill>
              </a:rPr>
              <a:t>A title page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Main text (10 pages)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Reference page (current APA format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The </a:t>
            </a:r>
            <a:r>
              <a:rPr lang="en-US" sz="1400" dirty="0" smtClean="0">
                <a:solidFill>
                  <a:prstClr val="black"/>
                </a:solidFill>
              </a:rPr>
              <a:t>paper should </a:t>
            </a:r>
            <a:r>
              <a:rPr lang="en-US" sz="1400" dirty="0">
                <a:solidFill>
                  <a:prstClr val="black"/>
                </a:solidFill>
              </a:rPr>
              <a:t>include some of the headings below as appropriate:</a:t>
            </a:r>
          </a:p>
          <a:p>
            <a:r>
              <a:rPr lang="en-US" sz="1400" dirty="0">
                <a:solidFill>
                  <a:prstClr val="black"/>
                </a:solidFill>
              </a:rPr>
              <a:t>Introduction</a:t>
            </a:r>
          </a:p>
          <a:p>
            <a:r>
              <a:rPr lang="en-US" sz="1400" dirty="0">
                <a:solidFill>
                  <a:prstClr val="black"/>
                </a:solidFill>
              </a:rPr>
              <a:t>Description of the Company or Agency (Basically what business are you in)</a:t>
            </a:r>
          </a:p>
          <a:p>
            <a:r>
              <a:rPr lang="en-US" sz="1400" dirty="0">
                <a:solidFill>
                  <a:prstClr val="black"/>
                </a:solidFill>
              </a:rPr>
              <a:t>Operation Description</a:t>
            </a:r>
          </a:p>
          <a:p>
            <a:r>
              <a:rPr lang="en-US" sz="1400" dirty="0">
                <a:solidFill>
                  <a:prstClr val="black"/>
                </a:solidFill>
              </a:rPr>
              <a:t>Equipment or Aircraft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Maintenance Requirements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Manager’s Roles and Responsibilities</a:t>
            </a:r>
          </a:p>
          <a:p>
            <a:r>
              <a:rPr lang="en-US" sz="1400" dirty="0">
                <a:solidFill>
                  <a:prstClr val="black"/>
                </a:solidFill>
              </a:rPr>
              <a:t>Staff Qualifications, Certifications, and Responsibilities</a:t>
            </a:r>
          </a:p>
          <a:p>
            <a:r>
              <a:rPr lang="en-US" sz="1400" dirty="0">
                <a:solidFill>
                  <a:prstClr val="black"/>
                </a:solidFill>
              </a:rPr>
              <a:t>Human Factors</a:t>
            </a:r>
          </a:p>
          <a:p>
            <a:r>
              <a:rPr lang="en-US" sz="1400" dirty="0">
                <a:solidFill>
                  <a:prstClr val="black"/>
                </a:solidFill>
              </a:rPr>
              <a:t>Quality Requirements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Regulations and Laws</a:t>
            </a:r>
          </a:p>
          <a:p>
            <a:r>
              <a:rPr lang="en-US" sz="1400" dirty="0">
                <a:solidFill>
                  <a:prstClr val="black"/>
                </a:solidFill>
              </a:rPr>
              <a:t>Safety</a:t>
            </a:r>
          </a:p>
          <a:p>
            <a:r>
              <a:rPr lang="en-US" sz="1400" dirty="0">
                <a:solidFill>
                  <a:prstClr val="black"/>
                </a:solidFill>
              </a:rPr>
              <a:t>Security</a:t>
            </a:r>
          </a:p>
          <a:p>
            <a:r>
              <a:rPr lang="en-US" sz="1400" dirty="0">
                <a:solidFill>
                  <a:prstClr val="black"/>
                </a:solidFill>
              </a:rPr>
              <a:t>Environmental Responsibilities</a:t>
            </a:r>
          </a:p>
          <a:p>
            <a:r>
              <a:rPr lang="en-US" sz="1400" dirty="0">
                <a:solidFill>
                  <a:prstClr val="black"/>
                </a:solidFill>
              </a:rPr>
              <a:t>Other Management Factors Considered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References (current APA format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398" y="1684863"/>
            <a:ext cx="362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DUE Friday Dec 8, 2017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46484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sz="3200" b="1" u="sng" dirty="0" smtClean="0"/>
              <a:t>Assignments Due – Module 7 </a:t>
            </a:r>
            <a:br>
              <a:rPr lang="en-US" sz="3200" b="1" u="sng" dirty="0" smtClean="0"/>
            </a:br>
            <a:r>
              <a:rPr lang="en-US" sz="3200" b="1" dirty="0" smtClean="0"/>
              <a:t>(11/13/17 – 11/21/17)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endParaRPr lang="en-US" sz="2400" b="1" i="1" u="sng" dirty="0" smtClean="0">
              <a:solidFill>
                <a:srgbClr val="00386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70824"/>
            <a:ext cx="8382000" cy="3399593"/>
          </a:xfrm>
        </p:spPr>
        <p:txBody>
          <a:bodyPr>
            <a:normAutofit lnSpcReduction="10000"/>
          </a:bodyPr>
          <a:lstStyle/>
          <a:p>
            <a:r>
              <a:rPr lang="en-US" sz="2000" b="1" u="sng" dirty="0" smtClean="0"/>
              <a:t>Review Module 7 Instructions for the following assignments: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Discussion </a:t>
            </a:r>
            <a:r>
              <a:rPr lang="en-US" sz="2400" b="1" dirty="0"/>
              <a:t>Board Due </a:t>
            </a:r>
            <a:r>
              <a:rPr lang="en-US" sz="2400" b="1" dirty="0" smtClean="0"/>
              <a:t>(Problems with Air Travel) </a:t>
            </a:r>
            <a:endParaRPr lang="en-US" sz="2400" b="1" dirty="0">
              <a:hlinkClick r:id="" action="ppaction://hlinkfile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(Due </a:t>
            </a:r>
            <a:r>
              <a:rPr lang="en-US" sz="2400" b="1" dirty="0" smtClean="0">
                <a:solidFill>
                  <a:srgbClr val="FF0000"/>
                </a:solidFill>
              </a:rPr>
              <a:t>– Mon Nov 20) </a:t>
            </a:r>
            <a:r>
              <a:rPr lang="en-US" sz="2400" b="1" dirty="0"/>
              <a:t>– 2 part (</a:t>
            </a:r>
            <a:r>
              <a:rPr lang="en-US" sz="2400" b="1" dirty="0">
                <a:solidFill>
                  <a:srgbClr val="FF0000"/>
                </a:solidFill>
              </a:rPr>
              <a:t>Post and Respond</a:t>
            </a:r>
            <a:r>
              <a:rPr lang="en-US" sz="2400" b="1" dirty="0" smtClean="0"/>
              <a:t>)</a:t>
            </a:r>
          </a:p>
          <a:p>
            <a:r>
              <a:rPr lang="en-US" sz="2400" b="1" dirty="0"/>
              <a:t>Discussion Board Due </a:t>
            </a:r>
            <a:r>
              <a:rPr lang="en-US" sz="2400" b="1" dirty="0" smtClean="0"/>
              <a:t>(Video Analysis) </a:t>
            </a:r>
            <a:endParaRPr lang="en-US" sz="2400" b="1" dirty="0">
              <a:hlinkClick r:id="" action="ppaction://hlinkfile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(Due – </a:t>
            </a:r>
            <a:r>
              <a:rPr lang="en-US" sz="2400" b="1" dirty="0" smtClean="0">
                <a:solidFill>
                  <a:srgbClr val="FF0000"/>
                </a:solidFill>
              </a:rPr>
              <a:t>Mon </a:t>
            </a:r>
            <a:r>
              <a:rPr lang="en-US" sz="2400" b="1" dirty="0">
                <a:solidFill>
                  <a:srgbClr val="FF0000"/>
                </a:solidFill>
              </a:rPr>
              <a:t>Nov </a:t>
            </a:r>
            <a:r>
              <a:rPr lang="en-US" sz="2400" b="1" dirty="0" smtClean="0">
                <a:solidFill>
                  <a:srgbClr val="FF0000"/>
                </a:solidFill>
              </a:rPr>
              <a:t>20) </a:t>
            </a:r>
            <a:r>
              <a:rPr lang="en-US" sz="2400" b="1" dirty="0"/>
              <a:t>– 2 part (</a:t>
            </a:r>
            <a:r>
              <a:rPr lang="en-US" sz="2400" b="1" dirty="0">
                <a:solidFill>
                  <a:srgbClr val="FF0000"/>
                </a:solidFill>
              </a:rPr>
              <a:t>Post and Respond</a:t>
            </a:r>
            <a:r>
              <a:rPr lang="en-US" sz="2400" b="1" dirty="0"/>
              <a:t>)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</a:rPr>
              <a:t>Review Questions </a:t>
            </a:r>
            <a:r>
              <a:rPr lang="en-US" sz="2400" b="1" dirty="0">
                <a:solidFill>
                  <a:srgbClr val="000000"/>
                </a:solidFill>
              </a:rPr>
              <a:t>– </a:t>
            </a:r>
            <a:r>
              <a:rPr lang="en-US" sz="2400" b="1" dirty="0" smtClean="0">
                <a:solidFill>
                  <a:srgbClr val="000000"/>
                </a:solidFill>
              </a:rPr>
              <a:t>Airports, Airspace and ATC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(Due – Tues Nov 21) </a:t>
            </a:r>
            <a:r>
              <a:rPr lang="en-US" sz="2400" b="1" dirty="0">
                <a:solidFill>
                  <a:srgbClr val="000000"/>
                </a:solidFill>
              </a:rPr>
              <a:t>– 5</a:t>
            </a:r>
            <a:r>
              <a:rPr lang="en-US" sz="2400" b="1" dirty="0" smtClean="0">
                <a:solidFill>
                  <a:srgbClr val="000000"/>
                </a:solidFill>
              </a:rPr>
              <a:t> Questions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482488" y="252066"/>
            <a:ext cx="5361039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Aeronautical Science</a:t>
            </a:r>
          </a:p>
        </p:txBody>
      </p:sp>
    </p:spTree>
    <p:extLst>
      <p:ext uri="{BB962C8B-B14F-4D97-AF65-F5344CB8AC3E}">
        <p14:creationId xmlns:p14="http://schemas.microsoft.com/office/powerpoint/2010/main" val="32559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Airports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29947"/>
            <a:ext cx="6629400" cy="600164"/>
          </a:xfrm>
        </p:spPr>
        <p:txBody>
          <a:bodyPr/>
          <a:lstStyle/>
          <a:p>
            <a:r>
              <a:rPr lang="en-US" dirty="0" smtClean="0"/>
              <a:t>Airport Markings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95154"/>
            <a:ext cx="8229600" cy="5261196"/>
          </a:xfrm>
        </p:spPr>
        <p:txBody>
          <a:bodyPr>
            <a:noAutofit/>
          </a:bodyPr>
          <a:lstStyle/>
          <a:p>
            <a:r>
              <a:rPr lang="en-US" sz="2800" dirty="0" smtClean="0"/>
              <a:t>Used for control and communications</a:t>
            </a:r>
          </a:p>
          <a:p>
            <a:pPr lvl="0"/>
            <a:r>
              <a:rPr lang="en-US" sz="2800" dirty="0"/>
              <a:t>Ground </a:t>
            </a:r>
            <a:r>
              <a:rPr lang="en-US" sz="2800" dirty="0" smtClean="0"/>
              <a:t>markings and lights</a:t>
            </a:r>
            <a:endParaRPr lang="en-US" sz="2800" dirty="0"/>
          </a:p>
          <a:p>
            <a:pPr lvl="1"/>
            <a:r>
              <a:rPr lang="en-US" sz="2400" dirty="0"/>
              <a:t>Runway markings </a:t>
            </a:r>
            <a:endParaRPr lang="en-US" sz="2400" dirty="0" smtClean="0"/>
          </a:p>
          <a:p>
            <a:pPr lvl="2"/>
            <a:r>
              <a:rPr lang="en-US" sz="2000" dirty="0" smtClean="0"/>
              <a:t>Painted white and white </a:t>
            </a:r>
            <a:r>
              <a:rPr lang="en-US" sz="2000" dirty="0"/>
              <a:t>lights at night</a:t>
            </a:r>
          </a:p>
          <a:p>
            <a:pPr lvl="1"/>
            <a:r>
              <a:rPr lang="en-US" sz="2400" dirty="0"/>
              <a:t>Taxiway markings </a:t>
            </a:r>
            <a:endParaRPr lang="en-US" sz="2400" dirty="0" smtClean="0"/>
          </a:p>
          <a:p>
            <a:pPr lvl="2"/>
            <a:r>
              <a:rPr lang="en-US" sz="2000" dirty="0" smtClean="0"/>
              <a:t>Painted yellow</a:t>
            </a:r>
          </a:p>
          <a:p>
            <a:pPr lvl="2"/>
            <a:r>
              <a:rPr lang="en-US" sz="2000" dirty="0" smtClean="0"/>
              <a:t>Blue lights </a:t>
            </a:r>
          </a:p>
          <a:p>
            <a:pPr lvl="1"/>
            <a:r>
              <a:rPr lang="en-US" dirty="0"/>
              <a:t>Vehicle roadway markings </a:t>
            </a:r>
            <a:endParaRPr lang="en-US" dirty="0" smtClean="0"/>
          </a:p>
          <a:p>
            <a:pPr lvl="1"/>
            <a:r>
              <a:rPr lang="en-US" dirty="0" smtClean="0"/>
              <a:t>Boundary markings for non-movement areas</a:t>
            </a:r>
          </a:p>
          <a:p>
            <a:r>
              <a:rPr lang="en-US" dirty="0" smtClean="0"/>
              <a:t>Have many types of lights that are dependent upon airport complexity but are standardized.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/>
          <a:lstStyle/>
          <a:p>
            <a:r>
              <a:rPr lang="en-US" sz="3600" dirty="0"/>
              <a:t>Airport Markings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62" y="1108381"/>
            <a:ext cx="5975738" cy="56130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30039" y="3100060"/>
            <a:ext cx="28148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FAA. (2008). 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FAA-H-8083-25 </a:t>
            </a:r>
            <a:endParaRPr lang="en-US" sz="16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Pilot's 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Handbook of Aeronautical </a:t>
            </a:r>
            <a:r>
              <a:rPr lang="en-US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Knowledge.</a:t>
            </a:r>
          </a:p>
          <a:p>
            <a:r>
              <a:rPr lang="en-US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p.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13-5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70365"/>
            <a:ext cx="6629400" cy="600164"/>
          </a:xfrm>
        </p:spPr>
        <p:txBody>
          <a:bodyPr/>
          <a:lstStyle/>
          <a:p>
            <a:r>
              <a:rPr lang="en-US" dirty="0" smtClean="0"/>
              <a:t>Airport Signs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95154"/>
            <a:ext cx="8229600" cy="5261196"/>
          </a:xfrm>
        </p:spPr>
        <p:txBody>
          <a:bodyPr>
            <a:noAutofit/>
          </a:bodyPr>
          <a:lstStyle/>
          <a:p>
            <a:r>
              <a:rPr lang="en-US" sz="2800" dirty="0" smtClean="0"/>
              <a:t>Used for control and communication  </a:t>
            </a:r>
          </a:p>
          <a:p>
            <a:r>
              <a:rPr lang="en-US" sz="2800" dirty="0" smtClean="0"/>
              <a:t>Complexity of airport determines the amount of signs for communication.</a:t>
            </a:r>
          </a:p>
          <a:p>
            <a:r>
              <a:rPr lang="en-US" sz="2800" dirty="0" smtClean="0"/>
              <a:t>Types</a:t>
            </a:r>
          </a:p>
          <a:p>
            <a:pPr lvl="1"/>
            <a:r>
              <a:rPr lang="en-US" sz="2400" dirty="0"/>
              <a:t>Mandatory instruction </a:t>
            </a:r>
            <a:r>
              <a:rPr lang="en-US" sz="2400" dirty="0" smtClean="0"/>
              <a:t>signs</a:t>
            </a:r>
          </a:p>
          <a:p>
            <a:pPr lvl="2"/>
            <a:r>
              <a:rPr lang="en-US" sz="2000" dirty="0" smtClean="0"/>
              <a:t>Runway</a:t>
            </a:r>
            <a:r>
              <a:rPr lang="en-US" sz="2000" dirty="0"/>
              <a:t>, critical area, or prohibited area</a:t>
            </a:r>
            <a:endParaRPr lang="en-US" sz="2000" dirty="0" smtClean="0"/>
          </a:p>
          <a:p>
            <a:pPr lvl="2"/>
            <a:r>
              <a:rPr lang="en-US" sz="2000" dirty="0" smtClean="0"/>
              <a:t>Example is white </a:t>
            </a:r>
            <a:r>
              <a:rPr lang="en-US" sz="2000" dirty="0"/>
              <a:t>letters on red background </a:t>
            </a:r>
            <a:endParaRPr lang="en-US" sz="2000" dirty="0" smtClean="0"/>
          </a:p>
          <a:p>
            <a:pPr lvl="3"/>
            <a:r>
              <a:rPr lang="en-US" sz="1600" dirty="0" smtClean="0"/>
              <a:t>Runway </a:t>
            </a:r>
            <a:r>
              <a:rPr lang="en-US" sz="1600" dirty="0"/>
              <a:t>holding position </a:t>
            </a:r>
            <a:endParaRPr lang="en-US" sz="1600" dirty="0" smtClean="0"/>
          </a:p>
          <a:p>
            <a:pPr lvl="1"/>
            <a:r>
              <a:rPr lang="en-US" dirty="0"/>
              <a:t>·	Location </a:t>
            </a:r>
            <a:r>
              <a:rPr lang="en-US" dirty="0" smtClean="0"/>
              <a:t>signs</a:t>
            </a:r>
          </a:p>
          <a:p>
            <a:pPr lvl="2"/>
            <a:r>
              <a:rPr lang="en-US" dirty="0" smtClean="0"/>
              <a:t>Taxiway </a:t>
            </a:r>
            <a:r>
              <a:rPr lang="en-US" dirty="0"/>
              <a:t>or runway </a:t>
            </a:r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Direction </a:t>
            </a:r>
            <a:r>
              <a:rPr lang="en-US" dirty="0"/>
              <a:t>signs</a:t>
            </a:r>
          </a:p>
          <a:p>
            <a:pPr lvl="2"/>
            <a:r>
              <a:rPr lang="en-US" sz="2000" dirty="0"/>
              <a:t>Black letters on yellow background </a:t>
            </a:r>
            <a:r>
              <a:rPr lang="en-US" sz="1600" dirty="0" smtClean="0"/>
              <a:t>= Provide directions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November 14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 1910  — The birth of the aircraft carrier occurs when Eugene Ely takes off from the cruiser </a:t>
            </a:r>
            <a:r>
              <a:rPr lang="en-US" sz="2800" i="1" dirty="0"/>
              <a:t>USS Birmingham</a:t>
            </a:r>
            <a:r>
              <a:rPr lang="en-US" sz="2800" dirty="0"/>
              <a:t> in Virginia, on a Curtiss biplane.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The warship has an 83-foot platform built over the foredeck for the take-off.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43912"/>
            <a:ext cx="3738562" cy="225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003" y="1524000"/>
            <a:ext cx="3383756" cy="23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838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29947"/>
            <a:ext cx="6629400" cy="600164"/>
          </a:xfrm>
        </p:spPr>
        <p:txBody>
          <a:bodyPr/>
          <a:lstStyle/>
          <a:p>
            <a:r>
              <a:rPr lang="en-US" sz="3200" dirty="0" smtClean="0"/>
              <a:t>Airport Signs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95154"/>
            <a:ext cx="8229600" cy="5261196"/>
          </a:xfrm>
        </p:spPr>
        <p:txBody>
          <a:bodyPr>
            <a:noAutofit/>
          </a:bodyPr>
          <a:lstStyle/>
          <a:p>
            <a:r>
              <a:rPr lang="en-US" dirty="0" smtClean="0"/>
              <a:t>Types</a:t>
            </a:r>
          </a:p>
          <a:p>
            <a:pPr marL="800100" lvl="3" indent="-342900"/>
            <a:r>
              <a:rPr lang="en-US" sz="2400" dirty="0"/>
              <a:t>Destination </a:t>
            </a:r>
            <a:r>
              <a:rPr lang="en-US" sz="2400" dirty="0" smtClean="0"/>
              <a:t>signs</a:t>
            </a:r>
            <a:endParaRPr lang="en-US" sz="2400" b="1" dirty="0"/>
          </a:p>
          <a:p>
            <a:pPr lvl="2"/>
            <a:r>
              <a:rPr lang="en-US" sz="2000" dirty="0" smtClean="0"/>
              <a:t>Yellow </a:t>
            </a:r>
            <a:r>
              <a:rPr lang="en-US" sz="2000" dirty="0"/>
              <a:t>background with black </a:t>
            </a:r>
            <a:r>
              <a:rPr lang="en-US" sz="2000" dirty="0" smtClean="0"/>
              <a:t>letters and arrows</a:t>
            </a:r>
          </a:p>
          <a:p>
            <a:pPr lvl="2"/>
            <a:r>
              <a:rPr lang="en-US" sz="2000" dirty="0" smtClean="0"/>
              <a:t>Terminal</a:t>
            </a:r>
          </a:p>
          <a:p>
            <a:pPr lvl="2"/>
            <a:r>
              <a:rPr lang="en-US" sz="2000" dirty="0" smtClean="0"/>
              <a:t>Parking area </a:t>
            </a:r>
          </a:p>
          <a:p>
            <a:pPr lvl="2"/>
            <a:r>
              <a:rPr lang="en-US" sz="2000" dirty="0" smtClean="0"/>
              <a:t>Cargo terminal</a:t>
            </a:r>
          </a:p>
          <a:p>
            <a:pPr lvl="1"/>
            <a:r>
              <a:rPr lang="en-US" sz="2400" dirty="0" smtClean="0"/>
              <a:t>Information signs</a:t>
            </a:r>
          </a:p>
          <a:p>
            <a:pPr lvl="2"/>
            <a:r>
              <a:rPr lang="en-US" sz="1800" dirty="0" smtClean="0"/>
              <a:t>Yellow </a:t>
            </a:r>
            <a:r>
              <a:rPr lang="en-US" sz="1800" dirty="0"/>
              <a:t>background with black </a:t>
            </a:r>
            <a:r>
              <a:rPr lang="en-US" sz="1800" dirty="0" smtClean="0"/>
              <a:t>letters</a:t>
            </a:r>
          </a:p>
          <a:p>
            <a:pPr lvl="2"/>
            <a:r>
              <a:rPr lang="en-US" sz="1800" dirty="0" smtClean="0"/>
              <a:t>Frequencies and noise abatement requirements</a:t>
            </a:r>
            <a:endParaRPr lang="en-US" sz="1800" dirty="0"/>
          </a:p>
          <a:p>
            <a:pPr lvl="1"/>
            <a:r>
              <a:rPr lang="en-US" sz="2400" dirty="0"/>
              <a:t>Runway distance remaining </a:t>
            </a:r>
            <a:r>
              <a:rPr lang="en-US" sz="2400" dirty="0" smtClean="0"/>
              <a:t>signs</a:t>
            </a:r>
          </a:p>
          <a:p>
            <a:pPr lvl="2"/>
            <a:r>
              <a:rPr lang="en-US" sz="1800" dirty="0" smtClean="0"/>
              <a:t>Black </a:t>
            </a:r>
            <a:r>
              <a:rPr lang="en-US" sz="1800" dirty="0"/>
              <a:t>background with white </a:t>
            </a:r>
            <a:r>
              <a:rPr lang="en-US" sz="1800" dirty="0" smtClean="0"/>
              <a:t>numbers</a:t>
            </a:r>
            <a:r>
              <a:rPr lang="en-US" sz="1800" dirty="0"/>
              <a:t> </a:t>
            </a:r>
            <a:r>
              <a:rPr lang="en-US" sz="1800" dirty="0" smtClean="0"/>
              <a:t>indicating </a:t>
            </a:r>
            <a:r>
              <a:rPr lang="en-US" sz="1800" dirty="0"/>
              <a:t>thousands of </a:t>
            </a:r>
            <a:r>
              <a:rPr lang="en-US" sz="1800" dirty="0" smtClean="0"/>
              <a:t>feet</a:t>
            </a:r>
          </a:p>
          <a:p>
            <a:r>
              <a:rPr lang="en-US" altLang="en-US" sz="2000" dirty="0" smtClean="0"/>
              <a:t>(FAA, pp. 13-4 - 13-6, 2008)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9809"/>
            <a:ext cx="6629400" cy="646331"/>
          </a:xfrm>
        </p:spPr>
        <p:txBody>
          <a:bodyPr/>
          <a:lstStyle/>
          <a:p>
            <a:r>
              <a:rPr lang="en-US" sz="3600" dirty="0"/>
              <a:t>Airport Signs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54" y="1100138"/>
            <a:ext cx="8233846" cy="5028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428" y="6202506"/>
            <a:ext cx="775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FAA. (2008). </a:t>
            </a:r>
            <a:r>
              <a:rPr lang="en-US" i="1" dirty="0"/>
              <a:t>FAA-H-8083-25 Pilot's Handbook of Aeronautical Knowledge. </a:t>
            </a:r>
            <a:r>
              <a:rPr lang="en-US" dirty="0"/>
              <a:t>p. </a:t>
            </a:r>
            <a:r>
              <a:rPr lang="en-US" dirty="0" smtClean="0"/>
              <a:t>13-6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-501024"/>
            <a:ext cx="6629400" cy="2077492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Aircraft </a:t>
            </a:r>
            <a:r>
              <a:rPr lang="en-US" sz="3200" dirty="0"/>
              <a:t>Rescue and Firefighting (ARFF)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559"/>
            <a:ext cx="8229600" cy="506500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Crash</a:t>
            </a:r>
            <a:r>
              <a:rPr lang="en-US" altLang="en-US" dirty="0"/>
              <a:t>, Fire, and Rescue (CFR)</a:t>
            </a:r>
          </a:p>
          <a:p>
            <a:pPr lvl="1"/>
            <a:r>
              <a:rPr lang="en-US" altLang="en-US" dirty="0"/>
              <a:t>FAA changed from CFR to ARFF in </a:t>
            </a:r>
            <a:r>
              <a:rPr lang="en-US" altLang="en-US" dirty="0" smtClean="0"/>
              <a:t>14 CFR Part 139 </a:t>
            </a:r>
          </a:p>
          <a:p>
            <a:r>
              <a:rPr lang="en-US" altLang="ko-KR" dirty="0">
                <a:ea typeface="굴림" charset="-127"/>
              </a:rPr>
              <a:t>Different equipment and apparatus </a:t>
            </a:r>
          </a:p>
          <a:p>
            <a:pPr marL="914400" lvl="1" indent="-457200"/>
            <a:r>
              <a:rPr lang="en-US" altLang="ko-KR" dirty="0" smtClean="0">
                <a:ea typeface="굴림" charset="-127"/>
              </a:rPr>
              <a:t>ARFF Vehicles  </a:t>
            </a:r>
            <a:endParaRPr lang="en-US" altLang="ko-KR" dirty="0">
              <a:ea typeface="굴림" charset="-127"/>
            </a:endParaRPr>
          </a:p>
          <a:p>
            <a:pPr marL="914400" lvl="1" indent="-457200"/>
            <a:r>
              <a:rPr lang="en-US" altLang="ko-KR" dirty="0">
                <a:ea typeface="굴림" charset="-127"/>
              </a:rPr>
              <a:t>Hoses and Nozzles</a:t>
            </a:r>
          </a:p>
          <a:p>
            <a:pPr marL="914400" lvl="1" indent="-457200"/>
            <a:r>
              <a:rPr lang="en-US" altLang="ko-KR" dirty="0">
                <a:ea typeface="굴림" charset="-127"/>
              </a:rPr>
              <a:t>Accessories</a:t>
            </a:r>
          </a:p>
          <a:p>
            <a:pPr marL="914400" lvl="1" indent="-457200"/>
            <a:r>
              <a:rPr lang="en-US" altLang="ko-KR" dirty="0">
                <a:ea typeface="굴림" charset="-127"/>
              </a:rPr>
              <a:t>Personal Protective Equipment (PPE)</a:t>
            </a:r>
          </a:p>
          <a:p>
            <a:pPr marL="914400" lvl="1" indent="-457200"/>
            <a:r>
              <a:rPr lang="en-US" altLang="en-US" dirty="0"/>
              <a:t>Extinguishing agents</a:t>
            </a:r>
          </a:p>
          <a:p>
            <a:pPr marL="1314450" lvl="2" indent="-457200"/>
            <a:r>
              <a:rPr lang="en-US" altLang="en-US" dirty="0"/>
              <a:t>Water</a:t>
            </a:r>
          </a:p>
          <a:p>
            <a:pPr marL="1314450" lvl="2" indent="-457200"/>
            <a:r>
              <a:rPr lang="en-US" altLang="en-US" dirty="0" smtClean="0"/>
              <a:t>Foam</a:t>
            </a:r>
          </a:p>
          <a:p>
            <a:pPr marL="1314450" lvl="2" indent="-457200"/>
            <a:r>
              <a:rPr lang="en-US" altLang="en-US" dirty="0"/>
              <a:t>Dry Chemicals</a:t>
            </a:r>
          </a:p>
          <a:p>
            <a:pPr marL="914400" lvl="1" indent="-457200"/>
            <a:r>
              <a:rPr lang="en-US" altLang="en-US" dirty="0"/>
              <a:t>Rescue tools and equipment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9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29215"/>
            <a:ext cx="6629400" cy="1354217"/>
          </a:xfrm>
        </p:spPr>
        <p:txBody>
          <a:bodyPr/>
          <a:lstStyle/>
          <a:p>
            <a:pPr lvl="2" algn="ctr" defTabSz="457200" rtl="0">
              <a:spcBef>
                <a:spcPct val="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Aircraft Rescue and Firefighting (ARFF)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2872"/>
            <a:ext cx="8229600" cy="49032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14 CFR Part 139 </a:t>
            </a:r>
            <a:r>
              <a:rPr lang="en-US" dirty="0"/>
              <a:t>designates the </a:t>
            </a:r>
            <a:r>
              <a:rPr lang="en-US" dirty="0" smtClean="0"/>
              <a:t>airport ARFF </a:t>
            </a:r>
            <a:r>
              <a:rPr lang="en-US" dirty="0"/>
              <a:t>index </a:t>
            </a:r>
            <a:endParaRPr lang="en-US" dirty="0" smtClean="0"/>
          </a:p>
          <a:p>
            <a:pPr lvl="1"/>
            <a:r>
              <a:rPr lang="en-US" dirty="0" smtClean="0"/>
              <a:t>The length of aircraft from nose </a:t>
            </a:r>
            <a:r>
              <a:rPr lang="en-US" dirty="0"/>
              <a:t>to </a:t>
            </a:r>
            <a:r>
              <a:rPr lang="en-US" dirty="0" smtClean="0"/>
              <a:t>tail that depart the airport on an average </a:t>
            </a:r>
            <a:r>
              <a:rPr lang="en-US" dirty="0"/>
              <a:t>of five departures per </a:t>
            </a:r>
            <a:r>
              <a:rPr lang="en-US" dirty="0" smtClean="0"/>
              <a:t>day.</a:t>
            </a:r>
          </a:p>
          <a:p>
            <a:pPr lvl="1"/>
            <a:r>
              <a:rPr lang="en-US" dirty="0" smtClean="0"/>
              <a:t>Determine the type and number of ARFF equipment required.</a:t>
            </a:r>
          </a:p>
          <a:p>
            <a:r>
              <a:rPr lang="en-US" dirty="0"/>
              <a:t>ARFF index 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/>
              <a:t>: Aircraft less that 90 feet in length</a:t>
            </a:r>
          </a:p>
          <a:p>
            <a:pPr lvl="1"/>
            <a:r>
              <a:rPr lang="en-US" dirty="0" smtClean="0"/>
              <a:t>B</a:t>
            </a:r>
            <a:r>
              <a:rPr lang="en-US" dirty="0"/>
              <a:t>: Aircraft more than 90 feet but less than 126 feet in length </a:t>
            </a:r>
          </a:p>
          <a:p>
            <a:pPr lvl="1"/>
            <a:r>
              <a:rPr lang="en-US" dirty="0" smtClean="0"/>
              <a:t>C</a:t>
            </a:r>
            <a:r>
              <a:rPr lang="en-US" dirty="0"/>
              <a:t>: Aircraft more than 126 feet but less than 159 feet in length </a:t>
            </a:r>
          </a:p>
          <a:p>
            <a:pPr lvl="1"/>
            <a:r>
              <a:rPr lang="en-US" dirty="0" smtClean="0"/>
              <a:t>D</a:t>
            </a:r>
            <a:r>
              <a:rPr lang="en-US" dirty="0"/>
              <a:t>: Aircraft more than 159 feet but less than 200 feet in length </a:t>
            </a:r>
          </a:p>
          <a:p>
            <a:pPr lvl="1"/>
            <a:r>
              <a:rPr lang="en-US" dirty="0" smtClean="0"/>
              <a:t>E</a:t>
            </a:r>
            <a:r>
              <a:rPr lang="en-US" dirty="0"/>
              <a:t>: Aircraft greater than 200 feet in length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3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69465"/>
            <a:ext cx="6629400" cy="523220"/>
          </a:xfrm>
        </p:spPr>
        <p:txBody>
          <a:bodyPr/>
          <a:lstStyle/>
          <a:p>
            <a:pPr lvl="2" algn="ctr" defTabSz="457200" rtl="0">
              <a:spcBef>
                <a:spcPct val="0"/>
              </a:spcBef>
            </a:pPr>
            <a:r>
              <a:rPr lang="en-US" sz="2800" dirty="0" smtClean="0"/>
              <a:t>Noise Abatement and Control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2872"/>
            <a:ext cx="8229600" cy="4903291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/>
              <a:t>Title 14 CFR Part </a:t>
            </a:r>
            <a:r>
              <a:rPr lang="en-US" sz="2800" i="1" dirty="0"/>
              <a:t>150 Noise Control </a:t>
            </a:r>
            <a:r>
              <a:rPr lang="en-US" sz="2800" i="1" dirty="0" smtClean="0"/>
              <a:t>Compatibility Planning Program.</a:t>
            </a:r>
          </a:p>
          <a:p>
            <a:r>
              <a:rPr lang="en-US" sz="2800" i="1" dirty="0" smtClean="0"/>
              <a:t>AC 150/5020-1 Noise </a:t>
            </a:r>
            <a:r>
              <a:rPr lang="en-US" sz="2800" i="1" dirty="0"/>
              <a:t>Control and Compatibility Planning for </a:t>
            </a:r>
            <a:r>
              <a:rPr lang="en-US" sz="2800" i="1" dirty="0" smtClean="0"/>
              <a:t>Air­ports.</a:t>
            </a:r>
          </a:p>
          <a:p>
            <a:r>
              <a:rPr lang="en-US" sz="2800" i="1" dirty="0" smtClean="0"/>
              <a:t>Title 14 CFR Part 36 Noise </a:t>
            </a:r>
            <a:r>
              <a:rPr lang="en-US" sz="2800" i="1" dirty="0"/>
              <a:t>Standards: Aircraft Type and </a:t>
            </a:r>
            <a:r>
              <a:rPr lang="en-US" sz="2800" i="1" dirty="0" smtClean="0"/>
              <a:t>Airworthiness.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Airport neighbors noise complaints are common especially during 11 pm to 7 am timeframe.</a:t>
            </a:r>
          </a:p>
          <a:p>
            <a:pPr marL="742950" lvl="2" indent="-342900"/>
            <a:r>
              <a:rPr lang="en-US" dirty="0" smtClean="0"/>
              <a:t>This can be a constraint for maintenance</a:t>
            </a:r>
          </a:p>
          <a:p>
            <a:r>
              <a:rPr lang="en-US" sz="2800" dirty="0"/>
              <a:t>Airport </a:t>
            </a:r>
            <a:r>
              <a:rPr lang="en-US" sz="2800" dirty="0" smtClean="0"/>
              <a:t>may have procedures in place to climb as soon as possible to prevent excessive noise.</a:t>
            </a:r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443638"/>
            <a:ext cx="6629400" cy="584775"/>
          </a:xfrm>
        </p:spPr>
        <p:txBody>
          <a:bodyPr/>
          <a:lstStyle/>
          <a:p>
            <a:r>
              <a:rPr lang="en-US" sz="3200" dirty="0"/>
              <a:t>Bird and </a:t>
            </a:r>
            <a:r>
              <a:rPr lang="en-US" sz="3200" dirty="0" smtClean="0"/>
              <a:t>Wildlife Hazard 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737"/>
            <a:ext cx="8229600" cy="4859223"/>
          </a:xfrm>
        </p:spPr>
        <p:txBody>
          <a:bodyPr>
            <a:normAutofit/>
          </a:bodyPr>
          <a:lstStyle/>
          <a:p>
            <a:r>
              <a:rPr lang="en-US" dirty="0"/>
              <a:t>Birds and other wildlife </a:t>
            </a:r>
            <a:r>
              <a:rPr lang="en-US" dirty="0" smtClean="0"/>
              <a:t>strikes are common in the vicinity </a:t>
            </a:r>
            <a:r>
              <a:rPr lang="en-US" dirty="0"/>
              <a:t>of </a:t>
            </a:r>
            <a:r>
              <a:rPr lang="en-US" dirty="0" smtClean="0"/>
              <a:t>airport.</a:t>
            </a:r>
          </a:p>
          <a:p>
            <a:pPr lvl="1"/>
            <a:r>
              <a:rPr lang="en-US" dirty="0" smtClean="0"/>
              <a:t>There have been reports that indicate aircraft damage and in some cases loss of life.</a:t>
            </a:r>
          </a:p>
          <a:p>
            <a:r>
              <a:rPr lang="en-US" dirty="0" smtClean="0"/>
              <a:t>14 CFR Part </a:t>
            </a:r>
            <a:r>
              <a:rPr lang="en-US" dirty="0"/>
              <a:t>139 requires </a:t>
            </a:r>
            <a:r>
              <a:rPr lang="en-US" dirty="0" smtClean="0"/>
              <a:t>airport </a:t>
            </a:r>
            <a:r>
              <a:rPr lang="en-US" dirty="0"/>
              <a:t>operators </a:t>
            </a:r>
            <a:r>
              <a:rPr lang="en-US" dirty="0" smtClean="0"/>
              <a:t>to have policies and procedures </a:t>
            </a:r>
            <a:r>
              <a:rPr lang="en-US" dirty="0"/>
              <a:t>for </a:t>
            </a:r>
            <a:r>
              <a:rPr lang="en-US" dirty="0" smtClean="0"/>
              <a:t>identification, correction and control, and prevention of these hazards.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62443"/>
            <a:ext cx="6629400" cy="1200329"/>
          </a:xfrm>
        </p:spPr>
        <p:txBody>
          <a:bodyPr/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ICAO Airport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6772"/>
            <a:ext cx="8229600" cy="4969392"/>
          </a:xfrm>
        </p:spPr>
        <p:txBody>
          <a:bodyPr>
            <a:normAutofit/>
          </a:bodyPr>
          <a:lstStyle/>
          <a:p>
            <a:r>
              <a:rPr lang="en-US" dirty="0" smtClean="0"/>
              <a:t>U.S</a:t>
            </a:r>
            <a:r>
              <a:rPr lang="en-US" dirty="0"/>
              <a:t>. </a:t>
            </a:r>
            <a:r>
              <a:rPr lang="en-US" dirty="0" smtClean="0"/>
              <a:t>airports serving international operations </a:t>
            </a:r>
          </a:p>
          <a:p>
            <a:r>
              <a:rPr lang="en-US" dirty="0" smtClean="0"/>
              <a:t>Article </a:t>
            </a:r>
            <a:r>
              <a:rPr lang="en-US" dirty="0"/>
              <a:t>68 of the Convention on International Civil </a:t>
            </a:r>
            <a:r>
              <a:rPr lang="en-US" dirty="0" smtClean="0"/>
              <a:t>Aviation.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AC </a:t>
            </a:r>
            <a:r>
              <a:rPr lang="en-US" dirty="0" smtClean="0"/>
              <a:t>150/5000-16 Lists all </a:t>
            </a:r>
            <a:r>
              <a:rPr lang="en-US" dirty="0"/>
              <a:t>U.S. international airports, designated </a:t>
            </a:r>
            <a:r>
              <a:rPr lang="en-US" dirty="0" smtClean="0"/>
              <a:t>airports.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Airports served </a:t>
            </a:r>
            <a:r>
              <a:rPr lang="en-US" dirty="0"/>
              <a:t>by scheduled and </a:t>
            </a:r>
            <a:r>
              <a:rPr lang="en-US" dirty="0" smtClean="0"/>
              <a:t>nonscheduled </a:t>
            </a:r>
            <a:r>
              <a:rPr lang="en-US" dirty="0"/>
              <a:t>international </a:t>
            </a:r>
            <a:r>
              <a:rPr lang="en-US" dirty="0" smtClean="0"/>
              <a:t>air transport and international </a:t>
            </a:r>
            <a:r>
              <a:rPr lang="en-US" dirty="0"/>
              <a:t>general aviation </a:t>
            </a:r>
            <a:r>
              <a:rPr lang="en-US" dirty="0" smtClean="0"/>
              <a:t>flights.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31665"/>
            <a:ext cx="6629400" cy="1138773"/>
          </a:xfrm>
        </p:spPr>
        <p:txBody>
          <a:bodyPr/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/>
              <a:t>Airport Safety </a:t>
            </a:r>
            <a:r>
              <a:rPr lang="en-US" sz="3600" dirty="0" smtClean="0"/>
              <a:t>Self-Inspection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330"/>
            <a:ext cx="8229600" cy="5049833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Title 14 CFR Part 139 Certification of Airports</a:t>
            </a:r>
          </a:p>
          <a:p>
            <a:r>
              <a:rPr lang="en-US" dirty="0" smtClean="0"/>
              <a:t>AC 150/5200-18B </a:t>
            </a:r>
          </a:p>
          <a:p>
            <a:r>
              <a:rPr lang="en-US" dirty="0"/>
              <a:t>Responsibility of the airport owner or </a:t>
            </a:r>
            <a:r>
              <a:rPr lang="en-US" dirty="0" smtClean="0"/>
              <a:t>operator.</a:t>
            </a:r>
            <a:endParaRPr lang="en-US" dirty="0"/>
          </a:p>
          <a:p>
            <a:r>
              <a:rPr lang="en-US" dirty="0" smtClean="0"/>
              <a:t>Used to prevent injury and aircraft/ airport damage.</a:t>
            </a:r>
          </a:p>
          <a:p>
            <a:r>
              <a:rPr lang="en-US" dirty="0" smtClean="0"/>
              <a:t>Multiple inspection frequencies.</a:t>
            </a:r>
          </a:p>
          <a:p>
            <a:r>
              <a:rPr lang="en-US" dirty="0" smtClean="0"/>
              <a:t>Inspection results must be documented and kept</a:t>
            </a:r>
          </a:p>
          <a:p>
            <a:pPr lvl="1"/>
            <a:r>
              <a:rPr lang="en-US" dirty="0" smtClean="0"/>
              <a:t>Follow up and feedback are necessary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31665"/>
            <a:ext cx="6629400" cy="1138773"/>
          </a:xfrm>
        </p:spPr>
        <p:txBody>
          <a:bodyPr/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b="0" dirty="0" smtClean="0"/>
              <a:t>Management Perspective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848"/>
            <a:ext cx="8229600" cy="49353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Communicate, communicate, and communicate.</a:t>
            </a:r>
          </a:p>
          <a:p>
            <a:r>
              <a:rPr lang="en-US" dirty="0" smtClean="0"/>
              <a:t>Know the airport rules and regulations.</a:t>
            </a:r>
          </a:p>
          <a:p>
            <a:r>
              <a:rPr lang="en-US" dirty="0" smtClean="0"/>
              <a:t>Understand the meaning of signs, lights, and  </a:t>
            </a:r>
            <a:r>
              <a:rPr lang="en-US" dirty="0" err="1"/>
              <a:t>and</a:t>
            </a:r>
            <a:r>
              <a:rPr lang="en-US" dirty="0"/>
              <a:t> </a:t>
            </a:r>
            <a:r>
              <a:rPr lang="en-US" dirty="0" smtClean="0"/>
              <a:t>markings. </a:t>
            </a:r>
          </a:p>
          <a:p>
            <a:r>
              <a:rPr lang="en-US" dirty="0" smtClean="0"/>
              <a:t>Situational awareness in a must for safe operations.</a:t>
            </a:r>
          </a:p>
          <a:p>
            <a:r>
              <a:rPr lang="en-US" dirty="0"/>
              <a:t>Vehicle Control </a:t>
            </a:r>
            <a:r>
              <a:rPr lang="en-US" dirty="0" smtClean="0"/>
              <a:t>Plan is necessary for safe operations especially on the air-side of the airport.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1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/>
          <a:lstStyle/>
          <a:p>
            <a:r>
              <a:rPr lang="en-US" sz="3600" dirty="0"/>
              <a:t>Vehicle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51" y="1158493"/>
            <a:ext cx="7867898" cy="4889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596" y="6211669"/>
            <a:ext cx="7809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FAA. (2008). </a:t>
            </a:r>
            <a:r>
              <a:rPr lang="en-US" i="1" dirty="0"/>
              <a:t>FAA-H-8083-25 Pilot's Handbook of Aeronautical Knowledge. </a:t>
            </a:r>
            <a:r>
              <a:rPr lang="en-US" dirty="0"/>
              <a:t>p</a:t>
            </a:r>
            <a:r>
              <a:rPr lang="en-US" dirty="0" smtClean="0"/>
              <a:t>. 13-5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November 14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 1949 — Boeing Airplane Company begins delivery to the United States Air Force of B-50D's equipped with droppable fuel tanks.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893661"/>
            <a:ext cx="4072086" cy="247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34" y="1695450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842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Air Traffic Control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7910"/>
            <a:ext cx="6629400" cy="584775"/>
          </a:xfrm>
        </p:spPr>
        <p:txBody>
          <a:bodyPr/>
          <a:lstStyle/>
          <a:p>
            <a:pPr lvl="2" algn="ctr" defTabSz="457200" rtl="0">
              <a:spcBef>
                <a:spcPct val="0"/>
              </a:spcBef>
            </a:pPr>
            <a:r>
              <a:rPr lang="en-US" sz="3200" dirty="0" smtClean="0"/>
              <a:t>Air Traffic Control (ATC)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2872"/>
            <a:ext cx="8229600" cy="4903291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romote </a:t>
            </a:r>
            <a:r>
              <a:rPr lang="en-US" dirty="0"/>
              <a:t>the safe, orderly, and expeditious flow of air </a:t>
            </a:r>
            <a:r>
              <a:rPr lang="en-US" dirty="0" smtClean="0"/>
              <a:t>traffic.</a:t>
            </a:r>
          </a:p>
          <a:p>
            <a:r>
              <a:rPr lang="en-US" dirty="0" smtClean="0"/>
              <a:t>Determined by controlled airspace classification</a:t>
            </a:r>
          </a:p>
          <a:p>
            <a:pPr lvl="1"/>
            <a:r>
              <a:rPr lang="en-US" dirty="0" smtClean="0"/>
              <a:t>Will discuss classes in airspace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1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613"/>
            <a:ext cx="6629400" cy="646331"/>
          </a:xfrm>
        </p:spPr>
        <p:txBody>
          <a:bodyPr/>
          <a:lstStyle/>
          <a:p>
            <a:r>
              <a:rPr lang="en-US" sz="3600" dirty="0" smtClean="0"/>
              <a:t>Air Traffic Control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744"/>
            <a:ext cx="8229600" cy="4903419"/>
          </a:xfrm>
        </p:spPr>
        <p:txBody>
          <a:bodyPr>
            <a:normAutofit/>
          </a:bodyPr>
          <a:lstStyle/>
          <a:p>
            <a:r>
              <a:rPr lang="en-US" dirty="0" smtClean="0"/>
              <a:t>Operated by FAA</a:t>
            </a:r>
          </a:p>
          <a:p>
            <a:r>
              <a:rPr lang="en-US" dirty="0" smtClean="0"/>
              <a:t>Includes</a:t>
            </a:r>
          </a:p>
          <a:p>
            <a:pPr lvl="1"/>
            <a:r>
              <a:rPr lang="en-US" dirty="0" smtClean="0"/>
              <a:t>Majority of air </a:t>
            </a:r>
            <a:r>
              <a:rPr lang="en-US" dirty="0"/>
              <a:t>traf­fic control towers </a:t>
            </a:r>
            <a:endParaRPr lang="en-US" dirty="0" smtClean="0"/>
          </a:p>
          <a:p>
            <a:pPr lvl="1"/>
            <a:r>
              <a:rPr lang="en-US" dirty="0" smtClean="0"/>
              <a:t>Visual </a:t>
            </a:r>
            <a:r>
              <a:rPr lang="en-US" dirty="0"/>
              <a:t>and electronic navigational </a:t>
            </a:r>
            <a:r>
              <a:rPr lang="en-US" dirty="0" smtClean="0"/>
              <a:t>aids</a:t>
            </a:r>
          </a:p>
          <a:p>
            <a:pPr lvl="2"/>
            <a:r>
              <a:rPr lang="en-US" dirty="0" smtClean="0"/>
              <a:t>At and near airports</a:t>
            </a:r>
          </a:p>
          <a:p>
            <a:pPr lvl="1"/>
            <a:r>
              <a:rPr lang="en-US" dirty="0" smtClean="0"/>
              <a:t>Rules and procedures that govern civil </a:t>
            </a:r>
            <a:r>
              <a:rPr lang="en-US" dirty="0"/>
              <a:t>aviation and airport </a:t>
            </a:r>
            <a:r>
              <a:rPr lang="en-US" dirty="0" smtClean="0"/>
              <a:t>operations.</a:t>
            </a:r>
          </a:p>
          <a:p>
            <a:pPr lvl="1"/>
            <a:r>
              <a:rPr lang="en-US" dirty="0" smtClean="0"/>
              <a:t>Provides airport improve­ment </a:t>
            </a:r>
            <a:r>
              <a:rPr lang="en-US" dirty="0"/>
              <a:t>and </a:t>
            </a:r>
            <a:r>
              <a:rPr lang="en-US" dirty="0" smtClean="0"/>
              <a:t>expansion funding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098"/>
            <a:ext cx="6629400" cy="1107996"/>
          </a:xfrm>
        </p:spPr>
        <p:txBody>
          <a:bodyPr/>
          <a:lstStyle/>
          <a:p>
            <a:r>
              <a:rPr lang="en-US" dirty="0"/>
              <a:t>Air Traffic Control System Command Center (ATCSCC)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316"/>
            <a:ext cx="8229600" cy="4977847"/>
          </a:xfrm>
        </p:spPr>
        <p:txBody>
          <a:bodyPr>
            <a:normAutofit/>
          </a:bodyPr>
          <a:lstStyle/>
          <a:p>
            <a:r>
              <a:rPr lang="en-US" dirty="0" smtClean="0"/>
              <a:t>Top level of </a:t>
            </a:r>
            <a:r>
              <a:rPr lang="en-US" dirty="0"/>
              <a:t>Air Traffic Control System </a:t>
            </a:r>
            <a:endParaRPr lang="en-US" dirty="0" smtClean="0"/>
          </a:p>
          <a:p>
            <a:r>
              <a:rPr lang="en-US" dirty="0" smtClean="0"/>
              <a:t>Manages air </a:t>
            </a:r>
            <a:r>
              <a:rPr lang="en-US" dirty="0"/>
              <a:t>traffic </a:t>
            </a:r>
            <a:r>
              <a:rPr lang="en-US" dirty="0" smtClean="0"/>
              <a:t>and every aircraft within </a:t>
            </a:r>
            <a:r>
              <a:rPr lang="en-US" dirty="0"/>
              <a:t>the continental United </a:t>
            </a:r>
            <a:r>
              <a:rPr lang="en-US" dirty="0" smtClean="0"/>
              <a:t>States. </a:t>
            </a:r>
          </a:p>
          <a:p>
            <a:r>
              <a:rPr lang="en-US" dirty="0" smtClean="0"/>
              <a:t>Balances demand </a:t>
            </a:r>
            <a:r>
              <a:rPr lang="en-US" dirty="0"/>
              <a:t>with system capacity </a:t>
            </a:r>
            <a:r>
              <a:rPr lang="en-US" dirty="0" smtClean="0"/>
              <a:t>within the National </a:t>
            </a:r>
            <a:r>
              <a:rPr lang="en-US" dirty="0"/>
              <a:t>Airspace System (NAS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Maximizes overall </a:t>
            </a:r>
            <a:r>
              <a:rPr lang="en-US" dirty="0"/>
              <a:t>operation </a:t>
            </a:r>
            <a:endParaRPr lang="en-US" dirty="0" smtClean="0"/>
          </a:p>
          <a:p>
            <a:r>
              <a:rPr lang="en-US" dirty="0" smtClean="0"/>
              <a:t>Authority </a:t>
            </a:r>
            <a:r>
              <a:rPr lang="en-US" dirty="0"/>
              <a:t>to </a:t>
            </a:r>
            <a:r>
              <a:rPr lang="en-US" dirty="0" smtClean="0"/>
              <a:t>declare ground holds to avoid congestion.</a:t>
            </a:r>
          </a:p>
          <a:p>
            <a:r>
              <a:rPr lang="en-US" dirty="0" smtClean="0"/>
              <a:t>Currently </a:t>
            </a:r>
            <a:r>
              <a:rPr lang="en-US" dirty="0"/>
              <a:t>located in Warrenton, VA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-16276"/>
            <a:ext cx="6629400" cy="1107996"/>
          </a:xfrm>
        </p:spPr>
        <p:txBody>
          <a:bodyPr/>
          <a:lstStyle/>
          <a:p>
            <a:r>
              <a:rPr lang="en-US" dirty="0"/>
              <a:t>Air Route Traffic Control Centers (ARTCCs)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848"/>
            <a:ext cx="8229600" cy="4935316"/>
          </a:xfrm>
        </p:spPr>
        <p:txBody>
          <a:bodyPr/>
          <a:lstStyle/>
          <a:p>
            <a:r>
              <a:rPr lang="en-US" dirty="0" smtClean="0"/>
              <a:t>Monitor enroute aircraft and aircraft in high-altitude cruise.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-16276"/>
            <a:ext cx="6629400" cy="1107996"/>
          </a:xfrm>
        </p:spPr>
        <p:txBody>
          <a:bodyPr/>
          <a:lstStyle/>
          <a:p>
            <a:r>
              <a:rPr lang="en-US" dirty="0"/>
              <a:t>Terminal Radar Approach Control (TRACON) </a:t>
            </a:r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480"/>
            <a:ext cx="8229600" cy="4924684"/>
          </a:xfrm>
        </p:spPr>
        <p:txBody>
          <a:bodyPr/>
          <a:lstStyle/>
          <a:p>
            <a:r>
              <a:rPr lang="en-US" dirty="0"/>
              <a:t>Regional air traffic control </a:t>
            </a:r>
            <a:r>
              <a:rPr lang="en-US" dirty="0" smtClean="0"/>
              <a:t>centers. </a:t>
            </a:r>
          </a:p>
          <a:p>
            <a:r>
              <a:rPr lang="en-US" dirty="0" smtClean="0"/>
              <a:t>Control </a:t>
            </a:r>
            <a:r>
              <a:rPr lang="en-US" dirty="0"/>
              <a:t>the movement of air traffic in </a:t>
            </a:r>
            <a:r>
              <a:rPr lang="en-US" dirty="0" smtClean="0"/>
              <a:t>altitudes </a:t>
            </a:r>
            <a:r>
              <a:rPr lang="en-US" dirty="0"/>
              <a:t>un­der 18,000 Mean Sea </a:t>
            </a:r>
            <a:r>
              <a:rPr lang="en-US" dirty="0" smtClean="0"/>
              <a:t>Level (MSL).</a:t>
            </a:r>
            <a:endParaRPr lang="en-US" dirty="0"/>
          </a:p>
          <a:p>
            <a:r>
              <a:rPr lang="en-US" dirty="0" smtClean="0"/>
              <a:t>Controller hands over a landing aircraft within 5 </a:t>
            </a:r>
            <a:r>
              <a:rPr lang="en-US" dirty="0"/>
              <a:t>miles of an airport and below 2,500 </a:t>
            </a:r>
            <a:r>
              <a:rPr lang="en-US" dirty="0" smtClean="0"/>
              <a:t>feet to airport terminal air </a:t>
            </a:r>
            <a:r>
              <a:rPr lang="en-US" dirty="0"/>
              <a:t>traffic </a:t>
            </a:r>
            <a:r>
              <a:rPr lang="en-US" dirty="0" smtClean="0"/>
              <a:t>controllers.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957"/>
            <a:ext cx="6629400" cy="600164"/>
          </a:xfrm>
        </p:spPr>
        <p:txBody>
          <a:bodyPr/>
          <a:lstStyle/>
          <a:p>
            <a:r>
              <a:rPr lang="en-US" dirty="0"/>
              <a:t>Air Traffic Control Towers (</a:t>
            </a:r>
            <a:r>
              <a:rPr lang="en-US" dirty="0" smtClean="0"/>
              <a:t>ATCTs)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480"/>
            <a:ext cx="8229600" cy="4924684"/>
          </a:xfrm>
        </p:spPr>
        <p:txBody>
          <a:bodyPr>
            <a:normAutofit/>
          </a:bodyPr>
          <a:lstStyle/>
          <a:p>
            <a:r>
              <a:rPr lang="en-US" dirty="0" smtClean="0"/>
              <a:t>Terminal facility. </a:t>
            </a:r>
          </a:p>
          <a:p>
            <a:r>
              <a:rPr lang="en-US" dirty="0" smtClean="0"/>
              <a:t>Provide services </a:t>
            </a:r>
            <a:r>
              <a:rPr lang="en-US" dirty="0"/>
              <a:t>to aircraft operating in the vicinity of an airport or on </a:t>
            </a:r>
            <a:r>
              <a:rPr lang="en-US" dirty="0" smtClean="0"/>
              <a:t>movement area.</a:t>
            </a:r>
          </a:p>
          <a:p>
            <a:r>
              <a:rPr lang="en-US" dirty="0" smtClean="0"/>
              <a:t>Authorizes </a:t>
            </a:r>
            <a:r>
              <a:rPr lang="en-US" dirty="0"/>
              <a:t>aircraft to land or takeoff </a:t>
            </a:r>
            <a:r>
              <a:rPr lang="en-US" dirty="0" smtClean="0"/>
              <a:t>or </a:t>
            </a:r>
            <a:r>
              <a:rPr lang="en-US" dirty="0"/>
              <a:t>to transit the Class D airspace </a:t>
            </a:r>
            <a:r>
              <a:rPr lang="en-US" dirty="0" smtClean="0"/>
              <a:t>area. </a:t>
            </a:r>
          </a:p>
          <a:p>
            <a:r>
              <a:rPr lang="en-US" dirty="0" smtClean="0"/>
              <a:t>May provide </a:t>
            </a:r>
            <a:r>
              <a:rPr lang="en-US" dirty="0"/>
              <a:t>approach control </a:t>
            </a:r>
            <a:r>
              <a:rPr lang="en-US" dirty="0" smtClean="0"/>
              <a:t>services.</a:t>
            </a:r>
          </a:p>
          <a:p>
            <a:r>
              <a:rPr lang="en-US" dirty="0" smtClean="0"/>
              <a:t>Majority of towers are managed by FAA.</a:t>
            </a:r>
          </a:p>
          <a:p>
            <a:r>
              <a:rPr lang="en-US" dirty="0" smtClean="0"/>
              <a:t>Some are contract managed</a:t>
            </a:r>
            <a:r>
              <a:rPr lang="en-US" dirty="0"/>
              <a:t> </a:t>
            </a:r>
            <a:r>
              <a:rPr lang="en-US" dirty="0" smtClean="0"/>
              <a:t>with restrictions.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7910"/>
            <a:ext cx="6629400" cy="584775"/>
          </a:xfrm>
        </p:spPr>
        <p:txBody>
          <a:bodyPr/>
          <a:lstStyle/>
          <a:p>
            <a:pPr lvl="2" algn="ctr" defTabSz="457200" rtl="0">
              <a:spcBef>
                <a:spcPct val="0"/>
              </a:spcBef>
            </a:pPr>
            <a:r>
              <a:rPr lang="en-US" sz="3200" dirty="0" smtClean="0"/>
              <a:t>Flight Service Station (FSS)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2872"/>
            <a:ext cx="8229600" cy="49032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Air </a:t>
            </a:r>
            <a:r>
              <a:rPr lang="en-US" dirty="0"/>
              <a:t>traffic </a:t>
            </a:r>
            <a:r>
              <a:rPr lang="en-US" dirty="0" smtClean="0"/>
              <a:t>facility</a:t>
            </a:r>
          </a:p>
          <a:p>
            <a:r>
              <a:rPr lang="en-US" dirty="0" smtClean="0"/>
              <a:t>Provide many services </a:t>
            </a:r>
          </a:p>
          <a:p>
            <a:pPr lvl="1"/>
            <a:r>
              <a:rPr lang="en-US" dirty="0" smtClean="0"/>
              <a:t>Pilot briefing</a:t>
            </a:r>
          </a:p>
          <a:p>
            <a:pPr lvl="1"/>
            <a:r>
              <a:rPr lang="en-US" dirty="0" smtClean="0"/>
              <a:t>Assistance in emergency situations</a:t>
            </a:r>
          </a:p>
          <a:p>
            <a:pPr lvl="1"/>
            <a:r>
              <a:rPr lang="en-US" dirty="0" smtClean="0"/>
              <a:t>Provide Notices </a:t>
            </a:r>
            <a:r>
              <a:rPr lang="en-US" dirty="0"/>
              <a:t>to </a:t>
            </a:r>
            <a:r>
              <a:rPr lang="en-US" dirty="0" smtClean="0"/>
              <a:t>Airmen (NOTAM)</a:t>
            </a:r>
          </a:p>
          <a:p>
            <a:pPr lvl="1"/>
            <a:r>
              <a:rPr lang="en-US" dirty="0" smtClean="0"/>
              <a:t>Weather information and observations</a:t>
            </a:r>
          </a:p>
          <a:p>
            <a:pPr lvl="1"/>
            <a:r>
              <a:rPr lang="en-US" dirty="0" smtClean="0"/>
              <a:t>Receive and process </a:t>
            </a:r>
            <a:r>
              <a:rPr lang="en-US" dirty="0"/>
              <a:t>Instrument Flight Rules (IFR) flight </a:t>
            </a:r>
            <a:r>
              <a:rPr lang="en-US" dirty="0" smtClean="0"/>
              <a:t>plans</a:t>
            </a:r>
          </a:p>
          <a:p>
            <a:pPr lvl="1"/>
            <a:r>
              <a:rPr lang="en-US" dirty="0" smtClean="0"/>
              <a:t>Monitor NAVAIDs</a:t>
            </a:r>
          </a:p>
          <a:p>
            <a:pPr lvl="1"/>
            <a:r>
              <a:rPr lang="en-US" dirty="0" smtClean="0"/>
              <a:t>Airport advisories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7910"/>
            <a:ext cx="6629400" cy="584775"/>
          </a:xfrm>
        </p:spPr>
        <p:txBody>
          <a:bodyPr/>
          <a:lstStyle/>
          <a:p>
            <a:pPr lvl="2" algn="ctr" defTabSz="457200" rtl="0">
              <a:spcBef>
                <a:spcPct val="0"/>
              </a:spcBef>
            </a:pPr>
            <a:r>
              <a:rPr lang="en-US" sz="3200" dirty="0" smtClean="0"/>
              <a:t>Other ATC Facilities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2872"/>
            <a:ext cx="8229600" cy="49032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Automated Flight Service Stations (AFSS)</a:t>
            </a:r>
          </a:p>
          <a:p>
            <a:pPr lvl="1"/>
            <a:r>
              <a:rPr lang="en-US" dirty="0"/>
              <a:t>Subcontracted </a:t>
            </a:r>
            <a:r>
              <a:rPr lang="en-US" dirty="0" smtClean="0"/>
              <a:t>to </a:t>
            </a:r>
            <a:r>
              <a:rPr lang="en-US" dirty="0"/>
              <a:t>the Lockheed Martin </a:t>
            </a:r>
            <a:r>
              <a:rPr lang="en-US" dirty="0" smtClean="0"/>
              <a:t>Flight Services</a:t>
            </a:r>
          </a:p>
          <a:p>
            <a:pPr lvl="2"/>
            <a:r>
              <a:rPr lang="en-US" dirty="0" smtClean="0"/>
              <a:t>FAA </a:t>
            </a:r>
            <a:r>
              <a:rPr lang="en-US" dirty="0"/>
              <a:t>oversight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information and services to </a:t>
            </a:r>
            <a:r>
              <a:rPr lang="en-US" dirty="0" smtClean="0"/>
              <a:t>pilots</a:t>
            </a:r>
          </a:p>
          <a:p>
            <a:pPr lvl="1"/>
            <a:r>
              <a:rPr lang="en-US" dirty="0"/>
              <a:t>Communicate clearances from ATC as required</a:t>
            </a:r>
          </a:p>
          <a:p>
            <a:pPr lvl="1"/>
            <a:r>
              <a:rPr lang="en-US" dirty="0" smtClean="0"/>
              <a:t>Do not give ATC instructions, clearances, or separation</a:t>
            </a:r>
          </a:p>
          <a:p>
            <a:r>
              <a:rPr lang="en-US" dirty="0" smtClean="0"/>
              <a:t>Ground </a:t>
            </a:r>
            <a:r>
              <a:rPr lang="en-US" dirty="0"/>
              <a:t>Control</a:t>
            </a:r>
          </a:p>
          <a:p>
            <a:pPr lvl="1"/>
            <a:r>
              <a:rPr lang="en-US" dirty="0" smtClean="0"/>
              <a:t>Control </a:t>
            </a:r>
            <a:r>
              <a:rPr lang="en-US" dirty="0"/>
              <a:t>aircraft </a:t>
            </a:r>
            <a:r>
              <a:rPr lang="en-US" dirty="0" smtClean="0"/>
              <a:t>during taxi </a:t>
            </a:r>
            <a:r>
              <a:rPr lang="en-US" dirty="0"/>
              <a:t>to and from </a:t>
            </a:r>
            <a:r>
              <a:rPr lang="en-US" dirty="0" smtClean="0"/>
              <a:t>runways. </a:t>
            </a:r>
          </a:p>
          <a:p>
            <a:pPr lvl="1"/>
            <a:r>
              <a:rPr lang="en-US" dirty="0" smtClean="0"/>
              <a:t>May have Surface </a:t>
            </a:r>
            <a:r>
              <a:rPr lang="en-US" dirty="0"/>
              <a:t>Movement Radar (SMR</a:t>
            </a:r>
            <a:r>
              <a:rPr lang="en-US" dirty="0" smtClean="0"/>
              <a:t>) to monitor aircraft </a:t>
            </a:r>
            <a:r>
              <a:rPr lang="en-US" dirty="0"/>
              <a:t>and vehicles </a:t>
            </a:r>
            <a:r>
              <a:rPr lang="en-US" dirty="0" smtClean="0"/>
              <a:t>movement on </a:t>
            </a:r>
            <a:r>
              <a:rPr lang="en-US" dirty="0"/>
              <a:t>the </a:t>
            </a:r>
            <a:r>
              <a:rPr lang="en-US" dirty="0" smtClean="0"/>
              <a:t>ground.</a:t>
            </a:r>
          </a:p>
          <a:p>
            <a:pPr lvl="1"/>
            <a:r>
              <a:rPr lang="en-US" dirty="0"/>
              <a:t>Automated Flight </a:t>
            </a:r>
            <a:r>
              <a:rPr lang="en-US" dirty="0" smtClean="0"/>
              <a:t>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November 14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 1957 — Chance Vought “</a:t>
            </a:r>
            <a:r>
              <a:rPr lang="en-US" sz="2800" dirty="0" err="1"/>
              <a:t>Regulus</a:t>
            </a:r>
            <a:r>
              <a:rPr lang="en-US" sz="2800" dirty="0"/>
              <a:t> II” completes successful rocket-boosted flight test by United States Navy.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10" y="3476401"/>
            <a:ext cx="4778890" cy="33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177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412861"/>
            <a:ext cx="6629400" cy="646331"/>
          </a:xfrm>
        </p:spPr>
        <p:txBody>
          <a:bodyPr/>
          <a:lstStyle/>
          <a:p>
            <a:r>
              <a:rPr lang="en-US" sz="3600" dirty="0"/>
              <a:t>Flight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720"/>
            <a:ext cx="8229600" cy="5002443"/>
          </a:xfrm>
        </p:spPr>
        <p:txBody>
          <a:bodyPr>
            <a:normAutofit/>
          </a:bodyPr>
          <a:lstStyle/>
          <a:p>
            <a:r>
              <a:rPr lang="en-US" dirty="0" smtClean="0"/>
              <a:t>Provides aircraft </a:t>
            </a:r>
            <a:r>
              <a:rPr lang="en-US" dirty="0"/>
              <a:t>intended </a:t>
            </a:r>
            <a:r>
              <a:rPr lang="en-US" dirty="0" smtClean="0"/>
              <a:t>flight information </a:t>
            </a:r>
          </a:p>
          <a:p>
            <a:r>
              <a:rPr lang="en-US" dirty="0" smtClean="0"/>
              <a:t>Filed with </a:t>
            </a:r>
            <a:r>
              <a:rPr lang="en-US" dirty="0"/>
              <a:t>Flight Service Station </a:t>
            </a:r>
            <a:r>
              <a:rPr lang="en-US" dirty="0" smtClean="0"/>
              <a:t>or </a:t>
            </a:r>
            <a:r>
              <a:rPr lang="en-US" dirty="0"/>
              <a:t>an </a:t>
            </a:r>
            <a:r>
              <a:rPr lang="en-US" dirty="0" smtClean="0"/>
              <a:t>Air Traffic Control facility</a:t>
            </a:r>
          </a:p>
          <a:p>
            <a:pPr lvl="1"/>
            <a:r>
              <a:rPr lang="en-US" dirty="0" smtClean="0"/>
              <a:t>Orally </a:t>
            </a:r>
            <a:r>
              <a:rPr lang="en-US" dirty="0"/>
              <a:t>or </a:t>
            </a:r>
            <a:r>
              <a:rPr lang="en-US" dirty="0" smtClean="0"/>
              <a:t>written</a:t>
            </a:r>
          </a:p>
          <a:p>
            <a:pPr lvl="1"/>
            <a:r>
              <a:rPr lang="en-US" dirty="0" smtClean="0"/>
              <a:t>Receive and process Instrument Flight Rules (IFR) </a:t>
            </a:r>
            <a:r>
              <a:rPr lang="en-US" dirty="0"/>
              <a:t>flight </a:t>
            </a:r>
            <a:r>
              <a:rPr lang="en-US" dirty="0" smtClean="0"/>
              <a:t>plans</a:t>
            </a:r>
          </a:p>
          <a:p>
            <a:pPr lvl="2"/>
            <a:r>
              <a:rPr lang="en-US" dirty="0" smtClean="0"/>
              <a:t>Also special Visual Flight Rule (VFR) </a:t>
            </a:r>
            <a:r>
              <a:rPr lang="en-US" dirty="0"/>
              <a:t>procedures </a:t>
            </a:r>
          </a:p>
          <a:p>
            <a:pPr lvl="1"/>
            <a:r>
              <a:rPr lang="en-US" dirty="0" smtClean="0"/>
              <a:t>May file</a:t>
            </a:r>
            <a:r>
              <a:rPr lang="en-US" dirty="0"/>
              <a:t>, activate, close, or change a flight plan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151"/>
            <a:ext cx="5723263" cy="1143000"/>
          </a:xfrm>
        </p:spPr>
        <p:txBody>
          <a:bodyPr/>
          <a:lstStyle/>
          <a:p>
            <a:r>
              <a:rPr lang="en-US" sz="3600" dirty="0" smtClean="0"/>
              <a:t>Flight Plan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41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99" y="1071346"/>
            <a:ext cx="7565029" cy="5467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911" y="6488860"/>
            <a:ext cx="7021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FAA. (2008). </a:t>
            </a:r>
            <a:r>
              <a:rPr lang="en-US" sz="1600" i="1" dirty="0"/>
              <a:t>FAA-H-8083-25 Pilot's Handbook of Aeronautical Knowledge. </a:t>
            </a:r>
            <a:r>
              <a:rPr lang="en-US" sz="1600" dirty="0"/>
              <a:t>p</a:t>
            </a:r>
            <a:r>
              <a:rPr lang="en-US" sz="1600" dirty="0" smtClean="0"/>
              <a:t>. 15-21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50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Airspace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44809"/>
            <a:ext cx="6629400" cy="584775"/>
          </a:xfrm>
        </p:spPr>
        <p:txBody>
          <a:bodyPr/>
          <a:lstStyle/>
          <a:p>
            <a:pPr lvl="2"/>
            <a:r>
              <a:rPr lang="en-US" sz="3200" dirty="0" smtClean="0"/>
              <a:t>Controlled Airspace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2872"/>
            <a:ext cx="8229600" cy="4903291"/>
          </a:xfrm>
        </p:spPr>
        <p:txBody>
          <a:bodyPr>
            <a:normAutofit/>
          </a:bodyPr>
          <a:lstStyle/>
          <a:p>
            <a:r>
              <a:rPr lang="en-US" dirty="0"/>
              <a:t>Airspace </a:t>
            </a:r>
            <a:r>
              <a:rPr lang="en-US" dirty="0" smtClean="0"/>
              <a:t>where aircraft </a:t>
            </a:r>
            <a:r>
              <a:rPr lang="en-US" dirty="0"/>
              <a:t>may be sub­ject to air traffic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Considered boundaries above earth’s surface or a specific portion if airspace</a:t>
            </a:r>
          </a:p>
          <a:p>
            <a:r>
              <a:rPr lang="en-US" dirty="0" smtClean="0"/>
              <a:t>There are different classes of controlled airspace</a:t>
            </a:r>
            <a:endParaRPr lang="en-US" dirty="0"/>
          </a:p>
          <a:p>
            <a:r>
              <a:rPr lang="en-US" i="1" dirty="0" smtClean="0"/>
              <a:t>14 CFR Part 71 Designation of Class A, B, C, D, and E Airspace Areas; Air Traffic Routes; and Reporting Requirements.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/>
          <a:lstStyle/>
          <a:p>
            <a:r>
              <a:rPr lang="en-US" sz="3600" dirty="0"/>
              <a:t>Controlled Airspace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44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9" y="1162679"/>
            <a:ext cx="8862725" cy="4764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046" y="6274373"/>
            <a:ext cx="641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FAA. </a:t>
            </a:r>
            <a:r>
              <a:rPr lang="en-US" altLang="en-US" dirty="0"/>
              <a:t>(2008). </a:t>
            </a:r>
            <a:r>
              <a:rPr lang="en-US" altLang="en-US" i="1" dirty="0"/>
              <a:t>Pilot's </a:t>
            </a:r>
            <a:r>
              <a:rPr lang="en-US" altLang="en-US" i="1" dirty="0" smtClean="0"/>
              <a:t>Handbook </a:t>
            </a:r>
            <a:r>
              <a:rPr lang="en-US" altLang="en-US" i="1" dirty="0"/>
              <a:t>of </a:t>
            </a:r>
            <a:r>
              <a:rPr lang="en-US" altLang="en-US" i="1" dirty="0" smtClean="0"/>
              <a:t>Aeronautical Knowledge, p</a:t>
            </a:r>
            <a:r>
              <a:rPr lang="en-US" altLang="en-US" dirty="0" smtClean="0"/>
              <a:t>. 14-2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62443"/>
            <a:ext cx="6629400" cy="1200329"/>
          </a:xfrm>
        </p:spPr>
        <p:txBody>
          <a:bodyPr/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0" dirty="0" smtClean="0"/>
              <a:t>Controlled Airspace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788"/>
            <a:ext cx="8229600" cy="4958375"/>
          </a:xfrm>
        </p:spPr>
        <p:txBody>
          <a:bodyPr>
            <a:normAutofit/>
          </a:bodyPr>
          <a:lstStyle/>
          <a:p>
            <a:r>
              <a:rPr lang="en-US" dirty="0"/>
              <a:t>Class A </a:t>
            </a:r>
            <a:r>
              <a:rPr lang="en-US" dirty="0" smtClean="0"/>
              <a:t>Airspace</a:t>
            </a:r>
          </a:p>
          <a:p>
            <a:pPr lvl="1"/>
            <a:r>
              <a:rPr lang="en-US" dirty="0" smtClean="0"/>
              <a:t>Positive </a:t>
            </a:r>
            <a:r>
              <a:rPr lang="en-US" dirty="0"/>
              <a:t>control </a:t>
            </a:r>
            <a:r>
              <a:rPr lang="en-US" dirty="0" smtClean="0"/>
              <a:t>airspace</a:t>
            </a:r>
          </a:p>
          <a:p>
            <a:pPr lvl="1"/>
            <a:r>
              <a:rPr lang="en-US" dirty="0" smtClean="0"/>
              <a:t>Airspace </a:t>
            </a:r>
            <a:r>
              <a:rPr lang="en-US" dirty="0"/>
              <a:t>located throughout the United States beginning at an altitude of 18,000 feet Mean Sea Level </a:t>
            </a:r>
            <a:r>
              <a:rPr lang="en-US" dirty="0" smtClean="0"/>
              <a:t>(MSL) </a:t>
            </a:r>
            <a:r>
              <a:rPr lang="en-US" dirty="0"/>
              <a:t>up to 60,000 </a:t>
            </a:r>
            <a:r>
              <a:rPr lang="en-US" dirty="0" smtClean="0"/>
              <a:t>MSL.</a:t>
            </a:r>
            <a:endParaRPr lang="en-US" dirty="0"/>
          </a:p>
          <a:p>
            <a:pPr lvl="1"/>
            <a:r>
              <a:rPr lang="en-US" dirty="0" smtClean="0"/>
              <a:t>Conducted </a:t>
            </a:r>
            <a:r>
              <a:rPr lang="en-US" dirty="0"/>
              <a:t>under </a:t>
            </a:r>
            <a:r>
              <a:rPr lang="en-US" dirty="0" smtClean="0"/>
              <a:t>IFR</a:t>
            </a:r>
          </a:p>
          <a:p>
            <a:pPr lvl="1"/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62443"/>
            <a:ext cx="6629400" cy="1200329"/>
          </a:xfrm>
        </p:spPr>
        <p:txBody>
          <a:bodyPr/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Controlled Airspace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788"/>
            <a:ext cx="8229600" cy="4958375"/>
          </a:xfrm>
        </p:spPr>
        <p:txBody>
          <a:bodyPr>
            <a:normAutofit/>
          </a:bodyPr>
          <a:lstStyle/>
          <a:p>
            <a:r>
              <a:rPr lang="en-US" dirty="0"/>
              <a:t>Class B </a:t>
            </a:r>
            <a:r>
              <a:rPr lang="en-US" dirty="0" smtClean="0"/>
              <a:t>Airspace</a:t>
            </a:r>
          </a:p>
          <a:p>
            <a:pPr lvl="1"/>
            <a:r>
              <a:rPr lang="en-US" dirty="0" smtClean="0"/>
              <a:t>Terminal </a:t>
            </a:r>
            <a:r>
              <a:rPr lang="en-US" dirty="0"/>
              <a:t>radar service </a:t>
            </a:r>
            <a:r>
              <a:rPr lang="en-US" dirty="0" smtClean="0"/>
              <a:t>areas.</a:t>
            </a:r>
          </a:p>
          <a:p>
            <a:pPr lvl="1"/>
            <a:r>
              <a:rPr lang="en-US" dirty="0" smtClean="0"/>
              <a:t>Airspace </a:t>
            </a:r>
            <a:r>
              <a:rPr lang="en-US" dirty="0"/>
              <a:t>surrounding the nation's busiest </a:t>
            </a:r>
            <a:r>
              <a:rPr lang="en-US" dirty="0" smtClean="0"/>
              <a:t>airports.</a:t>
            </a:r>
          </a:p>
          <a:p>
            <a:pPr lvl="1"/>
            <a:r>
              <a:rPr lang="en-US" dirty="0" smtClean="0"/>
              <a:t>Must have ATC clearance to </a:t>
            </a:r>
            <a:r>
              <a:rPr lang="en-US" dirty="0"/>
              <a:t>operate in the </a:t>
            </a:r>
            <a:r>
              <a:rPr lang="en-US" dirty="0" smtClean="0"/>
              <a:t>area.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62443"/>
            <a:ext cx="6629400" cy="1200329"/>
          </a:xfrm>
        </p:spPr>
        <p:txBody>
          <a:bodyPr/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Controlled Airspace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788"/>
            <a:ext cx="8229600" cy="4958375"/>
          </a:xfrm>
        </p:spPr>
        <p:txBody>
          <a:bodyPr>
            <a:normAutofit/>
          </a:bodyPr>
          <a:lstStyle/>
          <a:p>
            <a:r>
              <a:rPr lang="en-US" dirty="0"/>
              <a:t>Class C </a:t>
            </a:r>
            <a:r>
              <a:rPr lang="en-US" dirty="0" smtClean="0"/>
              <a:t>Airspace</a:t>
            </a:r>
          </a:p>
          <a:p>
            <a:pPr lvl="1"/>
            <a:r>
              <a:rPr lang="en-US" dirty="0" smtClean="0"/>
              <a:t>Airport </a:t>
            </a:r>
            <a:r>
              <a:rPr lang="en-US" dirty="0"/>
              <a:t>radar service </a:t>
            </a:r>
            <a:r>
              <a:rPr lang="en-US" dirty="0" smtClean="0"/>
              <a:t>areas.</a:t>
            </a:r>
          </a:p>
          <a:p>
            <a:pPr lvl="1"/>
            <a:r>
              <a:rPr lang="en-US" dirty="0" smtClean="0"/>
              <a:t>Airspace </a:t>
            </a:r>
            <a:r>
              <a:rPr lang="en-US" dirty="0"/>
              <a:t>surrounding </a:t>
            </a:r>
            <a:r>
              <a:rPr lang="en-US" dirty="0" smtClean="0"/>
              <a:t>airports </a:t>
            </a:r>
            <a:r>
              <a:rPr lang="en-US" dirty="0"/>
              <a:t>of moderately high levels of IFR operations or passenger </a:t>
            </a:r>
            <a:r>
              <a:rPr lang="en-US" dirty="0" smtClean="0"/>
              <a:t>enplanements.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establish two-way radio communications with the ATC </a:t>
            </a:r>
            <a:r>
              <a:rPr lang="en-US" dirty="0" smtClean="0"/>
              <a:t>facility prior </a:t>
            </a:r>
            <a:r>
              <a:rPr lang="en-US" dirty="0"/>
              <a:t>to entering the </a:t>
            </a:r>
            <a:r>
              <a:rPr lang="en-US" dirty="0" smtClean="0"/>
              <a:t>airspace and maintain that communication in the airspace.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62443"/>
            <a:ext cx="6629400" cy="1200329"/>
          </a:xfrm>
        </p:spPr>
        <p:txBody>
          <a:bodyPr/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Controlled Airspace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788"/>
            <a:ext cx="8229600" cy="4958375"/>
          </a:xfrm>
        </p:spPr>
        <p:txBody>
          <a:bodyPr>
            <a:normAutofit/>
          </a:bodyPr>
          <a:lstStyle/>
          <a:p>
            <a:r>
              <a:rPr lang="en-US" dirty="0"/>
              <a:t>Class D A</a:t>
            </a:r>
            <a:r>
              <a:rPr lang="en-US" dirty="0" smtClean="0"/>
              <a:t>irspace</a:t>
            </a:r>
          </a:p>
          <a:p>
            <a:pPr lvl="1"/>
            <a:r>
              <a:rPr lang="en-US" dirty="0" smtClean="0"/>
              <a:t>Control zones</a:t>
            </a:r>
          </a:p>
          <a:p>
            <a:pPr lvl="1"/>
            <a:r>
              <a:rPr lang="en-US" dirty="0" smtClean="0"/>
              <a:t>Airspace </a:t>
            </a:r>
            <a:r>
              <a:rPr lang="en-US" dirty="0"/>
              <a:t>surrounding those airports not in Class B or Class C airspace but do have an air traffic control tower in </a:t>
            </a:r>
            <a:r>
              <a:rPr lang="en-US" dirty="0" smtClean="0"/>
              <a:t>op­eration.</a:t>
            </a:r>
            <a:r>
              <a:rPr lang="en-US" dirty="0"/>
              <a:t> </a:t>
            </a:r>
          </a:p>
          <a:p>
            <a:pPr marL="742950" lvl="2" indent="-342900"/>
            <a:r>
              <a:rPr lang="en-US" sz="2800" dirty="0"/>
              <a:t>Must establish two-way radio communications with the ATC facility prior to entering the airspace and maintain that communication in the </a:t>
            </a:r>
            <a:r>
              <a:rPr lang="en-US" sz="2800" dirty="0" smtClean="0"/>
              <a:t>airspace.</a:t>
            </a:r>
            <a:endParaRPr lang="en-US" sz="2800" dirty="0"/>
          </a:p>
          <a:p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62443"/>
            <a:ext cx="6629400" cy="1200329"/>
          </a:xfrm>
        </p:spPr>
        <p:txBody>
          <a:bodyPr/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Controlled Airspace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788"/>
            <a:ext cx="8229600" cy="4958375"/>
          </a:xfrm>
        </p:spPr>
        <p:txBody>
          <a:bodyPr>
            <a:normAutofit/>
          </a:bodyPr>
          <a:lstStyle/>
          <a:p>
            <a:r>
              <a:rPr lang="en-US" dirty="0"/>
              <a:t>Class E </a:t>
            </a:r>
            <a:r>
              <a:rPr lang="en-US" dirty="0" smtClean="0"/>
              <a:t>airspace</a:t>
            </a:r>
          </a:p>
          <a:p>
            <a:pPr lvl="1"/>
            <a:r>
              <a:rPr lang="en-US" dirty="0" smtClean="0"/>
              <a:t>General </a:t>
            </a:r>
            <a:r>
              <a:rPr lang="en-US" dirty="0"/>
              <a:t>controlled </a:t>
            </a:r>
            <a:r>
              <a:rPr lang="en-US" dirty="0" smtClean="0"/>
              <a:t>airspace</a:t>
            </a:r>
          </a:p>
          <a:p>
            <a:pPr lvl="1"/>
            <a:r>
              <a:rPr lang="en-US" dirty="0" smtClean="0"/>
              <a:t>Airspace </a:t>
            </a:r>
            <a:r>
              <a:rPr lang="en-US" dirty="0"/>
              <a:t>that generally ex­ists in the absence of Class A, B, C, or D airspace extending from the sur­face to 18,000 feet MSL within 5 miles or airports without control towers but with instrument approach </a:t>
            </a:r>
            <a:r>
              <a:rPr lang="en-US" dirty="0" smtClean="0"/>
              <a:t>procedures.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November 14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 1966 — A Lockheed C-141 “</a:t>
            </a:r>
            <a:r>
              <a:rPr lang="en-US" sz="2800" dirty="0" err="1"/>
              <a:t>Starlifter</a:t>
            </a:r>
            <a:r>
              <a:rPr lang="en-US" sz="2800" dirty="0"/>
              <a:t>” became the first jet aircraft to land in Antarctica.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34" y="4038600"/>
            <a:ext cx="504955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02" y="1263841"/>
            <a:ext cx="4129087" cy="274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923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62443"/>
            <a:ext cx="6629400" cy="1200329"/>
          </a:xfrm>
        </p:spPr>
        <p:txBody>
          <a:bodyPr/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Controlled Airspace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788"/>
            <a:ext cx="8229600" cy="4958375"/>
          </a:xfrm>
        </p:spPr>
        <p:txBody>
          <a:bodyPr>
            <a:normAutofit/>
          </a:bodyPr>
          <a:lstStyle/>
          <a:p>
            <a:r>
              <a:rPr lang="en-US" dirty="0"/>
              <a:t>Class G </a:t>
            </a:r>
            <a:r>
              <a:rPr lang="en-US" dirty="0" smtClean="0"/>
              <a:t>airspace</a:t>
            </a:r>
          </a:p>
          <a:p>
            <a:pPr lvl="1"/>
            <a:r>
              <a:rPr lang="en-US" dirty="0" smtClean="0"/>
              <a:t>Uncontrolled airspace</a:t>
            </a:r>
          </a:p>
          <a:p>
            <a:pPr lvl="1"/>
            <a:r>
              <a:rPr lang="en-US" dirty="0" smtClean="0"/>
              <a:t>Airspace </a:t>
            </a:r>
            <a:r>
              <a:rPr lang="en-US" dirty="0"/>
              <a:t>in the absence of Class A, B, C, D, or E </a:t>
            </a:r>
            <a:r>
              <a:rPr lang="en-US" dirty="0" smtClean="0"/>
              <a:t>airspace</a:t>
            </a:r>
            <a:endParaRPr lang="en-US" dirty="0"/>
          </a:p>
          <a:p>
            <a:pPr lvl="1"/>
            <a:r>
              <a:rPr lang="en-US" dirty="0" smtClean="0"/>
              <a:t>Maintain visual </a:t>
            </a:r>
            <a:r>
              <a:rPr lang="en-US" dirty="0"/>
              <a:t>flight rules (VFR) minimums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9304"/>
            <a:ext cx="5921566" cy="1143000"/>
          </a:xfrm>
        </p:spPr>
        <p:txBody>
          <a:bodyPr/>
          <a:lstStyle/>
          <a:p>
            <a:r>
              <a:rPr lang="en-US" sz="3600" dirty="0" smtClean="0"/>
              <a:t>Class Airspace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51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8" y="1142999"/>
            <a:ext cx="8796882" cy="42993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4882" y="6126027"/>
            <a:ext cx="6935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FAA. (2008). </a:t>
            </a:r>
            <a:r>
              <a:rPr lang="en-US" i="1" dirty="0"/>
              <a:t>Pilot's Handbook of Aeronautical Knowle</a:t>
            </a:r>
            <a:r>
              <a:rPr lang="en-US" dirty="0"/>
              <a:t>dge, p. </a:t>
            </a:r>
            <a:r>
              <a:rPr lang="en-US" dirty="0" smtClean="0"/>
              <a:t>14-9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7910"/>
            <a:ext cx="6629400" cy="584775"/>
          </a:xfrm>
        </p:spPr>
        <p:txBody>
          <a:bodyPr/>
          <a:lstStyle/>
          <a:p>
            <a:pPr lvl="2"/>
            <a:r>
              <a:rPr lang="en-US" sz="3200" dirty="0" smtClean="0"/>
              <a:t>Special Use Airspace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2872"/>
            <a:ext cx="8229600" cy="49032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Prohibited </a:t>
            </a:r>
            <a:r>
              <a:rPr lang="en-US" dirty="0"/>
              <a:t>areas (White House)</a:t>
            </a:r>
          </a:p>
          <a:p>
            <a:r>
              <a:rPr lang="en-US" dirty="0"/>
              <a:t>Restricted areas (artillery fire)</a:t>
            </a:r>
          </a:p>
          <a:p>
            <a:r>
              <a:rPr lang="en-US" dirty="0"/>
              <a:t>Military operations areas (MOA)</a:t>
            </a:r>
          </a:p>
          <a:p>
            <a:r>
              <a:rPr lang="en-US" dirty="0"/>
              <a:t>Alert areas (high volume pilot training)</a:t>
            </a:r>
          </a:p>
          <a:p>
            <a:r>
              <a:rPr lang="en-US" dirty="0"/>
              <a:t>Warning areas (hazardous flight activity)</a:t>
            </a:r>
          </a:p>
          <a:p>
            <a:r>
              <a:rPr lang="en-US" dirty="0" smtClean="0"/>
              <a:t>Controlled </a:t>
            </a:r>
            <a:r>
              <a:rPr lang="en-US" dirty="0"/>
              <a:t>firings areas (rocket firing</a:t>
            </a:r>
            <a:r>
              <a:rPr lang="en-US" dirty="0" smtClean="0"/>
              <a:t>)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i="1" dirty="0" smtClean="0"/>
              <a:t>Title 14 </a:t>
            </a:r>
            <a:r>
              <a:rPr lang="en-US" i="1" dirty="0"/>
              <a:t>CFR </a:t>
            </a:r>
            <a:r>
              <a:rPr lang="en-US" i="1" dirty="0" smtClean="0"/>
              <a:t>Part 73—Special Use Airspace </a:t>
            </a:r>
            <a:r>
              <a:rPr lang="en-US" dirty="0" smtClean="0"/>
              <a:t>provides information on restricted and prohibited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0859"/>
            <a:ext cx="6629400" cy="600164"/>
          </a:xfrm>
        </p:spPr>
        <p:txBody>
          <a:bodyPr/>
          <a:lstStyle/>
          <a:p>
            <a:r>
              <a:rPr lang="en-US" dirty="0" smtClean="0"/>
              <a:t>Temporary Flight Restrictions (TFR)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705"/>
            <a:ext cx="8229600" cy="48702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Airspace areas restricted for </a:t>
            </a:r>
            <a:r>
              <a:rPr lang="en-US" dirty="0"/>
              <a:t>a </a:t>
            </a:r>
            <a:r>
              <a:rPr lang="en-US" dirty="0" smtClean="0"/>
              <a:t>specific period </a:t>
            </a:r>
            <a:r>
              <a:rPr lang="en-US" dirty="0"/>
              <a:t>of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TFR issued for </a:t>
            </a:r>
          </a:p>
          <a:p>
            <a:pPr lvl="1"/>
            <a:r>
              <a:rPr lang="en-US" dirty="0" smtClean="0"/>
              <a:t>National security </a:t>
            </a:r>
          </a:p>
          <a:p>
            <a:pPr lvl="2"/>
            <a:r>
              <a:rPr lang="en-US" dirty="0" smtClean="0"/>
              <a:t>9/11 </a:t>
            </a:r>
          </a:p>
          <a:p>
            <a:pPr lvl="2"/>
            <a:r>
              <a:rPr lang="en-US" dirty="0" smtClean="0"/>
              <a:t>Potential terrorist activity</a:t>
            </a:r>
          </a:p>
          <a:p>
            <a:pPr lvl="1"/>
            <a:r>
              <a:rPr lang="en-US" dirty="0" smtClean="0"/>
              <a:t>Military operations</a:t>
            </a:r>
          </a:p>
          <a:p>
            <a:pPr lvl="1"/>
            <a:r>
              <a:rPr lang="en-US" dirty="0" smtClean="0"/>
              <a:t>Hazards or disasters</a:t>
            </a:r>
          </a:p>
          <a:p>
            <a:pPr lvl="1"/>
            <a:r>
              <a:rPr lang="en-US" dirty="0" smtClean="0"/>
              <a:t>Accidents</a:t>
            </a:r>
          </a:p>
          <a:p>
            <a:pPr lvl="1"/>
            <a:r>
              <a:rPr lang="en-US" dirty="0" smtClean="0"/>
              <a:t>Space launch and recovery operations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4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7910"/>
            <a:ext cx="6629400" cy="584775"/>
          </a:xfrm>
        </p:spPr>
        <p:txBody>
          <a:bodyPr/>
          <a:lstStyle/>
          <a:p>
            <a:pPr lvl="2"/>
            <a:r>
              <a:rPr lang="en-US" sz="3200" dirty="0" smtClean="0"/>
              <a:t>Notice to Airmen (NOTAM)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2872"/>
            <a:ext cx="8229600" cy="4903291"/>
          </a:xfrm>
        </p:spPr>
        <p:txBody>
          <a:bodyPr/>
          <a:lstStyle/>
          <a:p>
            <a:r>
              <a:rPr lang="en-US" dirty="0" smtClean="0"/>
              <a:t>Contains information identifying any condition or </a:t>
            </a:r>
            <a:r>
              <a:rPr lang="en-US" dirty="0"/>
              <a:t>change in any facility, </a:t>
            </a:r>
            <a:r>
              <a:rPr lang="en-US" dirty="0" smtClean="0"/>
              <a:t>service, hazards, or procedures with flight operations.</a:t>
            </a:r>
          </a:p>
          <a:p>
            <a:r>
              <a:rPr lang="en-US" dirty="0" smtClean="0"/>
              <a:t>Reductions in capability. </a:t>
            </a:r>
            <a:endParaRPr lang="en-US" dirty="0"/>
          </a:p>
          <a:p>
            <a:r>
              <a:rPr lang="en-US" dirty="0" smtClean="0"/>
              <a:t>Another notification is the Airport/Facility Directory.</a:t>
            </a:r>
          </a:p>
          <a:p>
            <a:r>
              <a:rPr lang="en-US" i="1" dirty="0" smtClean="0"/>
              <a:t>Title 14 </a:t>
            </a:r>
            <a:r>
              <a:rPr lang="en-US" i="1" dirty="0"/>
              <a:t>CFR Part 139 Certification of </a:t>
            </a:r>
            <a:r>
              <a:rPr lang="en-US" i="1" dirty="0" smtClean="0"/>
              <a:t>Airports.</a:t>
            </a:r>
            <a:endParaRPr lang="en-US" i="1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9809"/>
            <a:ext cx="6629400" cy="646331"/>
          </a:xfrm>
        </p:spPr>
        <p:txBody>
          <a:bodyPr/>
          <a:lstStyle/>
          <a:p>
            <a:r>
              <a:rPr lang="en-US" sz="3600" dirty="0"/>
              <a:t>Notice to </a:t>
            </a:r>
            <a:r>
              <a:rPr lang="en-US" sz="3600" dirty="0" smtClean="0"/>
              <a:t>Airmen </a:t>
            </a:r>
            <a:r>
              <a:rPr lang="en-US" sz="3600" dirty="0"/>
              <a:t>(NOTAM)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55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05" y="1178805"/>
            <a:ext cx="4808278" cy="5859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2334654"/>
            <a:ext cx="353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FAA. (2008). </a:t>
            </a:r>
            <a:r>
              <a:rPr lang="en-US" i="1" dirty="0"/>
              <a:t>FAA-H-8083-25 Pilot's </a:t>
            </a:r>
            <a:endParaRPr lang="en-US" i="1" dirty="0" smtClean="0"/>
          </a:p>
          <a:p>
            <a:r>
              <a:rPr lang="en-US" i="1" dirty="0" smtClean="0"/>
              <a:t>Handbook </a:t>
            </a:r>
            <a:r>
              <a:rPr lang="en-US" i="1" dirty="0"/>
              <a:t>of Aeronautical </a:t>
            </a:r>
            <a:endParaRPr lang="en-US" i="1" dirty="0" smtClean="0"/>
          </a:p>
          <a:p>
            <a:r>
              <a:rPr lang="en-US" i="1" dirty="0" smtClean="0"/>
              <a:t>Knowledge</a:t>
            </a:r>
            <a:r>
              <a:rPr lang="en-US" dirty="0" smtClean="0"/>
              <a:t>. p. 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11758"/>
            <a:ext cx="6629400" cy="584775"/>
          </a:xfrm>
        </p:spPr>
        <p:txBody>
          <a:bodyPr/>
          <a:lstStyle/>
          <a:p>
            <a:pPr lvl="2"/>
            <a:r>
              <a:rPr lang="en-US" sz="3200" dirty="0" smtClean="0"/>
              <a:t>National Airspace System (NAS)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2872"/>
            <a:ext cx="8229600" cy="4903291"/>
          </a:xfrm>
        </p:spPr>
        <p:txBody>
          <a:bodyPr>
            <a:normAutofit/>
          </a:bodyPr>
          <a:lstStyle/>
          <a:p>
            <a:r>
              <a:rPr lang="en-US" dirty="0" smtClean="0"/>
              <a:t>Consists </a:t>
            </a:r>
            <a:r>
              <a:rPr lang="en-US" dirty="0"/>
              <a:t>of </a:t>
            </a:r>
            <a:r>
              <a:rPr lang="en-US" dirty="0" smtClean="0"/>
              <a:t>organization </a:t>
            </a:r>
            <a:r>
              <a:rPr lang="en-US" dirty="0"/>
              <a:t>of airports, </a:t>
            </a:r>
            <a:r>
              <a:rPr lang="en-US" dirty="0" smtClean="0"/>
              <a:t>facilities, airspace</a:t>
            </a:r>
            <a:r>
              <a:rPr lang="en-US" dirty="0"/>
              <a:t>, and air traffic </a:t>
            </a:r>
            <a:r>
              <a:rPr lang="en-US" dirty="0" smtClean="0"/>
              <a:t>control. </a:t>
            </a:r>
          </a:p>
          <a:p>
            <a:pPr lvl="1"/>
            <a:r>
              <a:rPr lang="en-US" dirty="0" smtClean="0"/>
              <a:t>Integration of equipment, processes and procedures, and systems.</a:t>
            </a:r>
          </a:p>
          <a:p>
            <a:r>
              <a:rPr lang="en-US" altLang="en-US" dirty="0" smtClean="0"/>
              <a:t>Provides a </a:t>
            </a:r>
            <a:r>
              <a:rPr lang="en-US" altLang="en-US" dirty="0"/>
              <a:t>safe and systematic flying </a:t>
            </a:r>
            <a:r>
              <a:rPr lang="en-US" altLang="en-US" dirty="0" smtClean="0"/>
              <a:t>environment. </a:t>
            </a:r>
          </a:p>
          <a:p>
            <a:r>
              <a:rPr lang="en-US" dirty="0" smtClean="0"/>
              <a:t>Consist of </a:t>
            </a:r>
            <a:r>
              <a:rPr lang="en-US" dirty="0"/>
              <a:t>United </a:t>
            </a:r>
            <a:r>
              <a:rPr lang="en-US" dirty="0" smtClean="0"/>
              <a:t>States civil </a:t>
            </a:r>
            <a:r>
              <a:rPr lang="en-US" dirty="0"/>
              <a:t>aviation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Consider the classes of controlled airspace.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501024"/>
            <a:ext cx="6629400" cy="2077492"/>
          </a:xfrm>
        </p:spPr>
        <p:txBody>
          <a:bodyPr/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National </a:t>
            </a:r>
            <a:r>
              <a:rPr lang="en-US" sz="3200" dirty="0"/>
              <a:t>Airspace System Plan (NASP)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6772"/>
            <a:ext cx="8229600" cy="51995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Specifies development projects required to improve public airports to meet the demands of civil aviation. </a:t>
            </a:r>
          </a:p>
          <a:p>
            <a:r>
              <a:rPr lang="en-US" dirty="0" smtClean="0"/>
              <a:t>Includes strategic goals for NAS</a:t>
            </a:r>
          </a:p>
          <a:p>
            <a:r>
              <a:rPr lang="en-US" dirty="0" smtClean="0"/>
              <a:t>Specifies NAS modernization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Navigation </a:t>
            </a:r>
            <a:endParaRPr lang="en-US" dirty="0"/>
          </a:p>
          <a:p>
            <a:pPr lvl="1"/>
            <a:r>
              <a:rPr lang="en-US" dirty="0" smtClean="0"/>
              <a:t>Surveillance</a:t>
            </a:r>
          </a:p>
          <a:p>
            <a:pPr lvl="1"/>
            <a:r>
              <a:rPr lang="en-US" altLang="en-US" dirty="0"/>
              <a:t>Weather Automation Systems </a:t>
            </a:r>
          </a:p>
          <a:p>
            <a:pPr lvl="1"/>
            <a:r>
              <a:rPr lang="en-US" altLang="en-US" dirty="0"/>
              <a:t>Avionics 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altLang="en-US" dirty="0"/>
              <a:t>Free Flight (</a:t>
            </a:r>
            <a:r>
              <a:rPr lang="en-US" altLang="en-US" dirty="0" smtClean="0"/>
              <a:t>NextGen)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xmlns:p14="http://schemas.microsoft.com/office/powerpoint/2010/main"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0102"/>
            <a:ext cx="6629400" cy="584775"/>
          </a:xfrm>
        </p:spPr>
        <p:txBody>
          <a:bodyPr/>
          <a:lstStyle/>
          <a:p>
            <a:pPr lvl="2" algn="ctr" defTabSz="457200" rtl="0">
              <a:spcBef>
                <a:spcPct val="0"/>
              </a:spcBef>
            </a:pPr>
            <a:r>
              <a:rPr lang="en-US" altLang="en-US" sz="3200" dirty="0" smtClean="0"/>
              <a:t>Free Flight (NextGen)</a:t>
            </a:r>
            <a:endParaRPr lang="en-US" sz="32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2872"/>
            <a:ext cx="8229600" cy="513347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ATC and </a:t>
            </a:r>
            <a:r>
              <a:rPr lang="en-US" dirty="0"/>
              <a:t>National Airspace System </a:t>
            </a:r>
            <a:r>
              <a:rPr lang="en-US" dirty="0" smtClean="0"/>
              <a:t>(NAS) modernization.</a:t>
            </a:r>
            <a:endParaRPr lang="en-US" dirty="0"/>
          </a:p>
          <a:p>
            <a:r>
              <a:rPr lang="en-US" dirty="0"/>
              <a:t>Global Positioning System (GPS) </a:t>
            </a:r>
            <a:r>
              <a:rPr lang="en-US" dirty="0" smtClean="0"/>
              <a:t>navigation that allows direct </a:t>
            </a:r>
            <a:r>
              <a:rPr lang="en-US" dirty="0"/>
              <a:t>routes between </a:t>
            </a:r>
            <a:r>
              <a:rPr lang="en-US" dirty="0" smtClean="0"/>
              <a:t>airports. </a:t>
            </a:r>
          </a:p>
          <a:p>
            <a:r>
              <a:rPr lang="en-US" dirty="0" smtClean="0"/>
              <a:t>ATC controllers monitor and perform surveillance</a:t>
            </a:r>
          </a:p>
          <a:p>
            <a:r>
              <a:rPr lang="en-US" dirty="0" smtClean="0"/>
              <a:t>Consists of </a:t>
            </a:r>
          </a:p>
          <a:p>
            <a:pPr lvl="1"/>
            <a:r>
              <a:rPr lang="en-US" dirty="0" smtClean="0"/>
              <a:t>Aeronautical </a:t>
            </a:r>
            <a:r>
              <a:rPr lang="en-US" dirty="0"/>
              <a:t>data link </a:t>
            </a:r>
            <a:r>
              <a:rPr lang="en-US" dirty="0" smtClean="0"/>
              <a:t>systems communication </a:t>
            </a:r>
          </a:p>
          <a:p>
            <a:pPr lvl="2"/>
            <a:r>
              <a:rPr lang="en-US" dirty="0"/>
              <a:t>Controller-to-pilot data link </a:t>
            </a:r>
            <a:endParaRPr lang="en-US" dirty="0" smtClean="0"/>
          </a:p>
          <a:p>
            <a:pPr lvl="1"/>
            <a:r>
              <a:rPr lang="en-US" dirty="0" smtClean="0"/>
              <a:t>GPS navigation system</a:t>
            </a:r>
          </a:p>
          <a:p>
            <a:pPr lvl="1"/>
            <a:r>
              <a:rPr lang="en-US" dirty="0" smtClean="0"/>
              <a:t>Traffic </a:t>
            </a:r>
            <a:r>
              <a:rPr lang="en-US" dirty="0"/>
              <a:t>Alert and Collision Avoidance System (TCAS)</a:t>
            </a:r>
          </a:p>
          <a:p>
            <a:pPr lvl="1"/>
            <a:r>
              <a:rPr lang="en-US" dirty="0"/>
              <a:t>Automated Dependent Surveillance (ADS)</a:t>
            </a:r>
          </a:p>
          <a:p>
            <a:pPr lvl="1"/>
            <a:r>
              <a:rPr lang="en-US" dirty="0"/>
              <a:t>Weather</a:t>
            </a:r>
          </a:p>
          <a:p>
            <a:pPr lvl="2"/>
            <a:r>
              <a:rPr lang="en-US" dirty="0"/>
              <a:t>Integrated Terminal Weather System (ITWS)</a:t>
            </a:r>
          </a:p>
          <a:p>
            <a:pPr lvl="2"/>
            <a:r>
              <a:rPr lang="en-US" dirty="0"/>
              <a:t>Weather and Radar Processor </a:t>
            </a:r>
          </a:p>
          <a:p>
            <a:pPr lvl="1"/>
            <a:r>
              <a:rPr lang="en-US" dirty="0" smtClean="0"/>
              <a:t>Enroute </a:t>
            </a:r>
            <a:r>
              <a:rPr lang="en-US" dirty="0"/>
              <a:t>enhancements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31665"/>
            <a:ext cx="6629400" cy="1138773"/>
          </a:xfrm>
        </p:spPr>
        <p:txBody>
          <a:bodyPr/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b="0" dirty="0" smtClean="0"/>
              <a:t>NAS Capital Investment Plan (CIP)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806"/>
            <a:ext cx="8229600" cy="4947358"/>
          </a:xfrm>
        </p:spPr>
        <p:txBody>
          <a:bodyPr>
            <a:normAutofit/>
          </a:bodyPr>
          <a:lstStyle/>
          <a:p>
            <a:r>
              <a:rPr lang="en-US" dirty="0" smtClean="0"/>
              <a:t>Appendix B For Fiscal Years 2014 to 2018.</a:t>
            </a:r>
          </a:p>
          <a:p>
            <a:r>
              <a:rPr lang="en-US" dirty="0" smtClean="0"/>
              <a:t>Provides metrics (measures) to link to Department of Transportation and Federal Aviation Administration strategic plans.</a:t>
            </a:r>
            <a:endParaRPr lang="en-US" dirty="0"/>
          </a:p>
          <a:p>
            <a:r>
              <a:rPr lang="en-US" dirty="0" smtClean="0"/>
              <a:t>Contains budget line items for specific programs and schedules.</a:t>
            </a:r>
          </a:p>
          <a:p>
            <a:pPr lvl="1"/>
            <a:r>
              <a:rPr lang="en-US" dirty="0" smtClean="0"/>
              <a:t>Next Generation Air Transportation System (NextGen)</a:t>
            </a:r>
          </a:p>
          <a:p>
            <a:pPr lvl="1"/>
            <a:r>
              <a:rPr lang="en-US" dirty="0" smtClean="0"/>
              <a:t>Runway Incursion Reduction Program, etc.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0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36" y="1027617"/>
            <a:ext cx="8970664" cy="609600"/>
          </a:xfrm>
          <a:prstGeom prst="rect">
            <a:avLst/>
          </a:prstGeom>
        </p:spPr>
        <p:txBody>
          <a:bodyPr/>
          <a:lstStyle/>
          <a:p>
            <a:r>
              <a:rPr lang="en-US" sz="2800" b="1" u="sng" dirty="0"/>
              <a:t>Learning Objectives – Module </a:t>
            </a:r>
            <a:r>
              <a:rPr lang="en-US" sz="2800" b="1" u="sng" dirty="0" smtClean="0"/>
              <a:t>7 (11/13/17 </a:t>
            </a:r>
            <a:r>
              <a:rPr lang="en-US" sz="2800" b="1" u="sng" dirty="0"/>
              <a:t>– </a:t>
            </a:r>
            <a:r>
              <a:rPr lang="en-US" sz="2800" b="1" u="sng" dirty="0" smtClean="0"/>
              <a:t>11/21/17)</a:t>
            </a:r>
            <a:r>
              <a:rPr lang="en-US" sz="2800" b="1" u="sng" dirty="0"/>
              <a:t/>
            </a:r>
            <a:br>
              <a:rPr lang="en-US" sz="2800" b="1" u="sng" dirty="0"/>
            </a:br>
            <a:r>
              <a:rPr lang="en-US" sz="2800" b="1" u="sng" dirty="0"/>
              <a:t>Airports, Airspace, and Air Traffic Control Management</a:t>
            </a:r>
            <a:endParaRPr lang="en-US" sz="2400" b="1" i="1" u="sng" dirty="0" smtClean="0">
              <a:solidFill>
                <a:srgbClr val="00386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436" y="2508069"/>
            <a:ext cx="7763164" cy="434993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000" b="1" u="sng" dirty="0"/>
              <a:t>Upon successful completion of this module, you will be able to:</a:t>
            </a:r>
          </a:p>
          <a:p>
            <a:pPr lvl="1"/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dirty="0"/>
              <a:t>Explain the impact of airport design, development, operations, and funding sources on airport systems. </a:t>
            </a:r>
          </a:p>
          <a:p>
            <a:pPr>
              <a:buFont typeface="+mj-lt"/>
              <a:buAutoNum type="arabicPeriod"/>
            </a:pPr>
            <a:r>
              <a:rPr lang="en-US" dirty="0"/>
              <a:t>Explain the purpose of an airport. </a:t>
            </a:r>
          </a:p>
          <a:p>
            <a:pPr>
              <a:buFont typeface="+mj-lt"/>
              <a:buAutoNum type="arabicPeriod"/>
            </a:pPr>
            <a:r>
              <a:rPr lang="en-US" dirty="0"/>
              <a:t>Describe Air Traffic Control Towers (ATCTs) and their purpose. </a:t>
            </a:r>
          </a:p>
          <a:p>
            <a:pPr>
              <a:buFont typeface="+mj-lt"/>
              <a:buAutoNum type="arabicPeriod"/>
            </a:pPr>
            <a:r>
              <a:rPr lang="en-US" dirty="0"/>
              <a:t>Compare air traffic control systems between </a:t>
            </a:r>
            <a:r>
              <a:rPr lang="en-US" dirty="0" err="1"/>
              <a:t>en</a:t>
            </a:r>
            <a:r>
              <a:rPr lang="en-US" dirty="0"/>
              <a:t> route, terminal, tower, and flight service functions. </a:t>
            </a:r>
          </a:p>
          <a:p>
            <a:pPr>
              <a:buFont typeface="+mj-lt"/>
              <a:buAutoNum type="arabicPeriod"/>
            </a:pPr>
            <a:r>
              <a:rPr lang="en-US" dirty="0"/>
              <a:t>Demonstrate an understanding of the Title 14 CFR Parts that are used to operate airports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Explain the purpose of the Air Traffic System Command Center (ATCSCC) and location. </a:t>
            </a:r>
          </a:p>
          <a:p>
            <a:pPr>
              <a:buFont typeface="+mj-lt"/>
              <a:buAutoNum type="arabicPeriod"/>
            </a:pPr>
            <a:r>
              <a:rPr lang="en-US" dirty="0"/>
              <a:t>Outline the basic structure of the national airspace system, and describe the impact of the FAA's National Airspace System Plan (NASP). </a:t>
            </a:r>
          </a:p>
          <a:p>
            <a:pPr>
              <a:buFont typeface="+mj-lt"/>
              <a:buAutoNum type="arabicPeriod"/>
            </a:pPr>
            <a:r>
              <a:rPr lang="en-US" dirty="0"/>
              <a:t>Describe the Flight Service Station (FSS) and its services. </a:t>
            </a:r>
          </a:p>
          <a:p>
            <a:pPr>
              <a:buFont typeface="+mj-lt"/>
              <a:buAutoNum type="arabicPeriod"/>
            </a:pPr>
            <a:r>
              <a:rPr lang="en-US" dirty="0"/>
              <a:t>Describe the requirements for a reliever airport classification. </a:t>
            </a:r>
          </a:p>
          <a:p>
            <a:pPr>
              <a:buFont typeface="+mj-lt"/>
              <a:buAutoNum type="arabicPeriod"/>
            </a:pPr>
            <a:r>
              <a:rPr lang="en-US" dirty="0"/>
              <a:t>Critique the Airport Certification Manual. </a:t>
            </a:r>
          </a:p>
          <a:p>
            <a:pPr>
              <a:buFont typeface="+mj-lt"/>
              <a:buAutoNum type="arabicPeriod"/>
            </a:pPr>
            <a:r>
              <a:rPr lang="en-US" dirty="0"/>
              <a:t>Describe the Airport Emergency Plan (AEP) requirements. </a:t>
            </a: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-221649" y="37403"/>
            <a:ext cx="5361039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Aeronautical Science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936" y="2613883"/>
            <a:ext cx="1099338" cy="3334244"/>
            <a:chOff x="20936" y="2518611"/>
            <a:chExt cx="1099338" cy="1876926"/>
          </a:xfrm>
        </p:grpSpPr>
        <p:sp>
          <p:nvSpPr>
            <p:cNvPr id="2" name="Left Brace 1"/>
            <p:cNvSpPr/>
            <p:nvPr/>
          </p:nvSpPr>
          <p:spPr bwMode="auto">
            <a:xfrm>
              <a:off x="494632" y="2518611"/>
              <a:ext cx="625642" cy="1876926"/>
            </a:xfrm>
            <a:prstGeom prst="leftBrac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16200000">
              <a:off x="-501540" y="3226241"/>
              <a:ext cx="1506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Mon/Tues/Wed</a:t>
              </a: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4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Refer to Readings on ERAU Website Mod 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Pilots Handbook of Aeronautical Knowledge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Chapter 14 – Airport Operations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Chapter 15 – Airspace</a:t>
            </a:r>
          </a:p>
          <a:p>
            <a:r>
              <a:rPr lang="en-US" dirty="0" smtClean="0">
                <a:hlinkClick r:id="rId2"/>
              </a:rPr>
              <a:t>Title 14 Code of Federal Regulations (CFR) </a:t>
            </a:r>
            <a:r>
              <a:rPr lang="en-US" dirty="0" smtClean="0"/>
              <a:t>- Please </a:t>
            </a:r>
            <a:r>
              <a:rPr lang="en-US" dirty="0"/>
              <a:t>review </a:t>
            </a:r>
            <a:r>
              <a:rPr lang="en-US" dirty="0">
                <a:solidFill>
                  <a:srgbClr val="FF0000"/>
                </a:solidFill>
              </a:rPr>
              <a:t>14 CFR Parts: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36, 71, 73, 139, and 150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Textbook – </a:t>
            </a:r>
            <a:r>
              <a:rPr lang="en-US" dirty="0" smtClean="0">
                <a:solidFill>
                  <a:srgbClr val="0070C0"/>
                </a:solidFill>
              </a:rPr>
              <a:t>Business and Corporate Aviation Management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Chapter 5</a:t>
            </a:r>
            <a:r>
              <a:rPr lang="en-US" dirty="0" smtClean="0">
                <a:solidFill>
                  <a:srgbClr val="FF0000"/>
                </a:solidFill>
              </a:rPr>
              <a:t>: Flight Department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374" y="109397"/>
            <a:ext cx="6353175" cy="71223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039789"/>
              </p:ext>
            </p:extLst>
          </p:nvPr>
        </p:nvGraphicFramePr>
        <p:xfrm>
          <a:off x="226591" y="560338"/>
          <a:ext cx="8689702" cy="6310628"/>
        </p:xfrm>
        <a:graphic>
          <a:graphicData uri="http://schemas.openxmlformats.org/drawingml/2006/table">
            <a:tbl>
              <a:tblPr/>
              <a:tblGrid>
                <a:gridCol w="1236762"/>
                <a:gridCol w="1240110"/>
                <a:gridCol w="1243459"/>
                <a:gridCol w="1242343"/>
                <a:gridCol w="1242342"/>
                <a:gridCol w="1243459"/>
                <a:gridCol w="1241227"/>
              </a:tblGrid>
              <a:tr h="127334"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SUNDAY</a:t>
                      </a:r>
                    </a:p>
                  </a:txBody>
                  <a:tcPr marL="60277" marR="602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MONDAY</a:t>
                      </a:r>
                    </a:p>
                  </a:txBody>
                  <a:tcPr marL="60277" marR="602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TUESDAY</a:t>
                      </a:r>
                    </a:p>
                  </a:txBody>
                  <a:tcPr marL="60277" marR="602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WEDNESDAY</a:t>
                      </a:r>
                    </a:p>
                  </a:txBody>
                  <a:tcPr marL="60277" marR="602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THURSDAY</a:t>
                      </a:r>
                    </a:p>
                  </a:txBody>
                  <a:tcPr marL="60277" marR="602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FRIDAY</a:t>
                      </a:r>
                    </a:p>
                  </a:txBody>
                  <a:tcPr marL="60277" marR="602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SATURDAY</a:t>
                      </a:r>
                    </a:p>
                  </a:txBody>
                  <a:tcPr marL="60277" marR="602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005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Human Factors and CRM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Human Factors and CRM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Human Factors and CRM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Discussion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Human Factors and CRM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Friday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Review Questions Due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97"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Helvetica Light" charset="0"/>
                      </a:endParaRP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3286"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12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7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Intro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Airports, Airspace, and Air Traffic Control Management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7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Airports, Airspace, and Air Traffic Control Management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7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Airports, Airspace, and Air Traffic Control Management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Beaufort County Airport (ILT)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17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Flightline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Helvetica Light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Friday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18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97"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6789"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19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7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Airports, Airspace, and Air Traffic Control Management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Discussion Due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7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Airports, Airspace, and Air Traffic Control Management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Review Questions Due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22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NO SCHOOL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Thanksgiving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24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NO SCHOOL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25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803"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Helvetica Light" charset="0"/>
                      </a:endParaRP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defTabSz="912813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0850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77" marR="60277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12" name="TextBox 2"/>
          <p:cNvSpPr txBox="1">
            <a:spLocks noChangeArrowheads="1"/>
          </p:cNvSpPr>
          <p:nvPr/>
        </p:nvSpPr>
        <p:spPr bwMode="auto">
          <a:xfrm>
            <a:off x="2397298" y="-32647"/>
            <a:ext cx="3982112" cy="70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6" tIns="45703" rIns="91406" bIns="45703">
            <a:spAutoFit/>
          </a:bodyPr>
          <a:lstStyle>
            <a:lvl1pPr defTabSz="1296988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57238" indent="-376238" defTabSz="1296988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38238" indent="-376238" defTabSz="1296988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519238" indent="-376238" defTabSz="1296988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900238" indent="-376238" defTabSz="1296988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3574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8146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718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7290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4008" b="1" dirty="0" smtClean="0"/>
              <a:t>November 2017</a:t>
            </a:r>
            <a:endParaRPr lang="en-US" altLang="en-US" sz="4008" b="1" dirty="0"/>
          </a:p>
        </p:txBody>
      </p:sp>
      <p:sp>
        <p:nvSpPr>
          <p:cNvPr id="53313" name="Oval 3"/>
          <p:cNvSpPr>
            <a:spLocks noChangeArrowheads="1"/>
          </p:cNvSpPr>
          <p:nvPr/>
        </p:nvSpPr>
        <p:spPr bwMode="auto">
          <a:xfrm>
            <a:off x="2521429" y="2205792"/>
            <a:ext cx="1446609" cy="2190006"/>
          </a:xfrm>
          <a:prstGeom prst="ellipse">
            <a:avLst/>
          </a:prstGeom>
          <a:noFill/>
          <a:ln w="44450" algn="ctr">
            <a:solidFill>
              <a:srgbClr val="0070C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63" tIns="32131" rIns="64263" bIns="32131"/>
          <a:lstStyle>
            <a:lvl1pPr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58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39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520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901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3590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8162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734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7306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531"/>
          </a:p>
        </p:txBody>
      </p:sp>
      <p:sp>
        <p:nvSpPr>
          <p:cNvPr id="6" name="Explosion 1 5"/>
          <p:cNvSpPr>
            <a:spLocks noChangeArrowheads="1"/>
          </p:cNvSpPr>
          <p:nvPr/>
        </p:nvSpPr>
        <p:spPr bwMode="auto">
          <a:xfrm>
            <a:off x="6072188" y="351607"/>
            <a:ext cx="1752451" cy="2166565"/>
          </a:xfrm>
          <a:prstGeom prst="irregularSeal1">
            <a:avLst/>
          </a:prstGeom>
          <a:noFill/>
          <a:ln w="508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63" tIns="32131" rIns="64263" bIns="32131"/>
          <a:lstStyle>
            <a:lvl1pPr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58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39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520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901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3590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8162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734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7306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531"/>
          </a:p>
        </p:txBody>
      </p:sp>
      <p:sp>
        <p:nvSpPr>
          <p:cNvPr id="8" name="Explosion 1 7"/>
          <p:cNvSpPr>
            <a:spLocks noChangeArrowheads="1"/>
          </p:cNvSpPr>
          <p:nvPr/>
        </p:nvSpPr>
        <p:spPr bwMode="auto">
          <a:xfrm>
            <a:off x="6078885" y="2035969"/>
            <a:ext cx="1752451" cy="2166566"/>
          </a:xfrm>
          <a:prstGeom prst="irregularSeal1">
            <a:avLst/>
          </a:prstGeom>
          <a:noFill/>
          <a:ln w="508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63" tIns="32131" rIns="64263" bIns="32131"/>
          <a:lstStyle>
            <a:lvl1pPr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58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39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520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901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3590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8162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734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7306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531"/>
          </a:p>
        </p:txBody>
      </p:sp>
      <p:sp>
        <p:nvSpPr>
          <p:cNvPr id="9" name="Explosion 1 8"/>
          <p:cNvSpPr>
            <a:spLocks noChangeArrowheads="1"/>
          </p:cNvSpPr>
          <p:nvPr/>
        </p:nvSpPr>
        <p:spPr bwMode="auto">
          <a:xfrm>
            <a:off x="4923144" y="3877717"/>
            <a:ext cx="1752451" cy="2166566"/>
          </a:xfrm>
          <a:prstGeom prst="irregularSeal1">
            <a:avLst/>
          </a:prstGeom>
          <a:noFill/>
          <a:ln w="508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63" tIns="32131" rIns="64263" bIns="32131"/>
          <a:lstStyle>
            <a:lvl1pPr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58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39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520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901825" indent="-377825" defTabSz="58420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3590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8162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734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7306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531"/>
          </a:p>
        </p:txBody>
      </p:sp>
    </p:spTree>
    <p:extLst>
      <p:ext uri="{BB962C8B-B14F-4D97-AF65-F5344CB8AC3E}">
        <p14:creationId xmlns:p14="http://schemas.microsoft.com/office/powerpoint/2010/main" val="349482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5453</TotalTime>
  <Words>2619</Words>
  <Application>Microsoft Office PowerPoint</Application>
  <PresentationFormat>On-screen Show (4:3)</PresentationFormat>
  <Paragraphs>505</Paragraphs>
  <Slides>60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Calibri</vt:lpstr>
      <vt:lpstr>Cambria</vt:lpstr>
      <vt:lpstr>Candara</vt:lpstr>
      <vt:lpstr>굴림</vt:lpstr>
      <vt:lpstr>Helvetica</vt:lpstr>
      <vt:lpstr>Helvetica Light</vt:lpstr>
      <vt:lpstr>Times New Roman</vt:lpstr>
      <vt:lpstr>Wingdings 3</vt:lpstr>
      <vt:lpstr>Office Theme</vt:lpstr>
      <vt:lpstr>6_Office Theme</vt:lpstr>
      <vt:lpstr>1_Office Theme</vt:lpstr>
      <vt:lpstr>MGMT 203 Airports, Airspace, and Air Traffic Control Management</vt:lpstr>
      <vt:lpstr>THIS DAY IN AVIATION</vt:lpstr>
      <vt:lpstr>THIS DAY IN AVIATION</vt:lpstr>
      <vt:lpstr>THIS DAY IN AVIATION</vt:lpstr>
      <vt:lpstr>THIS DAY IN AVIATION</vt:lpstr>
      <vt:lpstr>Questions / Comments</vt:lpstr>
      <vt:lpstr>Learning Objectives – Module 7 (11/13/17 – 11/21/17) Airports, Airspace, and Air Traffic Control Management</vt:lpstr>
      <vt:lpstr>Readings</vt:lpstr>
      <vt:lpstr>PowerPoint Presentation</vt:lpstr>
      <vt:lpstr>7.2 – Discussion: Problems and Difficulties with Air Travel Mon Nov 20</vt:lpstr>
      <vt:lpstr>7.4 – Discussion: Video Analysis: FAA Gate to Gate – NextGen Explained Mon Nov 20</vt:lpstr>
      <vt:lpstr>Module 7 Review Questions  (Due Tues Nov 21)</vt:lpstr>
      <vt:lpstr>Term Paper Topics</vt:lpstr>
      <vt:lpstr>Assignments Due – Module 7  (11/13/17 – 11/21/17) </vt:lpstr>
      <vt:lpstr>Questions / Comments</vt:lpstr>
      <vt:lpstr> Airports</vt:lpstr>
      <vt:lpstr>Airport Markings</vt:lpstr>
      <vt:lpstr>Airport Markings</vt:lpstr>
      <vt:lpstr>Airport Signs</vt:lpstr>
      <vt:lpstr>Airport Signs</vt:lpstr>
      <vt:lpstr>Airport Signs</vt:lpstr>
      <vt:lpstr>  Aircraft Rescue and Firefighting (ARFF) </vt:lpstr>
      <vt:lpstr>  Aircraft Rescue and Firefighting (ARFF) </vt:lpstr>
      <vt:lpstr>Noise Abatement and Control</vt:lpstr>
      <vt:lpstr>Bird and Wildlife Hazard Management</vt:lpstr>
      <vt:lpstr> ICAO Airport</vt:lpstr>
      <vt:lpstr> Airport Safety Self-Inspection </vt:lpstr>
      <vt:lpstr> Management Perspective</vt:lpstr>
      <vt:lpstr>Vehicle Control</vt:lpstr>
      <vt:lpstr>Questions / Comments</vt:lpstr>
      <vt:lpstr> Air Traffic Control</vt:lpstr>
      <vt:lpstr>Air Traffic Control (ATC)</vt:lpstr>
      <vt:lpstr>Air Traffic Control System</vt:lpstr>
      <vt:lpstr>Air Traffic Control System Command Center (ATCSCC) </vt:lpstr>
      <vt:lpstr>Air Route Traffic Control Centers (ARTCCs)</vt:lpstr>
      <vt:lpstr>Terminal Radar Approach Control (TRACON) Facilities</vt:lpstr>
      <vt:lpstr>Air Traffic Control Towers (ATCTs)</vt:lpstr>
      <vt:lpstr>Flight Service Station (FSS)</vt:lpstr>
      <vt:lpstr>Other ATC Facilities </vt:lpstr>
      <vt:lpstr>Flight Plan</vt:lpstr>
      <vt:lpstr>Flight Plan</vt:lpstr>
      <vt:lpstr> Airspace</vt:lpstr>
      <vt:lpstr>Controlled Airspace</vt:lpstr>
      <vt:lpstr>Controlled Airspace</vt:lpstr>
      <vt:lpstr> Controlled Airspace</vt:lpstr>
      <vt:lpstr> Controlled Airspace</vt:lpstr>
      <vt:lpstr> Controlled Airspace</vt:lpstr>
      <vt:lpstr> Controlled Airspace</vt:lpstr>
      <vt:lpstr> Controlled Airspace</vt:lpstr>
      <vt:lpstr> Controlled Airspace</vt:lpstr>
      <vt:lpstr>Class Airspace </vt:lpstr>
      <vt:lpstr>Special Use Airspace</vt:lpstr>
      <vt:lpstr>Temporary Flight Restrictions (TFR)</vt:lpstr>
      <vt:lpstr>Notice to Airmen (NOTAM)</vt:lpstr>
      <vt:lpstr>Notice to Airmen (NOTAM)</vt:lpstr>
      <vt:lpstr>National Airspace System (NAS)</vt:lpstr>
      <vt:lpstr>  National Airspace System Plan (NASP) </vt:lpstr>
      <vt:lpstr>Free Flight (NextGen)</vt:lpstr>
      <vt:lpstr> NAS Capital Investment Plan (CIP)</vt:lpstr>
      <vt:lpstr>Questions / Comments</vt:lpstr>
    </vt:vector>
  </TitlesOfParts>
  <Company>Embry-Riddle Aeronautical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560 Introduction to Systems Engineering Management</dc:title>
  <dc:creator>Bruce Conway User</dc:creator>
  <cp:lastModifiedBy>Petrucci, Anthony P</cp:lastModifiedBy>
  <cp:revision>228</cp:revision>
  <cp:lastPrinted>2016-01-06T16:26:05Z</cp:lastPrinted>
  <dcterms:created xsi:type="dcterms:W3CDTF">2011-08-23T19:56:56Z</dcterms:created>
  <dcterms:modified xsi:type="dcterms:W3CDTF">2017-11-14T13:32:23Z</dcterms:modified>
</cp:coreProperties>
</file>