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20" r:id="rId3"/>
    <p:sldMasterId id="2147483784" r:id="rId4"/>
  </p:sldMasterIdLst>
  <p:notesMasterIdLst>
    <p:notesMasterId r:id="rId31"/>
  </p:notesMasterIdLst>
  <p:handoutMasterIdLst>
    <p:handoutMasterId r:id="rId32"/>
  </p:handoutMasterIdLst>
  <p:sldIdLst>
    <p:sldId id="943" r:id="rId5"/>
    <p:sldId id="979" r:id="rId6"/>
    <p:sldId id="972" r:id="rId7"/>
    <p:sldId id="966" r:id="rId8"/>
    <p:sldId id="973" r:id="rId9"/>
    <p:sldId id="967" r:id="rId10"/>
    <p:sldId id="994" r:id="rId11"/>
    <p:sldId id="974" r:id="rId12"/>
    <p:sldId id="968" r:id="rId13"/>
    <p:sldId id="975" r:id="rId14"/>
    <p:sldId id="969" r:id="rId15"/>
    <p:sldId id="970" r:id="rId16"/>
    <p:sldId id="976" r:id="rId17"/>
    <p:sldId id="971" r:id="rId18"/>
    <p:sldId id="980" r:id="rId19"/>
    <p:sldId id="1035" r:id="rId20"/>
    <p:sldId id="1036" r:id="rId21"/>
    <p:sldId id="1037" r:id="rId22"/>
    <p:sldId id="981" r:id="rId23"/>
    <p:sldId id="1038" r:id="rId24"/>
    <p:sldId id="978" r:id="rId25"/>
    <p:sldId id="1039" r:id="rId26"/>
    <p:sldId id="1041" r:id="rId27"/>
    <p:sldId id="1040" r:id="rId28"/>
    <p:sldId id="985" r:id="rId29"/>
    <p:sldId id="965" r:id="rId30"/>
  </p:sldIdLst>
  <p:sldSz cx="9144000" cy="6858000" type="screen4x3"/>
  <p:notesSz cx="7102475" cy="9369425"/>
  <p:defaultTextStyle>
    <a:defPPr>
      <a:defRPr lang="en-US"/>
    </a:defPPr>
    <a:lvl1pPr marL="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1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4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2212"/>
    <a:srgbClr val="990033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25" autoAdjust="0"/>
    <p:restoredTop sz="94671" autoAdjust="0"/>
  </p:normalViewPr>
  <p:slideViewPr>
    <p:cSldViewPr>
      <p:cViewPr varScale="1">
        <p:scale>
          <a:sx n="110" d="100"/>
          <a:sy n="110" d="100"/>
        </p:scale>
        <p:origin x="198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383" cy="468633"/>
          </a:xfrm>
          <a:prstGeom prst="rect">
            <a:avLst/>
          </a:prstGeom>
        </p:spPr>
        <p:txBody>
          <a:bodyPr vert="horz" lIns="92702" tIns="46351" rIns="92702" bIns="463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485" y="0"/>
            <a:ext cx="3078383" cy="468633"/>
          </a:xfrm>
          <a:prstGeom prst="rect">
            <a:avLst/>
          </a:prstGeom>
        </p:spPr>
        <p:txBody>
          <a:bodyPr vert="horz" lIns="92702" tIns="46351" rIns="92702" bIns="46351" rtlCol="0"/>
          <a:lstStyle>
            <a:lvl1pPr algn="r">
              <a:defRPr sz="1200"/>
            </a:lvl1pPr>
          </a:lstStyle>
          <a:p>
            <a:fld id="{9B6D8BE2-D1D5-4664-9F4A-4B2C996109B5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183"/>
            <a:ext cx="3078383" cy="468633"/>
          </a:xfrm>
          <a:prstGeom prst="rect">
            <a:avLst/>
          </a:prstGeom>
        </p:spPr>
        <p:txBody>
          <a:bodyPr vert="horz" lIns="92702" tIns="46351" rIns="92702" bIns="463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485" y="8899183"/>
            <a:ext cx="3078383" cy="468633"/>
          </a:xfrm>
          <a:prstGeom prst="rect">
            <a:avLst/>
          </a:prstGeom>
        </p:spPr>
        <p:txBody>
          <a:bodyPr vert="horz" lIns="92702" tIns="46351" rIns="92702" bIns="46351" rtlCol="0" anchor="b"/>
          <a:lstStyle>
            <a:lvl1pPr algn="r">
              <a:defRPr sz="1200"/>
            </a:lvl1pPr>
          </a:lstStyle>
          <a:p>
            <a:fld id="{6B208051-3465-490C-B308-C9627A309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10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8472"/>
          </a:xfrm>
          <a:prstGeom prst="rect">
            <a:avLst/>
          </a:prstGeom>
        </p:spPr>
        <p:txBody>
          <a:bodyPr vert="horz" lIns="92702" tIns="46351" rIns="92702" bIns="4635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8472"/>
          </a:xfrm>
          <a:prstGeom prst="rect">
            <a:avLst/>
          </a:prstGeom>
        </p:spPr>
        <p:txBody>
          <a:bodyPr vert="horz" lIns="92702" tIns="46351" rIns="92702" bIns="46351" rtlCol="0"/>
          <a:lstStyle>
            <a:lvl1pPr algn="r">
              <a:defRPr sz="1200"/>
            </a:lvl1pPr>
          </a:lstStyle>
          <a:p>
            <a:fld id="{37ED5105-5C10-4D2A-9FCF-CB01B426B1AE}" type="datetimeFigureOut">
              <a:rPr lang="en-US" smtClean="0"/>
              <a:pPr/>
              <a:t>9/5/2016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8088" y="701675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02" tIns="46351" rIns="92702" bIns="4635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0477"/>
            <a:ext cx="5681980" cy="4216242"/>
          </a:xfrm>
          <a:prstGeom prst="rect">
            <a:avLst/>
          </a:prstGeom>
        </p:spPr>
        <p:txBody>
          <a:bodyPr vert="horz" lIns="92702" tIns="46351" rIns="92702" bIns="4635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77739" cy="468472"/>
          </a:xfrm>
          <a:prstGeom prst="rect">
            <a:avLst/>
          </a:prstGeom>
        </p:spPr>
        <p:txBody>
          <a:bodyPr vert="horz" lIns="92702" tIns="46351" rIns="92702" bIns="4635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899328"/>
            <a:ext cx="3077739" cy="468472"/>
          </a:xfrm>
          <a:prstGeom prst="rect">
            <a:avLst/>
          </a:prstGeom>
        </p:spPr>
        <p:txBody>
          <a:bodyPr vert="horz" lIns="92702" tIns="46351" rIns="92702" bIns="46351" rtlCol="0" anchor="b"/>
          <a:lstStyle>
            <a:lvl1pPr algn="r">
              <a:defRPr sz="1200"/>
            </a:lvl1pPr>
          </a:lstStyle>
          <a:p>
            <a:fld id="{22BE398F-38D8-4322-A7C9-2978531326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299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5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1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85112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38028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9706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9282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93831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51347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3803467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1922179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4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13" rIns="45713"/>
          <a:lstStyle>
            <a:lvl1pPr marL="0" marR="63999" indent="0" algn="r">
              <a:buNone/>
              <a:defRPr>
                <a:solidFill>
                  <a:schemeClr val="tx2"/>
                </a:solidFill>
              </a:defRPr>
            </a:lvl1pPr>
            <a:lvl2pPr marL="457130" indent="0" algn="ctr">
              <a:buNone/>
            </a:lvl2pPr>
            <a:lvl3pPr marL="914259" indent="0" algn="ctr">
              <a:buNone/>
            </a:lvl3pPr>
            <a:lvl4pPr marL="1371390" indent="0" algn="ctr">
              <a:buNone/>
            </a:lvl4pPr>
            <a:lvl5pPr marL="1828519" indent="0" algn="ctr">
              <a:buNone/>
            </a:lvl5pPr>
            <a:lvl6pPr marL="2285649" indent="0" algn="ctr">
              <a:buNone/>
            </a:lvl6pPr>
            <a:lvl7pPr marL="2742780" indent="0" algn="ctr">
              <a:buNone/>
            </a:lvl7pPr>
            <a:lvl8pPr marL="3199908" indent="0" algn="ctr">
              <a:buNone/>
            </a:lvl8pPr>
            <a:lvl9pPr marL="3657039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2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3EDD2D-B004-45A0-8FF1-F3C2E5757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6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9/5/2016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93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3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9/5/2016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812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47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22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2972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7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45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70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13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5879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2315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9/5/2016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35369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0250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40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2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858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LTW_MT_L_3C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1"/>
            <a:ext cx="624681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1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958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862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4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4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9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9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8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0076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3584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4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83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48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9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46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794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24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692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14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58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3822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9140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160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25" rIns="91425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9/5/2016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475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5479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1979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5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9845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4871" indent="0">
              <a:buNone/>
              <a:defRPr sz="2800"/>
            </a:lvl2pPr>
            <a:lvl3pPr marL="889812" indent="0">
              <a:buNone/>
              <a:defRPr sz="2400"/>
            </a:lvl3pPr>
            <a:lvl4pPr marL="1334623" indent="0">
              <a:buNone/>
              <a:defRPr sz="2000"/>
            </a:lvl4pPr>
            <a:lvl5pPr marL="1779497" indent="0">
              <a:buNone/>
              <a:defRPr sz="2000"/>
            </a:lvl5pPr>
            <a:lvl6pPr marL="2224373" indent="0">
              <a:buNone/>
              <a:defRPr sz="2000"/>
            </a:lvl6pPr>
            <a:lvl7pPr marL="2669243" indent="0">
              <a:buNone/>
              <a:defRPr sz="2000"/>
            </a:lvl7pPr>
            <a:lvl8pPr marL="3114116" indent="0">
              <a:buNone/>
              <a:defRPr sz="2000"/>
            </a:lvl8pPr>
            <a:lvl9pPr marL="355897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46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5087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7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7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963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9/5/2016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94555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5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5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7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7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9/5/2016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230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9/5/2016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12785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9/5/2016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11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9/5/2016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209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3" y="5443402"/>
            <a:ext cx="7162800" cy="648232"/>
          </a:xfrm>
          <a:noFill/>
        </p:spPr>
        <p:txBody>
          <a:bodyPr lIns="91425" tIns="0" rIns="91425" anchor="t"/>
          <a:lstStyle>
            <a:lvl1pPr marL="0" marR="1828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9/5/2016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5" y="6407947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20" y="5939012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25" tIns="45713" rIns="91425" bIns="45713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4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261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20" y="5939012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25" tIns="45713" rIns="91425" bIns="45713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4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5" tIns="45713" rIns="91425" bIns="45713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1"/>
            <a:ext cx="8229600" cy="4525963"/>
          </a:xfrm>
          <a:prstGeom prst="rect">
            <a:avLst/>
          </a:prstGeom>
        </p:spPr>
        <p:txBody>
          <a:bodyPr vert="horz" lIns="91425" tIns="45713" rIns="91425" bIns="45713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lIns="91425" tIns="45713" rIns="91425" bIns="45713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9/5/2016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5" y="6407947"/>
            <a:ext cx="2350681" cy="365125"/>
          </a:xfrm>
          <a:prstGeom prst="rect">
            <a:avLst/>
          </a:prstGeom>
        </p:spPr>
        <p:txBody>
          <a:bodyPr vert="horz" lIns="91425" tIns="45713" rIns="91425" bIns="45713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7"/>
            <a:ext cx="365760" cy="365125"/>
          </a:xfrm>
          <a:prstGeom prst="rect">
            <a:avLst/>
          </a:prstGeom>
        </p:spPr>
        <p:txBody>
          <a:bodyPr vert="horz" lIns="91425" tIns="45713" rIns="91425" bIns="45713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29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03" indent="-255993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96" indent="-228564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404" indent="-228564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824" indent="-228564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0" indent="-228564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599954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519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085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649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72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72" y="1946675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35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407" algn="ctr" defTabSz="41068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816" algn="ctr" defTabSz="41068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224" algn="ctr" defTabSz="41068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631" algn="ctr" defTabSz="41068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840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35679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803520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71359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39199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60608" indent="-267840" algn="l" defTabSz="41068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2016" indent="-267840" algn="l" defTabSz="41068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3423" indent="-267840" algn="l" defTabSz="41068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4830" indent="-267840" algn="l" defTabSz="41068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D940E21-42B8-4226-8C60-9DE6FF1CCD57}" type="slidenum">
              <a:rPr lang="en-US">
                <a:solidFill>
                  <a:srgbClr val="000000"/>
                </a:solidFill>
                <a:ea typeface="ＭＳ Ｐゴシック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2762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88911" tIns="44456" rIns="88911" bIns="44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734"/>
            <a:ext cx="8229600" cy="4525963"/>
          </a:xfrm>
          <a:prstGeom prst="rect">
            <a:avLst/>
          </a:prstGeom>
        </p:spPr>
        <p:txBody>
          <a:bodyPr vert="horz" lIns="88911" tIns="44456" rIns="88911" bIns="44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812"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884"/>
            <a:ext cx="2895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81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02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88981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3709" indent="-333709" algn="l" defTabSz="88981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2842" indent="-278158" algn="l" defTabSz="88981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2208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055" indent="-222286" algn="l" defTabSz="88981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1935" indent="-222286" algn="l" defTabSz="88981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46800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9168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3655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81407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871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9812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462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9497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437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924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4116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58978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Charles%20Durant,%20America's%20first%20great%20balloonist&amp;source=images&amp;cd=&amp;cad=rja&amp;docid=MLxv7yZZA9x71M&amp;tbnid=od7t5YfnoPNqLM:&amp;ved=0CAUQjRw&amp;url=http://www.blimpinfo.com/history-2/this-mo-in-hist/this-mo-in-hist-sep/&amp;ei=ET3tUYSgEZKy9gTWkICADA&amp;bvm=bv.49478099,d.eWU&amp;psig=AFQjCNF553k0xWET7O7oJkT0fsMZjWMLSw&amp;ust=137458854710995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1911%20%E2%80%94%20The%20first%20mail%20carried%20by%20air&amp;source=images&amp;cd=&amp;cad=rja&amp;docid=Tx7hvzqBYOP1wM&amp;tbnid=5v9ctBXrldw7fM:&amp;ved=0CAUQjRw&amp;url=http://www.nzstamps.org.uk/air/intro/extindex.html&amp;ei=oj3tUcTdHoL49gSE0oHgCQ&amp;bvm=bv.49478099,d.eWU&amp;psig=AFQjCNH_UuF8yEuyIe9QzAXu2cxcEjqlFA&amp;ust=137458869641485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Sgt.%20Duane%20D.%20Hackney&amp;source=images&amp;cd=&amp;cad=rja&amp;docid=NSBUj6FlK13qlM&amp;tbnid=dfyGa7-y5cqo7M:&amp;ved=0CAUQjRw&amp;url=http://en.wikipedia.org/wiki/Duane_D._Hackney&amp;ei=BD7tUdmBK4yG9gSysIGYCw&amp;bvm=bv.49478099,d.eWU&amp;psig=AFQjCNHKDbBNH5gn9eqtTusXcaHj4KnhGw&amp;ust=137458875628924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Aviation%20Videos/animated%20history%20of%20aviation.mp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Aviation%20Videos/animated%20history%20of%20aviation.mp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wwiaviation.com/popup/RAF_FE-6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//upload.wikimedia.org/wikipedia/commons/9/98/Roland-Garros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lIns="88896" tIns="50798" rIns="88896" bIns="50798">
            <a:normAutofit fontScale="85000" lnSpcReduction="10000"/>
          </a:bodyPr>
          <a:lstStyle/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sz="11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endParaRPr lang="en-US" sz="2800" b="1" dirty="0">
              <a:solidFill>
                <a:srgbClr val="0070C0"/>
              </a:solidFill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rgbClr val="0070C0"/>
                </a:solidFill>
              </a:rPr>
              <a:t>What type of aircraft led to gaining control of the air?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endParaRPr lang="en-US" sz="2800" b="1" dirty="0">
              <a:solidFill>
                <a:srgbClr val="0070C0"/>
              </a:solidFill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/>
              <a:t>Describe the first type of bullet deflection used on propellers.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endParaRPr lang="en-US" sz="2800" b="1" dirty="0">
              <a:solidFill>
                <a:srgbClr val="0070C0"/>
              </a:solidFill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rgbClr val="0070C0"/>
                </a:solidFill>
              </a:rPr>
              <a:t>What influence did the invention of the interrupting gear have on the use of fighter aircraft?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endParaRPr lang="en-US" sz="2800" b="1" dirty="0">
              <a:solidFill>
                <a:srgbClr val="0070C0"/>
              </a:solidFill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/>
              <a:t>Describe the problems associated with the wing mounted machine guns?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endParaRPr lang="en-US" sz="2800" b="1" dirty="0">
              <a:solidFill>
                <a:srgbClr val="0070C0"/>
              </a:solidFill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rgbClr val="0070C0"/>
                </a:solidFill>
              </a:rPr>
              <a:t>Describe the first all metal, low wing monoplane.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lIns="88896" tIns="50798" rIns="88896" bIns="50798"/>
          <a:lstStyle/>
          <a:p>
            <a:pPr defTabSz="914145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9/9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40304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lIns="88896" tIns="50798" rIns="88896" bIns="50798">
            <a:normAutofit fontScale="85000" lnSpcReduction="10000"/>
          </a:bodyPr>
          <a:lstStyle/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sz="11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endParaRPr lang="en-US" sz="2800" b="1" dirty="0">
              <a:solidFill>
                <a:schemeClr val="bg1">
                  <a:lumMod val="75000"/>
                </a:schemeClr>
              </a:solidFill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What type of aircraft led to gaining control of the air?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endParaRPr lang="en-US" sz="2800" b="1" dirty="0">
              <a:solidFill>
                <a:schemeClr val="bg1">
                  <a:lumMod val="75000"/>
                </a:schemeClr>
              </a:solidFill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Describe the first type of bullet deflection used on propellers.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endParaRPr lang="en-US" sz="2800" b="1" dirty="0">
              <a:solidFill>
                <a:schemeClr val="bg1">
                  <a:lumMod val="75000"/>
                </a:schemeClr>
              </a:solidFill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What influence did the invention of the interrupting gear have on the use of fighter aircraft?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endParaRPr lang="en-US" sz="2800" b="1" dirty="0">
              <a:solidFill>
                <a:srgbClr val="0070C0"/>
              </a:solidFill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/>
              <a:t>Describe the problems associated with the wing mounted machine guns?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endParaRPr lang="en-US" sz="2800" b="1" dirty="0">
              <a:solidFill>
                <a:srgbClr val="0070C0"/>
              </a:solidFill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Describe the first all metal, low wing monoplane.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lIns="88896" tIns="50798" rIns="88896" bIns="50798"/>
          <a:lstStyle/>
          <a:p>
            <a:pPr defTabSz="914145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9/9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59995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Allies tried to mount a </a:t>
            </a:r>
            <a:r>
              <a:rPr lang="en-US" b="1" dirty="0" smtClean="0">
                <a:solidFill>
                  <a:srgbClr val="FF0000"/>
                </a:solidFill>
              </a:rPr>
              <a:t>gun to the top of the wing </a:t>
            </a:r>
            <a:r>
              <a:rPr lang="en-US" b="1" dirty="0" smtClean="0"/>
              <a:t>but was ineffective due to </a:t>
            </a:r>
            <a:r>
              <a:rPr lang="en-US" b="1" dirty="0" smtClean="0">
                <a:solidFill>
                  <a:srgbClr val="FF0000"/>
                </a:solidFill>
              </a:rPr>
              <a:t>increased drag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Fighter Development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672" y="2670462"/>
            <a:ext cx="6858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62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3200400"/>
            <a:ext cx="9213274" cy="2763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540327"/>
            <a:ext cx="8763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</a:t>
            </a:r>
            <a:r>
              <a:rPr lang="en-US" sz="2400" b="1" dirty="0">
                <a:solidFill>
                  <a:srgbClr val="FF0000"/>
                </a:solidFill>
              </a:rPr>
              <a:t>Wing-Mounted Gun </a:t>
            </a:r>
            <a:r>
              <a:rPr lang="en-US" sz="2400" b="1" dirty="0"/>
              <a:t>Solution: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F</a:t>
            </a:r>
            <a:r>
              <a:rPr lang="en-US" sz="2800" dirty="0" smtClean="0"/>
              <a:t>ire </a:t>
            </a:r>
            <a:r>
              <a:rPr lang="en-US" sz="2800" dirty="0"/>
              <a:t>above the path of the propeller: </a:t>
            </a:r>
            <a:endParaRPr lang="en-US" sz="2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F</a:t>
            </a:r>
            <a:r>
              <a:rPr lang="en-US" sz="2800" dirty="0" smtClean="0"/>
              <a:t>itted </a:t>
            </a:r>
            <a:r>
              <a:rPr lang="en-US" sz="2800" dirty="0"/>
              <a:t>with either drum or clip ammunition feed </a:t>
            </a:r>
            <a:r>
              <a:rPr lang="en-US" sz="2800" dirty="0" smtClean="0"/>
              <a:t>systems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Two </a:t>
            </a:r>
            <a:r>
              <a:rPr lang="en-US" sz="2800" dirty="0" smtClean="0">
                <a:solidFill>
                  <a:srgbClr val="FF0000"/>
                </a:solidFill>
              </a:rPr>
              <a:t>issues</a:t>
            </a:r>
            <a:r>
              <a:rPr lang="en-US" sz="2800" dirty="0"/>
              <a:t>:</a:t>
            </a:r>
            <a:endParaRPr lang="en-US" sz="2800" dirty="0" smtClean="0"/>
          </a:p>
          <a:p>
            <a:pPr marL="800030" lvl="1" indent="-342900">
              <a:buFont typeface="Arial" pitchFamily="34" charset="0"/>
              <a:buChar char="•"/>
            </a:pPr>
            <a:r>
              <a:rPr lang="en-US" sz="2800" dirty="0" smtClean="0"/>
              <a:t>Unreliable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FF0000"/>
                </a:solidFill>
              </a:rPr>
              <a:t>prone to </a:t>
            </a:r>
            <a:r>
              <a:rPr lang="en-US" sz="2800" dirty="0" smtClean="0">
                <a:solidFill>
                  <a:srgbClr val="FF0000"/>
                </a:solidFill>
              </a:rPr>
              <a:t>jamming </a:t>
            </a:r>
          </a:p>
          <a:p>
            <a:pPr marL="800030" lvl="1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difficult</a:t>
            </a:r>
            <a:r>
              <a:rPr lang="en-US" sz="2800" dirty="0" smtClean="0"/>
              <a:t> </a:t>
            </a:r>
            <a:r>
              <a:rPr lang="en-US" sz="2800" dirty="0"/>
              <a:t>task of </a:t>
            </a:r>
            <a:r>
              <a:rPr lang="en-US" sz="2800" dirty="0">
                <a:solidFill>
                  <a:srgbClr val="FF0000"/>
                </a:solidFill>
              </a:rPr>
              <a:t>reloading </a:t>
            </a:r>
            <a:r>
              <a:rPr lang="en-US" sz="2800" dirty="0" smtClean="0">
                <a:solidFill>
                  <a:srgbClr val="FF0000"/>
                </a:solidFill>
              </a:rPr>
              <a:t>ammunition </a:t>
            </a:r>
            <a:r>
              <a:rPr lang="en-US" sz="2800" dirty="0">
                <a:solidFill>
                  <a:srgbClr val="FF0000"/>
                </a:solidFill>
              </a:rPr>
              <a:t>or clearing a r</a:t>
            </a:r>
            <a:r>
              <a:rPr lang="en-US" sz="2800" dirty="0" smtClean="0">
                <a:solidFill>
                  <a:srgbClr val="FF0000"/>
                </a:solidFill>
              </a:rPr>
              <a:t>ound </a:t>
            </a:r>
            <a:r>
              <a:rPr lang="en-US" sz="2800" dirty="0"/>
              <a:t>from a jammed gun while </a:t>
            </a:r>
            <a:r>
              <a:rPr lang="en-US" sz="2800" dirty="0" smtClean="0"/>
              <a:t>flying</a:t>
            </a:r>
          </a:p>
        </p:txBody>
      </p:sp>
    </p:spTree>
    <p:extLst>
      <p:ext uri="{BB962C8B-B14F-4D97-AF65-F5344CB8AC3E}">
        <p14:creationId xmlns:p14="http://schemas.microsoft.com/office/powerpoint/2010/main" val="414396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lIns="88896" tIns="50798" rIns="88896" bIns="50798">
            <a:normAutofit fontScale="85000" lnSpcReduction="10000"/>
          </a:bodyPr>
          <a:lstStyle/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sz="11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endParaRPr lang="en-US" sz="2800" b="1" dirty="0">
              <a:solidFill>
                <a:srgbClr val="0070C0"/>
              </a:solidFill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What type of aircraft led to gaining control of the air?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endParaRPr lang="en-US" sz="2800" b="1" dirty="0">
              <a:solidFill>
                <a:schemeClr val="bg1">
                  <a:lumMod val="75000"/>
                </a:schemeClr>
              </a:solidFill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Describe the first type of bullet deflection used on propellers.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endParaRPr lang="en-US" sz="2800" b="1" dirty="0">
              <a:solidFill>
                <a:schemeClr val="bg1">
                  <a:lumMod val="75000"/>
                </a:schemeClr>
              </a:solidFill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What influence did the invention of the interrupting gear have on the use of fighter aircraft?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endParaRPr lang="en-US" sz="2800" b="1" dirty="0">
              <a:solidFill>
                <a:schemeClr val="bg1">
                  <a:lumMod val="75000"/>
                </a:schemeClr>
              </a:solidFill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Describe the problems associated with the wing mounted machine guns?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endParaRPr lang="en-US" sz="2800" b="1" dirty="0">
              <a:solidFill>
                <a:srgbClr val="0070C0"/>
              </a:solidFill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rgbClr val="0070C0"/>
                </a:solidFill>
              </a:rPr>
              <a:t>Describe the first all metal, low wing monoplane.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lIns="88896" tIns="50798" rIns="88896" bIns="50798"/>
          <a:lstStyle/>
          <a:p>
            <a:pPr defTabSz="914145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9/9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59995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May 1918 </a:t>
            </a:r>
          </a:p>
          <a:p>
            <a:pPr lvl="1"/>
            <a:r>
              <a:rPr lang="en-US" sz="2400" dirty="0" smtClean="0"/>
              <a:t>German designer Hugo Junkers built world’s </a:t>
            </a:r>
            <a:r>
              <a:rPr lang="en-US" sz="2400" dirty="0" smtClean="0">
                <a:solidFill>
                  <a:srgbClr val="FF0000"/>
                </a:solidFill>
              </a:rPr>
              <a:t>first all metal, low-wing monoplane fighter</a:t>
            </a:r>
            <a:r>
              <a:rPr lang="en-US" sz="2400" dirty="0" smtClean="0"/>
              <a:t> called the </a:t>
            </a:r>
            <a:r>
              <a:rPr lang="en-US" sz="2400" i="1" dirty="0" smtClean="0">
                <a:solidFill>
                  <a:srgbClr val="FF0000"/>
                </a:solidFill>
              </a:rPr>
              <a:t>Junkers</a:t>
            </a:r>
            <a:r>
              <a:rPr lang="en-US" sz="2400" dirty="0" smtClean="0">
                <a:solidFill>
                  <a:srgbClr val="FF0000"/>
                </a:solidFill>
              </a:rPr>
              <a:t> D1</a:t>
            </a:r>
          </a:p>
          <a:p>
            <a:pPr lvl="1"/>
            <a:r>
              <a:rPr lang="en-US" sz="2400" dirty="0" smtClean="0"/>
              <a:t>Arrived too late to make a difference in the war but was the fighter of the future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Fighter Development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45928"/>
            <a:ext cx="632460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73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72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833"/>
            <a:ext cx="4339828" cy="5258691"/>
          </a:xfrm>
        </p:spPr>
        <p:txBody>
          <a:bodyPr lIns="86367" tIns="49533" rIns="86367" bIns="49533" anchor="t">
            <a:normAutofit lnSpcReduction="10000"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September 9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1830 — Charles Durant, America's first great balloonist, makes his first United States ascent at Castle Garden, New York.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/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He stays in the air for two hours, landing at South Amboy, New Jersey. 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/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His skill and enthusiasm inspire a passion for ballooning in America.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17410" name="Picture 2" descr="http://www.blimpinfo.com/wp-content/uploads/2012/01/Flight-of-balloonist-Charles-F.-Durant-in-Boston-1834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196" y="2057400"/>
            <a:ext cx="4667529" cy="373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5500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7" y="1370833"/>
            <a:ext cx="4446984" cy="5258691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September 9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1911 — The first mail carried by air in the United Kingdom is delivered. 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/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The mail contains messages for King George V and other members of the British Royal family.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18434" name="Picture 2" descr="http://www.nzstamps.org.uk/air/empire/fday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1"/>
            <a:ext cx="4495800" cy="271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0184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833"/>
            <a:ext cx="4339828" cy="5258691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September 9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1967 — Sgt. Duane D. Hackney became the first living enlisted man to receive the Air Force Cross.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sp>
        <p:nvSpPr>
          <p:cNvPr id="2" name="AutoShape 2" descr="data:image/jpeg;base64,/9j/4AAQSkZJRgABAQAAAQABAAD/2wCEAAkGBhQSEBQUEhQUFRQUFhUXFxYYGBcVFBgVFBcVFRQXFRQXGyYeFxkjGRUUHy8gIycpLCwuFR4xNTAqNSYrLCkBCQoKBQUFDQUFDSkYEhgpKSkpKSkpKSkpKSkpKSkpKSkpKSkpKSkpKSkpKSkpKSkpKSkpKSkpKSkpKSkpKSkpKf/AABEIAPgAsAMBIgACEQEDEQH/xAAcAAAABwEBAAAAAAAAAAAAAAAAAgMEBQYHAQj/xABKEAACAQIEAgcDCAULAwQDAAABAgMAEQQSITEFQQYHEyJRYXEygZEUI0JzobGz8CSTwdHSFzM0Q1JTYnKCsvGDouFjdJLCCBVU/8QAFAEBAAAAAAAAAAAAAAAAAAAAAP/EABQRAQAAAAAAAAAAAAAAAAAAAAD/2gAMAwEAAhEDEQA/AKMy0U0dmopNAU0W1GJrlqDhFcUUfLpQC0BaLlpUrRKAtctRrUXLQFYUUn/xShFJMKApNFvRiKLag4aFdtXKAtAOeRPuJGnMaV00UigKa6BXDQFB2tH6k+GxTYnErNHHIBDEQHRXAPaOLgMDY2vrWcCtQ6hv6XivqIvxXoKJauBaUYUFFAnagq/nelCKKBQcIrqijhK6EoE7VzLS3Z00m4mqNp3iOQF19L+PpQSOE4M72a2VTzIuSPFVuCRvroNN6lU4LCim/fcDZyQATsWVRbw01PnUZwbjTve403JOnLcsSNB4aU8wqvJmVDmFiSqEaE3Wwa6hrltTY2+8Kzj5ZDIcgRRp3QMuhNtjVlwfRJpowyssbn6LkBDoSbPy29/hUXicDmjdkuChN1z5jlG5zWAIBBF7CrPw3GEYckBmI1C94HLY39gFTuDffUXBBoKlxDhjwuVcLpzVldT4WZT9hsfKmeWnHFZAZC8alWO/qTtbS4205+tIB77jKw9peQPlp7J5b0BSKLShFEIoCGimlCKKaAlqBoc6F6ALWodQ4/S8V9RF+K9ZfWo9RH9LxX1EX4r0FNeDWudjUjJDROzoI8rQWOnZhrgjoEclGC0rkoMlBH8TkISwNib+uUbkW58vfVX13FW3hmHGIxhRhmRDsdASnI8yASdOZqX4n1c9oc2GbvMf5uQnIx5BH3U8he/qKCscEF21W58PXci5terTwiBzJl9hTYd0LIx12Crz5c6k+i3VHi2b9JtAngGDsbeABsB5m9a7wLo1FhltGuvNjqx99BV+DdXIuWkJCsPYtlO1gDb2bDl5kedN8f0HGHVzEm62XKNiNr87Wv5bVo4FJzHyNB55w3Q/ETTHulVU95yuUDw1tqfQk+tQPFeHyRvIrJaXDyFHAJA11Q25K4Ghva9tidfSMsYYkeIseRrLunHBM2KZxlBkgkja+zFB2kXhYgqPdfXSgzYG49aIy0MEbpz08dxcXsfMailGWgQorUuY6TZKBGu2rtq6BQFtWodRH9KxX1MP4r1mOWtP6iR+lYr6mH8WSgh3jpPs6eMtEC0DNo9a6IBToR60YxUDPsKCw608WGjdjQVnoccmOdXPePbj3q35NahhktZgwUXFybAfE7W51mjYVoeLx3BAkUvqCLhkZWA94P2VKQYaHEAy4/EtHCmYgKbKAdBlXU5iN7DXw50G7cMxCsgIZT6EHX43p/n0J8Afs8q87nhCLPkweJxolS90xEOS2W51dTdTYHRlGxrSer7j8+IE0EvckhCgk96+YCzKdnBBBuCRqOVqC/5qj+JcThjHzkqpbXVwDbx9Kr/S7Bz9llE7IhGVmjQtILAm+9rWU1mUfyKLFJDiMLi53mERXtcQi5u3ZRH8wpUall7pzWF77Gwa5wvjmHxAPYTJIRcEBu8LHz15/bVC6z8T2aKx5l8p5h1Xw5qQQD6U9nwqTgvhEMbwkoy95WQodVKKdWBB8h5gg1G9bcRbARsVIcOxIOhBMbZh7rW94oMp4RLfOPDIfvH3U+NXPhvV2kHCmmmWT5VIjSgZiBEiRvIiFfpNlUkg668rVTclAU0R1o5WuXoECK5SjiiGg4BWn9Rf9JxX1MP4slZkK0/qMH6TivqYfxZKCOK3rpSnAjoCOgQWKj5KWyV1UoE1Sgq6j1H30v2dFMNBFw8KkeLDSFzJ8mxcqHM2ZxC7FN99Mqmx238atEfQ2OdUdlUpe47oYBuRYHlq2nn5VFLg3yssYBHadqyg2ZhlIdh42AUketW3oZxSwyk6EZvjagk8H0QgSf5QIo/lR3mtdhcZSQeRK6X331NN+CoExrZAoWzLYAKoUWACqNBrf41J9IeNrh4C/M6KPM1S+jXTDCx4to3kUy9mTrdcrXzOoJ0bQ38aDRmXMbHY3BG/ppTNOj8YcMVUuosrlVLqt72V7XXntbn41GT9LYhiEiKYlTJYxymJjh2JXMFEuxa3hVkw+IzA8ipsR5igaDAIg0UDW58T/mPOqx0s4GuN7OFmsvaoxA+kq3ZlzDVLgEX/AMVWjHzaW/4qvmU/LYVH9o/7GoC9L8Zfh8hI73Yzq3KzmMqf+6S3vrE5Iq2HrEtFgsgN2nktfxvaSU25CyKPK4rK3hoIto6TZKkJIaQaOgZstFKU6aOk2WgRVa03qPX9JxX1MP4slZwFrSupL+kYr6mH8WSgKsd6Bip9HBaudjQMxBRjGBTsRa0c4egZLHR2ipz8nNBcPc0CeGmMd9LgjXS5Go7wA1OmYaeIpj0fxWR1A+icp3FwDpodr6aVNrharnElMOKJ5OA4PiNA3vDf7h40GhcY4rAmGYzhWCqGIbUDw5b3H2VimJ6XIeINOkMCZlcKrxCTObEBnBub3y6Lb1OtaNi+CLj4HBmaPOb90K3dVVCgq1vCq90e6M4eGRhNJic63uUITTa4WMAnbkSaBpwnrKm7eJ3bOtgCjgCzC+YobdwjYchoOda9wLjCYiFJ0uA6i4PtA2BIa3MXGvhVan4FgsQnZySSvfkzSBvEEFhca8wb6a1J8B6Mpg1bspZTG17xyMJBc/SQ5QwsLC17EAc6CW4jIBe/nVL4xxd4pVlTLm1tmFxYghri4OoNT/GpgwK300GnqDv7qpXFMR2shtqEuo9bXb3AZR76Br0h41Ji5A0lgFFlVb2F7FjrqSSBr5CoSSKpSWKkmioIeSKkHjqXkhpjNFagYvHSDx1IMlN3joGuStI6lR+kYr6qH8SSs9yVovUyP0jE/VQ/iSUEiErjLYU9SKith6Bvh0JNOhhqWgh0pZYKBoMPXBh7GpBIaWWCgjDCaYcW4IJ48t8rqcyPqQrWsQwG6EaEb7EagVYmw1JiC1Bm/DeMNBOYJroVIDKSDY7gg8wRqCNCCDVz4ThIJyczsWBKnbUXPO3Oqb1k8KD4kFD84I0zWvp7XdY7XKZGA3sQdLi9WwPFcTC4KyMDtrzHmDvQb9FwmKNb3YWG+Yk299McXxJEU5Tz5nW3L3VnkPTed0Cvo1t1uST/AJeRp3gsLLOQWLZfE2HwHjQS+NxLTXjiNr2zvvlXy5Ftf20yxnBZBhsS0FgcND2oDC+Z8wcob7gwxODzJkB00qz8K4bayRqDa1zra51u58vDcn0pDrAxacP4TOoN5MQGiW/tPJMpV2tyCpmPkFFBReE8TXExCRRY3ysu+VrA78wQQQfOlpYaovRbjfyae7/zMllk8rexIPHKSb/4S1aVNhbfm/vv4H7aCFmjps8VxUxNh6avDQQzwGm7x1MNFTaWGgiylX/qb/pGJ+qh/EkqjSpar31Oj9IxP1UP4klBZEjpQ4ej4dNL0s1AnHHSqRUtDFRsTNHFG0krqkaC7OxyqBpufePj40BBFSmiqWYhVXdmIVR6s1gKzfpJ134eIFcGhmf+8kDRxDwITR39O7WU8e6WYjGvmxEryf2V9mJf8kYsq8uVzzPiG28f63MBh7rGWxT+ENuz98zd07/RDVS8X134hmtHBh4l11YSTtsbaZ0Xe3Lx8KzNWJ0A10AF+ewFPZOGMuQEjv5rWvbKlrkHnrmHkVOxvQaX0XllxvDsTiZTnkjxvaObAdxoI43ygaBVAQ25BfKnGB4IskozqTtsL6+YqZ//AB9UHAYn/wB0fshi/fR+KcRwiYsQ4SaGWRnCJEri6uc3cLWyhQQdb6bW9m4SUXAI01yBRzJ0+zerBgeBs1s10TkNA591u59/pT7hHB+zUGQh5OZ2RT4ID/uOp8thJmgboiQx6ZURASSTYAAXLMx8hck15w6w+l54hjC6MewjGSEG4ut+/JlOxcgHXWwUcquvXF08zF8BAdNPlDg+8Qj729y+NZNkoCsKsfRvps2HCxzAyQgWFv52MbjIToy/4WPoRtVetSuDw6l1zmylgCdbKp3bQch8L60GsYfFRTpnhkWReZU6jydTZkPkR++m0sNUzi2Djw5ikwk+Zmv3onJ0A1IzWbKDZTmFiToBZgJHh/TS/dxC6/3iDT1eMaj/AE/CglpY6bTR0/VldQ6MGU7MpBHxH3U0xK0EPPvV46nh8/ifqofxJKpMi6mr11Qr89ifq4fxJKC2QpoKcxRUnHTuIUBMRMkcbPIwVEVmdjsqqLsx9AK8+9PunEvEZQBmjw6G8cV7HyeW28h+CjQa3J0Trm6R9nDHg09rEd+Q32hjYWFv8Tj4RnxrF11N/E/8UDcYceH59aKUG9O3TW1Iubt5CgRRrG+/hqfsIO/59XuDnLyXY7KVHgBrYC99NT7yTzvTQRWBNOeHR762JsL6mxOl7DXS99NdKC9f/ujw7o5FHGxWfiMkshINmWAFUZr/AESwVFHkzeFUHCYto2R0OV0KshH0XUhkNvIgcuVbFx/onDh8I3EMUHZsPBHFg8OxXJGgHZ4cSrYh5SW7Vh7IJI13rFih0A8h9wH20Hrro3xxcXhIcQmgmRWt/ZY+0vuYMPdVa6y+ngwUXZRH9JlU5f8A0kOhkbzvoo5nXYVB9E8S/A+FSLjDmdZGMUSkaySXtErcxdS5bkGY8tct4lxOTETPNM2aSRszH12AHJQLADkAKAvDeGtiZxGGAL5mLudFCgu7sSd7A6m29yanW6CHvgG2ncZmAa5zlBKjLlsyqt8jAqZLWcqwquQYpo5FeNirqbqwANjryIIIIuCCCCCQQQaXm6VOsckSdlCsotIIUaPOp1IyFyqKTvkVL7XtpQMcHw6TEsI4VuzqWuxCKE0uWkchV1ZVFzuwFcGEmRc3ZvJGCfnFQsuhsSJFGRxf6QPxqf6D9K4MMX7VJWzZNF7N1Cj2rozrff8A7iB7RJlU6yTDZYYQ2XNlaRmTKGz3CpEx0u5Y6gakBRQUtHDC65Trc6a38+YNGzeP7qedJOkE2NdZJezV4wVBjTKSCQbOzEtIL7Amwubb1HR4sr7Y0/tDb3jdfuoH2DxbRNmjYqedtj5Mp0Yeo+FWDDcfWQWksjeNzkPvOq+h086rYN7W18P+edKNGQdRr6/uoLNJHVz6px89iPq4vxHrL8FjWiOguvNDoL8yp+gfsPhWpdVEqtLOym4McY8wRI+hHI0Fww66U6iU0hhhoKj+mnSH5DgJsQvtqAsd9u1kOVCRzAPe/wBNBh/WLx35RxTFsT3YrwRjwEV4/tcyH31WoqaSOSdSTc3JOpPMk+JvrTpG09aAzyZQTTaHmed6WxewHibUii2NvQ/soDtsanehOB7XGYaMi4edAfQXY/dUG3s1IcJ4y+EaPER2MkbEpfUZipUEjna97eVBcOujpicRi/kkZ+ZwzHNbZ57WPuQEqPPOfTOR7S62JIsd7ajXTw3pMSnVmJJJJJOpJ5knmb1I8Nwv023PsjwHj60Fs6ZdKmx+JMhuIlzLCh0st9WYD6b2BPgAq/RqAOtG2otAljI7xsOdiRuDpY/cGp7wHogZ4ppQQkUAj7RsryMTKbIqRJq7HfcAaa1O9F+r7FY5C8fZxx7LJJms7aqcirqQCTdtriwJ1tIdEuA8RwsjNg58NrHI7B85jaOCR41dlMZsSc2UixsSKA2O6OKnC4CWwiCcYdI2YyLaRiC8i5Yy7FguosMvayAkqAopfEuGSYaaSGZcssbZWF8w2BFiNwQQQfPYVoUvG+LpFG7QYNo2jeWLLZDGgYMxyB1GpZO7zsNb1TeK8Kx0uIkeaKSSU2dyoR1tlFrGJitgoAsDpbxBoIVzsPOlDXMThJEyM8bqr3ylkZQ2W18pIsbXHxrhNAEiI9ggHcg+wb8yPonzH20+hkvrbL62352tv67GmSG5y+9vTkPU04ml9LUCzSAX3J/P/itF6kpb4jF/VYf8SYVmMQvcmtK6jf5/FfVYf8Wag0nCms26+uKgQ4bDjd3aZv8ALGpjS/j33Y/6a0GCasV66MQW4oVJ0SCADyuGcj4uT76CgkXI8Sffc+A+H2VY8BhIZ1JCSwPFlV3W88OZrqDJGbTRkspJy9pbkuwqt21qRw/EnvqcxAtckiQDTQSDvEabNmHlQOeIcDlT5yweEadtEe0i1P0mABjOm0gUjwqPmUZgeRuPHep7o5xEJxBMQ8zLlLSOpJjZxGjOIgyDK6uVCZTl9q1rVBSqSNbEkbi2+5289hy5UAfauYr+YXzYftoZrqD47+o0NN8XKSqIPG9vPlQDAYbO1yO6NfU+FToptBFlUKPD4k70aSYKNT7tyfQc6BVvyT4fuq09BuA4bEAzYqZUizmKJGOUzSqI2sM1gyd9VtcXJ10qktGX9s5V3yj43Y861PovwUjB4B8kgWNGmVu1khRpWkE0gdRA2ZQsSHVrEIRpegsPA+NpGpf5rNGkzBO5EVSJWymRXk7TUKRdVK63BtaorjvFTmMCjDExtKjSZ2jZu0ftHAyD2SWYFTmBuDYUXinCTCMSzzSRgwMneaGaM9imVMtxGyu3ZqtgCTnckDcGwGAn4nCWZsInYmRAhjk3YRA7uSoBCqNDsfCgGFj7fDBXVUjw5j7aUTSH9FLG0EeRMxGZFOU5VGXTSucciSSWSXDPEO0D2+cAuGBByRyx/Nc82UsCdbDahwzpgkb4iYYNOzhiJdopALosgUFR2K5zYRhQxFtbbmpzHY2Jc7YzDskKGVpCY8NOFVzGsAPZszEAs2ynXQ0FB6zYhH8jhibNEFlkLXzBprqsnf02L5bZRaw03qkyMFF/D7zsPjVp6yMUrY8ogIjiRQqlOzYNJeSYspAJJfmR9Hc1UpHu1uS7+pGnwH3+VArAlhcnzNtyfKjAliLCwGw/fR0CnU3pRW8KA0uwXx/ZWl9SY/SMV9VB+LNWaopzDyFaX1LH9Jxf1UH4s1BcEbUViHWpig/FsRb6HZRn1SJAftuPdW2RG5t4/t0rzz0rmz47FMLnNiJyL727RgPsFBGR0sq60zXQ6eI/P58afTxMhyuuU6EX5q4DIb7EEEH30CgcjzH5+FEZrnS/ib6210189fhSYkIBIoQmxPrb4C376A0Zy5lPPvD9tJ4WHM9/Dai4l9fP8ih8oy2VfaG58PTz+6ge4jGZdBqx+j+/933UREO7G7H82A5CkMLFbU7mnUXeJHhqd7XOi7HxuaA6YZ5CI4xd5GWNBcC7yEIoudBqdzW0/JMYmHj7GMuirHHEUMb5oTG7Po47xLiNdW1JYrYWrGYZHR0dGIeN1dGGtmQhlNmuDqAdRVpj6zccBGrHDyCIq0YfDx/NsoIUx5SApCkgWoLzjI55JY8PMhjjGJ7VntcO7le0uL3VSHlsxCgFWUZsuYtcfxsycRgxcqwt2Ecqdke6CZVdiSz37yjKLW+FVHiXWTPOkqzwQP2wjEjKZI2IhuYwO8wUAlja25NP/wCVVjcPBLqjJZMQpjW6lUKxSRXut7jvXuBragv8PC8NHHjpZ8HC8ZnCsEWMnIFw47KxCXAcXte1xfeonot2WO+UQ4lsUSzKRH2jSKOyZpGu6vICQxXRtdNjVcbrFwpwiwvBi5GzIXcmMO4XO1y8coYNnYa88oudrSvDOmHC48bG0U0uHQKwZiJwjXAOVllDgNmUEvcX0G9yQz7pdjCcbinY3yTSoL2uVidlF7AAk2103NRESAJ3r35+ZOp+29JcUxfaTOdbPLI+upszs2p5nX7aXEyjfU/nlQdRS3kPtpdAF1oqYknlYU44Vw44rECJZIoyVLAyHIjEEAJmAJBOttDQFjmrTepP+kYr6qD8Was6x/C5sNJ2WIieJ7X11VlG7I63VwLi5B+FaN1J/wA/ivqoPxJqCXxXG1ggknb+qRn9WA7i+9so99efWYnUnXc3/tHUn3mtF6wuJ2wqxA6yyAn/ACxd7/cU+FZuVsKAhH5/O1PJsSzvdmBbTY2NgLaa/Z56UweSj5Rp7/2UC4FvcRf3a/soivZR8fib1xmNuV7EXO4Fq5Ku3woHnCOGtiJQiZbk+0xsige0zEAkKB4DnT/jfQ6fB2MuRlY2zoWIz2z5GV1VlYjUXUXANibUbo1jRCcxuMykXGpXvqwJFjmHcINgT3tjbK0r0w44mIQJGzEZ87HLkBsrKotlUk3diTl00F2vcBVgbD7aNg5O6T4sfgAP30SVLLz2pTCL82PefiTQLiSjB6QG9GQ0C164TTzB8CxEyloIWdFuCQV1KgFggJBYi42B3HPSo4vcA7XoDlqTMxB99ELWFFMp91Aiql5Gy8v309igt61GIGDsVHM3pzFjeZHrQP2vsBVo6vuHGWXEWghxQEaK2Hc2kZCbl4DydSviDZhYnWq7GwIBvcVbugeFi7OabEpLHH2ypHjoiM+FmVb2YDVY2Eid43F7DwIC0hI2wrAB8ZgFa0sMmmPwLgkBlJINhyOjWA9oXsbqkw8cePx0cMhljSOAI7KUcr2kp7ykDvC9r87X0vam3S4SBkE8anE3AOJj7sOKwoAKO2XQMJMl7g5dLEgrVg6rcIiKzxpJbEJHOZZDGWLZniMKhBqiGMkMbX7Q6UGM9L8b2mJbwj+bUf5faPvbN8KrUzXpSfFXuSbkkm/mSSaalqApWlBy9DReVCNtfj+z/wA0CvKhLXOXw++uML/nxoJNRZAPIfdc/fXBR5iBzA5DYXpAzUAmS6kDwouGxFlAytcXGlrWvcG5O97jblRlNFQaD0+8mgOJSfoj/wCR/YtDtBzBX/uX4jUfCuj7K5bUf5T96j9tBJ8O4w8SMqBGDWs5YjKBJ21rjQjPruL6eFRYKqACy6eY8vDSkH0Psj4CjiS/woFAoY6FT6EV0ry1v6WG/jSD4cGm7rk5kb6agUDnASDO+u5v9tPDEN/jUPg5LNeph4yVuDQKRJb2RpvU70V6Vvw9yQM8EhtLCxvHIpsGVlPdBsRZjsdDdTpAwPprypYa+FBsRXDrh0jZy3DJDmwmJsXOEk2MEwYXVL5h3trFTrqHnVx0Wkw2IxEjYiDERvHBHE0UjOQkRbIGU3yDLawBI0rKujPSnEYEn5OwyP7cTd6NuWqk2OlhfumwAzEaDUOrDpBHip8QwwUGGkCRl3iGXtczuBdQLDVb3ud6DBPk1uVJOQPD76Eyync/aKaSRNzoBNPfQUSDeiGlYF73pegVJ++lIVu6+o++iuuo9/2f80vgY++PLX4A0GidEI07HWNS0qytm7JZWbI+Ur3kK5ALaEgAkE3vVP6QwIuKcRIFQ5DlX2AWRWYLroLm9vPQ2tSkOJdAQrMobcCxBNrXsQRmtpm386QdLm+9zc3NySb3JJ1J1O9Ayyka/nSgh0Gn0V+6nLx6H0P3UmqaD0X7hQJhqUXUj/Kf9y0OyoqR2f8A0/8A2A/ZQCWAnam2qnWpENRDGCdfKgaLJem+NbQVIHBjltTTiGGsooGmHG9THDp7ixqMwMNyR5Usl0b9tBLPhjfSloYLb0WCW4GtK3oAFArS+pNvn8V4dlB+JLWZlSa03qU/n8V9VB+LLQaZL0QwTCzYTDH/AKUf7BUdN1Y8MY3OCg9y2+40KFA3fqi4Ud8HH7jIPuak/wCRvhV7jCgekkv8dcoUBT1M8L//AJz+tl/j50aPqc4YpuIGB1/rZef+qhQoDnqk4d/ct+tl/iop6oeHH+qf9bL/ABUKFAD1P8N1+ZfW/wDWy8/9VEPU3w3+6k/XS/xUKFBz+Rvhv91J+ul/iofyNcMvfspP10u3h7VChQF/kZ4Z/dS/rpfj7W9d/kY4Zf8AmpPTtpbentbVyhQA9TPDf7uX9dL8T3t6I/Unww7xS/rpf4qFCg4nUhwsG4ikH/Wl/io0nUpww7xy8/66Xn/qrlCgNH1McNXaOYf9eX+KjfyOcO/sTfrpP30KFAB1O8O/szfrpP31MdHOhOGwLO2HDgyBVbM7PohZhbNtqxoUKD//2Q=="/>
          <p:cNvSpPr>
            <a:spLocks noChangeAspect="1" noChangeArrowheads="1"/>
          </p:cNvSpPr>
          <p:nvPr/>
        </p:nvSpPr>
        <p:spPr bwMode="auto">
          <a:xfrm>
            <a:off x="63500" y="-1571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848" tIns="45424" rIns="90848" bIns="45424" numCol="1" anchor="t" anchorCtr="0" compatLnSpc="1">
            <a:prstTxWarp prst="textNoShape">
              <a:avLst/>
            </a:prstTxWarp>
          </a:bodyPr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AutoShape 4" descr="data:image/jpeg;base64,/9j/4AAQSkZJRgABAQAAAQABAAD/2wCEAAkGBhQSEBQUEhQUFRQUFhUXFxYYGBcVFBgVFBcVFRQXFRQXGyYeFxkjGRUUHy8gIycpLCwuFR4xNTAqNSYrLCkBCQoKBQUFDQUFDSkYEhgpKSkpKSkpKSkpKSkpKSkpKSkpKSkpKSkpKSkpKSkpKSkpKSkpKSkpKSkpKSkpKSkpKf/AABEIAPgAsAMBIgACEQEDEQH/xAAcAAAABwEBAAAAAAAAAAAAAAAAAgMEBQYHAQj/xABKEAACAQIEAgcDCAULAwQDAAABAgMAEQQSITEFQQYHEyJRYXEygZEUI0JzobGz8CSTwdHSFzM0Q1JTYnKCsvGDouFjdJLCCBVU/8QAFAEBAAAAAAAAAAAAAAAAAAAAAP/EABQRAQAAAAAAAAAAAAAAAAAAAAD/2gAMAwEAAhEDEQA/AKMy0U0dmopNAU0W1GJrlqDhFcUUfLpQC0BaLlpUrRKAtctRrUXLQFYUUn/xShFJMKApNFvRiKLag4aFdtXKAtAOeRPuJGnMaV00UigKa6BXDQFB2tH6k+GxTYnErNHHIBDEQHRXAPaOLgMDY2vrWcCtQ6hv6XivqIvxXoKJauBaUYUFFAnagq/nelCKKBQcIrqijhK6EoE7VzLS3Z00m4mqNp3iOQF19L+PpQSOE4M72a2VTzIuSPFVuCRvroNN6lU4LCim/fcDZyQATsWVRbw01PnUZwbjTve403JOnLcsSNB4aU8wqvJmVDmFiSqEaE3Wwa6hrltTY2+8Kzj5ZDIcgRRp3QMuhNtjVlwfRJpowyssbn6LkBDoSbPy29/hUXicDmjdkuChN1z5jlG5zWAIBBF7CrPw3GEYckBmI1C94HLY39gFTuDffUXBBoKlxDhjwuVcLpzVldT4WZT9hsfKmeWnHFZAZC8alWO/qTtbS4205+tIB77jKw9peQPlp7J5b0BSKLShFEIoCGimlCKKaAlqBoc6F6ALWodQ4/S8V9RF+K9ZfWo9RH9LxX1EX4r0FNeDWudjUjJDROzoI8rQWOnZhrgjoEclGC0rkoMlBH8TkISwNib+uUbkW58vfVX13FW3hmHGIxhRhmRDsdASnI8yASdOZqX4n1c9oc2GbvMf5uQnIx5BH3U8he/qKCscEF21W58PXci5terTwiBzJl9hTYd0LIx12Crz5c6k+i3VHi2b9JtAngGDsbeABsB5m9a7wLo1FhltGuvNjqx99BV+DdXIuWkJCsPYtlO1gDb2bDl5kedN8f0HGHVzEm62XKNiNr87Wv5bVo4FJzHyNB55w3Q/ETTHulVU95yuUDw1tqfQk+tQPFeHyRvIrJaXDyFHAJA11Q25K4Ghva9tidfSMsYYkeIseRrLunHBM2KZxlBkgkja+zFB2kXhYgqPdfXSgzYG49aIy0MEbpz08dxcXsfMailGWgQorUuY6TZKBGu2rtq6BQFtWodRH9KxX1MP4r1mOWtP6iR+lYr6mH8WSgh3jpPs6eMtEC0DNo9a6IBToR60YxUDPsKCw608WGjdjQVnoccmOdXPePbj3q35NahhktZgwUXFybAfE7W51mjYVoeLx3BAkUvqCLhkZWA94P2VKQYaHEAy4/EtHCmYgKbKAdBlXU5iN7DXw50G7cMxCsgIZT6EHX43p/n0J8Afs8q87nhCLPkweJxolS90xEOS2W51dTdTYHRlGxrSer7j8+IE0EvckhCgk96+YCzKdnBBBuCRqOVqC/5qj+JcThjHzkqpbXVwDbx9Kr/S7Bz9llE7IhGVmjQtILAm+9rWU1mUfyKLFJDiMLi53mERXtcQi5u3ZRH8wpUall7pzWF77Gwa5wvjmHxAPYTJIRcEBu8LHz15/bVC6z8T2aKx5l8p5h1Xw5qQQD6U9nwqTgvhEMbwkoy95WQodVKKdWBB8h5gg1G9bcRbARsVIcOxIOhBMbZh7rW94oMp4RLfOPDIfvH3U+NXPhvV2kHCmmmWT5VIjSgZiBEiRvIiFfpNlUkg668rVTclAU0R1o5WuXoECK5SjiiGg4BWn9Rf9JxX1MP4slZkK0/qMH6TivqYfxZKCOK3rpSnAjoCOgQWKj5KWyV1UoE1Sgq6j1H30v2dFMNBFw8KkeLDSFzJ8mxcqHM2ZxC7FN99Mqmx238atEfQ2OdUdlUpe47oYBuRYHlq2nn5VFLg3yssYBHadqyg2ZhlIdh42AUketW3oZxSwyk6EZvjagk8H0QgSf5QIo/lR3mtdhcZSQeRK6X331NN+CoExrZAoWzLYAKoUWACqNBrf41J9IeNrh4C/M6KPM1S+jXTDCx4to3kUy9mTrdcrXzOoJ0bQ38aDRmXMbHY3BG/ppTNOj8YcMVUuosrlVLqt72V7XXntbn41GT9LYhiEiKYlTJYxymJjh2JXMFEuxa3hVkw+IzA8ipsR5igaDAIg0UDW58T/mPOqx0s4GuN7OFmsvaoxA+kq3ZlzDVLgEX/AMVWjHzaW/4qvmU/LYVH9o/7GoC9L8Zfh8hI73Yzq3KzmMqf+6S3vrE5Iq2HrEtFgsgN2nktfxvaSU25CyKPK4rK3hoIto6TZKkJIaQaOgZstFKU6aOk2WgRVa03qPX9JxX1MP4slZwFrSupL+kYr6mH8WSgKsd6Bip9HBaudjQMxBRjGBTsRa0c4egZLHR2ipz8nNBcPc0CeGmMd9LgjXS5Go7wA1OmYaeIpj0fxWR1A+icp3FwDpodr6aVNrharnElMOKJ5OA4PiNA3vDf7h40GhcY4rAmGYzhWCqGIbUDw5b3H2VimJ6XIeINOkMCZlcKrxCTObEBnBub3y6Lb1OtaNi+CLj4HBmaPOb90K3dVVCgq1vCq90e6M4eGRhNJic63uUITTa4WMAnbkSaBpwnrKm7eJ3bOtgCjgCzC+YobdwjYchoOda9wLjCYiFJ0uA6i4PtA2BIa3MXGvhVan4FgsQnZySSvfkzSBvEEFhca8wb6a1J8B6Mpg1bspZTG17xyMJBc/SQ5QwsLC17EAc6CW4jIBe/nVL4xxd4pVlTLm1tmFxYghri4OoNT/GpgwK300GnqDv7qpXFMR2shtqEuo9bXb3AZR76Br0h41Ji5A0lgFFlVb2F7FjrqSSBr5CoSSKpSWKkmioIeSKkHjqXkhpjNFagYvHSDx1IMlN3joGuStI6lR+kYr6qH8SSs9yVovUyP0jE/VQ/iSUEiErjLYU9SKith6Bvh0JNOhhqWgh0pZYKBoMPXBh7GpBIaWWCgjDCaYcW4IJ48t8rqcyPqQrWsQwG6EaEb7EagVYmw1JiC1Bm/DeMNBOYJroVIDKSDY7gg8wRqCNCCDVz4ThIJyczsWBKnbUXPO3Oqb1k8KD4kFD84I0zWvp7XdY7XKZGA3sQdLi9WwPFcTC4KyMDtrzHmDvQb9FwmKNb3YWG+Yk299McXxJEU5Tz5nW3L3VnkPTed0Cvo1t1uST/AJeRp3gsLLOQWLZfE2HwHjQS+NxLTXjiNr2zvvlXy5Ftf20yxnBZBhsS0FgcND2oDC+Z8wcob7gwxODzJkB00qz8K4bayRqDa1zra51u58vDcn0pDrAxacP4TOoN5MQGiW/tPJMpV2tyCpmPkFFBReE8TXExCRRY3ysu+VrA78wQQQfOlpYaovRbjfyae7/zMllk8rexIPHKSb/4S1aVNhbfm/vv4H7aCFmjps8VxUxNh6avDQQzwGm7x1MNFTaWGgiylX/qb/pGJ+qh/EkqjSpar31Oj9IxP1UP4klBZEjpQ4ej4dNL0s1AnHHSqRUtDFRsTNHFG0krqkaC7OxyqBpufePj40BBFSmiqWYhVXdmIVR6s1gKzfpJ134eIFcGhmf+8kDRxDwITR39O7WU8e6WYjGvmxEryf2V9mJf8kYsq8uVzzPiG28f63MBh7rGWxT+ENuz98zd07/RDVS8X134hmtHBh4l11YSTtsbaZ0Xe3Lx8KzNWJ0A10AF+ewFPZOGMuQEjv5rWvbKlrkHnrmHkVOxvQaX0XllxvDsTiZTnkjxvaObAdxoI43ygaBVAQ25BfKnGB4IskozqTtsL6+YqZ//AB9UHAYn/wB0fshi/fR+KcRwiYsQ4SaGWRnCJEri6uc3cLWyhQQdb6bW9m4SUXAI01yBRzJ0+zerBgeBs1s10TkNA591u59/pT7hHB+zUGQh5OZ2RT4ID/uOp8thJmgboiQx6ZURASSTYAAXLMx8hck15w6w+l54hjC6MewjGSEG4ut+/JlOxcgHXWwUcquvXF08zF8BAdNPlDg+8Qj729y+NZNkoCsKsfRvps2HCxzAyQgWFv52MbjIToy/4WPoRtVetSuDw6l1zmylgCdbKp3bQch8L60GsYfFRTpnhkWReZU6jydTZkPkR++m0sNUzi2Djw5ikwk+Zmv3onJ0A1IzWbKDZTmFiToBZgJHh/TS/dxC6/3iDT1eMaj/AE/CglpY6bTR0/VldQ6MGU7MpBHxH3U0xK0EPPvV46nh8/ifqofxJKpMi6mr11Qr89ifq4fxJKC2QpoKcxRUnHTuIUBMRMkcbPIwVEVmdjsqqLsx9AK8+9PunEvEZQBmjw6G8cV7HyeW28h+CjQa3J0Trm6R9nDHg09rEd+Q32hjYWFv8Tj4RnxrF11N/E/8UDcYceH59aKUG9O3TW1Iubt5CgRRrG+/hqfsIO/59XuDnLyXY7KVHgBrYC99NT7yTzvTQRWBNOeHR762JsL6mxOl7DXS99NdKC9f/ujw7o5FHGxWfiMkshINmWAFUZr/AESwVFHkzeFUHCYto2R0OV0KshH0XUhkNvIgcuVbFx/onDh8I3EMUHZsPBHFg8OxXJGgHZ4cSrYh5SW7Vh7IJI13rFih0A8h9wH20Hrro3xxcXhIcQmgmRWt/ZY+0vuYMPdVa6y+ngwUXZRH9JlU5f8A0kOhkbzvoo5nXYVB9E8S/A+FSLjDmdZGMUSkaySXtErcxdS5bkGY8tct4lxOTETPNM2aSRszH12AHJQLADkAKAvDeGtiZxGGAL5mLudFCgu7sSd7A6m29yanW6CHvgG2ncZmAa5zlBKjLlsyqt8jAqZLWcqwquQYpo5FeNirqbqwANjryIIIIuCCCCCQQQaXm6VOsckSdlCsotIIUaPOp1IyFyqKTvkVL7XtpQMcHw6TEsI4VuzqWuxCKE0uWkchV1ZVFzuwFcGEmRc3ZvJGCfnFQsuhsSJFGRxf6QPxqf6D9K4MMX7VJWzZNF7N1Cj2rozrff8A7iB7RJlU6yTDZYYQ2XNlaRmTKGz3CpEx0u5Y6gakBRQUtHDC65Trc6a38+YNGzeP7qedJOkE2NdZJezV4wVBjTKSCQbOzEtIL7Amwubb1HR4sr7Y0/tDb3jdfuoH2DxbRNmjYqedtj5Mp0Yeo+FWDDcfWQWksjeNzkPvOq+h086rYN7W18P+edKNGQdRr6/uoLNJHVz6px89iPq4vxHrL8FjWiOguvNDoL8yp+gfsPhWpdVEqtLOym4McY8wRI+hHI0Fww66U6iU0hhhoKj+mnSH5DgJsQvtqAsd9u1kOVCRzAPe/wBNBh/WLx35RxTFsT3YrwRjwEV4/tcyH31WoqaSOSdSTc3JOpPMk+JvrTpG09aAzyZQTTaHmed6WxewHibUii2NvQ/soDtsanehOB7XGYaMi4edAfQXY/dUG3s1IcJ4y+EaPER2MkbEpfUZipUEjna97eVBcOujpicRi/kkZ+ZwzHNbZ57WPuQEqPPOfTOR7S62JIsd7ajXTw3pMSnVmJJJJJOpJ5knmb1I8Nwv023PsjwHj60Fs6ZdKmx+JMhuIlzLCh0st9WYD6b2BPgAq/RqAOtG2otAljI7xsOdiRuDpY/cGp7wHogZ4ppQQkUAj7RsryMTKbIqRJq7HfcAaa1O9F+r7FY5C8fZxx7LJJms7aqcirqQCTdtriwJ1tIdEuA8RwsjNg58NrHI7B85jaOCR41dlMZsSc2UixsSKA2O6OKnC4CWwiCcYdI2YyLaRiC8i5Yy7FguosMvayAkqAopfEuGSYaaSGZcssbZWF8w2BFiNwQQQfPYVoUvG+LpFG7QYNo2jeWLLZDGgYMxyB1GpZO7zsNb1TeK8Kx0uIkeaKSSU2dyoR1tlFrGJitgoAsDpbxBoIVzsPOlDXMThJEyM8bqr3ylkZQ2W18pIsbXHxrhNAEiI9ggHcg+wb8yPonzH20+hkvrbL62352tv67GmSG5y+9vTkPU04ml9LUCzSAX3J/P/itF6kpb4jF/VYf8SYVmMQvcmtK6jf5/FfVYf8Wag0nCms26+uKgQ4bDjd3aZv8ALGpjS/j33Y/6a0GCasV66MQW4oVJ0SCADyuGcj4uT76CgkXI8Sffc+A+H2VY8BhIZ1JCSwPFlV3W88OZrqDJGbTRkspJy9pbkuwqt21qRw/EnvqcxAtckiQDTQSDvEabNmHlQOeIcDlT5yweEadtEe0i1P0mABjOm0gUjwqPmUZgeRuPHep7o5xEJxBMQ8zLlLSOpJjZxGjOIgyDK6uVCZTl9q1rVBSqSNbEkbi2+5289hy5UAfauYr+YXzYftoZrqD47+o0NN8XKSqIPG9vPlQDAYbO1yO6NfU+FToptBFlUKPD4k70aSYKNT7tyfQc6BVvyT4fuq09BuA4bEAzYqZUizmKJGOUzSqI2sM1gyd9VtcXJ10qktGX9s5V3yj43Y861PovwUjB4B8kgWNGmVu1khRpWkE0gdRA2ZQsSHVrEIRpegsPA+NpGpf5rNGkzBO5EVSJWymRXk7TUKRdVK63BtaorjvFTmMCjDExtKjSZ2jZu0ftHAyD2SWYFTmBuDYUXinCTCMSzzSRgwMneaGaM9imVMtxGyu3ZqtgCTnckDcGwGAn4nCWZsInYmRAhjk3YRA7uSoBCqNDsfCgGFj7fDBXVUjw5j7aUTSH9FLG0EeRMxGZFOU5VGXTSucciSSWSXDPEO0D2+cAuGBByRyx/Nc82UsCdbDahwzpgkb4iYYNOzhiJdopALosgUFR2K5zYRhQxFtbbmpzHY2Jc7YzDskKGVpCY8NOFVzGsAPZszEAs2ynXQ0FB6zYhH8jhibNEFlkLXzBprqsnf02L5bZRaw03qkyMFF/D7zsPjVp6yMUrY8ogIjiRQqlOzYNJeSYspAJJfmR9Hc1UpHu1uS7+pGnwH3+VArAlhcnzNtyfKjAliLCwGw/fR0CnU3pRW8KA0uwXx/ZWl9SY/SMV9VB+LNWaopzDyFaX1LH9Jxf1UH4s1BcEbUViHWpig/FsRb6HZRn1SJAftuPdW2RG5t4/t0rzz0rmz47FMLnNiJyL727RgPsFBGR0sq60zXQ6eI/P58afTxMhyuuU6EX5q4DIb7EEEH30CgcjzH5+FEZrnS/ib6210189fhSYkIBIoQmxPrb4C376A0Zy5lPPvD9tJ4WHM9/Dai4l9fP8ih8oy2VfaG58PTz+6ge4jGZdBqx+j+/933UREO7G7H82A5CkMLFbU7mnUXeJHhqd7XOi7HxuaA6YZ5CI4xd5GWNBcC7yEIoudBqdzW0/JMYmHj7GMuirHHEUMb5oTG7Po47xLiNdW1JYrYWrGYZHR0dGIeN1dGGtmQhlNmuDqAdRVpj6zccBGrHDyCIq0YfDx/NsoIUx5SApCkgWoLzjI55JY8PMhjjGJ7VntcO7le0uL3VSHlsxCgFWUZsuYtcfxsycRgxcqwt2Ecqdke6CZVdiSz37yjKLW+FVHiXWTPOkqzwQP2wjEjKZI2IhuYwO8wUAlja25NP/wCVVjcPBLqjJZMQpjW6lUKxSRXut7jvXuBragv8PC8NHHjpZ8HC8ZnCsEWMnIFw47KxCXAcXte1xfeonot2WO+UQ4lsUSzKRH2jSKOyZpGu6vICQxXRtdNjVcbrFwpwiwvBi5GzIXcmMO4XO1y8coYNnYa88oudrSvDOmHC48bG0U0uHQKwZiJwjXAOVllDgNmUEvcX0G9yQz7pdjCcbinY3yTSoL2uVidlF7AAk2103NRESAJ3r35+ZOp+29JcUxfaTOdbPLI+upszs2p5nX7aXEyjfU/nlQdRS3kPtpdAF1oqYknlYU44Vw44rECJZIoyVLAyHIjEEAJmAJBOttDQFjmrTepP+kYr6qD8Was6x/C5sNJ2WIieJ7X11VlG7I63VwLi5B+FaN1J/wA/ivqoPxJqCXxXG1ggknb+qRn9WA7i+9so99efWYnUnXc3/tHUn3mtF6wuJ2wqxA6yyAn/ACxd7/cU+FZuVsKAhH5/O1PJsSzvdmBbTY2NgLaa/Z56UweSj5Rp7/2UC4FvcRf3a/soivZR8fib1xmNuV7EXO4Fq5Ku3woHnCOGtiJQiZbk+0xsige0zEAkKB4DnT/jfQ6fB2MuRlY2zoWIz2z5GV1VlYjUXUXANibUbo1jRCcxuMykXGpXvqwJFjmHcINgT3tjbK0r0w44mIQJGzEZ87HLkBsrKotlUk3diTl00F2vcBVgbD7aNg5O6T4sfgAP30SVLLz2pTCL82PefiTQLiSjB6QG9GQ0C164TTzB8CxEyloIWdFuCQV1KgFggJBYi42B3HPSo4vcA7XoDlqTMxB99ELWFFMp91Aiql5Gy8v309igt61GIGDsVHM3pzFjeZHrQP2vsBVo6vuHGWXEWghxQEaK2Hc2kZCbl4DydSviDZhYnWq7GwIBvcVbugeFi7OabEpLHH2ypHjoiM+FmVb2YDVY2Eid43F7DwIC0hI2wrAB8ZgFa0sMmmPwLgkBlJINhyOjWA9oXsbqkw8cePx0cMhljSOAI7KUcr2kp7ykDvC9r87X0vam3S4SBkE8anE3AOJj7sOKwoAKO2XQMJMl7g5dLEgrVg6rcIiKzxpJbEJHOZZDGWLZniMKhBqiGMkMbX7Q6UGM9L8b2mJbwj+bUf5faPvbN8KrUzXpSfFXuSbkkm/mSSaalqApWlBy9DReVCNtfj+z/wA0CvKhLXOXw++uML/nxoJNRZAPIfdc/fXBR5iBzA5DYXpAzUAmS6kDwouGxFlAytcXGlrWvcG5O97jblRlNFQaD0+8mgOJSfoj/wCR/YtDtBzBX/uX4jUfCuj7K5bUf5T96j9tBJ8O4w8SMqBGDWs5YjKBJ21rjQjPruL6eFRYKqACy6eY8vDSkH0Psj4CjiS/woFAoY6FT6EV0ry1v6WG/jSD4cGm7rk5kb6agUDnASDO+u5v9tPDEN/jUPg5LNeph4yVuDQKRJb2RpvU70V6Vvw9yQM8EhtLCxvHIpsGVlPdBsRZjsdDdTpAwPprypYa+FBsRXDrh0jZy3DJDmwmJsXOEk2MEwYXVL5h3trFTrqHnVx0Wkw2IxEjYiDERvHBHE0UjOQkRbIGU3yDLawBI0rKujPSnEYEn5OwyP7cTd6NuWqk2OlhfumwAzEaDUOrDpBHip8QwwUGGkCRl3iGXtczuBdQLDVb3ud6DBPk1uVJOQPD76Eyync/aKaSRNzoBNPfQUSDeiGlYF73pegVJ++lIVu6+o++iuuo9/2f80vgY++PLX4A0GidEI07HWNS0qytm7JZWbI+Ur3kK5ALaEgAkE3vVP6QwIuKcRIFQ5DlX2AWRWYLroLm9vPQ2tSkOJdAQrMobcCxBNrXsQRmtpm386QdLm+9zc3NySb3JJ1J1O9Ayyka/nSgh0Gn0V+6nLx6H0P3UmqaD0X7hQJhqUXUj/Kf9y0OyoqR2f8A0/8A2A/ZQCWAnam2qnWpENRDGCdfKgaLJem+NbQVIHBjltTTiGGsooGmHG9THDp7ixqMwMNyR5Usl0b9tBLPhjfSloYLb0WCW4GtK3oAFArS+pNvn8V4dlB+JLWZlSa03qU/n8V9VB+LLQaZL0QwTCzYTDH/AKUf7BUdN1Y8MY3OCg9y2+40KFA3fqi4Ud8HH7jIPuak/wCRvhV7jCgekkv8dcoUBT1M8L//AJz+tl/j50aPqc4YpuIGB1/rZef+qhQoDnqk4d/ct+tl/iop6oeHH+qf9bL/ABUKFAD1P8N1+ZfW/wDWy8/9VEPU3w3+6k/XS/xUKFBz+Rvhv91J+ul/iofyNcMvfspP10u3h7VChQF/kZ4Z/dS/rpfj7W9d/kY4Zf8AmpPTtpbentbVyhQA9TPDf7uX9dL8T3t6I/Unww7xS/rpf4qFCg4nUhwsG4ikH/Wl/io0nUpww7xy8/66Xn/qrlCgNH1McNXaOYf9eX+KjfyOcO/sTfrpP30KFAB1O8O/szfrpP31MdHOhOGwLO2HDgyBVbM7PohZhbNtqxoUKD//2Q=="/>
          <p:cNvSpPr>
            <a:spLocks noChangeAspect="1" noChangeArrowheads="1"/>
          </p:cNvSpPr>
          <p:nvPr/>
        </p:nvSpPr>
        <p:spPr bwMode="auto">
          <a:xfrm>
            <a:off x="215900" y="-475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848" tIns="45424" rIns="90848" bIns="45424" numCol="1" anchor="t" anchorCtr="0" compatLnSpc="1">
            <a:prstTxWarp prst="textNoShape">
              <a:avLst/>
            </a:prstTxWarp>
          </a:bodyPr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pic>
        <p:nvPicPr>
          <p:cNvPr id="19462" name="Picture 6" descr="http://upload.wikimedia.org/wikipedia/commons/thumb/8/8f/Duane_hackney.jpg/220px-Duane_hackney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1540192"/>
            <a:ext cx="3115197" cy="440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9856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72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37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98634" y="609600"/>
          <a:ext cx="8146732" cy="7681648"/>
        </p:xfrm>
        <a:graphic>
          <a:graphicData uri="http://schemas.openxmlformats.org/drawingml/2006/table">
            <a:tbl>
              <a:tblPr firstRow="1" firstCol="1" bandRow="1"/>
              <a:tblGrid>
                <a:gridCol w="1161169"/>
                <a:gridCol w="1163642"/>
                <a:gridCol w="1164879"/>
                <a:gridCol w="1163642"/>
                <a:gridCol w="1164879"/>
                <a:gridCol w="1164879"/>
                <a:gridCol w="1163642"/>
              </a:tblGrid>
              <a:tr h="2703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 dirty="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Sunday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Monday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Tuesday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Wednesday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Thursday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Friday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Saturday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9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29</a:t>
                      </a:r>
                      <a:endParaRPr lang="en-US" sz="15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Intro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30</a:t>
                      </a:r>
                      <a:endParaRPr lang="en-US" sz="15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Curtiss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31</a:t>
                      </a:r>
                      <a:endParaRPr lang="en-US" sz="15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Vin </a:t>
                      </a:r>
                      <a:r>
                        <a:rPr kumimoji="0" lang="en-US" sz="16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Fiz</a:t>
                      </a:r>
                      <a:endParaRPr kumimoji="0" lang="en-US" sz="1600" b="1" i="0" u="none" strike="noStrike" kern="800" cap="none" spc="0" normalizeH="0" baseline="0" noProof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uLnTx/>
                        <a:uFillTx/>
                        <a:latin typeface="Candara"/>
                        <a:ea typeface="Candar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Progress </a:t>
                      </a:r>
                      <a:r>
                        <a:rPr kumimoji="0" lang="en-US" sz="16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Rpts</a:t>
                      </a: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 Due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</a:t>
                      </a:r>
                      <a:endParaRPr lang="en-US" sz="15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Progress in Europe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</a:t>
                      </a:r>
                      <a:endParaRPr lang="en-US" sz="15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NO</a:t>
                      </a:r>
                      <a:r>
                        <a:rPr kumimoji="0" lang="en-US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 </a:t>
                      </a:r>
                      <a:r>
                        <a:rPr kumimoji="0" lang="en-US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SCHOOL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STORM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9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4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5</a:t>
                      </a:r>
                      <a:endParaRPr lang="en-US" sz="15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NO</a:t>
                      </a:r>
                      <a:r>
                        <a:rPr lang="en-US" sz="1500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en-US" sz="15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SCHOOL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HOLIDAY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6</a:t>
                      </a:r>
                      <a:endParaRPr lang="en-US" sz="15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QUIZ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Progress </a:t>
                      </a:r>
                      <a:r>
                        <a:rPr kumimoji="0" lang="en-US" sz="16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Rpts</a:t>
                      </a: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 Sent Home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7</a:t>
                      </a:r>
                      <a:endParaRPr lang="en-US" sz="15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WWI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Preparing for War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Fighter </a:t>
                      </a: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Development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8</a:t>
                      </a:r>
                      <a:endParaRPr lang="en-US" sz="15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WWI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Fighter Aces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Lafayette Escadrille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WWI TEST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FltLine</a:t>
                      </a: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 Friday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“</a:t>
                      </a:r>
                      <a:r>
                        <a:rPr kumimoji="0" lang="en-US" sz="16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FlyBoys</a:t>
                      </a: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”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10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272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9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11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12</a:t>
                      </a:r>
                      <a:endParaRPr lang="en-US" sz="15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mbria"/>
                          <a:cs typeface="Times New Roman"/>
                        </a:rPr>
                        <a:t>The </a:t>
                      </a: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mbria"/>
                          <a:cs typeface="Times New Roman"/>
                        </a:rPr>
                        <a:t>Golden Age</a:t>
                      </a:r>
                      <a:endParaRPr lang="en-US" sz="14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13</a:t>
                      </a:r>
                      <a:endParaRPr lang="en-US" sz="15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mbria"/>
                          <a:cs typeface="Times New Roman"/>
                        </a:rPr>
                        <a:t>The Golden Age</a:t>
                      </a:r>
                      <a:endParaRPr lang="en-US" sz="14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14</a:t>
                      </a:r>
                      <a:endParaRPr lang="en-US" sz="15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mbria"/>
                          <a:cs typeface="Times New Roman"/>
                        </a:rPr>
                        <a:t>The Golden Age</a:t>
                      </a:r>
                      <a:endParaRPr lang="en-US" sz="14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15</a:t>
                      </a:r>
                      <a:endParaRPr lang="en-US" sz="15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mbria"/>
                          <a:cs typeface="Times New Roman"/>
                        </a:rPr>
                        <a:t>The Golden Age</a:t>
                      </a:r>
                      <a:endParaRPr lang="en-US" sz="14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16</a:t>
                      </a:r>
                      <a:endParaRPr lang="en-US" sz="15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QUIZ</a:t>
                      </a:r>
                      <a:endParaRPr lang="en-US" sz="1400" dirty="0" smtClean="0">
                        <a:solidFill>
                          <a:srgbClr val="FF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17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1633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9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18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mbria"/>
                          <a:cs typeface="Times New Roman"/>
                        </a:rPr>
                        <a:t>The Golden Age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mbria"/>
                          <a:cs typeface="Times New Roman"/>
                        </a:rPr>
                        <a:t>The Golden Age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21</a:t>
                      </a:r>
                      <a:endParaRPr lang="en-US" sz="15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mbria"/>
                          <a:cs typeface="Times New Roman"/>
                        </a:rPr>
                        <a:t>The Golden Age</a:t>
                      </a:r>
                      <a:endParaRPr kumimoji="0" lang="en-US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8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ndara"/>
                        <a:ea typeface="Candar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Progress </a:t>
                      </a:r>
                      <a:r>
                        <a:rPr kumimoji="0" lang="en-US" sz="10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Rpts</a:t>
                      </a:r>
                      <a:r>
                        <a:rPr kumimoji="0" lang="en-US" sz="10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 Due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mbria"/>
                          <a:cs typeface="Times New Roman"/>
                        </a:rPr>
                        <a:t>The Golden Age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23</a:t>
                      </a:r>
                      <a:endParaRPr lang="en-US" sz="15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Progress </a:t>
                      </a:r>
                      <a:r>
                        <a:rPr kumimoji="0" lang="en-US" sz="16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Rpts</a:t>
                      </a: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 Sent Home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24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48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9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27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28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29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30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7598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481588" y="-3720"/>
            <a:ext cx="418082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0D0D0D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September 2016</a:t>
            </a: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248400" y="2619829"/>
            <a:ext cx="1257300" cy="210457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5562600" y="1676400"/>
            <a:ext cx="2743200" cy="3048000"/>
          </a:xfrm>
          <a:prstGeom prst="star5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2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31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/>
          </p:cNvSpPr>
          <p:nvPr/>
        </p:nvSpPr>
        <p:spPr bwMode="auto">
          <a:xfrm>
            <a:off x="178594" y="1142702"/>
            <a:ext cx="5384006" cy="381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877" tIns="50788" rIns="88877" bIns="50788"/>
          <a:lstStyle/>
          <a:p>
            <a:pPr algn="ctr" defTabSz="913957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Chapter </a:t>
            </a:r>
            <a:r>
              <a:rPr lang="en-US" sz="3800" b="1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2</a:t>
            </a:r>
            <a:endParaRPr lang="en-US" sz="3800" b="1" dirty="0">
              <a:solidFill>
                <a:srgbClr val="00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algn="ctr" defTabSz="913957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The Adolescence of Air Power</a:t>
            </a:r>
          </a:p>
          <a:p>
            <a:pPr algn="ctr" defTabSz="913957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1904-1919</a:t>
            </a:r>
          </a:p>
          <a:p>
            <a:pPr algn="ctr" defTabSz="913957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Test </a:t>
            </a:r>
            <a:r>
              <a:rPr lang="en-US" sz="3800" b="1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Review</a:t>
            </a:r>
            <a:endParaRPr lang="en-US" sz="3800" b="1" dirty="0">
              <a:solidFill>
                <a:srgbClr val="C0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algn="ctr" defTabSz="913957" fontAlgn="base" hangingPunct="0"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srgbClr val="000000"/>
              </a:solidFill>
              <a:sym typeface="Helvetica Light"/>
            </a:endParaRPr>
          </a:p>
        </p:txBody>
      </p:sp>
      <p:pic>
        <p:nvPicPr>
          <p:cNvPr id="102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19200"/>
            <a:ext cx="2713434" cy="370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6366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79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/>
          </p:cNvSpPr>
          <p:nvPr/>
        </p:nvSpPr>
        <p:spPr bwMode="auto">
          <a:xfrm>
            <a:off x="178594" y="1142702"/>
            <a:ext cx="5384006" cy="381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877" tIns="50788" rIns="88877" bIns="50788"/>
          <a:lstStyle/>
          <a:p>
            <a:pPr algn="ctr" defTabSz="913957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Chapter </a:t>
            </a:r>
            <a:r>
              <a:rPr lang="en-US" sz="3800" b="1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2</a:t>
            </a:r>
            <a:endParaRPr lang="en-US" sz="3800" b="1" dirty="0">
              <a:solidFill>
                <a:srgbClr val="00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algn="ctr" defTabSz="913957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The Adolescence of Air Power</a:t>
            </a:r>
          </a:p>
          <a:p>
            <a:pPr algn="ctr" defTabSz="913957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1904-1919</a:t>
            </a:r>
          </a:p>
          <a:p>
            <a:pPr algn="ctr" defTabSz="913957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500" b="1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Test</a:t>
            </a:r>
            <a:endParaRPr lang="en-US" sz="7200" dirty="0">
              <a:solidFill>
                <a:srgbClr val="000000"/>
              </a:solidFill>
              <a:sym typeface="Helvetica Light"/>
            </a:endParaRPr>
          </a:p>
        </p:txBody>
      </p:sp>
      <p:pic>
        <p:nvPicPr>
          <p:cNvPr id="102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19200"/>
            <a:ext cx="2713434" cy="370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000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72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4749" y="2438400"/>
            <a:ext cx="26965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Flyboys</a:t>
            </a:r>
          </a:p>
        </p:txBody>
      </p:sp>
      <p:pic>
        <p:nvPicPr>
          <p:cNvPr id="16388" name="Picture 4" descr="http://celebritywonder.ugo.com/mp/2006_Flyboys/moviep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685800"/>
            <a:ext cx="3800475" cy="563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008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lIns="88896" tIns="50798" rIns="88896" bIns="50798">
            <a:normAutofit fontScale="85000" lnSpcReduction="10000"/>
          </a:bodyPr>
          <a:lstStyle/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sz="11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endParaRPr lang="en-US" sz="2800" b="1" dirty="0">
              <a:solidFill>
                <a:srgbClr val="0070C0"/>
              </a:solidFill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rgbClr val="0070C0"/>
                </a:solidFill>
              </a:rPr>
              <a:t>What type of aircraft led to gaining control of the air?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endParaRPr lang="en-US" sz="2800" b="1" dirty="0">
              <a:solidFill>
                <a:srgbClr val="0070C0"/>
              </a:solidFill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Describe the first type of bullet deflection used on propellers.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endParaRPr lang="en-US" sz="2800" b="1" dirty="0">
              <a:solidFill>
                <a:schemeClr val="bg1">
                  <a:lumMod val="75000"/>
                </a:schemeClr>
              </a:solidFill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What influence did the invention of the interrupting gear have on the use of fighter aircraft?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endParaRPr lang="en-US" sz="2800" b="1" dirty="0">
              <a:solidFill>
                <a:schemeClr val="bg1">
                  <a:lumMod val="75000"/>
                </a:schemeClr>
              </a:solidFill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Describe the problems associated with the wing mounted machine guns?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endParaRPr lang="en-US" sz="2800" b="1" dirty="0">
              <a:solidFill>
                <a:schemeClr val="bg1">
                  <a:lumMod val="75000"/>
                </a:schemeClr>
              </a:solidFill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Describe the first all metal, low wing monoplane.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lIns="88896" tIns="50798" rIns="88896" bIns="50798"/>
          <a:lstStyle/>
          <a:p>
            <a:pPr defTabSz="914145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9/9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59995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78587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 more and more bombing raids took place, clear need </a:t>
            </a:r>
            <a:r>
              <a:rPr lang="en-US" sz="2800" dirty="0" smtClean="0">
                <a:solidFill>
                  <a:srgbClr val="FF0000"/>
                </a:solidFill>
              </a:rPr>
              <a:t>for control of the air</a:t>
            </a:r>
            <a:r>
              <a:rPr lang="en-US" sz="2800" dirty="0" smtClean="0"/>
              <a:t> was needed.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Fighter or pursuit aircraft were needed to drive off bombers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5122" name="Picture 2" descr="RAF FE.6 - 1914">
            <a:hlinkClick r:id="rId2" tooltip="RAF FE.6 - 1914  Click for Larger Imag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706092"/>
            <a:ext cx="51435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11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lIns="88896" tIns="50798" rIns="88896" bIns="50798">
            <a:normAutofit fontScale="85000" lnSpcReduction="10000"/>
          </a:bodyPr>
          <a:lstStyle/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sz="11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endParaRPr lang="en-US" sz="2800" b="1" dirty="0">
              <a:solidFill>
                <a:srgbClr val="0070C0"/>
              </a:solidFill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What type of aircraft led to gaining control of the air?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endParaRPr lang="en-US" sz="2800" b="1" dirty="0">
              <a:solidFill>
                <a:srgbClr val="0070C0"/>
              </a:solidFill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/>
              <a:t>Describe the first type of bullet deflection used on propellers.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endParaRPr lang="en-US" sz="2800" b="1" dirty="0">
              <a:solidFill>
                <a:srgbClr val="0070C0"/>
              </a:solidFill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What influence did the invention of the interrupting gear have on the use of fighter aircraft?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endParaRPr lang="en-US" sz="2800" b="1" dirty="0">
              <a:solidFill>
                <a:schemeClr val="bg1">
                  <a:lumMod val="75000"/>
                </a:schemeClr>
              </a:solidFill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Describe the problems associated with the wing mounted machine guns?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endParaRPr lang="en-US" sz="2800" b="1" dirty="0">
              <a:solidFill>
                <a:schemeClr val="bg1">
                  <a:lumMod val="75000"/>
                </a:schemeClr>
              </a:solidFill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Describe the first all metal, low wing monoplane.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lIns="88896" tIns="50798" rIns="88896" bIns="50798"/>
          <a:lstStyle/>
          <a:p>
            <a:pPr defTabSz="914145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9/9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59995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328672"/>
          </a:xfrm>
        </p:spPr>
        <p:txBody>
          <a:bodyPr>
            <a:normAutofit/>
          </a:bodyPr>
          <a:lstStyle/>
          <a:p>
            <a:r>
              <a:rPr lang="en-US" b="1" dirty="0" smtClean="0"/>
              <a:t>1915 – French pilot – </a:t>
            </a:r>
            <a:r>
              <a:rPr lang="en-US" b="1" dirty="0" smtClean="0">
                <a:solidFill>
                  <a:srgbClr val="FF0000"/>
                </a:solidFill>
              </a:rPr>
              <a:t>Roland </a:t>
            </a:r>
            <a:r>
              <a:rPr lang="en-US" b="1" dirty="0" err="1" smtClean="0">
                <a:solidFill>
                  <a:srgbClr val="FF0000"/>
                </a:solidFill>
              </a:rPr>
              <a:t>Garros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Mounted an automatic rifle on aircraft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Fired through the propeller</a:t>
            </a:r>
          </a:p>
          <a:p>
            <a:pPr lvl="1"/>
            <a:r>
              <a:rPr lang="en-US" dirty="0" smtClean="0"/>
              <a:t>To keep from shooting off propeller, the </a:t>
            </a:r>
            <a:r>
              <a:rPr lang="en-US" dirty="0" smtClean="0">
                <a:solidFill>
                  <a:srgbClr val="FF0000"/>
                </a:solidFill>
              </a:rPr>
              <a:t>rear of the propeller was armored with steel plates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Fighter Development</a:t>
            </a:r>
            <a:endParaRPr lang="en-US" dirty="0"/>
          </a:p>
        </p:txBody>
      </p:sp>
      <p:pic>
        <p:nvPicPr>
          <p:cNvPr id="2052" name="Picture 4" descr="File:Roland-Garro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55255"/>
            <a:ext cx="4238625" cy="309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09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eflector 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81200"/>
            <a:ext cx="4580659" cy="398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19200"/>
            <a:ext cx="4800600" cy="5029200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Angled </a:t>
            </a:r>
            <a:r>
              <a:rPr lang="en-US" sz="1800" b="1" dirty="0"/>
              <a:t>metal guards on the propeller in line with the path of the </a:t>
            </a:r>
            <a:r>
              <a:rPr lang="en-US" sz="1800" b="1" dirty="0" smtClean="0"/>
              <a:t>bullets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 </a:t>
            </a:r>
            <a:r>
              <a:rPr lang="en-US" sz="1800" b="1" dirty="0"/>
              <a:t>The guard is a "V" shaped piece of </a:t>
            </a:r>
            <a:r>
              <a:rPr lang="en-US" sz="1800" b="1" dirty="0" smtClean="0"/>
              <a:t>steel</a:t>
            </a:r>
          </a:p>
          <a:p>
            <a:r>
              <a:rPr lang="en-US" sz="1800" b="1" dirty="0" smtClean="0"/>
              <a:t> </a:t>
            </a:r>
          </a:p>
          <a:p>
            <a:r>
              <a:rPr lang="en-US" sz="1800" b="1" dirty="0" smtClean="0"/>
              <a:t>"</a:t>
            </a:r>
            <a:r>
              <a:rPr lang="en-US" sz="1800" b="1" dirty="0"/>
              <a:t>U" shaped bullet "gutter" intended to direct the deflected path of the bullet striking it away </a:t>
            </a:r>
            <a:r>
              <a:rPr lang="en-US" sz="1800" b="1" dirty="0" smtClean="0"/>
              <a:t>from </a:t>
            </a:r>
            <a:r>
              <a:rPr lang="en-US" sz="1800" b="1" dirty="0"/>
              <a:t>the propeller. </a:t>
            </a:r>
            <a:endParaRPr lang="en-US" sz="1800" b="1" dirty="0" smtClean="0"/>
          </a:p>
          <a:p>
            <a:endParaRPr lang="en-US" sz="1800" b="1" dirty="0" smtClean="0"/>
          </a:p>
          <a:p>
            <a:r>
              <a:rPr lang="en-US" sz="1800" b="1" dirty="0" smtClean="0"/>
              <a:t>sending </a:t>
            </a:r>
            <a:r>
              <a:rPr lang="en-US" sz="1800" b="1" dirty="0"/>
              <a:t>a ricocheting bullet back into the pilot. </a:t>
            </a:r>
            <a:endParaRPr lang="en-US" sz="1800" b="1" dirty="0" smtClean="0"/>
          </a:p>
          <a:p>
            <a:endParaRPr lang="en-US" sz="1800" b="1" dirty="0" smtClean="0"/>
          </a:p>
          <a:p>
            <a:r>
              <a:rPr lang="en-US" sz="1800" b="1" dirty="0" smtClean="0"/>
              <a:t>bullet </a:t>
            </a:r>
            <a:r>
              <a:rPr lang="en-US" sz="1800" b="1" dirty="0"/>
              <a:t>striking the plate could create fractures in the propeller causing it to fail</a:t>
            </a:r>
            <a:r>
              <a:rPr lang="en-US" sz="1800" b="1" dirty="0" smtClean="0"/>
              <a:t>.</a:t>
            </a:r>
            <a:endParaRPr lang="en-US" sz="1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Steel Deflector Plate </a:t>
            </a:r>
            <a:r>
              <a:rPr lang="en-US" dirty="0" smtClean="0"/>
              <a:t>Fix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52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lIns="88896" tIns="50798" rIns="88896" bIns="50798">
            <a:normAutofit fontScale="85000" lnSpcReduction="10000"/>
          </a:bodyPr>
          <a:lstStyle/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sz="11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endParaRPr lang="en-US" sz="2800" b="1" dirty="0">
              <a:solidFill>
                <a:schemeClr val="bg1">
                  <a:lumMod val="75000"/>
                </a:schemeClr>
              </a:solidFill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What type of aircraft led to gaining control of the air?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endParaRPr lang="en-US" sz="2800" b="1" dirty="0">
              <a:solidFill>
                <a:schemeClr val="bg1">
                  <a:lumMod val="75000"/>
                </a:schemeClr>
              </a:solidFill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Describe the first type of bullet deflection used on propellers.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endParaRPr lang="en-US" sz="2800" b="1" dirty="0">
              <a:solidFill>
                <a:srgbClr val="0070C0"/>
              </a:solidFill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rgbClr val="0070C0"/>
                </a:solidFill>
              </a:rPr>
              <a:t>What influence did the invention of the interrupting gear have on the use of fighter aircraft?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endParaRPr lang="en-US" sz="2800" b="1" dirty="0">
              <a:solidFill>
                <a:schemeClr val="bg1">
                  <a:lumMod val="75000"/>
                </a:schemeClr>
              </a:solidFill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Describe the problems associated with the wing mounted machine guns?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endParaRPr lang="en-US" sz="2800" b="1" dirty="0">
              <a:solidFill>
                <a:schemeClr val="bg1">
                  <a:lumMod val="75000"/>
                </a:schemeClr>
              </a:solidFill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Describe the first all metal, low wing monoplane.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lIns="88896" tIns="50798" rIns="88896" bIns="50798"/>
          <a:lstStyle/>
          <a:p>
            <a:pPr defTabSz="914145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9/9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59995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Germans captured </a:t>
            </a:r>
            <a:r>
              <a:rPr lang="en-US" b="1" dirty="0" err="1">
                <a:solidFill>
                  <a:srgbClr val="FF0000"/>
                </a:solidFill>
              </a:rPr>
              <a:t>G</a:t>
            </a:r>
            <a:r>
              <a:rPr lang="en-US" b="1" dirty="0" err="1" smtClean="0">
                <a:solidFill>
                  <a:srgbClr val="FF0000"/>
                </a:solidFill>
              </a:rPr>
              <a:t>arros</a:t>
            </a:r>
            <a:r>
              <a:rPr lang="en-US" b="1" dirty="0" smtClean="0">
                <a:solidFill>
                  <a:srgbClr val="FF0000"/>
                </a:solidFill>
              </a:rPr>
              <a:t> and his plane</a:t>
            </a:r>
          </a:p>
          <a:p>
            <a:pPr marL="10971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smtClean="0"/>
              <a:t>Dutch – airplane designer – Anthony Fokker improved on design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Fokker designed a machine gun that fired through a spinning propeller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This </a:t>
            </a:r>
            <a:r>
              <a:rPr lang="en-US" b="1" dirty="0" smtClean="0">
                <a:solidFill>
                  <a:srgbClr val="FF0000"/>
                </a:solidFill>
              </a:rPr>
              <a:t>gave Germans total control over the skies for over a year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Fighter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55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4692</TotalTime>
  <Words>1068</Words>
  <Application>Microsoft Office PowerPoint</Application>
  <PresentationFormat>On-screen Show (4:3)</PresentationFormat>
  <Paragraphs>269</Paragraphs>
  <Slides>26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43" baseType="lpstr">
      <vt:lpstr>ＭＳ Ｐゴシック</vt:lpstr>
      <vt:lpstr>Arial</vt:lpstr>
      <vt:lpstr>Calibri</vt:lpstr>
      <vt:lpstr>Cambria</vt:lpstr>
      <vt:lpstr>Candara</vt:lpstr>
      <vt:lpstr>Helvetica</vt:lpstr>
      <vt:lpstr>Helvetica Light</vt:lpstr>
      <vt:lpstr>Lucida Sans Unicode</vt:lpstr>
      <vt:lpstr>Noteworthy Bold</vt:lpstr>
      <vt:lpstr>Times New Roman</vt:lpstr>
      <vt:lpstr>Verdana</vt:lpstr>
      <vt:lpstr>Wingdings 2</vt:lpstr>
      <vt:lpstr>Wingdings 3</vt:lpstr>
      <vt:lpstr>Concourse</vt:lpstr>
      <vt:lpstr>Office Theme</vt:lpstr>
      <vt:lpstr>3_Custom Design</vt:lpstr>
      <vt:lpstr>1_Office Theme</vt:lpstr>
      <vt:lpstr>Warm-Up – 9/9 – 10 minutes</vt:lpstr>
      <vt:lpstr>Questions / Comments</vt:lpstr>
      <vt:lpstr>Warm-Up – 9/9 – 10 minutes</vt:lpstr>
      <vt:lpstr>Introduction</vt:lpstr>
      <vt:lpstr>Warm-Up – 9/9 – 10 minutes</vt:lpstr>
      <vt:lpstr>Fighter Development</vt:lpstr>
      <vt:lpstr>The Steel Deflector Plate Fix</vt:lpstr>
      <vt:lpstr>Warm-Up – 9/9 – 10 minutes</vt:lpstr>
      <vt:lpstr>Fighter Development</vt:lpstr>
      <vt:lpstr>Warm-Up – 9/9 – 10 minutes</vt:lpstr>
      <vt:lpstr>Fighter Development</vt:lpstr>
      <vt:lpstr>PowerPoint Presentation</vt:lpstr>
      <vt:lpstr>Warm-Up – 9/9 – 10 minutes</vt:lpstr>
      <vt:lpstr>Fighter Development</vt:lpstr>
      <vt:lpstr>Questions / Comments</vt:lpstr>
      <vt:lpstr>THIS DAY IN AVIATION</vt:lpstr>
      <vt:lpstr>THIS DAY IN AVIATION</vt:lpstr>
      <vt:lpstr>THIS DAY IN AVIATION</vt:lpstr>
      <vt:lpstr>Questions / Comments</vt:lpstr>
      <vt:lpstr>PowerPoint Presentation</vt:lpstr>
      <vt:lpstr>Questions / Comments</vt:lpstr>
      <vt:lpstr>PowerPoint Presentation</vt:lpstr>
      <vt:lpstr>Questions / Comments</vt:lpstr>
      <vt:lpstr>PowerPoint Presentation</vt:lpstr>
      <vt:lpstr>Questions / Comments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</dc:creator>
  <cp:lastModifiedBy>Petrucci, Anthony P</cp:lastModifiedBy>
  <cp:revision>347</cp:revision>
  <cp:lastPrinted>2012-09-30T20:38:04Z</cp:lastPrinted>
  <dcterms:created xsi:type="dcterms:W3CDTF">2011-01-17T01:19:35Z</dcterms:created>
  <dcterms:modified xsi:type="dcterms:W3CDTF">2016-09-05T15:02:29Z</dcterms:modified>
</cp:coreProperties>
</file>