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48" r:id="rId5"/>
    <p:sldMasterId id="2147483796" r:id="rId6"/>
  </p:sldMasterIdLst>
  <p:notesMasterIdLst>
    <p:notesMasterId r:id="rId85"/>
  </p:notesMasterIdLst>
  <p:handoutMasterIdLst>
    <p:handoutMasterId r:id="rId86"/>
  </p:handoutMasterIdLst>
  <p:sldIdLst>
    <p:sldId id="918" r:id="rId7"/>
    <p:sldId id="934" r:id="rId8"/>
    <p:sldId id="928" r:id="rId9"/>
    <p:sldId id="919" r:id="rId10"/>
    <p:sldId id="929" r:id="rId11"/>
    <p:sldId id="921" r:id="rId12"/>
    <p:sldId id="930" r:id="rId13"/>
    <p:sldId id="923" r:id="rId14"/>
    <p:sldId id="931" r:id="rId15"/>
    <p:sldId id="925" r:id="rId16"/>
    <p:sldId id="932" r:id="rId17"/>
    <p:sldId id="927" r:id="rId18"/>
    <p:sldId id="933" r:id="rId19"/>
    <p:sldId id="917" r:id="rId20"/>
    <p:sldId id="877" r:id="rId21"/>
    <p:sldId id="910" r:id="rId22"/>
    <p:sldId id="911" r:id="rId23"/>
    <p:sldId id="912" r:id="rId24"/>
    <p:sldId id="913" r:id="rId25"/>
    <p:sldId id="914" r:id="rId26"/>
    <p:sldId id="878" r:id="rId27"/>
    <p:sldId id="888" r:id="rId28"/>
    <p:sldId id="348" r:id="rId29"/>
    <p:sldId id="808" r:id="rId30"/>
    <p:sldId id="828" r:id="rId31"/>
    <p:sldId id="837" r:id="rId32"/>
    <p:sldId id="829" r:id="rId33"/>
    <p:sldId id="839" r:id="rId34"/>
    <p:sldId id="838" r:id="rId35"/>
    <p:sldId id="830" r:id="rId36"/>
    <p:sldId id="840" r:id="rId37"/>
    <p:sldId id="858" r:id="rId38"/>
    <p:sldId id="859" r:id="rId39"/>
    <p:sldId id="841" r:id="rId40"/>
    <p:sldId id="842" r:id="rId41"/>
    <p:sldId id="843" r:id="rId42"/>
    <p:sldId id="844" r:id="rId43"/>
    <p:sldId id="845" r:id="rId44"/>
    <p:sldId id="846" r:id="rId45"/>
    <p:sldId id="847" r:id="rId46"/>
    <p:sldId id="848" r:id="rId47"/>
    <p:sldId id="849" r:id="rId48"/>
    <p:sldId id="850" r:id="rId49"/>
    <p:sldId id="851" r:id="rId50"/>
    <p:sldId id="852" r:id="rId51"/>
    <p:sldId id="853" r:id="rId52"/>
    <p:sldId id="854" r:id="rId53"/>
    <p:sldId id="855" r:id="rId54"/>
    <p:sldId id="856" r:id="rId55"/>
    <p:sldId id="857" r:id="rId56"/>
    <p:sldId id="880" r:id="rId57"/>
    <p:sldId id="860" r:id="rId58"/>
    <p:sldId id="865" r:id="rId59"/>
    <p:sldId id="866" r:id="rId60"/>
    <p:sldId id="867" r:id="rId61"/>
    <p:sldId id="868" r:id="rId62"/>
    <p:sldId id="869" r:id="rId63"/>
    <p:sldId id="861" r:id="rId64"/>
    <p:sldId id="870" r:id="rId65"/>
    <p:sldId id="871" r:id="rId66"/>
    <p:sldId id="862" r:id="rId67"/>
    <p:sldId id="872" r:id="rId68"/>
    <p:sldId id="863" r:id="rId69"/>
    <p:sldId id="873" r:id="rId70"/>
    <p:sldId id="864" r:id="rId71"/>
    <p:sldId id="874" r:id="rId72"/>
    <p:sldId id="881" r:id="rId73"/>
    <p:sldId id="790" r:id="rId74"/>
    <p:sldId id="882" r:id="rId75"/>
    <p:sldId id="792" r:id="rId76"/>
    <p:sldId id="883" r:id="rId77"/>
    <p:sldId id="794" r:id="rId78"/>
    <p:sldId id="795" r:id="rId79"/>
    <p:sldId id="796" r:id="rId80"/>
    <p:sldId id="884" r:id="rId81"/>
    <p:sldId id="420" r:id="rId82"/>
    <p:sldId id="809" r:id="rId83"/>
    <p:sldId id="904" r:id="rId84"/>
  </p:sldIdLst>
  <p:sldSz cx="9144000" cy="6858000" type="screen4x3"/>
  <p:notesSz cx="7102475" cy="9369425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212"/>
    <a:srgbClr val="9900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25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6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tableStyles" Target="tableStyles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9B6D8BE2-D1D5-4664-9F4A-4B2C996109B5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899183"/>
            <a:ext cx="3078383" cy="46863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6B208051-3465-490C-B308-C9627A30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37ED5105-5C10-4D2A-9FCF-CB01B426B1AE}" type="datetimeFigureOut">
              <a:rPr lang="en-US" smtClean="0"/>
              <a:pPr/>
              <a:t>9/7/2015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2"/>
          </a:xfrm>
          <a:prstGeom prst="rect">
            <a:avLst/>
          </a:prstGeom>
        </p:spPr>
        <p:txBody>
          <a:bodyPr vert="horz" lIns="92702" tIns="46351" rIns="92702" bIns="463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8"/>
            <a:ext cx="3077739" cy="468472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22BE398F-38D8-4322-A7C9-297853132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7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7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3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36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25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2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6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3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23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77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15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159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32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7260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8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8760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66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256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7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72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9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01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89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0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32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4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2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075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30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08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462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7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8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9/7/2015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9/7/2015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2477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400"/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9/7/2015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0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Aviation%20Videos/animated%20history%20of%20aviation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//upload.wikimedia.org/wikipedia/commons/2/2a/Royal_Aircraft_Factory_BE2_captured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en.wikipedia.org/wiki/File:RFC_aircraft_with_aerial_reconnaissance_camera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//upload.wikimedia.org/wikipedia/commons/5/5f/Royal_aircraft_factory_BE2c_at_the_Imperial_War_Museum.jp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//upload.wikimedia.org/wikipedia/commons/2/2b/Avro_504_by_ndrwfgg.jpe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//upload.wikimedia.org/wikipedia/commons/c/c1/504_at_Old_Warden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//upload.wikimedia.org/wikipedia/commons/0/07/Foster_Mount_Avro504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//upload.wikimedia.org/wikipedia/commons/7/71/ChandlerKirtlandLewisGu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hyperlink" Target="//upload.wikimedia.org/wikipedia/commons/e/e6/Magazynek_Lewisa_z_polska_amunicja_792mm.jpg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//upload.wikimedia.org/wikipedia/commons/c/cd/Farman_Shorthorn_MF11.jp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//upload.wikimedia.org/wikipedia/commons/d/d3/Albad3.jpg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Aviation%20Videos/Aviation%20History/very%20old%20rare%20curtiss%20motorcycle.mp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What was the sentiment of the U.S. public regarding aviation between 1904-1919?</a:t>
            </a:r>
            <a:endParaRPr lang="en-US" sz="28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List the seven requirements President Roosevelt stated the Wright Brothers must meet before the U.S. government would contract for aircraft.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Why was Glenn Curtiss known as the “Fastest Man on Earth?”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the prize and the rules established for the challenge of the flight across the country.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9/8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7175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Alexander Graham Bell asked Curtiss to join him to help design and develop aircraft and further developments in the aviation industry. (Goal of AEA)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The AEA was formed by Bell, Curtiss, Lt Thomas Selfridge, Baldwin and </a:t>
            </a:r>
            <a:r>
              <a:rPr lang="en-US" sz="2800" dirty="0" err="1" smtClean="0">
                <a:solidFill>
                  <a:srgbClr val="C00000"/>
                </a:solidFill>
              </a:rPr>
              <a:t>JohnMcCurdy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Aerial Experiment Association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2924175" cy="207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28" y="3657600"/>
            <a:ext cx="3549718" cy="286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389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What was the sentiment of the U.S. public regarding aviation between 1904-1919?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List the seven requirements President Roosevelt stated the Wright Brothers must meet before the U.S. government would contract for aircraft.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was Glenn Curtiss known as the “Fastest Man on Earth?”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Describe the prize and the rules established for the challenge of the flight across the country.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9/8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7443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751784" cy="5182493"/>
          </a:xfrm>
        </p:spPr>
        <p:txBody>
          <a:bodyPr lIns="88896" tIns="50798" rIns="88896" bIns="50798" anchor="t">
            <a:normAutofit lnSpcReduction="10000"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1911 – William Randolph Hearst – offered $50,000 for flight across U.S.</a:t>
            </a:r>
          </a:p>
          <a:p>
            <a:pPr marL="476995" lvl="1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Must be completed in 30 days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sz="2800" dirty="0" smtClean="0"/>
              <a:t> 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Pilot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</a:rPr>
              <a:t>Calbraith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Perry Rodgers persuaded soft drink company “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” to sponsor trip.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The aircraft was a 1911 Wright Flyer Model D at is called the “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 </a:t>
            </a:r>
            <a:r>
              <a:rPr lang="en-US" sz="2800" i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Fiz</a:t>
            </a:r>
            <a:r>
              <a:rPr lang="en-US" sz="28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Flyer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”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038350" cy="2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76" y="4439143"/>
            <a:ext cx="3208657" cy="21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05" y="2743200"/>
            <a:ext cx="23717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834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18228"/>
              </p:ext>
            </p:extLst>
          </p:nvPr>
        </p:nvGraphicFramePr>
        <p:xfrm>
          <a:off x="498634" y="609600"/>
          <a:ext cx="8146732" cy="7437808"/>
        </p:xfrm>
        <a:graphic>
          <a:graphicData uri="http://schemas.openxmlformats.org/drawingml/2006/table">
            <a:tbl>
              <a:tblPr firstRow="1" firstCol="1" bandRow="1"/>
              <a:tblGrid>
                <a:gridCol w="1161169"/>
                <a:gridCol w="1163642"/>
                <a:gridCol w="1164879"/>
                <a:gridCol w="1163642"/>
                <a:gridCol w="1164879"/>
                <a:gridCol w="1164879"/>
                <a:gridCol w="1163642"/>
              </a:tblGrid>
              <a:tr h="270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Intro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Curtiss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6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Due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Preparing for War</a:t>
                      </a:r>
                      <a:endParaRPr kumimoji="0" lang="en-US" sz="16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Development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Aces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Lafayette Escadrille</a:t>
                      </a:r>
                      <a:endParaRPr kumimoji="0" lang="en-US" sz="16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 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FltLine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“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FlyBoys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”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</a:t>
                      </a: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 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mbria"/>
                          <a:cs typeface="Times New Roman"/>
                        </a:rPr>
                        <a:t>The Golden Age</a:t>
                      </a:r>
                      <a:endParaRPr lang="en-US" sz="14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63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Due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6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8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59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81588" y="-3720"/>
            <a:ext cx="41808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2015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43200" y="2452914"/>
            <a:ext cx="1257300" cy="210457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486400" y="1981200"/>
            <a:ext cx="2743200" cy="3048000"/>
          </a:xfrm>
          <a:prstGeom prst="star5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8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1856 </a:t>
            </a:r>
            <a:r>
              <a:rPr lang="en-US" sz="2800" dirty="0" smtClean="0"/>
              <a:t>— </a:t>
            </a:r>
            <a:r>
              <a:rPr lang="en-US" sz="2800" dirty="0"/>
              <a:t>The first Canadians to fly are A.E. </a:t>
            </a:r>
            <a:r>
              <a:rPr lang="en-US" sz="2800" dirty="0" err="1"/>
              <a:t>Kierzkowski</a:t>
            </a:r>
            <a:r>
              <a:rPr lang="en-US" sz="2800" dirty="0"/>
              <a:t> and A.X. </a:t>
            </a:r>
            <a:r>
              <a:rPr lang="en-US" sz="2800" dirty="0" err="1"/>
              <a:t>Rambau</a:t>
            </a:r>
            <a:r>
              <a:rPr lang="en-US" sz="2800" dirty="0"/>
              <a:t>, who fly in Eugene Godard's balloon.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519487" cy="46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658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8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1928 </a:t>
            </a:r>
            <a:r>
              <a:rPr lang="en-US" sz="2800" dirty="0" smtClean="0"/>
              <a:t>— </a:t>
            </a:r>
            <a:r>
              <a:rPr lang="en-US" sz="2800" dirty="0"/>
              <a:t>Seventy-six of the 260 graduates at West Point choose Air Corps as their branch of service and are assigned to Brooks Field, Texas, for primary flying training.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94" y="4790777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486150" cy="422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1585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26678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8 - 16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1928 </a:t>
            </a:r>
            <a:r>
              <a:rPr lang="en-US" sz="2800" dirty="0" smtClean="0"/>
              <a:t>— </a:t>
            </a:r>
            <a:r>
              <a:rPr lang="en-US" sz="2800" dirty="0"/>
              <a:t>An average of 28,000 persons a day attend the National Air Races and Exposition at Los Angeles California.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677444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76" y="4155281"/>
            <a:ext cx="450512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78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16772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8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1945 </a:t>
            </a:r>
            <a:r>
              <a:rPr lang="en-US" sz="2800" dirty="0" smtClean="0"/>
              <a:t>— </a:t>
            </a:r>
            <a:r>
              <a:rPr lang="en-US" sz="2800" dirty="0"/>
              <a:t>General MacArthur enters Tokyo.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2" y="3328016"/>
            <a:ext cx="3043237" cy="30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83" y="1371600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3595687" cy="269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345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22106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8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1962 </a:t>
            </a:r>
            <a:r>
              <a:rPr lang="en-US" sz="2800" dirty="0" smtClean="0"/>
              <a:t>— </a:t>
            </a:r>
            <a:r>
              <a:rPr lang="en-US" sz="2800" dirty="0"/>
              <a:t>First “Atlas-F” operational missile squadron installed at Schilling AFB, Kansas.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97" y="3810000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181475" cy="289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6" y="4114800"/>
            <a:ext cx="5067301" cy="258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91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 lIns="88896" tIns="50798" rIns="88896" bIns="50798"/>
          <a:lstStyle/>
          <a:p>
            <a:pPr defTabSz="914145">
              <a:defRPr/>
            </a:pPr>
            <a:r>
              <a:rPr lang="en-US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AVIATION ACES</a:t>
            </a:r>
            <a:endParaRPr lang="en-US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1133" y="1364010"/>
            <a:ext cx="4040684" cy="762372"/>
          </a:xfrm>
        </p:spPr>
        <p:txBody>
          <a:bodyPr lIns="88896" tIns="50798" rIns="88896" bIns="50798" anchor="t">
            <a:normAutofit lnSpcReduction="10000"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  <a:defRPr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1A</a:t>
            </a:r>
            <a:endParaRPr lang="en-US" sz="28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u="sng" dirty="0"/>
              <a:t>Pilots (A – 93 &amp; above)</a:t>
            </a:r>
          </a:p>
        </p:txBody>
      </p:sp>
      <p:sp>
        <p:nvSpPr>
          <p:cNvPr id="45062" name="Content Placeholder 1"/>
          <p:cNvSpPr>
            <a:spLocks noGrp="1"/>
          </p:cNvSpPr>
          <p:nvPr>
            <p:ph sz="quarter" idx="2"/>
          </p:nvPr>
        </p:nvSpPr>
        <p:spPr>
          <a:xfrm>
            <a:off x="-76200" y="2143125"/>
            <a:ext cx="6019800" cy="4728269"/>
          </a:xfrm>
          <a:extLst/>
        </p:spPr>
        <p:txBody>
          <a:bodyPr lIns="64291" tIns="32146" rIns="64291" bIns="32146" numCol="2" anchor="t"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Appleby, Chris</a:t>
            </a:r>
          </a:p>
          <a:p>
            <a:pPr>
              <a:defRPr/>
            </a:pPr>
            <a:r>
              <a:rPr lang="en-US" sz="2800" b="1" dirty="0" smtClean="0"/>
              <a:t>Kidd, Bryson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90120" y="1361778"/>
            <a:ext cx="4040684" cy="761256"/>
          </a:xfrm>
        </p:spPr>
        <p:txBody>
          <a:bodyPr lIns="88896" tIns="50798" rIns="88896" bIns="50798" anchor="t">
            <a:normAutofit lnSpcReduction="10000"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  <a:defRPr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1A</a:t>
            </a:r>
            <a:endParaRPr lang="en-US" sz="28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defRPr/>
            </a:pPr>
            <a:r>
              <a:rPr lang="en-US" sz="2200" u="sng" dirty="0"/>
              <a:t>Co-Pilots (B – 85 – 92)</a:t>
            </a:r>
          </a:p>
        </p:txBody>
      </p:sp>
      <p:sp>
        <p:nvSpPr>
          <p:cNvPr id="28680" name="Content Placeholder 1"/>
          <p:cNvSpPr>
            <a:spLocks noGrp="1"/>
          </p:cNvSpPr>
          <p:nvPr>
            <p:ph sz="quarter" idx="2"/>
          </p:nvPr>
        </p:nvSpPr>
        <p:spPr>
          <a:xfrm>
            <a:off x="4953000" y="2205037"/>
            <a:ext cx="3916785" cy="4500563"/>
          </a:xfrm>
        </p:spPr>
        <p:txBody>
          <a:bodyPr lIns="64291" tIns="32146" rIns="64291" bIns="32146" anchor="t">
            <a:normAutofit/>
          </a:bodyPr>
          <a:lstStyle/>
          <a:p>
            <a:r>
              <a:rPr lang="en-US" b="1" dirty="0"/>
              <a:t>Ballard, Dylan</a:t>
            </a:r>
          </a:p>
          <a:p>
            <a:r>
              <a:rPr lang="en-US" b="1" dirty="0"/>
              <a:t>Clay, Ethan</a:t>
            </a:r>
          </a:p>
          <a:p>
            <a:r>
              <a:rPr lang="en-US" b="1" dirty="0"/>
              <a:t>Dunlap, Kaleb</a:t>
            </a:r>
          </a:p>
          <a:p>
            <a:r>
              <a:rPr lang="en-US" b="1" dirty="0" err="1"/>
              <a:t>Geilman</a:t>
            </a:r>
            <a:r>
              <a:rPr lang="en-US" b="1" dirty="0"/>
              <a:t>, Joseph</a:t>
            </a:r>
          </a:p>
          <a:p>
            <a:r>
              <a:rPr lang="en-US" b="1" dirty="0"/>
              <a:t>Hales, Messiah</a:t>
            </a:r>
          </a:p>
          <a:p>
            <a:r>
              <a:rPr lang="en-US" b="1" dirty="0"/>
              <a:t>Lincoln, Christian</a:t>
            </a:r>
          </a:p>
          <a:p>
            <a:r>
              <a:rPr lang="en-US" b="1" dirty="0" smtClean="0"/>
              <a:t>Mcintyre, Bradley</a:t>
            </a:r>
          </a:p>
          <a:p>
            <a:r>
              <a:rPr lang="en-US" b="1" dirty="0" smtClean="0"/>
              <a:t>Robinson, Jamel</a:t>
            </a:r>
          </a:p>
          <a:p>
            <a:r>
              <a:rPr lang="en-US" b="1" dirty="0" smtClean="0"/>
              <a:t>Segura, Miguel</a:t>
            </a:r>
          </a:p>
          <a:p>
            <a:r>
              <a:rPr lang="en-US" b="1" dirty="0" err="1"/>
              <a:t>Topp</a:t>
            </a:r>
            <a:r>
              <a:rPr lang="en-US" b="1" dirty="0"/>
              <a:t>, </a:t>
            </a:r>
            <a:r>
              <a:rPr lang="en-US" b="1" dirty="0" smtClean="0"/>
              <a:t>Caleb</a:t>
            </a:r>
            <a:endParaRPr lang="en-US" b="1" dirty="0"/>
          </a:p>
          <a:p>
            <a:endParaRPr lang="en-US" b="1" dirty="0"/>
          </a:p>
        </p:txBody>
      </p:sp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-5581" y="5638799"/>
            <a:ext cx="4746486" cy="11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defTabSz="914400" eaLnBrk="1"/>
            <a:r>
              <a:rPr lang="en-US" b="1" dirty="0">
                <a:solidFill>
                  <a:srgbClr val="FF0000"/>
                </a:solidFill>
              </a:rPr>
              <a:t>High Shooter (Score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algn="ctr" defTabSz="914400" eaLnBrk="1"/>
            <a:r>
              <a:rPr lang="en-US" b="1" dirty="0" smtClean="0">
                <a:solidFill>
                  <a:srgbClr val="FF0000"/>
                </a:solidFill>
              </a:rPr>
              <a:t>98%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20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2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Adolescence of Air Power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1904-1919</a:t>
            </a:r>
            <a:endParaRPr lang="en-US" sz="3800" b="1" dirty="0">
              <a:solidFill>
                <a:srgbClr val="C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59" y="1905000"/>
            <a:ext cx="35718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95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1" y="1186543"/>
            <a:ext cx="8991600" cy="5638800"/>
          </a:xfrm>
        </p:spPr>
        <p:txBody>
          <a:bodyPr lIns="88877" tIns="50788" rIns="88877" bIns="50788" anchor="t">
            <a:normAutofit fontScale="92500" lnSpcReduction="2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6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the </a:t>
            </a:r>
            <a:r>
              <a:rPr lang="en-US" sz="26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state of the US Aviation military industry at the start and end of World War I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6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6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military role of the airplane in World War 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I?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6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6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How </a:t>
            </a:r>
            <a:r>
              <a:rPr lang="en-US" sz="26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did that influence the way the war was fought</a:t>
            </a:r>
            <a:r>
              <a:rPr lang="en-US" sz="26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6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6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How were airships (dirigibles and zeppelins) used during the war?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6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6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How did their use influence aircraft development?</a:t>
            </a:r>
            <a:endParaRPr lang="en-US" sz="26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6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9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8229600" cy="1109469"/>
          </a:xfrm>
        </p:spPr>
        <p:txBody>
          <a:bodyPr/>
          <a:lstStyle/>
          <a:p>
            <a:r>
              <a:rPr lang="en-US" dirty="0" smtClean="0"/>
              <a:t>1912 – all modern countries formed a military flying service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War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15" y="2209800"/>
            <a:ext cx="495798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1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3886200" cy="48432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1908 – US Army purchased a Wright Flyer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Three years it was the entire “Air Force”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1911 – US Congress bought 5 more planes</a:t>
            </a:r>
          </a:p>
          <a:p>
            <a:pPr marL="109710" indent="0">
              <a:buNone/>
            </a:pPr>
            <a:endParaRPr lang="en-US" dirty="0" smtClean="0"/>
          </a:p>
          <a:p>
            <a:r>
              <a:rPr lang="en-US" dirty="0" smtClean="0"/>
              <a:t>By end of </a:t>
            </a:r>
            <a:r>
              <a:rPr lang="en-US" dirty="0" smtClean="0">
                <a:solidFill>
                  <a:srgbClr val="FF0000"/>
                </a:solidFill>
              </a:rPr>
              <a:t>1913 – US had 19 aircraft and 29 pilots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War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885162"/>
            <a:ext cx="4791075" cy="375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6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3124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1914 – start of WWI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Germany had 200 aircraft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Britain and France had over 450</a:t>
            </a:r>
          </a:p>
          <a:p>
            <a:pPr lvl="1"/>
            <a:r>
              <a:rPr lang="en-US" dirty="0" smtClean="0"/>
              <a:t>More importantly they had the industry to make more aircraft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War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550019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5242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0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962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US did not enter WWI until 1917</a:t>
            </a:r>
          </a:p>
          <a:p>
            <a:endParaRPr lang="en-US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Did not have a single combat-worthy aircraft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Curtiss Aircraft was the ONLY company in the 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War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0757"/>
            <a:ext cx="3761780" cy="27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06294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20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657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1917</a:t>
            </a:r>
            <a:r>
              <a:rPr lang="en-US" dirty="0" smtClean="0"/>
              <a:t> – Congress appropriated </a:t>
            </a:r>
            <a:r>
              <a:rPr lang="en-US" dirty="0" smtClean="0">
                <a:solidFill>
                  <a:srgbClr val="FF0000"/>
                </a:solidFill>
              </a:rPr>
              <a:t>$64 million </a:t>
            </a:r>
            <a:r>
              <a:rPr lang="en-US" dirty="0" smtClean="0"/>
              <a:t>to build aircraft – stated: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“darken the skies over Europe with US aircraft”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Promised 263 American squadrons with 22,625 aircraft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War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08818"/>
            <a:ext cx="5334000" cy="165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2260526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1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What was the sentiment of the U.S. public regarding aviation between 1904-1919?</a:t>
            </a:r>
            <a:endParaRPr lang="en-US" sz="28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List the seven requirements President Roosevelt stated the Wright Brothers must meet before the U.S. government would contract for aircraft.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was Glenn Curtiss known as the “Fastest Man on Earth?”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prize and the rules established for the challenge of the flight across the country.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9/8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7443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524000"/>
            <a:ext cx="4648200" cy="434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End of War </a:t>
            </a:r>
            <a:r>
              <a:rPr lang="en-US" sz="3200" dirty="0" smtClean="0">
                <a:solidFill>
                  <a:srgbClr val="FF0000"/>
                </a:solidFill>
              </a:rPr>
              <a:t>– Nov 1918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There were only 45 American squadrons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Flying British and French aircraft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Not a single American combat-designed aircraft flew in WWI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War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114800"/>
            <a:ext cx="37909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18" y="1371600"/>
            <a:ext cx="1868714" cy="186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7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3962400" cy="4525963"/>
          </a:xfrm>
        </p:spPr>
        <p:txBody>
          <a:bodyPr/>
          <a:lstStyle/>
          <a:p>
            <a:r>
              <a:rPr lang="en-US" b="1" dirty="0" smtClean="0"/>
              <a:t>Start of </a:t>
            </a:r>
            <a:r>
              <a:rPr lang="en-US" b="1" dirty="0" smtClean="0">
                <a:solidFill>
                  <a:srgbClr val="FF0000"/>
                </a:solidFill>
              </a:rPr>
              <a:t>1914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Avg</a:t>
            </a:r>
            <a:r>
              <a:rPr lang="en-US" dirty="0" smtClean="0">
                <a:solidFill>
                  <a:srgbClr val="FF0000"/>
                </a:solidFill>
              </a:rPr>
              <a:t> plane speed 70 – 80 mph</a:t>
            </a:r>
          </a:p>
          <a:p>
            <a:pPr lvl="1"/>
            <a:r>
              <a:rPr lang="en-US" dirty="0" smtClean="0"/>
              <a:t>Could fly no higher than 10,000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b="1" dirty="0" smtClean="0"/>
              <a:t>When the war ended </a:t>
            </a:r>
            <a:r>
              <a:rPr lang="en-US" dirty="0" smtClean="0"/>
              <a:t>(Nov </a:t>
            </a:r>
            <a:r>
              <a:rPr lang="en-US" b="1" dirty="0" smtClean="0">
                <a:solidFill>
                  <a:srgbClr val="FF0000"/>
                </a:solidFill>
              </a:rPr>
              <a:t>1918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Avg</a:t>
            </a:r>
            <a:r>
              <a:rPr lang="en-US" dirty="0" smtClean="0">
                <a:solidFill>
                  <a:srgbClr val="FF0000"/>
                </a:solidFill>
              </a:rPr>
              <a:t> plane speed was 140-150 mph</a:t>
            </a:r>
          </a:p>
          <a:p>
            <a:pPr lvl="1"/>
            <a:r>
              <a:rPr lang="en-US" dirty="0" smtClean="0"/>
              <a:t>Could fly up to 24,000 </a:t>
            </a:r>
            <a:r>
              <a:rPr lang="en-US" dirty="0" err="1" smtClean="0"/>
              <a:t>ft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Role of the Airplane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81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57" y="3810000"/>
            <a:ext cx="381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05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5181600" cy="469086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Airplane was first used for observation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This use changed the battlefield forever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Role of the Airplane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14650"/>
            <a:ext cx="4261556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1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5181600" cy="1566669"/>
          </a:xfrm>
        </p:spPr>
        <p:txBody>
          <a:bodyPr/>
          <a:lstStyle/>
          <a:p>
            <a:r>
              <a:rPr lang="en-US" b="1" dirty="0" smtClean="0"/>
              <a:t>Evolved to use </a:t>
            </a:r>
            <a:r>
              <a:rPr lang="en-US" b="1" dirty="0" smtClean="0">
                <a:solidFill>
                  <a:srgbClr val="FF0000"/>
                </a:solidFill>
              </a:rPr>
              <a:t>as a bomber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With pilot or observer carrying bombs in lap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Role of the Airplane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4183741" cy="257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22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f/f3/RAFB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" y="484908"/>
            <a:ext cx="9104956" cy="48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3569" y="5665857"/>
            <a:ext cx="3118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British BE-2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034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Royal Aircraft Factory BE2 captur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9" y="457200"/>
            <a:ext cx="76200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3569" y="5345898"/>
            <a:ext cx="3118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British BE-2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063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0/00/RFC_aircraft_with_aerial_reconnaissance_camera.jpg/220px-RFC_aircraft_with_aerial_reconnaissance_came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07939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Royal aircraft factory BE2c at the Imperial War Muse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6" y="36369"/>
            <a:ext cx="8388188" cy="48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3569" y="5325116"/>
            <a:ext cx="3118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British BE-2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666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Avro 504 by ndrwfgg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9" y="52246"/>
            <a:ext cx="8409122" cy="541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8699" y="5532936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British Avro 504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841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504 at Old Ward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8699" y="5532936"/>
            <a:ext cx="4206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British Avro 504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084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3571" y="1447800"/>
            <a:ext cx="4876800" cy="362407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1904-1919 people were getting interested in flying but didn’t realize the uses of airplanes.</a:t>
            </a:r>
          </a:p>
          <a:p>
            <a:endParaRPr lang="en-US" b="1" dirty="0" smtClean="0"/>
          </a:p>
          <a:p>
            <a:r>
              <a:rPr lang="en-US" b="1" dirty="0" smtClean="0"/>
              <a:t>Some thought of them as just toys or novelties.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62" y="167640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77900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7496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4671332"/>
            <a:ext cx="19050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6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Foster Mount Avro5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-38966"/>
            <a:ext cx="4762882" cy="69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4446" y="203351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Foster Mounted Lewis Gun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74557"/>
              </p:ext>
            </p:extLst>
          </p:nvPr>
        </p:nvGraphicFramePr>
        <p:xfrm>
          <a:off x="5112327" y="651161"/>
          <a:ext cx="3834600" cy="5490339"/>
        </p:xfrm>
        <a:graphic>
          <a:graphicData uri="http://schemas.openxmlformats.org/drawingml/2006/table">
            <a:tbl>
              <a:tblPr/>
              <a:tblGrid>
                <a:gridCol w="1917300"/>
                <a:gridCol w="1917300"/>
              </a:tblGrid>
              <a:tr h="1774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effectLst/>
                        </a:rPr>
                        <a:t>Specifications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531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Weight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28 pounds 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531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Length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50.5 inches 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531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Barrel length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26.5 inches 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531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Width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4.5 inches 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46">
                <a:tc gridSpan="2"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978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Cartridge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.303 British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.30-06 Springfield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7.92x57mm </a:t>
                      </a:r>
                      <a:r>
                        <a:rPr lang="en-US" sz="1400" dirty="0" err="1">
                          <a:effectLst/>
                        </a:rPr>
                        <a:t>Mauser</a:t>
                      </a:r>
                      <a:endParaRPr lang="en-US" sz="1400" dirty="0">
                        <a:effectLst/>
                      </a:endParaRP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531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Action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Gas operated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61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Rate of fire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500–600 rounds/min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61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Muzzle velocity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2,440 feet per second 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531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Effective range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880 yards 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61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Maximum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b="1" dirty="0">
                          <a:effectLst/>
                        </a:rPr>
                        <a:t>range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3,500 </a:t>
                      </a:r>
                      <a:r>
                        <a:rPr lang="en-US" sz="1400" dirty="0" smtClean="0">
                          <a:effectLst/>
                        </a:rPr>
                        <a:t>yards</a:t>
                      </a:r>
                      <a:endParaRPr lang="en-US" sz="1400" dirty="0">
                        <a:effectLst/>
                      </a:endParaRP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701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Feed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b="1" dirty="0">
                          <a:effectLst/>
                        </a:rPr>
                        <a:t>system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47 or 97-round drum magazine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3616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Sights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Blade and Tangent Leaf</a:t>
                      </a:r>
                    </a:p>
                  </a:txBody>
                  <a:tcPr marL="38033" marR="38033" marT="19017" marB="190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ChandlerKirtlandLewisGu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4" y="11124"/>
            <a:ext cx="4343400" cy="54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736" y="5501697"/>
            <a:ext cx="453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Captain Charles Chandler (with Lewis Gun) and Lt. Roy Kirtland seated in a Wright Model B Flyer, 1912, after the first successful firing of a machine-gun from an airplane.</a:t>
            </a:r>
          </a:p>
        </p:txBody>
      </p:sp>
      <p:pic>
        <p:nvPicPr>
          <p:cNvPr id="8196" name="Picture 4" descr="File:Magazynek Lewisa z polska amunicja 792m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315"/>
            <a:ext cx="4217843" cy="48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14418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Pan magazine as used on a 7.92×57mm Lewis Gun</a:t>
            </a:r>
          </a:p>
        </p:txBody>
      </p:sp>
    </p:spTree>
    <p:extLst>
      <p:ext uri="{BB962C8B-B14F-4D97-AF65-F5344CB8AC3E}">
        <p14:creationId xmlns:p14="http://schemas.microsoft.com/office/powerpoint/2010/main" val="15028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orane-Saulnier H - 19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0" y="762000"/>
            <a:ext cx="84582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326" y="4729490"/>
            <a:ext cx="2768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French </a:t>
            </a:r>
            <a:r>
              <a:rPr lang="en-US" sz="2800" b="1" dirty="0" err="1" smtClean="0"/>
              <a:t>Morane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38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Farman Shorthorn MF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032"/>
            <a:ext cx="7915274" cy="471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85289" y="5049982"/>
            <a:ext cx="2763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French Farman</a:t>
            </a:r>
          </a:p>
        </p:txBody>
      </p:sp>
    </p:spTree>
    <p:extLst>
      <p:ext uri="{BB962C8B-B14F-4D97-AF65-F5344CB8AC3E}">
        <p14:creationId xmlns:p14="http://schemas.microsoft.com/office/powerpoint/2010/main" val="32527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Taube fly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581900" cy="56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93474" y="6008316"/>
            <a:ext cx="273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German Taube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898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Albad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8071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4919989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German </a:t>
            </a:r>
            <a:r>
              <a:rPr lang="en-US" sz="2800" b="1" dirty="0" err="1" smtClean="0"/>
              <a:t>Albatros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452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rashed German Albatros figh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3" y="284014"/>
            <a:ext cx="7289884" cy="528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9399" y="5834390"/>
            <a:ext cx="4960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German </a:t>
            </a:r>
            <a:r>
              <a:rPr lang="en-US" sz="2800" b="1" dirty="0" err="1" smtClean="0"/>
              <a:t>Albatros</a:t>
            </a:r>
            <a:r>
              <a:rPr lang="en-US" sz="2800" b="1" dirty="0" smtClean="0"/>
              <a:t> – Crashed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847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First Long Range Strategic Bombing raid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Three (3) British Avro 504s bombed a Zeppelin storage shed in southern Germany</a:t>
            </a:r>
          </a:p>
          <a:p>
            <a:pPr lvl="1"/>
            <a:r>
              <a:rPr lang="en-US" dirty="0" smtClean="0"/>
              <a:t>Little damage </a:t>
            </a:r>
            <a:r>
              <a:rPr lang="en-US" dirty="0" smtClean="0">
                <a:solidFill>
                  <a:srgbClr val="FF0000"/>
                </a:solidFill>
              </a:rPr>
              <a:t>but caused Germans to form their first bombing squadron</a:t>
            </a:r>
          </a:p>
          <a:p>
            <a:pPr lvl="1"/>
            <a:endParaRPr lang="en-US" dirty="0"/>
          </a:p>
          <a:p>
            <a:r>
              <a:rPr lang="en-US" b="1" dirty="0" smtClean="0"/>
              <a:t>1915 – </a:t>
            </a:r>
            <a:r>
              <a:rPr lang="en-US" b="1" dirty="0" smtClean="0">
                <a:solidFill>
                  <a:srgbClr val="FF0000"/>
                </a:solidFill>
              </a:rPr>
              <a:t>Germans</a:t>
            </a:r>
            <a:r>
              <a:rPr lang="en-US" b="1" dirty="0" smtClean="0"/>
              <a:t> were raiding behind allied lines in France</a:t>
            </a:r>
          </a:p>
          <a:p>
            <a:pPr lvl="1"/>
            <a:r>
              <a:rPr lang="en-US" dirty="0" smtClean="0"/>
              <a:t>Later </a:t>
            </a:r>
            <a:r>
              <a:rPr lang="en-US" dirty="0" smtClean="0">
                <a:solidFill>
                  <a:srgbClr val="FF0000"/>
                </a:solidFill>
              </a:rPr>
              <a:t>began bombing London using dirigibles and airplanes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Role of the Airplane</a:t>
            </a:r>
            <a:endParaRPr lang="en-US" dirty="0"/>
          </a:p>
        </p:txBody>
      </p:sp>
      <p:pic>
        <p:nvPicPr>
          <p:cNvPr id="1026" name="Picture 2" descr="Avro 504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763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Beginning of World War I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Germany had 20 dirigibles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Produced 88 more during the war</a:t>
            </a:r>
          </a:p>
          <a:p>
            <a:r>
              <a:rPr lang="en-US" b="1" dirty="0" smtClean="0"/>
              <a:t>Germany </a:t>
            </a:r>
            <a:r>
              <a:rPr lang="en-US" b="1" dirty="0" smtClean="0">
                <a:solidFill>
                  <a:srgbClr val="FF0000"/>
                </a:solidFill>
              </a:rPr>
              <a:t>used them as strategic bombers against French and English</a:t>
            </a:r>
            <a:r>
              <a:rPr lang="en-US" b="1" dirty="0" smtClean="0"/>
              <a:t> cities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in World War I</a:t>
            </a:r>
            <a:endParaRPr lang="en-US" dirty="0"/>
          </a:p>
        </p:txBody>
      </p:sp>
      <p:pic>
        <p:nvPicPr>
          <p:cNvPr id="2050" name="Picture 2" descr="http://www.century-of-flight.net/Aviation%20history/airplane%20at%20war/upload2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6" y="3657600"/>
            <a:ext cx="820362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They were </a:t>
            </a:r>
            <a:r>
              <a:rPr lang="en-US" b="1" dirty="0" smtClean="0">
                <a:solidFill>
                  <a:srgbClr val="FF0000"/>
                </a:solidFill>
              </a:rPr>
              <a:t>accurate bombers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Highly flammable</a:t>
            </a:r>
          </a:p>
          <a:p>
            <a:pPr lvl="1"/>
            <a:r>
              <a:rPr lang="en-US" dirty="0"/>
              <a:t>Because they were vulnerable to anti-aircraft </a:t>
            </a:r>
            <a:r>
              <a:rPr lang="en-US" dirty="0" smtClean="0"/>
              <a:t>fire from ground and air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Mainly flown at night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1916 – Germany created a replacement – twin-engine bomber the Gotha IV</a:t>
            </a:r>
          </a:p>
          <a:p>
            <a:r>
              <a:rPr lang="en-US" b="1" dirty="0" smtClean="0"/>
              <a:t>This caused </a:t>
            </a:r>
            <a:r>
              <a:rPr lang="en-US" b="1" dirty="0" smtClean="0">
                <a:solidFill>
                  <a:srgbClr val="FF0000"/>
                </a:solidFill>
              </a:rPr>
              <a:t>British fighters </a:t>
            </a:r>
            <a:r>
              <a:rPr lang="en-US" b="1" dirty="0" smtClean="0"/>
              <a:t>to be </a:t>
            </a:r>
            <a:r>
              <a:rPr lang="en-US" b="1" dirty="0" smtClean="0">
                <a:solidFill>
                  <a:srgbClr val="FF0000"/>
                </a:solidFill>
              </a:rPr>
              <a:t>called back </a:t>
            </a:r>
            <a:r>
              <a:rPr lang="en-US" b="1" dirty="0" smtClean="0"/>
              <a:t>from war in France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help protect British cities from the dirigibles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in World War I</a:t>
            </a:r>
            <a:endParaRPr lang="en-US" dirty="0"/>
          </a:p>
        </p:txBody>
      </p:sp>
      <p:pic>
        <p:nvPicPr>
          <p:cNvPr id="3074" name="Picture 2" descr="http://www.century-of-flight.net/Aviation%20history/airplane%20at%20war/upload2/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3596" cy="42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What was the sentiment of the U.S. public regarding aviation between 1904-1919?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List the seven requirements President Roosevelt stated the Wright Brothers must meet before the U.S. government would contract for aircraft.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was Glenn Curtiss known as the “Fastest Man on Earth?”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prize and the rules established for the challenge of the flight across the country.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9/8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7443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tha G.I - 19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9" y="-304800"/>
            <a:ext cx="8542782" cy="427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1534" y="2370569"/>
            <a:ext cx="357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German Gotha IV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599" y="3269451"/>
            <a:ext cx="7738491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b="1" dirty="0"/>
              <a:t>Type:</a:t>
            </a:r>
            <a:r>
              <a:rPr lang="en-US" dirty="0"/>
              <a:t> Heavy Bomber</a:t>
            </a:r>
          </a:p>
          <a:p>
            <a:r>
              <a:rPr lang="en-US" b="1" dirty="0" smtClean="0"/>
              <a:t>First </a:t>
            </a:r>
            <a:r>
              <a:rPr lang="en-US" b="1" dirty="0"/>
              <a:t>Flight:</a:t>
            </a:r>
            <a:r>
              <a:rPr lang="en-US" dirty="0"/>
              <a:t> January 30, 1915</a:t>
            </a:r>
          </a:p>
          <a:p>
            <a:r>
              <a:rPr lang="en-US" b="1" dirty="0"/>
              <a:t>Number Built:</a:t>
            </a:r>
            <a:r>
              <a:rPr lang="en-US" dirty="0"/>
              <a:t> 20</a:t>
            </a:r>
          </a:p>
          <a:p>
            <a:r>
              <a:rPr lang="en-US" b="1" dirty="0"/>
              <a:t>Length: </a:t>
            </a:r>
            <a:r>
              <a:rPr lang="en-US" dirty="0"/>
              <a:t>39 </a:t>
            </a:r>
            <a:r>
              <a:rPr lang="en-US" dirty="0" err="1"/>
              <a:t>ft</a:t>
            </a:r>
            <a:r>
              <a:rPr lang="en-US" dirty="0"/>
              <a:t> 4 </a:t>
            </a:r>
            <a:r>
              <a:rPr lang="en-US" dirty="0" smtClean="0"/>
              <a:t>in</a:t>
            </a:r>
            <a:endParaRPr lang="en-US" dirty="0"/>
          </a:p>
          <a:p>
            <a:r>
              <a:rPr lang="en-US" b="1" dirty="0"/>
              <a:t>Wingspan:</a:t>
            </a:r>
            <a:r>
              <a:rPr lang="en-US" dirty="0"/>
              <a:t> 66 </a:t>
            </a:r>
            <a:r>
              <a:rPr lang="en-US" dirty="0" err="1"/>
              <a:t>ft</a:t>
            </a:r>
            <a:r>
              <a:rPr lang="en-US" dirty="0"/>
              <a:t> 7 </a:t>
            </a:r>
            <a:r>
              <a:rPr lang="en-US" dirty="0" smtClean="0"/>
              <a:t>in</a:t>
            </a:r>
            <a:endParaRPr lang="en-US" dirty="0"/>
          </a:p>
          <a:p>
            <a:r>
              <a:rPr lang="en-US" b="1" dirty="0"/>
              <a:t>Height:</a:t>
            </a:r>
            <a:r>
              <a:rPr lang="en-US" dirty="0"/>
              <a:t> 12 </a:t>
            </a:r>
            <a:r>
              <a:rPr lang="en-US" dirty="0" err="1"/>
              <a:t>ft</a:t>
            </a:r>
            <a:r>
              <a:rPr lang="en-US" dirty="0"/>
              <a:t> 10 in </a:t>
            </a:r>
          </a:p>
          <a:p>
            <a:r>
              <a:rPr lang="en-US" b="1" dirty="0"/>
              <a:t>Empty Weight:</a:t>
            </a:r>
            <a:r>
              <a:rPr lang="en-US" dirty="0"/>
              <a:t> 3,970 </a:t>
            </a:r>
            <a:r>
              <a:rPr lang="en-US" dirty="0" err="1"/>
              <a:t>lb</a:t>
            </a:r>
            <a:r>
              <a:rPr lang="en-US" dirty="0"/>
              <a:t> </a:t>
            </a:r>
          </a:p>
          <a:p>
            <a:r>
              <a:rPr lang="en-US" b="1" dirty="0"/>
              <a:t>Max Takeoff Weight:</a:t>
            </a:r>
            <a:r>
              <a:rPr lang="en-US" dirty="0"/>
              <a:t> 6,539 </a:t>
            </a:r>
            <a:r>
              <a:rPr lang="en-US" dirty="0" err="1"/>
              <a:t>lb</a:t>
            </a:r>
            <a:r>
              <a:rPr lang="en-US" dirty="0"/>
              <a:t> </a:t>
            </a:r>
            <a:endParaRPr lang="en-US" b="1" dirty="0" smtClean="0"/>
          </a:p>
          <a:p>
            <a:r>
              <a:rPr lang="en-US" b="1" dirty="0" smtClean="0"/>
              <a:t>Engines: </a:t>
            </a:r>
            <a:r>
              <a:rPr lang="en-US" dirty="0" smtClean="0"/>
              <a:t>2× Benz </a:t>
            </a:r>
            <a:r>
              <a:rPr lang="en-US" dirty="0" err="1" smtClean="0"/>
              <a:t>Bz.III</a:t>
            </a:r>
            <a:r>
              <a:rPr lang="en-US" dirty="0" smtClean="0"/>
              <a:t> inline engine, 150 </a:t>
            </a:r>
            <a:r>
              <a:rPr lang="en-US" dirty="0" err="1" smtClean="0"/>
              <a:t>hp</a:t>
            </a:r>
            <a:r>
              <a:rPr lang="en-US" dirty="0" smtClean="0"/>
              <a:t> each</a:t>
            </a:r>
          </a:p>
          <a:p>
            <a:r>
              <a:rPr lang="en-US" b="1" dirty="0" smtClean="0"/>
              <a:t>Maximum Speed:</a:t>
            </a:r>
            <a:r>
              <a:rPr lang="en-US" dirty="0" smtClean="0"/>
              <a:t> 80 mph </a:t>
            </a:r>
          </a:p>
          <a:p>
            <a:r>
              <a:rPr lang="en-US" b="1" dirty="0" smtClean="0"/>
              <a:t>Rate </a:t>
            </a:r>
            <a:r>
              <a:rPr lang="en-US" b="1" dirty="0"/>
              <a:t>of Climb:</a:t>
            </a:r>
            <a:r>
              <a:rPr lang="en-US" dirty="0"/>
              <a:t> 140 </a:t>
            </a:r>
            <a:r>
              <a:rPr lang="en-US" dirty="0" err="1" smtClean="0"/>
              <a:t>ft</a:t>
            </a:r>
            <a:r>
              <a:rPr lang="en-US" dirty="0" smtClean="0"/>
              <a:t>/min</a:t>
            </a:r>
            <a:endParaRPr lang="en-US" dirty="0"/>
          </a:p>
          <a:p>
            <a:r>
              <a:rPr lang="en-US" b="1" dirty="0"/>
              <a:t>Crew:</a:t>
            </a:r>
            <a:r>
              <a:rPr lang="en-US" dirty="0"/>
              <a:t> 3</a:t>
            </a:r>
          </a:p>
          <a:p>
            <a:r>
              <a:rPr lang="en-US" b="1" dirty="0"/>
              <a:t>Armament: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Guns:</a:t>
            </a:r>
            <a:r>
              <a:rPr lang="en-US" dirty="0"/>
              <a:t> 3 × 7.92 mm </a:t>
            </a:r>
            <a:r>
              <a:rPr lang="en-US" dirty="0" smtClean="0"/>
              <a:t> </a:t>
            </a:r>
            <a:r>
              <a:rPr lang="en-US" dirty="0" err="1"/>
              <a:t>Parabellum</a:t>
            </a:r>
            <a:r>
              <a:rPr lang="en-US" dirty="0"/>
              <a:t> MG14 machine guns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fontScale="92500" lnSpcReduction="2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the </a:t>
            </a: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state of the US Aviation military industry at the start and end of World War I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military role of the airplane in World War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How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did that influence the way the war was fought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How were airships (dirigibles and zeppelins) used during the war?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How did their use influence aircraft development?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0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3886200" cy="48432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1908 – US Army purchased a Wright Flyer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Three years it was the entire “Air Force”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1911 – US Congress bought 5 more planes</a:t>
            </a:r>
          </a:p>
          <a:p>
            <a:pPr marL="109710" indent="0">
              <a:buNone/>
            </a:pPr>
            <a:endParaRPr lang="en-US" dirty="0" smtClean="0"/>
          </a:p>
          <a:p>
            <a:r>
              <a:rPr lang="en-US" dirty="0" smtClean="0"/>
              <a:t>By end of </a:t>
            </a:r>
            <a:r>
              <a:rPr lang="en-US" dirty="0" smtClean="0">
                <a:solidFill>
                  <a:srgbClr val="FF0000"/>
                </a:solidFill>
              </a:rPr>
              <a:t>1913 – US had 19 aircraft and 29 pilots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War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885162"/>
            <a:ext cx="4791075" cy="375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3124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1914 – start of WWI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Germany had 200 aircraft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Britain and France had over 450</a:t>
            </a:r>
          </a:p>
          <a:p>
            <a:pPr lvl="1"/>
            <a:r>
              <a:rPr lang="en-US" dirty="0" smtClean="0"/>
              <a:t>More importantly they had the industry to make more aircraft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War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550019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5242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5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962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US did not enter WWI until 1917</a:t>
            </a:r>
          </a:p>
          <a:p>
            <a:endParaRPr lang="en-US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Did not have a single combat-worthy aircraft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Curtiss Aircraft was the ONLY company in the 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War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0757"/>
            <a:ext cx="3761780" cy="274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06294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9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3657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1917</a:t>
            </a:r>
            <a:r>
              <a:rPr lang="en-US" dirty="0" smtClean="0"/>
              <a:t> – Congress appropriated </a:t>
            </a:r>
            <a:r>
              <a:rPr lang="en-US" dirty="0" smtClean="0">
                <a:solidFill>
                  <a:srgbClr val="FF0000"/>
                </a:solidFill>
              </a:rPr>
              <a:t>$64 million </a:t>
            </a:r>
            <a:r>
              <a:rPr lang="en-US" dirty="0" smtClean="0"/>
              <a:t>to build aircraft – stated: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“darken the skies over Europe with US aircraft”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Promised 263 American squadrons with 22,625 aircraft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War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08818"/>
            <a:ext cx="5334000" cy="165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2260526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9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524000"/>
            <a:ext cx="4648200" cy="434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End of War </a:t>
            </a:r>
            <a:r>
              <a:rPr lang="en-US" sz="3200" dirty="0" smtClean="0">
                <a:solidFill>
                  <a:srgbClr val="FF0000"/>
                </a:solidFill>
              </a:rPr>
              <a:t>– Nov 1918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There were only 45 American squadrons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Flying British and French aircraft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Not a single American combat-designed aircraft flew in WWI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War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114800"/>
            <a:ext cx="37909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18" y="1371600"/>
            <a:ext cx="1868714" cy="186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0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fontScale="92500" lnSpcReduction="2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state of the US Aviation military industry at the start and end of World War I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military role of the airplane in World War 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I?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How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did that influence the way the war was fought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How were airships (dirigibles and zeppelins) used during the war?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How did their use influence aircraft development?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12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5181600" cy="469086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Airplane was first used for observation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This use changed the battlefield forever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Role of the Airplane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14650"/>
            <a:ext cx="4261556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76400"/>
            <a:ext cx="6400800" cy="4525963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rgbClr val="FF0000"/>
                </a:solidFill>
              </a:rPr>
              <a:t>Seven requirements: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Carry a pilot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Carry a passenger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125 mile range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Fly at least 36 mph under perfect control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Take off and land in a war zone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Disassembled for transport by wagon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Reassembled in 1 hour</a:t>
            </a:r>
          </a:p>
          <a:p>
            <a:pPr lvl="3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Contract called for Wrights to train 2 pilots for Army</a:t>
            </a:r>
          </a:p>
          <a:p>
            <a:pPr lvl="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Developments in the United States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24906"/>
            <a:ext cx="2510971" cy="332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1" y="13112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14258"/>
            <a:ext cx="2466975" cy="164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31"/>
            <a:ext cx="5181600" cy="1566669"/>
          </a:xfrm>
        </p:spPr>
        <p:txBody>
          <a:bodyPr/>
          <a:lstStyle/>
          <a:p>
            <a:r>
              <a:rPr lang="en-US" b="1" dirty="0" smtClean="0"/>
              <a:t>Evolved to use </a:t>
            </a:r>
            <a:r>
              <a:rPr lang="en-US" b="1" dirty="0" smtClean="0">
                <a:solidFill>
                  <a:srgbClr val="FF0000"/>
                </a:solidFill>
              </a:rPr>
              <a:t>as a bomber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With pilot or observer carrying bombs in lap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Role of the Airplane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4183741" cy="257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3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fontScale="92500" lnSpcReduction="2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state of the US Aviation military industry at the start and end of World War I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military role of the airplane in World War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How </a:t>
            </a: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did that influence the way the war was fought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How were airships (dirigibles and zeppelins) used during the war?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How did their use influence aircraft development?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12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First Long Range Strategic Bombing raid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Three (3) British Avro 504s bombed a Zeppelin storage shed in southern Germany</a:t>
            </a:r>
          </a:p>
          <a:p>
            <a:pPr lvl="1"/>
            <a:r>
              <a:rPr lang="en-US" dirty="0" smtClean="0"/>
              <a:t>Little damage </a:t>
            </a:r>
            <a:r>
              <a:rPr lang="en-US" dirty="0" smtClean="0">
                <a:solidFill>
                  <a:srgbClr val="FF0000"/>
                </a:solidFill>
              </a:rPr>
              <a:t>but caused Germans to form their first bombing squadron</a:t>
            </a:r>
          </a:p>
          <a:p>
            <a:pPr lvl="1"/>
            <a:endParaRPr lang="en-US" dirty="0"/>
          </a:p>
          <a:p>
            <a:r>
              <a:rPr lang="en-US" b="1" dirty="0" smtClean="0"/>
              <a:t>1915 – </a:t>
            </a:r>
            <a:r>
              <a:rPr lang="en-US" b="1" dirty="0" smtClean="0">
                <a:solidFill>
                  <a:srgbClr val="FF0000"/>
                </a:solidFill>
              </a:rPr>
              <a:t>Germans</a:t>
            </a:r>
            <a:r>
              <a:rPr lang="en-US" b="1" dirty="0" smtClean="0"/>
              <a:t> were raiding behind allied lines in France</a:t>
            </a:r>
          </a:p>
          <a:p>
            <a:pPr lvl="1"/>
            <a:r>
              <a:rPr lang="en-US" dirty="0" smtClean="0"/>
              <a:t>Later </a:t>
            </a:r>
            <a:r>
              <a:rPr lang="en-US" dirty="0" smtClean="0">
                <a:solidFill>
                  <a:srgbClr val="FF0000"/>
                </a:solidFill>
              </a:rPr>
              <a:t>began bombing London using dirigibles and airplanes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Role of the Airplane</a:t>
            </a:r>
            <a:endParaRPr lang="en-US" dirty="0"/>
          </a:p>
        </p:txBody>
      </p:sp>
      <p:pic>
        <p:nvPicPr>
          <p:cNvPr id="1026" name="Picture 2" descr="Avro 504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763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fontScale="92500" lnSpcReduction="2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state of the US Aviation military industry at the start and end of World War I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military role of the airplane in World War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How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did that influence the way the war was fought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How were airships (dirigibles and zeppelins) used during the war?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How did their use influence aircraft development?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12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Beginning of World War I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Germany had 20 dirigibles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Produced 88 more during the war</a:t>
            </a:r>
          </a:p>
          <a:p>
            <a:r>
              <a:rPr lang="en-US" b="1" dirty="0" smtClean="0"/>
              <a:t>Germany </a:t>
            </a:r>
            <a:r>
              <a:rPr lang="en-US" b="1" dirty="0" smtClean="0">
                <a:solidFill>
                  <a:srgbClr val="FF0000"/>
                </a:solidFill>
              </a:rPr>
              <a:t>used them as strategic bombers against French and English</a:t>
            </a:r>
            <a:r>
              <a:rPr lang="en-US" b="1" dirty="0" smtClean="0"/>
              <a:t> cities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in World War I</a:t>
            </a:r>
            <a:endParaRPr lang="en-US" dirty="0"/>
          </a:p>
        </p:txBody>
      </p:sp>
      <p:pic>
        <p:nvPicPr>
          <p:cNvPr id="2050" name="Picture 2" descr="http://www.century-of-flight.net/Aviation%20history/airplane%20at%20war/upload2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6" y="3657600"/>
            <a:ext cx="820362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 fontScale="92500" lnSpcReduction="20000"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state of the US Aviation military industry at the start and end of World War I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What was the military role of the airplane in World War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How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did that influence the way the war was fought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How were airships (dirigibles and zeppelins) used during the war?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How did their use influence aircraft development?</a:t>
            </a: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 smtClean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</a:t>
            </a:r>
            <a:r>
              <a:rPr lang="en-US" sz="33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significant aviation events occurring between 1904-1919 and their impact on future aviation development.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212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They were </a:t>
            </a:r>
            <a:r>
              <a:rPr lang="en-US" b="1" dirty="0" smtClean="0">
                <a:solidFill>
                  <a:srgbClr val="FF0000"/>
                </a:solidFill>
              </a:rPr>
              <a:t>accurate bombers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Highly flammable</a:t>
            </a:r>
          </a:p>
          <a:p>
            <a:pPr lvl="1"/>
            <a:r>
              <a:rPr lang="en-US" dirty="0"/>
              <a:t>Because they were vulnerable to anti-aircraft </a:t>
            </a:r>
            <a:r>
              <a:rPr lang="en-US" dirty="0" smtClean="0"/>
              <a:t>fire from ground and air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Mainly flown at night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1916 – Germany created a replacement – twin-engine bomber the Gotha IV</a:t>
            </a:r>
          </a:p>
          <a:p>
            <a:r>
              <a:rPr lang="en-US" b="1" dirty="0" smtClean="0"/>
              <a:t>This caused </a:t>
            </a:r>
            <a:r>
              <a:rPr lang="en-US" b="1" dirty="0" smtClean="0">
                <a:solidFill>
                  <a:srgbClr val="FF0000"/>
                </a:solidFill>
              </a:rPr>
              <a:t>British fighters </a:t>
            </a:r>
            <a:r>
              <a:rPr lang="en-US" b="1" dirty="0" smtClean="0"/>
              <a:t>to be </a:t>
            </a:r>
            <a:r>
              <a:rPr lang="en-US" b="1" dirty="0" smtClean="0">
                <a:solidFill>
                  <a:srgbClr val="FF0000"/>
                </a:solidFill>
              </a:rPr>
              <a:t>called back </a:t>
            </a:r>
            <a:r>
              <a:rPr lang="en-US" b="1" dirty="0" smtClean="0"/>
              <a:t>from war in France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 help protect British cities from the dirigibles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in World War I</a:t>
            </a:r>
            <a:endParaRPr lang="en-US" dirty="0"/>
          </a:p>
        </p:txBody>
      </p:sp>
      <p:pic>
        <p:nvPicPr>
          <p:cNvPr id="3074" name="Picture 2" descr="http://www.century-of-flight.net/Aviation%20history/airplane%20at%20war/upload2/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3596" cy="429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algn="ctr"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 Building Grading </a:t>
            </a:r>
            <a:r>
              <a:rPr lang="en-US" sz="3800" dirty="0" err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Rubic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r>
              <a:rPr lang="en-US" sz="2800" b="1" i="1" dirty="0"/>
              <a:t>Each Group </a:t>
            </a:r>
            <a:r>
              <a:rPr lang="en-US" sz="2800" b="1" i="1" dirty="0">
                <a:solidFill>
                  <a:srgbClr val="C00000"/>
                </a:solidFill>
              </a:rPr>
              <a:t>MUST </a:t>
            </a:r>
            <a:r>
              <a:rPr lang="en-US" sz="2800" b="1" i="1" dirty="0"/>
              <a:t>follow all directions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STOP!  </a:t>
            </a:r>
            <a:r>
              <a:rPr lang="en-US" sz="2800" b="1" i="1" dirty="0"/>
              <a:t>- If you are unsure</a:t>
            </a:r>
          </a:p>
          <a:p>
            <a:r>
              <a:rPr lang="en-US" sz="2800" b="1" i="1" dirty="0">
                <a:solidFill>
                  <a:srgbClr val="00B050"/>
                </a:solidFill>
              </a:rPr>
              <a:t>SAFETY</a:t>
            </a:r>
            <a:r>
              <a:rPr lang="en-US" sz="2800" b="1" i="1" dirty="0"/>
              <a:t> at ALL Times</a:t>
            </a:r>
          </a:p>
          <a:p>
            <a:r>
              <a:rPr lang="en-US" sz="2800" b="1" i="1" dirty="0"/>
              <a:t>Accuracy and Authenticity will be judged</a:t>
            </a:r>
          </a:p>
          <a:p>
            <a:r>
              <a:rPr lang="en-US" sz="2800" b="1" i="1" dirty="0"/>
              <a:t>Each Group  Member is responsible to produce a 2 page paper on the model.</a:t>
            </a:r>
          </a:p>
          <a:p>
            <a:pPr lvl="1"/>
            <a:r>
              <a:rPr lang="en-US" b="1" i="1" dirty="0" smtClean="0"/>
              <a:t>Aircraft Specifications</a:t>
            </a:r>
          </a:p>
          <a:p>
            <a:pPr lvl="1"/>
            <a:r>
              <a:rPr lang="en-US" b="1" i="1" dirty="0" smtClean="0"/>
              <a:t>Aircraft contribution to Aviation development</a:t>
            </a:r>
          </a:p>
          <a:p>
            <a:pPr lvl="1"/>
            <a:r>
              <a:rPr lang="en-US" b="1" i="1" dirty="0" smtClean="0"/>
              <a:t>Significant Aviation Pioneers associated with aircraft (pilots, inventors etc.)</a:t>
            </a:r>
          </a:p>
          <a:p>
            <a:r>
              <a:rPr lang="en-US" sz="2800" b="1" i="1" dirty="0" smtClean="0"/>
              <a:t>The </a:t>
            </a:r>
            <a:r>
              <a:rPr lang="en-US" sz="2800" b="1" i="1" dirty="0"/>
              <a:t>Group will provide a Presentation on the model.</a:t>
            </a:r>
          </a:p>
          <a:p>
            <a:pPr lvl="1"/>
            <a:r>
              <a:rPr lang="en-US" b="1" i="1" dirty="0" smtClean="0"/>
              <a:t>5to 7 slides (Title slide;  Body; Summary Slide)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395707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What was the sentiment of the U.S. public regarding aviation between 1904-1919?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List the seven requirements President Roosevelt stated the Wright Brothers must meet before the U.S. government would contract for aircraft.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Why was Glenn Curtiss known as the “Fastest Man on Earth?”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prize and the rules established for the challenge of the flight across the country.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9/8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7443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376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5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682816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25741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838200"/>
            <a:ext cx="932688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143001"/>
            <a:ext cx="8534549" cy="5638800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Standards Addressed:</a:t>
            </a:r>
            <a:endParaRPr lang="en-US" sz="3200" b="1" u="sng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u="sng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Technological Literacy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Students will develop an understanding of the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: 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Characteristics and scope of technology.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C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ore concepts of technology.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R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elationships among technologies and the connections between technology and the other fields of study.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u="sng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English Language Arts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Students will</a:t>
            </a:r>
            <a:r>
              <a:rPr lang="en-US" sz="24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: 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Conduct research and gather, evaluate and synthesize data and communicate their discoveries to their audience.</a:t>
            </a:r>
          </a:p>
          <a:p>
            <a:pPr marL="627602" lvl="1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Use a variety of technological and informational resources to create and communicate knowledge.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13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460761"/>
              </p:ext>
            </p:extLst>
          </p:nvPr>
        </p:nvGraphicFramePr>
        <p:xfrm>
          <a:off x="152400" y="381000"/>
          <a:ext cx="8839200" cy="7445567"/>
        </p:xfrm>
        <a:graphic>
          <a:graphicData uri="http://schemas.openxmlformats.org/drawingml/2006/table">
            <a:tbl>
              <a:tblPr firstRow="1" firstCol="1" bandRow="1"/>
              <a:tblGrid>
                <a:gridCol w="1259868"/>
                <a:gridCol w="1262551"/>
                <a:gridCol w="1263893"/>
                <a:gridCol w="1262551"/>
                <a:gridCol w="1263893"/>
                <a:gridCol w="1263893"/>
                <a:gridCol w="1262551"/>
              </a:tblGrid>
              <a:tr h="2385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 QUIZ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Progress in</a:t>
                      </a:r>
                      <a:r>
                        <a:rPr lang="en-US" sz="1200" b="1" kern="800" baseline="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 Europe</a:t>
                      </a:r>
                      <a:endParaRPr lang="en-US" sz="1200" b="1" kern="800" dirty="0" smtClean="0">
                        <a:solidFill>
                          <a:srgbClr val="0D0D0D"/>
                        </a:solidFill>
                        <a:effectLst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kern="800" dirty="0" smtClean="0">
                          <a:solidFill>
                            <a:srgbClr val="0D0D0D"/>
                          </a:solidFill>
                          <a:effectLst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Flying Vertical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Commercial Flying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 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Preparing for War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WWI – Role of the Airplane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Europe in 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Development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7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 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Fighter Aces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US in 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Model Building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US in WWI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Ind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2 </a:t>
                      </a: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pg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paper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Presentation / Models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 TEST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“</a:t>
                      </a: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FlyBoys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”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1st Quarter Grades Due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No School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Parent/Teacher Conf.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642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642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76200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October 2014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324100" y="1772557"/>
            <a:ext cx="1905000" cy="2286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914400" y="4343400"/>
            <a:ext cx="1981200" cy="22098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070429" y="2971800"/>
            <a:ext cx="1981200" cy="22098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200400" y="2743200"/>
            <a:ext cx="2471365" cy="26670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019800" y="50800"/>
            <a:ext cx="1981200" cy="2209800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7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339828" cy="5182493"/>
          </a:xfrm>
        </p:spPr>
        <p:txBody>
          <a:bodyPr lIns="88896" tIns="50798" rIns="88896" bIns="50798" anchor="t">
            <a:normAutofit/>
          </a:bodyPr>
          <a:lstStyle/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In 1907, </a:t>
            </a:r>
            <a:r>
              <a:rPr lang="en-US" sz="2800" dirty="0" smtClean="0">
                <a:solidFill>
                  <a:srgbClr val="C00000"/>
                </a:solidFill>
              </a:rPr>
              <a:t>Curtiss became known as the “Fastest Man on Earth</a:t>
            </a:r>
            <a:r>
              <a:rPr lang="en-US" sz="2800" dirty="0" smtClean="0"/>
              <a:t>”</a:t>
            </a:r>
          </a:p>
          <a:p>
            <a:pPr marL="51344" indent="0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dirty="0" smtClean="0"/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Raced a  motorcycle 136.3mph.</a:t>
            </a: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>
              <a:solidFill>
                <a:srgbClr val="C00000"/>
              </a:solidFill>
            </a:endParaRPr>
          </a:p>
          <a:p>
            <a:pPr marL="221002" indent="-169658" defTabSz="914145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His engines were light and powerful – which caught the interest of Thomas Baldwin – a balloonist.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pPr defTabSz="914145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Developments in the U.S.</a:t>
            </a:r>
            <a:endParaRPr lang="en-US" dirty="0" smtClean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82924"/>
            <a:ext cx="3747929" cy="249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86773"/>
            <a:ext cx="3709988" cy="262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40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8" tIns="50798" rIns="50798" bIns="5079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4" y="685353"/>
            <a:ext cx="8786813" cy="5866805"/>
          </a:xfrm>
        </p:spPr>
        <p:txBody>
          <a:bodyPr lIns="88896" tIns="50798" rIns="88896" bIns="50798">
            <a:normAutofit lnSpcReduction="10000"/>
          </a:bodyPr>
          <a:lstStyle/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73" indent="-473257" defTabSz="914145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sz="11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What was the sentiment of the U.S. public regarding aviation between 1904-1919?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73" indent="-473257" defTabSz="914145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List the seven requirements President Roosevelt stated the Wright Brothers must meet before the U.S. government would contract for aircraft.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Why was Glenn Curtiss known as the “Fastest Man on Earth?”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ea typeface="Helvetica" charset="0"/>
                <a:cs typeface="Helvetica" charset="0"/>
                <a:sym typeface="Helvetica" charset="0"/>
              </a:rPr>
              <a:t>Identify the members of the AEA.</a:t>
            </a:r>
          </a:p>
          <a:p>
            <a:pPr marL="550273" indent="-473257" defTabSz="914145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Describe the prize and the rules established for the challenge of the flight across the country.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0"/>
            <a:ext cx="8229823" cy="837158"/>
          </a:xfrm>
        </p:spPr>
        <p:txBody>
          <a:bodyPr lIns="88896" tIns="50798" rIns="88896" bIns="50798"/>
          <a:lstStyle/>
          <a:p>
            <a:pPr defTabSz="914145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9/8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7443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4802</TotalTime>
  <Words>2979</Words>
  <Application>Microsoft Office PowerPoint</Application>
  <PresentationFormat>On-screen Show (4:3)</PresentationFormat>
  <Paragraphs>658</Paragraphs>
  <Slides>78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Concourse</vt:lpstr>
      <vt:lpstr>Office Theme</vt:lpstr>
      <vt:lpstr>1_Concourse</vt:lpstr>
      <vt:lpstr>3_Custom Design</vt:lpstr>
      <vt:lpstr>3_Concourse</vt:lpstr>
      <vt:lpstr>2_Office Theme</vt:lpstr>
      <vt:lpstr>Warm-Up – 9/8 – 10 minutes</vt:lpstr>
      <vt:lpstr>Questions / Comments</vt:lpstr>
      <vt:lpstr>Warm-Up – 9/8 – 10 minutes</vt:lpstr>
      <vt:lpstr>Introduction</vt:lpstr>
      <vt:lpstr>Warm-Up – 9/8 – 10 minutes</vt:lpstr>
      <vt:lpstr>Developments in the United States</vt:lpstr>
      <vt:lpstr>Warm-Up – 9/8 – 10 minutes</vt:lpstr>
      <vt:lpstr>Developments in the U.S.</vt:lpstr>
      <vt:lpstr>Warm-Up – 9/8 – 10 minutes</vt:lpstr>
      <vt:lpstr>Aerial Experiment Association</vt:lpstr>
      <vt:lpstr>Warm-Up – 9/8 – 10 minutes</vt:lpstr>
      <vt:lpstr>Developments in the U.S.</vt:lpstr>
      <vt:lpstr>Questions / Comments</vt:lpstr>
      <vt:lpstr>PowerPoint Presentation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AVIATION ACES</vt:lpstr>
      <vt:lpstr>PowerPoint Presentation</vt:lpstr>
      <vt:lpstr>Today’s Mission Requirements</vt:lpstr>
      <vt:lpstr>Preparing for War</vt:lpstr>
      <vt:lpstr>Preparing for War</vt:lpstr>
      <vt:lpstr>Preparing for War</vt:lpstr>
      <vt:lpstr>Preparing for War</vt:lpstr>
      <vt:lpstr>Preparing for War</vt:lpstr>
      <vt:lpstr>Preparing for War</vt:lpstr>
      <vt:lpstr>Military Role of the Airplane</vt:lpstr>
      <vt:lpstr>Military Role of the Airplane</vt:lpstr>
      <vt:lpstr>Military Role of the Airplane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Military Role of the Airplane</vt:lpstr>
      <vt:lpstr>Europe in World War I</vt:lpstr>
      <vt:lpstr>Europe in World War I</vt:lpstr>
      <vt:lpstr>PowerPoint Presentation</vt:lpstr>
      <vt:lpstr>Questions / Comments</vt:lpstr>
      <vt:lpstr>Today’s Mission Requirements</vt:lpstr>
      <vt:lpstr>Preparing for War</vt:lpstr>
      <vt:lpstr>Preparing for War</vt:lpstr>
      <vt:lpstr>Preparing for War</vt:lpstr>
      <vt:lpstr>Preparing for War</vt:lpstr>
      <vt:lpstr>Preparing for War</vt:lpstr>
      <vt:lpstr>Today’s Mission Requirements</vt:lpstr>
      <vt:lpstr>Military Role of the Airplane</vt:lpstr>
      <vt:lpstr>Military Role of the Airplane</vt:lpstr>
      <vt:lpstr>Today’s Mission Requirements</vt:lpstr>
      <vt:lpstr>Military Role of the Airplane</vt:lpstr>
      <vt:lpstr>Today’s Mission Requirements</vt:lpstr>
      <vt:lpstr>Europe in World War I</vt:lpstr>
      <vt:lpstr>Today’s Mission Requirements</vt:lpstr>
      <vt:lpstr>Europe in World War I</vt:lpstr>
      <vt:lpstr>Questions / Comments</vt:lpstr>
      <vt:lpstr>Model Building Grading Rubic</vt:lpstr>
      <vt:lpstr>Questions / Comments</vt:lpstr>
      <vt:lpstr>PowerPoint Presentation</vt:lpstr>
      <vt:lpstr>Questions / Comments</vt:lpstr>
      <vt:lpstr>PowerPoint Presentation</vt:lpstr>
      <vt:lpstr>Safety Rules – Safety Monitor Brief</vt:lpstr>
      <vt:lpstr>PowerPoint Presentation</vt:lpstr>
      <vt:lpstr>Questions / Comments</vt:lpstr>
      <vt:lpstr>PowerPoint Presentation</vt:lpstr>
      <vt:lpstr>Today’s Mission Requirements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Petrucci, Anthony P</cp:lastModifiedBy>
  <cp:revision>314</cp:revision>
  <cp:lastPrinted>2012-09-30T20:38:04Z</cp:lastPrinted>
  <dcterms:created xsi:type="dcterms:W3CDTF">2011-01-17T01:19:35Z</dcterms:created>
  <dcterms:modified xsi:type="dcterms:W3CDTF">2015-09-07T16:19:21Z</dcterms:modified>
</cp:coreProperties>
</file>