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5" r:id="rId3"/>
    <p:sldMasterId id="2147483757" r:id="rId4"/>
    <p:sldMasterId id="2147483769" r:id="rId5"/>
    <p:sldMasterId id="2147483805" r:id="rId6"/>
    <p:sldMasterId id="2147483822" r:id="rId7"/>
    <p:sldMasterId id="2147483870" r:id="rId8"/>
    <p:sldMasterId id="2147483906" r:id="rId9"/>
    <p:sldMasterId id="2147483918" r:id="rId10"/>
    <p:sldMasterId id="2147483934" r:id="rId11"/>
    <p:sldMasterId id="2147483946" r:id="rId12"/>
  </p:sldMasterIdLst>
  <p:notesMasterIdLst>
    <p:notesMasterId r:id="rId55"/>
  </p:notesMasterIdLst>
  <p:handoutMasterIdLst>
    <p:handoutMasterId r:id="rId56"/>
  </p:handoutMasterIdLst>
  <p:sldIdLst>
    <p:sldId id="415" r:id="rId13"/>
    <p:sldId id="416" r:id="rId14"/>
    <p:sldId id="458" r:id="rId15"/>
    <p:sldId id="452" r:id="rId16"/>
    <p:sldId id="459" r:id="rId17"/>
    <p:sldId id="453" r:id="rId18"/>
    <p:sldId id="460" r:id="rId19"/>
    <p:sldId id="454" r:id="rId20"/>
    <p:sldId id="456" r:id="rId21"/>
    <p:sldId id="457" r:id="rId22"/>
    <p:sldId id="461" r:id="rId23"/>
    <p:sldId id="463" r:id="rId24"/>
    <p:sldId id="462" r:id="rId25"/>
    <p:sldId id="455" r:id="rId26"/>
    <p:sldId id="429" r:id="rId27"/>
    <p:sldId id="447" r:id="rId28"/>
    <p:sldId id="448" r:id="rId29"/>
    <p:sldId id="449" r:id="rId30"/>
    <p:sldId id="384" r:id="rId31"/>
    <p:sldId id="399" r:id="rId32"/>
    <p:sldId id="386" r:id="rId33"/>
    <p:sldId id="400" r:id="rId34"/>
    <p:sldId id="407" r:id="rId35"/>
    <p:sldId id="408" r:id="rId36"/>
    <p:sldId id="414" r:id="rId37"/>
    <p:sldId id="256" r:id="rId38"/>
    <p:sldId id="272" r:id="rId39"/>
    <p:sldId id="277" r:id="rId40"/>
    <p:sldId id="269" r:id="rId41"/>
    <p:sldId id="270" r:id="rId42"/>
    <p:sldId id="275" r:id="rId43"/>
    <p:sldId id="276" r:id="rId44"/>
    <p:sldId id="278" r:id="rId45"/>
    <p:sldId id="282" r:id="rId46"/>
    <p:sldId id="283" r:id="rId47"/>
    <p:sldId id="286" r:id="rId48"/>
    <p:sldId id="287" r:id="rId49"/>
    <p:sldId id="288" r:id="rId50"/>
    <p:sldId id="289" r:id="rId51"/>
    <p:sldId id="450" r:id="rId52"/>
    <p:sldId id="451" r:id="rId53"/>
    <p:sldId id="446" r:id="rId54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60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416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78" algn="l" defTabSz="91411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4" autoAdjust="0"/>
    <p:restoredTop sz="94660"/>
  </p:normalViewPr>
  <p:slideViewPr>
    <p:cSldViewPr>
      <p:cViewPr varScale="1">
        <p:scale>
          <a:sx n="104" d="100"/>
          <a:sy n="104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76"/>
    </p:cViewPr>
  </p:sorter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1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3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9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270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81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094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1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26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192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45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6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6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719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72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614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68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976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hangingPunct="0"/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1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00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44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1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9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 lIns="91411" tIns="45706" rIns="91411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458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7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583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59" indent="0" algn="ctr">
              <a:buNone/>
              <a:defRPr/>
            </a:lvl2pPr>
            <a:lvl3pPr marL="914118" indent="0" algn="ctr">
              <a:buNone/>
              <a:defRPr/>
            </a:lvl3pPr>
            <a:lvl4pPr marL="1371180" indent="0" algn="ctr">
              <a:buNone/>
              <a:defRPr/>
            </a:lvl4pPr>
            <a:lvl5pPr marL="1828239" indent="0" algn="ctr">
              <a:buNone/>
              <a:defRPr/>
            </a:lvl5pPr>
            <a:lvl6pPr marL="2285298" indent="0" algn="ctr">
              <a:buNone/>
              <a:defRPr/>
            </a:lvl6pPr>
            <a:lvl7pPr marL="2742360" indent="0" algn="ctr">
              <a:buNone/>
              <a:defRPr/>
            </a:lvl7pPr>
            <a:lvl8pPr marL="3199416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11" tIns="45706" rIns="91411" bIns="45706"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35" indent="0" algn="ctr">
              <a:buNone/>
              <a:defRPr/>
            </a:lvl2pPr>
            <a:lvl3pPr marL="914071" indent="0" algn="ctr">
              <a:buNone/>
              <a:defRPr/>
            </a:lvl3pPr>
            <a:lvl4pPr marL="1371110" indent="0" algn="ctr">
              <a:buNone/>
              <a:defRPr/>
            </a:lvl4pPr>
            <a:lvl5pPr marL="1828146" indent="0" algn="ctr">
              <a:buNone/>
              <a:defRPr/>
            </a:lvl5pPr>
            <a:lvl6pPr marL="2285181" indent="0" algn="ctr">
              <a:buNone/>
              <a:defRPr/>
            </a:lvl6pPr>
            <a:lvl7pPr marL="2742219" indent="0" algn="ctr">
              <a:buNone/>
              <a:defRPr/>
            </a:lvl7pPr>
            <a:lvl8pPr marL="3199252" indent="0" algn="ctr">
              <a:buNone/>
              <a:defRPr/>
            </a:lvl8pPr>
            <a:lvl9pPr marL="365629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3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800"/>
            </a:lvl2pPr>
            <a:lvl3pPr marL="914071" indent="0">
              <a:buNone/>
              <a:defRPr sz="1600"/>
            </a:lvl3pPr>
            <a:lvl4pPr marL="1371110" indent="0">
              <a:buNone/>
              <a:defRPr sz="1400"/>
            </a:lvl4pPr>
            <a:lvl5pPr marL="1828146" indent="0">
              <a:buNone/>
              <a:defRPr sz="1400"/>
            </a:lvl5pPr>
            <a:lvl6pPr marL="2285181" indent="0">
              <a:buNone/>
              <a:defRPr sz="1400"/>
            </a:lvl6pPr>
            <a:lvl7pPr marL="2742219" indent="0">
              <a:buNone/>
              <a:defRPr sz="1400"/>
            </a:lvl7pPr>
            <a:lvl8pPr marL="3199252" indent="0">
              <a:buNone/>
              <a:defRPr sz="1400"/>
            </a:lvl8pPr>
            <a:lvl9pPr marL="365629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7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7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6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3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2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0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4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49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9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59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838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545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018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0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90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0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01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4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1" tIns="45706" rIns="91411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5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9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57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2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0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24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2190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91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5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32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0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39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38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68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3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0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4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64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394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69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35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9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972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196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543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91411" tIns="45706" rIns="91411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9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975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8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749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4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050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92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655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72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25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4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44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581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975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44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79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5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7" indent="-22852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8" indent="-22852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3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64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89812" fontAlgn="auto">
                <a:spcBef>
                  <a:spcPts val="0"/>
                </a:spcBef>
                <a:spcAft>
                  <a:spcPts val="0"/>
                </a:spcAft>
              </a:pPr>
              <a:t>9/5/2017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8898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3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hangingPunct="0"/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9/5/2017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6" indent="-342796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647" indent="-228529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708" indent="-22852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770" indent="-228529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83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8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49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0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7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2589" indent="-22851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599626" indent="-2285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6665" indent="-228517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701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736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74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807" indent="-228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0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6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9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2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1" algn="l" defTabSz="9140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33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9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A8287187-F107-4CD8-9534-F5D0BC6D3595}" type="datetimeFigureOut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9/5/2017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F33EDD2D-B004-45A0-8FF1-F3C2E57571A4}" type="slidenum">
              <a:rPr lang="en-US" smtClean="0">
                <a:solidFill>
                  <a:prstClr val="black"/>
                </a:solidFill>
                <a:latin typeface="Lucida Sans Unicode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085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key or menu item would I select to check if my Aery glider would fly?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should you do to the leading edges of the wings and the stabilizers to aid in flight?</a:t>
            </a:r>
            <a:endParaRPr lang="en-US" sz="28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Why is it important for the wing to be centered on the fuselage?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Why is it important for the 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stabilizer </a:t>
            </a: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to be centered on the fuselage?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best method for gluing on the wings and stabilizer?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233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Hold </a:t>
            </a:r>
            <a:r>
              <a:rPr lang="en-US" dirty="0" smtClean="0"/>
              <a:t>glider </a:t>
            </a:r>
            <a:r>
              <a:rPr lang="en-US" dirty="0"/>
              <a:t>on fingertips placed at </a:t>
            </a:r>
            <a:r>
              <a:rPr lang="en-US" dirty="0" smtClean="0"/>
              <a:t>nose </a:t>
            </a:r>
            <a:r>
              <a:rPr lang="en-US" dirty="0"/>
              <a:t>and </a:t>
            </a:r>
            <a:r>
              <a:rPr lang="en-US" dirty="0" smtClean="0"/>
              <a:t>tail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wingtips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6" name="Picture 6" descr="drawing gli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724406"/>
            <a:ext cx="4038600" cy="569913"/>
          </a:xfr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19800" y="5334001"/>
            <a:ext cx="228600" cy="304800"/>
          </a:xfrm>
          <a:prstGeom prst="triangle">
            <a:avLst>
              <a:gd name="adj" fmla="val 50000"/>
            </a:avLst>
          </a:prstGeom>
          <a:solidFill>
            <a:srgbClr val="E607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key or menu item would I select to check if my Aery glider would fly?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should you do to the leading edges of the wings and the stabilizers to aid in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wing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Why is it important for the 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stabilizer </a:t>
            </a: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to be centered on the fuselage?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best method for gluing on the wings and stabilizer?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078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Adding the </a:t>
            </a:r>
            <a:r>
              <a:rPr lang="en-US" sz="4000" dirty="0" smtClean="0"/>
              <a:t>Stabilizer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Center the </a:t>
            </a:r>
            <a:r>
              <a:rPr lang="en-US" sz="3200" dirty="0" smtClean="0"/>
              <a:t>stabilizer </a:t>
            </a:r>
            <a:r>
              <a:rPr lang="en-US" sz="3200" dirty="0"/>
              <a:t>on the fuselage</a:t>
            </a:r>
          </a:p>
          <a:p>
            <a:pPr eaLnBrk="1" hangingPunct="1"/>
            <a:r>
              <a:rPr lang="en-US" sz="3200" dirty="0"/>
              <a:t>Glue it on straight and square to the fuselage . . . </a:t>
            </a:r>
            <a:r>
              <a:rPr lang="en-US" sz="3200" dirty="0">
                <a:solidFill>
                  <a:srgbClr val="E60702"/>
                </a:solidFill>
              </a:rPr>
              <a:t>this is critical</a:t>
            </a:r>
          </a:p>
        </p:txBody>
      </p:sp>
      <p:pic>
        <p:nvPicPr>
          <p:cNvPr id="7" name="Picture 12" descr="drawing gli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6" y="3124206"/>
            <a:ext cx="4038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drawing glider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9"/>
          <a:stretch>
            <a:fillRect/>
          </a:stretch>
        </p:blipFill>
        <p:spPr>
          <a:xfrm>
            <a:off x="2514600" y="5029200"/>
            <a:ext cx="1752600" cy="114300"/>
          </a:xfrm>
          <a:prstGeom prst="rect">
            <a:avLst/>
          </a:prstGeom>
          <a:noFill/>
        </p:spPr>
      </p:pic>
      <p:sp>
        <p:nvSpPr>
          <p:cNvPr id="9" name="Rectangle 8" descr="Oak"/>
          <p:cNvSpPr>
            <a:spLocks noChangeArrowheads="1"/>
          </p:cNvSpPr>
          <p:nvPr/>
        </p:nvSpPr>
        <p:spPr bwMode="auto">
          <a:xfrm>
            <a:off x="762000" y="5181600"/>
            <a:ext cx="67818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key or menu item would I select to check if my Aery glider would fly?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should you do to the leading edges of the wings and the stabilizers to aid in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wing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stabilizer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to be centered on the fuselage?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is the best method for gluing on the wings and stabilizer?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09658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Making a Strong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6"/>
            <a:ext cx="42672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Avoid typical novice method of applying excessive glue on an edge and sticking material together</a:t>
            </a:r>
          </a:p>
          <a:p>
            <a:pPr eaLnBrk="1" hangingPunct="1"/>
            <a:r>
              <a:rPr lang="en-US" sz="3200" dirty="0"/>
              <a:t>Light bond with reinforcing fillets increases the glue surface area and bond strength</a:t>
            </a:r>
          </a:p>
        </p:txBody>
      </p:sp>
      <p:pic>
        <p:nvPicPr>
          <p:cNvPr id="7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48200" y="1676401"/>
            <a:ext cx="42672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5"/>
          <a:stretch/>
        </p:blipFill>
        <p:spPr bwMode="auto">
          <a:xfrm>
            <a:off x="4648200" y="3234418"/>
            <a:ext cx="4267200" cy="12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0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1"/>
            <a:ext cx="4339828" cy="5182493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1904 — The Wright Brothers first use their weight-and-derrick-assisted take-off device in order to make themselves independent of the wind and weather.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When the heavy weight is released, the rope pulls the aircraft, which sits on a flatbed truck, over the launching track, thus assisting its take-off.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33" y="4121349"/>
            <a:ext cx="375152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99" y="1143000"/>
            <a:ext cx="3454976" cy="274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731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1909 — The United States Army's first “Aerodrome,” an airfield or airport, is established in College Park, Maryland.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4" y="3504458"/>
            <a:ext cx="3922251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31" y="1600200"/>
            <a:ext cx="28670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429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7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1956 — New manned flight altitude record of 125,200 feet set by Capt. I.C. </a:t>
            </a:r>
            <a:r>
              <a:rPr lang="en-US" sz="2800" dirty="0" err="1"/>
              <a:t>Kincheloe</a:t>
            </a:r>
            <a:r>
              <a:rPr lang="en-US" sz="2800" dirty="0"/>
              <a:t>. (Bell X-2)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16182"/>
            <a:ext cx="1676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33882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765769"/>
            <a:ext cx="3505200" cy="2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950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120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16337"/>
              </p:ext>
            </p:extLst>
          </p:nvPr>
        </p:nvGraphicFramePr>
        <p:xfrm>
          <a:off x="554728" y="657054"/>
          <a:ext cx="8078788" cy="599144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Glider Challenge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Glenn 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Test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3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ndara"/>
                          <a:cs typeface="Times New Roman"/>
                        </a:rPr>
                        <a:t>Chapter 3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5029200" y="658583"/>
            <a:ext cx="1334815" cy="1287959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hangingPunct="0"/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0373" y="-112387"/>
            <a:ext cx="44675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307792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hangingPunct="0"/>
            <a:endParaRPr lang="en-US" sz="3600" smtClean="0">
              <a:solidFill>
                <a:srgbClr val="000000"/>
              </a:solidFill>
              <a:latin typeface="Helvetica Light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6889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793771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7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Fly?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4" y="1524000"/>
            <a:ext cx="673912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22" y="3429000"/>
            <a:ext cx="4702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Press F3 or under Analysis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Once you get an AERY number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</a:rPr>
              <a:t> it is stable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Raise Hand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66078" y="1676399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Horizontal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Vertical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rgbClr val="000000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105400" y="1691483"/>
            <a:ext cx="3578441" cy="71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8016" y="187893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Fuselage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6078" y="1219201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83841" y="1219200"/>
            <a:ext cx="0" cy="380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078" y="1430891"/>
            <a:ext cx="8125051" cy="169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304" y="824806"/>
            <a:ext cx="928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90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36 inch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6" y="3809999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34" y="1670480"/>
            <a:ext cx="381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7134" y="1730380"/>
            <a:ext cx="0" cy="2061863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-30948" y="399097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7.5 cm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3 inch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5867400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NOTE: Fuselage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LONGER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35 cm or 12 inch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Can be </a:t>
            </a:r>
            <a:r>
              <a:rPr lang="en-US" b="1" dirty="0" smtClean="0">
                <a:solidFill>
                  <a:srgbClr val="000000"/>
                </a:solidFill>
              </a:rPr>
              <a:t>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WIDER</a:t>
            </a:r>
            <a:r>
              <a:rPr lang="en-US" dirty="0" smtClean="0">
                <a:solidFill>
                  <a:srgbClr val="000000"/>
                </a:solidFill>
              </a:rPr>
              <a:t> than </a:t>
            </a:r>
            <a:r>
              <a:rPr lang="en-US" b="1" dirty="0" smtClean="0">
                <a:solidFill>
                  <a:srgbClr val="FF0000"/>
                </a:solidFill>
              </a:rPr>
              <a:t>2.5 cm or 1 inch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0475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Balsa Glider Construction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Familiarize Yourself with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Components</a:t>
            </a:r>
          </a:p>
          <a:p>
            <a:pPr eaLnBrk="1" hangingPunct="1"/>
            <a:r>
              <a:rPr lang="en-US" sz="3200" dirty="0"/>
              <a:t>Dimensions</a:t>
            </a:r>
          </a:p>
          <a:p>
            <a:pPr eaLnBrk="1" hangingPunct="1"/>
            <a:r>
              <a:rPr lang="en-US" sz="3200" dirty="0"/>
              <a:t>Materials</a:t>
            </a:r>
          </a:p>
          <a:p>
            <a:pPr eaLnBrk="1" hangingPunct="1"/>
            <a:r>
              <a:rPr lang="en-US" sz="3200" dirty="0"/>
              <a:t>Outlines vs. cuts</a:t>
            </a:r>
          </a:p>
        </p:txBody>
      </p:sp>
      <p:pic>
        <p:nvPicPr>
          <p:cNvPr id="6" name="Picture 7" descr="glid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76513"/>
            <a:ext cx="4038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15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a </a:t>
            </a:r>
            <a:r>
              <a:rPr lang="en-US" dirty="0" smtClean="0"/>
              <a:t>Single </a:t>
            </a:r>
            <a:r>
              <a:rPr lang="en-US" dirty="0"/>
              <a:t>S</a:t>
            </a:r>
            <a:r>
              <a:rPr lang="en-US" dirty="0" smtClean="0"/>
              <a:t>heet</a:t>
            </a:r>
            <a:endParaRPr lang="en-US" dirty="0"/>
          </a:p>
        </p:txBody>
      </p:sp>
      <p:sp>
        <p:nvSpPr>
          <p:cNvPr id="7" name="Rectangle 5" descr="Oak"/>
          <p:cNvSpPr>
            <a:spLocks noChangeArrowheads="1"/>
          </p:cNvSpPr>
          <p:nvPr/>
        </p:nvSpPr>
        <p:spPr bwMode="auto">
          <a:xfrm>
            <a:off x="457200" y="1676401"/>
            <a:ext cx="8229600" cy="2133600"/>
          </a:xfrm>
          <a:prstGeom prst="rect">
            <a:avLst/>
          </a:prstGeom>
          <a:blipFill dpi="0" rotWithShape="1">
            <a:blip r:embed="rId2" cstate="print">
              <a:alphaModFix amt="4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endParaRPr lang="en-US" sz="2400"/>
          </a:p>
        </p:txBody>
      </p: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57200" y="2286000"/>
            <a:ext cx="4876800" cy="1524000"/>
            <a:chOff x="288" y="1728"/>
            <a:chExt cx="3072" cy="96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21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1824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88" y="1728"/>
              <a:ext cx="15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584" y="2112"/>
              <a:ext cx="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Wing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334000" y="2971800"/>
            <a:ext cx="2057400" cy="838200"/>
            <a:chOff x="3360" y="2160"/>
            <a:chExt cx="1296" cy="5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4" y="2284"/>
              <a:ext cx="69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Horizontal</a:t>
              </a:r>
            </a:p>
            <a:p>
              <a:pPr algn="ctr"/>
              <a:r>
                <a:rPr lang="en-US" sz="1600"/>
                <a:t>Stabilizer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0" y="216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984" y="2160"/>
              <a:ext cx="67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6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7467600" y="2590801"/>
            <a:ext cx="1219200" cy="1219200"/>
            <a:chOff x="4704" y="1920"/>
            <a:chExt cx="768" cy="76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830" y="2226"/>
              <a:ext cx="5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Vertical</a:t>
              </a:r>
            </a:p>
            <a:p>
              <a:pPr algn="ctr"/>
              <a:r>
                <a:rPr lang="en-US" sz="1600"/>
                <a:t>Tail</a:t>
              </a: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04" y="22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4704" y="192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25016" y="4800601"/>
            <a:ext cx="8266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1" tIns="45706" rIns="91411" bIns="45706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3200" b="0" dirty="0">
                <a:latin typeface="Arial" charset="0"/>
              </a:rPr>
              <a:t>Notice the grain direction: Always </a:t>
            </a:r>
            <a:r>
              <a:rPr lang="en-US" sz="3200" b="0" dirty="0" err="1">
                <a:latin typeface="Arial" charset="0"/>
              </a:rPr>
              <a:t>spanwise</a:t>
            </a:r>
            <a:r>
              <a:rPr lang="en-US" sz="3200" b="0" dirty="0">
                <a:latin typeface="Arial" charset="0"/>
              </a:rPr>
              <a:t>!</a:t>
            </a: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457200" y="3886200"/>
            <a:ext cx="4876800" cy="685800"/>
            <a:chOff x="288" y="2736"/>
            <a:chExt cx="3072" cy="432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912" y="2802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chemeClr val="tx1"/>
                  </a:solidFill>
                </a:rPr>
                <a:t>Leave extra space at these locations if material allows</a:t>
              </a:r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 flipV="1">
              <a:off x="288" y="273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1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Marking the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4" name="Rectangle 4" descr="Oak"/>
          <p:cNvSpPr>
            <a:spLocks noChangeArrowheads="1"/>
          </p:cNvSpPr>
          <p:nvPr/>
        </p:nvSpPr>
        <p:spPr bwMode="auto">
          <a:xfrm>
            <a:off x="381000" y="2971800"/>
            <a:ext cx="8305800" cy="1524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47800" y="3124201"/>
            <a:ext cx="1036638" cy="1295400"/>
            <a:chOff x="960" y="1488"/>
            <a:chExt cx="653" cy="81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296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960" y="1938"/>
              <a:ext cx="65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Wing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Location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830525" y="3124208"/>
            <a:ext cx="928688" cy="1544637"/>
            <a:chOff x="1831" y="1488"/>
            <a:chExt cx="585" cy="973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16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831" y="1938"/>
              <a:ext cx="58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Center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of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Gravity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419610" y="3124206"/>
            <a:ext cx="1146176" cy="1831975"/>
            <a:chOff x="2400" y="1488"/>
            <a:chExt cx="722" cy="1154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400" y="14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400" y="1872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533" y="2274"/>
              <a:ext cx="5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Neutral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Point</a:t>
              </a:r>
            </a:p>
          </p:txBody>
        </p: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5956300" y="3124200"/>
            <a:ext cx="1219200" cy="1343025"/>
            <a:chOff x="3800" y="1488"/>
            <a:chExt cx="768" cy="846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4272" y="148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800" y="1968"/>
              <a:ext cx="7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Horizontal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Stabilizer</a:t>
              </a:r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7305689" y="3124201"/>
            <a:ext cx="949327" cy="1346200"/>
            <a:chOff x="4650" y="1488"/>
            <a:chExt cx="598" cy="848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H="1" flipV="1">
              <a:off x="4752" y="148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650" y="1968"/>
              <a:ext cx="59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Vertical</a:t>
              </a:r>
            </a:p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Tail</a:t>
              </a:r>
            </a:p>
          </p:txBody>
        </p:sp>
      </p:grp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8001000" y="1692276"/>
            <a:ext cx="914400" cy="2041525"/>
            <a:chOff x="5040" y="1066"/>
            <a:chExt cx="576" cy="1286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5328" y="1488"/>
              <a:ext cx="0" cy="86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040" y="1066"/>
              <a:ext cx="57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solidFill>
                    <a:schemeClr val="tx1"/>
                  </a:solidFill>
                </a:rPr>
                <a:t>Cut for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7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key or menu item would I select to check if my Aery glider would fly?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should you do to the leading edges of the wings and the stabilizers to aid in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wing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stabilizer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to be centered on the fuselage?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best method for gluing on the wings and stabilizer?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728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</a:t>
            </a:r>
            <a:r>
              <a:rPr lang="en-US" dirty="0" smtClean="0"/>
              <a:t>Out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the wing </a:t>
            </a:r>
            <a:endParaRPr lang="en-US" dirty="0" smtClean="0"/>
          </a:p>
          <a:p>
            <a:r>
              <a:rPr lang="en-US" dirty="0" smtClean="0"/>
              <a:t>Cut </a:t>
            </a:r>
            <a:r>
              <a:rPr lang="en-US" dirty="0"/>
              <a:t>out stabilizers </a:t>
            </a:r>
            <a:endParaRPr lang="en-US" dirty="0" smtClean="0"/>
          </a:p>
          <a:p>
            <a:r>
              <a:rPr lang="en-US" dirty="0" smtClean="0"/>
              <a:t>Sand </a:t>
            </a:r>
            <a:r>
              <a:rPr lang="en-US" dirty="0"/>
              <a:t>leading and trailing edges with minimal </a:t>
            </a:r>
            <a:r>
              <a:rPr lang="en-US" dirty="0" smtClean="0"/>
              <a:t>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Shaping the Wing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6"/>
            <a:ext cx="4038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Leading edge should have minimal rounding</a:t>
            </a:r>
          </a:p>
          <a:p>
            <a:pPr eaLnBrk="1" hangingPunct="1"/>
            <a:r>
              <a:rPr lang="en-US" sz="3200" dirty="0"/>
              <a:t>Trailing edge needs taper on top only</a:t>
            </a:r>
          </a:p>
          <a:p>
            <a:pPr eaLnBrk="1" hangingPunct="1"/>
            <a:r>
              <a:rPr lang="en-US" sz="3200" dirty="0"/>
              <a:t>Use sanding block and edge of a solid surface for uniform sanding</a:t>
            </a:r>
          </a:p>
        </p:txBody>
      </p:sp>
      <p:pic>
        <p:nvPicPr>
          <p:cNvPr id="6" name="Picture 7" descr="drawing glid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22631"/>
            <a:ext cx="4038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1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Adding the 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Center the wing on the fuselage</a:t>
            </a:r>
          </a:p>
          <a:p>
            <a:pPr eaLnBrk="1" hangingPunct="1"/>
            <a:r>
              <a:rPr lang="en-US" sz="3200" dirty="0"/>
              <a:t>Glue it on straight and square to the fuselage . . . </a:t>
            </a:r>
            <a:r>
              <a:rPr lang="en-US" sz="3200" dirty="0">
                <a:solidFill>
                  <a:srgbClr val="E60702"/>
                </a:solidFill>
              </a:rPr>
              <a:t>this is critical</a:t>
            </a:r>
          </a:p>
        </p:txBody>
      </p:sp>
      <p:pic>
        <p:nvPicPr>
          <p:cNvPr id="7" name="Picture 12" descr="drawing gli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6" y="3124206"/>
            <a:ext cx="4038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drawing glider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9"/>
          <a:stretch>
            <a:fillRect/>
          </a:stretch>
        </p:blipFill>
        <p:spPr>
          <a:xfrm>
            <a:off x="2514600" y="5029200"/>
            <a:ext cx="1752600" cy="114300"/>
          </a:xfrm>
          <a:prstGeom prst="rect">
            <a:avLst/>
          </a:prstGeom>
          <a:noFill/>
        </p:spPr>
      </p:pic>
      <p:sp>
        <p:nvSpPr>
          <p:cNvPr id="9" name="Rectangle 8" descr="Oak"/>
          <p:cNvSpPr>
            <a:spLocks noChangeArrowheads="1"/>
          </p:cNvSpPr>
          <p:nvPr/>
        </p:nvSpPr>
        <p:spPr bwMode="auto">
          <a:xfrm>
            <a:off x="762000" y="5181600"/>
            <a:ext cx="67818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Making a Strong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6"/>
            <a:ext cx="42672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Avoid typical novice method of applying excessive glue on an edge and sticking material together</a:t>
            </a:r>
          </a:p>
          <a:p>
            <a:pPr eaLnBrk="1" hangingPunct="1"/>
            <a:r>
              <a:rPr lang="en-US" sz="3200" dirty="0"/>
              <a:t>Light bond with reinforcing fillets increases the glue surface area and bond strength</a:t>
            </a:r>
          </a:p>
        </p:txBody>
      </p:sp>
      <p:pic>
        <p:nvPicPr>
          <p:cNvPr id="7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648200" y="1676401"/>
            <a:ext cx="42672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drawing glider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5"/>
          <a:stretch/>
        </p:blipFill>
        <p:spPr bwMode="auto">
          <a:xfrm>
            <a:off x="4648200" y="3234418"/>
            <a:ext cx="4267200" cy="12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10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piece stabilizer</a:t>
            </a:r>
          </a:p>
          <a:p>
            <a:pPr lvl="1" eaLnBrk="1" hangingPunct="1"/>
            <a:r>
              <a:rPr lang="en-US" dirty="0"/>
              <a:t>Stronger</a:t>
            </a:r>
          </a:p>
          <a:p>
            <a:pPr lvl="1" eaLnBrk="1" hangingPunct="1"/>
            <a:r>
              <a:rPr lang="en-US" dirty="0"/>
              <a:t>Only possible if mounted somewhere away from </a:t>
            </a:r>
            <a:r>
              <a:rPr lang="en-US" dirty="0" smtClean="0"/>
              <a:t>vertical stabilizer</a:t>
            </a:r>
            <a:endParaRPr lang="en-US" dirty="0"/>
          </a:p>
          <a:p>
            <a:pPr eaLnBrk="1" hangingPunct="1"/>
            <a:r>
              <a:rPr lang="en-US" dirty="0"/>
              <a:t>Two piece stabilizer</a:t>
            </a:r>
          </a:p>
          <a:p>
            <a:pPr lvl="1" eaLnBrk="1" hangingPunct="1"/>
            <a:r>
              <a:rPr lang="en-US" dirty="0"/>
              <a:t>Weaker</a:t>
            </a:r>
          </a:p>
          <a:p>
            <a:pPr lvl="1" eaLnBrk="1" hangingPunct="1"/>
            <a:r>
              <a:rPr lang="en-US" dirty="0"/>
              <a:t>Mount anywhere else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 Horizontal Stabilizer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105400" y="1828800"/>
            <a:ext cx="3200400" cy="1066800"/>
          </a:xfrm>
          <a:custGeom>
            <a:avLst/>
            <a:gdLst>
              <a:gd name="T0" fmla="*/ 1600200 w 2016"/>
              <a:gd name="T1" fmla="*/ 0 h 672"/>
              <a:gd name="T2" fmla="*/ 0 w 2016"/>
              <a:gd name="T3" fmla="*/ 381000 h 672"/>
              <a:gd name="T4" fmla="*/ 0 w 2016"/>
              <a:gd name="T5" fmla="*/ 1066800 h 672"/>
              <a:gd name="T6" fmla="*/ 3200400 w 2016"/>
              <a:gd name="T7" fmla="*/ 1066800 h 672"/>
              <a:gd name="T8" fmla="*/ 3200400 w 2016"/>
              <a:gd name="T9" fmla="*/ 381000 h 672"/>
              <a:gd name="T10" fmla="*/ 1600200 w 2016"/>
              <a:gd name="T11" fmla="*/ 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672"/>
              <a:gd name="T20" fmla="*/ 2016 w 2016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672">
                <a:moveTo>
                  <a:pt x="1008" y="0"/>
                </a:moveTo>
                <a:lnTo>
                  <a:pt x="0" y="240"/>
                </a:lnTo>
                <a:lnTo>
                  <a:pt x="0" y="672"/>
                </a:lnTo>
                <a:lnTo>
                  <a:pt x="2016" y="672"/>
                </a:lnTo>
                <a:lnTo>
                  <a:pt x="2016" y="240"/>
                </a:lnTo>
                <a:lnTo>
                  <a:pt x="1008" y="0"/>
                </a:lnTo>
                <a:close/>
              </a:path>
            </a:pathLst>
          </a:custGeom>
          <a:blipFill dpi="0" rotWithShape="1">
            <a:blip r:embed="rId2" cstate="print">
              <a:alphaModFix amt="5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1" tIns="45706" rIns="91411" bIns="45706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105401" y="3810001"/>
            <a:ext cx="3276600" cy="1066800"/>
            <a:chOff x="336" y="1872"/>
            <a:chExt cx="2064" cy="672"/>
          </a:xfrm>
        </p:grpSpPr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6" y="1872"/>
              <a:ext cx="1008" cy="672"/>
            </a:xfrm>
            <a:custGeom>
              <a:avLst/>
              <a:gdLst>
                <a:gd name="T0" fmla="*/ 1008 w 1008"/>
                <a:gd name="T1" fmla="*/ 672 h 672"/>
                <a:gd name="T2" fmla="*/ 1008 w 1008"/>
                <a:gd name="T3" fmla="*/ 0 h 672"/>
                <a:gd name="T4" fmla="*/ 0 w 1008"/>
                <a:gd name="T5" fmla="*/ 240 h 672"/>
                <a:gd name="T6" fmla="*/ 0 w 1008"/>
                <a:gd name="T7" fmla="*/ 672 h 672"/>
                <a:gd name="T8" fmla="*/ 1008 w 1008"/>
                <a:gd name="T9" fmla="*/ 672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72"/>
                <a:gd name="T17" fmla="*/ 1008 w 10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72">
                  <a:moveTo>
                    <a:pt x="1008" y="672"/>
                  </a:moveTo>
                  <a:lnTo>
                    <a:pt x="1008" y="0"/>
                  </a:lnTo>
                  <a:lnTo>
                    <a:pt x="0" y="240"/>
                  </a:lnTo>
                  <a:lnTo>
                    <a:pt x="0" y="672"/>
                  </a:lnTo>
                  <a:lnTo>
                    <a:pt x="1008" y="672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 descr="Oak"/>
            <p:cNvSpPr>
              <a:spLocks/>
            </p:cNvSpPr>
            <p:nvPr/>
          </p:nvSpPr>
          <p:spPr bwMode="auto">
            <a:xfrm>
              <a:off x="1392" y="1872"/>
              <a:ext cx="1008" cy="672"/>
            </a:xfrm>
            <a:custGeom>
              <a:avLst/>
              <a:gdLst>
                <a:gd name="T0" fmla="*/ 0 w 1008"/>
                <a:gd name="T1" fmla="*/ 0 h 672"/>
                <a:gd name="T2" fmla="*/ 0 w 1008"/>
                <a:gd name="T3" fmla="*/ 672 h 672"/>
                <a:gd name="T4" fmla="*/ 1008 w 1008"/>
                <a:gd name="T5" fmla="*/ 672 h 672"/>
                <a:gd name="T6" fmla="*/ 1008 w 1008"/>
                <a:gd name="T7" fmla="*/ 240 h 672"/>
                <a:gd name="T8" fmla="*/ 0 w 1008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"/>
                <a:gd name="T16" fmla="*/ 0 h 672"/>
                <a:gd name="T17" fmla="*/ 1008 w 100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" h="672">
                  <a:moveTo>
                    <a:pt x="0" y="0"/>
                  </a:moveTo>
                  <a:lnTo>
                    <a:pt x="0" y="672"/>
                  </a:lnTo>
                  <a:lnTo>
                    <a:pt x="1008" y="672"/>
                  </a:lnTo>
                  <a:lnTo>
                    <a:pt x="1008" y="2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0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Hold stabilizer on wedge </a:t>
            </a:r>
          </a:p>
          <a:p>
            <a:pPr eaLnBrk="1" hangingPunct="1"/>
            <a:r>
              <a:rPr lang="en-US" sz="3200" dirty="0"/>
              <a:t>Ensure from front or back that stabilizer is parallel to wing</a:t>
            </a:r>
          </a:p>
          <a:p>
            <a:pPr eaLnBrk="1" hangingPunct="1"/>
            <a:r>
              <a:rPr lang="en-US" sz="3200" dirty="0"/>
              <a:t>If not, sand wedge slightly and recheck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Check Alignment</a:t>
            </a:r>
          </a:p>
        </p:txBody>
      </p:sp>
      <p:pic>
        <p:nvPicPr>
          <p:cNvPr id="4" name="Picture 7" descr="drawing gli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3048006"/>
            <a:ext cx="4038600" cy="569913"/>
          </a:xfrm>
        </p:spPr>
      </p:pic>
    </p:spTree>
    <p:extLst>
      <p:ext uri="{BB962C8B-B14F-4D97-AF65-F5344CB8AC3E}">
        <p14:creationId xmlns:p14="http://schemas.microsoft.com/office/powerpoint/2010/main" val="36255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Requires tail </a:t>
            </a:r>
            <a:r>
              <a:rPr lang="en-US" dirty="0" smtClean="0"/>
              <a:t>at </a:t>
            </a:r>
            <a:r>
              <a:rPr lang="en-US" dirty="0"/>
              <a:t>a completely different location on </a:t>
            </a:r>
            <a:r>
              <a:rPr lang="en-US" dirty="0" smtClean="0"/>
              <a:t>fuselage </a:t>
            </a:r>
            <a:r>
              <a:rPr lang="en-US" dirty="0"/>
              <a:t>from </a:t>
            </a:r>
            <a:r>
              <a:rPr lang="en-US" dirty="0" smtClean="0"/>
              <a:t>horizontal stabilizer</a:t>
            </a:r>
            <a:endParaRPr lang="en-US" dirty="0"/>
          </a:p>
          <a:p>
            <a:pPr eaLnBrk="1" hangingPunct="1"/>
            <a:r>
              <a:rPr lang="en-US" dirty="0"/>
              <a:t>Glue </a:t>
            </a:r>
            <a:r>
              <a:rPr lang="en-US" dirty="0" smtClean="0"/>
              <a:t>onto </a:t>
            </a:r>
            <a:r>
              <a:rPr lang="en-US" dirty="0"/>
              <a:t>side of fuselage flush with bottom </a:t>
            </a:r>
            <a:r>
              <a:rPr lang="en-US" dirty="0" smtClean="0"/>
              <a:t>edge and front </a:t>
            </a:r>
            <a:r>
              <a:rPr lang="en-US" dirty="0"/>
              <a:t>edge even with vertical tail </a:t>
            </a:r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Vertical Stabilizer Side Mount</a:t>
            </a:r>
          </a:p>
        </p:txBody>
      </p: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4953001" y="3429000"/>
            <a:ext cx="3581400" cy="457200"/>
            <a:chOff x="3120" y="2160"/>
            <a:chExt cx="2256" cy="288"/>
          </a:xfrm>
        </p:grpSpPr>
        <p:sp>
          <p:nvSpPr>
            <p:cNvPr id="16" name="Rectangle 3" descr="Oak"/>
            <p:cNvSpPr>
              <a:spLocks noChangeArrowheads="1"/>
            </p:cNvSpPr>
            <p:nvPr/>
          </p:nvSpPr>
          <p:spPr bwMode="auto">
            <a:xfrm>
              <a:off x="3120" y="2160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321" y="2256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4648200" y="1812926"/>
            <a:ext cx="4086225" cy="701675"/>
            <a:chOff x="2928" y="1142"/>
            <a:chExt cx="2574" cy="442"/>
          </a:xfrm>
        </p:grpSpPr>
        <p:sp>
          <p:nvSpPr>
            <p:cNvPr id="20" name="Rectangle 13" descr="Oak"/>
            <p:cNvSpPr>
              <a:spLocks noChangeArrowheads="1"/>
            </p:cNvSpPr>
            <p:nvPr/>
          </p:nvSpPr>
          <p:spPr bwMode="auto">
            <a:xfrm>
              <a:off x="3120" y="1296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2928" y="1142"/>
              <a:ext cx="3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Front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192" y="1142"/>
              <a:ext cx="3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Back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175" y="1382"/>
              <a:ext cx="7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Side of Fuselage</a:t>
              </a: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456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321" y="139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4953001" y="4479943"/>
            <a:ext cx="3581400" cy="779464"/>
            <a:chOff x="3120" y="2822"/>
            <a:chExt cx="2256" cy="491"/>
          </a:xfrm>
        </p:grpSpPr>
        <p:sp>
          <p:nvSpPr>
            <p:cNvPr id="38" name="Rectangle 22" descr="Oak"/>
            <p:cNvSpPr>
              <a:spLocks noChangeArrowheads="1"/>
            </p:cNvSpPr>
            <p:nvPr/>
          </p:nvSpPr>
          <p:spPr bwMode="auto">
            <a:xfrm>
              <a:off x="3120" y="2832"/>
              <a:ext cx="2256" cy="14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4030" y="3158"/>
              <a:ext cx="4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Top View</a:t>
              </a: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3456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3216" y="282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  <p:grpSp>
          <p:nvGrpSpPr>
            <p:cNvPr id="42" name="Group 34"/>
            <p:cNvGrpSpPr>
              <a:grpSpLocks/>
            </p:cNvGrpSpPr>
            <p:nvPr/>
          </p:nvGrpSpPr>
          <p:grpSpPr bwMode="auto">
            <a:xfrm>
              <a:off x="3456" y="2976"/>
              <a:ext cx="1680" cy="69"/>
              <a:chOff x="1824" y="3744"/>
              <a:chExt cx="1680" cy="69"/>
            </a:xfrm>
          </p:grpSpPr>
          <p:sp>
            <p:nvSpPr>
              <p:cNvPr id="43" name="Rectangle 33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680" cy="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9" descr="Oak"/>
              <p:cNvSpPr>
                <a:spLocks noChangeArrowheads="1"/>
              </p:cNvSpPr>
              <p:nvPr/>
            </p:nvSpPr>
            <p:spPr bwMode="auto">
              <a:xfrm>
                <a:off x="1824" y="3744"/>
                <a:ext cx="1680" cy="69"/>
              </a:xfrm>
              <a:prstGeom prst="rect">
                <a:avLst/>
              </a:prstGeom>
              <a:blipFill dpi="0" rotWithShape="1">
                <a:blip r:embed="rId2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2544" y="3744"/>
                <a:ext cx="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" name="Group 32"/>
          <p:cNvGrpSpPr>
            <a:grpSpLocks/>
          </p:cNvGrpSpPr>
          <p:nvPr/>
        </p:nvGrpSpPr>
        <p:grpSpPr bwMode="auto">
          <a:xfrm>
            <a:off x="5486400" y="1371600"/>
            <a:ext cx="2667000" cy="2514600"/>
            <a:chOff x="960" y="2400"/>
            <a:chExt cx="1680" cy="1584"/>
          </a:xfrm>
        </p:grpSpPr>
        <p:sp>
          <p:nvSpPr>
            <p:cNvPr id="47" name="Freeform 31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8" descr="Oak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5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Can be used no matter where </a:t>
            </a:r>
            <a:r>
              <a:rPr lang="en-US" dirty="0" smtClean="0"/>
              <a:t>tail </a:t>
            </a:r>
            <a:r>
              <a:rPr lang="en-US" dirty="0"/>
              <a:t>is </a:t>
            </a:r>
            <a:r>
              <a:rPr lang="en-US" dirty="0" smtClean="0"/>
              <a:t>located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Draw </a:t>
            </a:r>
            <a:r>
              <a:rPr lang="en-US" dirty="0" smtClean="0"/>
              <a:t>line </a:t>
            </a:r>
            <a:r>
              <a:rPr lang="en-US" dirty="0"/>
              <a:t>down </a:t>
            </a:r>
            <a:r>
              <a:rPr lang="en-US" dirty="0" smtClean="0"/>
              <a:t>center </a:t>
            </a:r>
            <a:r>
              <a:rPr lang="en-US" dirty="0"/>
              <a:t>of </a:t>
            </a:r>
            <a:r>
              <a:rPr lang="en-US" dirty="0" smtClean="0"/>
              <a:t>fuselage </a:t>
            </a:r>
            <a:r>
              <a:rPr lang="en-US" dirty="0"/>
              <a:t>top starting at </a:t>
            </a:r>
            <a:r>
              <a:rPr lang="en-US" dirty="0" smtClean="0"/>
              <a:t>vertical </a:t>
            </a:r>
            <a:r>
              <a:rPr lang="en-US" dirty="0"/>
              <a:t>tail </a:t>
            </a:r>
            <a:r>
              <a:rPr lang="en-US" dirty="0" smtClean="0"/>
              <a:t>mark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Glue on </a:t>
            </a:r>
            <a:r>
              <a:rPr lang="en-US" dirty="0" smtClean="0"/>
              <a:t>vertical </a:t>
            </a:r>
            <a:r>
              <a:rPr lang="en-US" dirty="0"/>
              <a:t>tail straight and </a:t>
            </a:r>
            <a:r>
              <a:rPr lang="en-US" dirty="0" smtClean="0"/>
              <a:t>square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Vertical Stabilizer Top Mount</a:t>
            </a: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4953001" y="4114800"/>
            <a:ext cx="3581400" cy="457200"/>
            <a:chOff x="3120" y="2160"/>
            <a:chExt cx="2256" cy="288"/>
          </a:xfrm>
        </p:grpSpPr>
        <p:sp>
          <p:nvSpPr>
            <p:cNvPr id="28" name="Rectangle 3" descr="Oak"/>
            <p:cNvSpPr>
              <a:spLocks noChangeArrowheads="1"/>
            </p:cNvSpPr>
            <p:nvPr/>
          </p:nvSpPr>
          <p:spPr bwMode="auto">
            <a:xfrm>
              <a:off x="3120" y="2160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3456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3321" y="2256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4648200" y="1812926"/>
            <a:ext cx="4086225" cy="701675"/>
            <a:chOff x="2928" y="1142"/>
            <a:chExt cx="2574" cy="442"/>
          </a:xfrm>
        </p:grpSpPr>
        <p:sp>
          <p:nvSpPr>
            <p:cNvPr id="49" name="Rectangle 9" descr="Oak"/>
            <p:cNvSpPr>
              <a:spLocks noChangeArrowheads="1"/>
            </p:cNvSpPr>
            <p:nvPr/>
          </p:nvSpPr>
          <p:spPr bwMode="auto">
            <a:xfrm>
              <a:off x="3120" y="1296"/>
              <a:ext cx="2256" cy="288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2928" y="1142"/>
              <a:ext cx="33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Front</a:t>
              </a: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5192" y="1142"/>
              <a:ext cx="3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Back</a:t>
              </a: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4175" y="1382"/>
              <a:ext cx="7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Side of Fuselage</a:t>
              </a: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3456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321" y="1392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55" name="Group 33"/>
          <p:cNvGrpSpPr>
            <a:grpSpLocks/>
          </p:cNvGrpSpPr>
          <p:nvPr/>
        </p:nvGrpSpPr>
        <p:grpSpPr bwMode="auto">
          <a:xfrm>
            <a:off x="4953001" y="3108339"/>
            <a:ext cx="3581400" cy="490538"/>
            <a:chOff x="3120" y="1958"/>
            <a:chExt cx="2256" cy="309"/>
          </a:xfrm>
        </p:grpSpPr>
        <p:sp>
          <p:nvSpPr>
            <p:cNvPr id="56" name="Rectangle 16" descr="Oak"/>
            <p:cNvSpPr>
              <a:spLocks noChangeArrowheads="1"/>
            </p:cNvSpPr>
            <p:nvPr/>
          </p:nvSpPr>
          <p:spPr bwMode="auto">
            <a:xfrm>
              <a:off x="3120" y="1968"/>
              <a:ext cx="2256" cy="14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4030" y="2112"/>
              <a:ext cx="48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Top View</a:t>
              </a: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3456" y="19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19"/>
            <p:cNvSpPr txBox="1">
              <a:spLocks noChangeArrowheads="1"/>
            </p:cNvSpPr>
            <p:nvPr/>
          </p:nvSpPr>
          <p:spPr bwMode="auto">
            <a:xfrm>
              <a:off x="3216" y="1958"/>
              <a:ext cx="2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r>
                <a:rPr lang="en-US" sz="1000" b="0">
                  <a:solidFill>
                    <a:schemeClr val="tx1"/>
                  </a:solidFill>
                </a:rPr>
                <a:t>VT</a:t>
              </a:r>
            </a:p>
          </p:txBody>
        </p:sp>
      </p:grpSp>
      <p:grpSp>
        <p:nvGrpSpPr>
          <p:cNvPr id="60" name="Group 24"/>
          <p:cNvGrpSpPr>
            <a:grpSpLocks/>
          </p:cNvGrpSpPr>
          <p:nvPr/>
        </p:nvGrpSpPr>
        <p:grpSpPr bwMode="auto">
          <a:xfrm>
            <a:off x="5486400" y="1600200"/>
            <a:ext cx="2667000" cy="2514600"/>
            <a:chOff x="960" y="2400"/>
            <a:chExt cx="1680" cy="1584"/>
          </a:xfrm>
        </p:grpSpPr>
        <p:sp>
          <p:nvSpPr>
            <p:cNvPr id="61" name="Freeform 25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" descr="Oak"/>
            <p:cNvSpPr>
              <a:spLocks/>
            </p:cNvSpPr>
            <p:nvPr/>
          </p:nvSpPr>
          <p:spPr bwMode="auto">
            <a:xfrm rot="-5400000">
              <a:off x="1008" y="2352"/>
              <a:ext cx="1584" cy="1680"/>
            </a:xfrm>
            <a:custGeom>
              <a:avLst/>
              <a:gdLst>
                <a:gd name="T0" fmla="*/ 0 w 1584"/>
                <a:gd name="T1" fmla="*/ 0 h 1680"/>
                <a:gd name="T2" fmla="*/ 0 w 1584"/>
                <a:gd name="T3" fmla="*/ 1680 h 1680"/>
                <a:gd name="T4" fmla="*/ 1584 w 1584"/>
                <a:gd name="T5" fmla="*/ 1680 h 1680"/>
                <a:gd name="T6" fmla="*/ 1584 w 1584"/>
                <a:gd name="T7" fmla="*/ 816 h 1680"/>
                <a:gd name="T8" fmla="*/ 0 w 1584"/>
                <a:gd name="T9" fmla="*/ 0 h 1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1680"/>
                <a:gd name="T17" fmla="*/ 1584 w 1584"/>
                <a:gd name="T18" fmla="*/ 1680 h 1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1680">
                  <a:moveTo>
                    <a:pt x="0" y="0"/>
                  </a:moveTo>
                  <a:lnTo>
                    <a:pt x="0" y="1680"/>
                  </a:lnTo>
                  <a:lnTo>
                    <a:pt x="1584" y="1680"/>
                  </a:lnTo>
                  <a:lnTo>
                    <a:pt x="1584" y="81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5486400" y="3244850"/>
            <a:ext cx="2819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1" tIns="45706" rIns="91411" bIns="45706"/>
          <a:lstStyle/>
          <a:p>
            <a:endParaRPr lang="en-US"/>
          </a:p>
        </p:txBody>
      </p:sp>
      <p:grpSp>
        <p:nvGrpSpPr>
          <p:cNvPr id="64" name="Group 35"/>
          <p:cNvGrpSpPr>
            <a:grpSpLocks/>
          </p:cNvGrpSpPr>
          <p:nvPr/>
        </p:nvGrpSpPr>
        <p:grpSpPr bwMode="auto">
          <a:xfrm>
            <a:off x="4953001" y="4953038"/>
            <a:ext cx="3581400" cy="246063"/>
            <a:chOff x="3120" y="2534"/>
            <a:chExt cx="2256" cy="155"/>
          </a:xfrm>
        </p:grpSpPr>
        <p:grpSp>
          <p:nvGrpSpPr>
            <p:cNvPr id="65" name="Group 32"/>
            <p:cNvGrpSpPr>
              <a:grpSpLocks/>
            </p:cNvGrpSpPr>
            <p:nvPr/>
          </p:nvGrpSpPr>
          <p:grpSpPr bwMode="auto">
            <a:xfrm>
              <a:off x="3120" y="2534"/>
              <a:ext cx="2256" cy="155"/>
              <a:chOff x="3120" y="2534"/>
              <a:chExt cx="2256" cy="155"/>
            </a:xfrm>
          </p:grpSpPr>
          <p:sp>
            <p:nvSpPr>
              <p:cNvPr id="70" name="Rectangle 28" descr="Oak"/>
              <p:cNvSpPr>
                <a:spLocks noChangeArrowheads="1"/>
              </p:cNvSpPr>
              <p:nvPr/>
            </p:nvSpPr>
            <p:spPr bwMode="auto">
              <a:xfrm>
                <a:off x="3120" y="2544"/>
                <a:ext cx="2256" cy="144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9"/>
              <p:cNvSpPr>
                <a:spLocks noChangeShapeType="1"/>
              </p:cNvSpPr>
              <p:nvPr/>
            </p:nvSpPr>
            <p:spPr bwMode="auto">
              <a:xfrm>
                <a:off x="345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 Box 30"/>
              <p:cNvSpPr txBox="1">
                <a:spLocks noChangeArrowheads="1"/>
              </p:cNvSpPr>
              <p:nvPr/>
            </p:nvSpPr>
            <p:spPr bwMode="auto">
              <a:xfrm>
                <a:off x="3216" y="2534"/>
                <a:ext cx="22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 b="1">
                    <a:solidFill>
                      <a:srgbClr val="003399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r>
                  <a:rPr lang="en-US" sz="1000" b="0">
                    <a:solidFill>
                      <a:schemeClr val="tx1"/>
                    </a:solidFill>
                  </a:rPr>
                  <a:t>VT</a:t>
                </a:r>
              </a:p>
            </p:txBody>
          </p:sp>
        </p:grpSp>
        <p:grpSp>
          <p:nvGrpSpPr>
            <p:cNvPr id="66" name="Group 34"/>
            <p:cNvGrpSpPr>
              <a:grpSpLocks/>
            </p:cNvGrpSpPr>
            <p:nvPr/>
          </p:nvGrpSpPr>
          <p:grpSpPr bwMode="auto">
            <a:xfrm>
              <a:off x="3456" y="2579"/>
              <a:ext cx="1680" cy="69"/>
              <a:chOff x="3456" y="2859"/>
              <a:chExt cx="1680" cy="69"/>
            </a:xfrm>
          </p:grpSpPr>
          <p:sp>
            <p:nvSpPr>
              <p:cNvPr id="67" name="Rectangle 21"/>
              <p:cNvSpPr>
                <a:spLocks noChangeArrowheads="1"/>
              </p:cNvSpPr>
              <p:nvPr/>
            </p:nvSpPr>
            <p:spPr bwMode="auto">
              <a:xfrm>
                <a:off x="3456" y="2859"/>
                <a:ext cx="1680" cy="6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2" descr="Oak"/>
              <p:cNvSpPr>
                <a:spLocks noChangeArrowheads="1"/>
              </p:cNvSpPr>
              <p:nvPr/>
            </p:nvSpPr>
            <p:spPr bwMode="auto">
              <a:xfrm>
                <a:off x="3456" y="2859"/>
                <a:ext cx="1680" cy="69"/>
              </a:xfrm>
              <a:prstGeom prst="rect">
                <a:avLst/>
              </a:prstGeom>
              <a:blipFill dpi="0" rotWithShape="1">
                <a:blip r:embed="rId2" cstate="print">
                  <a:alphaModFix amt="50000"/>
                </a:blip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3"/>
              <p:cNvSpPr>
                <a:spLocks noChangeShapeType="1"/>
              </p:cNvSpPr>
              <p:nvPr/>
            </p:nvSpPr>
            <p:spPr bwMode="auto">
              <a:xfrm>
                <a:off x="4176" y="2859"/>
                <a:ext cx="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Place </a:t>
            </a:r>
            <a:r>
              <a:rPr lang="en-US" dirty="0" smtClean="0"/>
              <a:t>pencil </a:t>
            </a:r>
            <a:r>
              <a:rPr lang="en-US" dirty="0"/>
              <a:t>on </a:t>
            </a:r>
            <a:r>
              <a:rPr lang="en-US" dirty="0" smtClean="0"/>
              <a:t>table </a:t>
            </a:r>
            <a:r>
              <a:rPr lang="en-US" dirty="0"/>
              <a:t>top and put </a:t>
            </a:r>
            <a:r>
              <a:rPr lang="en-US" dirty="0" smtClean="0"/>
              <a:t>glider </a:t>
            </a:r>
            <a:r>
              <a:rPr lang="en-US" dirty="0"/>
              <a:t>on top of it with </a:t>
            </a:r>
            <a:r>
              <a:rPr lang="en-US" dirty="0" smtClean="0"/>
              <a:t>center of gravity </a:t>
            </a:r>
            <a:r>
              <a:rPr lang="en-US" dirty="0"/>
              <a:t>directly over </a:t>
            </a:r>
            <a:r>
              <a:rPr lang="en-US" dirty="0" smtClean="0"/>
              <a:t>pencil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nose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the center of gravity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33" name="Picture 7" descr="drawing gli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800606"/>
            <a:ext cx="4038600" cy="995363"/>
          </a:xfrm>
          <a:noFill/>
        </p:spPr>
      </p:pic>
    </p:spTree>
    <p:extLst>
      <p:ext uri="{BB962C8B-B14F-4D97-AF65-F5344CB8AC3E}">
        <p14:creationId xmlns:p14="http://schemas.microsoft.com/office/powerpoint/2010/main" val="31728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Hold </a:t>
            </a:r>
            <a:r>
              <a:rPr lang="en-US" dirty="0" smtClean="0"/>
              <a:t>glider </a:t>
            </a:r>
            <a:r>
              <a:rPr lang="en-US" dirty="0"/>
              <a:t>on fingertips placed at </a:t>
            </a:r>
            <a:r>
              <a:rPr lang="en-US" dirty="0" smtClean="0"/>
              <a:t>nose </a:t>
            </a:r>
            <a:r>
              <a:rPr lang="en-US" dirty="0"/>
              <a:t>and </a:t>
            </a:r>
            <a:r>
              <a:rPr lang="en-US" dirty="0" smtClean="0"/>
              <a:t>tail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wingtips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fuselage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6" name="Picture 6" descr="drawing gli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724406"/>
            <a:ext cx="4038600" cy="569913"/>
          </a:xfrm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019800" y="5334001"/>
            <a:ext cx="228600" cy="304800"/>
          </a:xfrm>
          <a:prstGeom prst="triangle">
            <a:avLst>
              <a:gd name="adj" fmla="val 50000"/>
            </a:avLst>
          </a:prstGeom>
          <a:solidFill>
            <a:srgbClr val="E607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Fly?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4" y="1524000"/>
            <a:ext cx="673912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6222" y="3429000"/>
            <a:ext cx="47023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Press F3 or under Analysis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Once you get an AERY number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</a:rPr>
              <a:t> it is stable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Raise Hand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hangingPunct="0"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hangingPunct="0"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32554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hangingPunct="0"/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3657430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5" y="175260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61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key or menu item would I select to check if my Aery glider would fly?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should you do to the leading edges of the wings and the stabilizers to aid in flight?</a:t>
            </a:r>
            <a:endParaRPr lang="en-US" sz="28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wing to be centered on the fuselage?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stabilizer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to be centered on the fuselage?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best method for gluing on the wings and stabilizer?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9831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Shaping the Wing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6"/>
            <a:ext cx="40386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Leading edge should have minimal rounding</a:t>
            </a:r>
          </a:p>
          <a:p>
            <a:pPr eaLnBrk="1" hangingPunct="1"/>
            <a:r>
              <a:rPr lang="en-US" sz="3200" dirty="0"/>
              <a:t>Trailing edge needs taper on top only</a:t>
            </a:r>
          </a:p>
          <a:p>
            <a:pPr eaLnBrk="1" hangingPunct="1"/>
            <a:r>
              <a:rPr lang="en-US" sz="3200" dirty="0"/>
              <a:t>Use sanding block and edge of a solid surface for uniform sanding</a:t>
            </a:r>
          </a:p>
        </p:txBody>
      </p:sp>
      <p:pic>
        <p:nvPicPr>
          <p:cNvPr id="6" name="Picture 7" descr="drawing glider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22631"/>
            <a:ext cx="4038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key or menu item would I select to check if my Aery glider would fly?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should you do to the leading edges of the wings and the stabilizers to aid in flight?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Why is it important for the wing to be centered on the fuselage?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is it important for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stabilizer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to be centered on the fuselage?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is the best method for gluing on the wings and stabilizer?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9/7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6996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Adding the 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Center the wing on the fuselage</a:t>
            </a:r>
          </a:p>
          <a:p>
            <a:pPr eaLnBrk="1" hangingPunct="1"/>
            <a:r>
              <a:rPr lang="en-US" sz="3200" dirty="0"/>
              <a:t>Glue it on straight and square to the fuselage . . . </a:t>
            </a:r>
            <a:r>
              <a:rPr lang="en-US" sz="3200" dirty="0">
                <a:solidFill>
                  <a:srgbClr val="E60702"/>
                </a:solidFill>
              </a:rPr>
              <a:t>this is critical</a:t>
            </a:r>
          </a:p>
        </p:txBody>
      </p:sp>
      <p:pic>
        <p:nvPicPr>
          <p:cNvPr id="7" name="Picture 12" descr="drawing gli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6" y="3124206"/>
            <a:ext cx="4038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drawing glider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29"/>
          <a:stretch>
            <a:fillRect/>
          </a:stretch>
        </p:blipFill>
        <p:spPr>
          <a:xfrm>
            <a:off x="2514600" y="5029200"/>
            <a:ext cx="1752600" cy="114300"/>
          </a:xfrm>
          <a:prstGeom prst="rect">
            <a:avLst/>
          </a:prstGeom>
          <a:noFill/>
        </p:spPr>
      </p:pic>
      <p:sp>
        <p:nvSpPr>
          <p:cNvPr id="9" name="Rectangle 8" descr="Oak"/>
          <p:cNvSpPr>
            <a:spLocks noChangeArrowheads="1"/>
          </p:cNvSpPr>
          <p:nvPr/>
        </p:nvSpPr>
        <p:spPr bwMode="auto">
          <a:xfrm>
            <a:off x="762000" y="5181600"/>
            <a:ext cx="6781800" cy="76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Place </a:t>
            </a:r>
            <a:r>
              <a:rPr lang="en-US" dirty="0" smtClean="0"/>
              <a:t>pencil </a:t>
            </a:r>
            <a:r>
              <a:rPr lang="en-US" dirty="0"/>
              <a:t>on </a:t>
            </a:r>
            <a:r>
              <a:rPr lang="en-US" dirty="0" smtClean="0"/>
              <a:t>table </a:t>
            </a:r>
            <a:r>
              <a:rPr lang="en-US" dirty="0"/>
              <a:t>top and put </a:t>
            </a:r>
            <a:r>
              <a:rPr lang="en-US" dirty="0" smtClean="0"/>
              <a:t>glider </a:t>
            </a:r>
            <a:r>
              <a:rPr lang="en-US" dirty="0"/>
              <a:t>on top of it with </a:t>
            </a:r>
            <a:r>
              <a:rPr lang="en-US" dirty="0" smtClean="0"/>
              <a:t>center of gravity </a:t>
            </a:r>
            <a:r>
              <a:rPr lang="en-US" dirty="0"/>
              <a:t>directly over </a:t>
            </a:r>
            <a:r>
              <a:rPr lang="en-US" dirty="0" smtClean="0"/>
              <a:t>pencil</a:t>
            </a:r>
            <a:endParaRPr lang="en-US" dirty="0"/>
          </a:p>
          <a:p>
            <a:pPr eaLnBrk="1" hangingPunct="1"/>
            <a:r>
              <a:rPr lang="en-US" dirty="0"/>
              <a:t>Add clay to </a:t>
            </a:r>
            <a:r>
              <a:rPr lang="en-US" dirty="0" smtClean="0"/>
              <a:t>nose </a:t>
            </a:r>
            <a:r>
              <a:rPr lang="en-US" dirty="0"/>
              <a:t>until </a:t>
            </a:r>
            <a:r>
              <a:rPr lang="en-US" dirty="0" smtClean="0"/>
              <a:t>glider </a:t>
            </a:r>
            <a:r>
              <a:rPr lang="en-US" dirty="0"/>
              <a:t>balances at </a:t>
            </a:r>
            <a:r>
              <a:rPr lang="en-US" dirty="0" smtClean="0"/>
              <a:t>the center of gravity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Balance the Glider</a:t>
            </a:r>
          </a:p>
        </p:txBody>
      </p:sp>
      <p:pic>
        <p:nvPicPr>
          <p:cNvPr id="33" name="Picture 7" descr="drawing gli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4800606"/>
            <a:ext cx="4038600" cy="995363"/>
          </a:xfrm>
          <a:noFill/>
        </p:spPr>
      </p:pic>
    </p:spTree>
    <p:extLst>
      <p:ext uri="{BB962C8B-B14F-4D97-AF65-F5344CB8AC3E}">
        <p14:creationId xmlns:p14="http://schemas.microsoft.com/office/powerpoint/2010/main" val="12329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Balsa Glider Construction&amp;quot;&quot;/&gt;&lt;property id=&quot;20307&quot; value=&quot;256&quot;/&gt;&lt;/object&gt;&lt;object type=&quot;3&quot; unique_id=&quot;10047&quot;&gt;&lt;property id=&quot;20148&quot; value=&quot;5&quot;/&gt;&lt;property id=&quot;20300&quot; value=&quot;Slide 3 - &amp;quot;Balsa Wood&amp;quot;&quot;/&gt;&lt;property id=&quot;20307&quot; value=&quot;258&quot;/&gt;&lt;/object&gt;&lt;object type=&quot;3&quot; unique_id=&quot;10352&quot;&gt;&lt;property id=&quot;20148&quot; value=&quot;5&quot;/&gt;&lt;property id=&quot;20300&quot; value=&quot;Slide 2 - &amp;quot;Balsa Glider Construction&amp;quot;&quot;/&gt;&lt;property id=&quot;20307&quot; value=&quot;260&quot;/&gt;&lt;/object&gt;&lt;object type=&quot;3&quot; unique_id=&quot;10354&quot;&gt;&lt;property id=&quot;20148&quot; value=&quot;5&quot;/&gt;&lt;property id=&quot;20300&quot; value=&quot;Slide 7 - &amp;quot;Marking the fuselage&amp;quot;&quot;/&gt;&lt;property id=&quot;20307&quot; value=&quot;269&quot;/&gt;&lt;/object&gt;&lt;object type=&quot;3&quot; unique_id=&quot;10355&quot;&gt;&lt;property id=&quot;20148&quot; value=&quot;5&quot;/&gt;&lt;property id=&quot;20300&quot; value=&quot;Slide 9 - &amp;quot;Cut Out Pieces&amp;quot;&quot;/&gt;&lt;property id=&quot;20307&quot; value=&quot;270&quot;/&gt;&lt;/object&gt;&lt;object type=&quot;3&quot; unique_id=&quot;10763&quot;&gt;&lt;property id=&quot;20148&quot; value=&quot;5&quot;/&gt;&lt;property id=&quot;20300&quot; value=&quot;Slide 4 - &amp;quot;Glider Components&amp;quot;&quot;/&gt;&lt;property id=&quot;20307&quot; value=&quot;271&quot;/&gt;&lt;/object&gt;&lt;object type=&quot;3&quot; unique_id=&quot;10764&quot;&gt;&lt;property id=&quot;20148&quot; value=&quot;5&quot;/&gt;&lt;property id=&quot;20300&quot; value=&quot;Slide 5 - &amp;quot;Familiarize yourself with the plan&amp;quot;&quot;/&gt;&lt;property id=&quot;20307&quot; value=&quot;272&quot;/&gt;&lt;/object&gt;&lt;object type=&quot;3&quot; unique_id=&quot;10765&quot;&gt;&lt;property id=&quot;20148&quot; value=&quot;5&quot;/&gt;&lt;property id=&quot;20300&quot; value=&quot;Slide 6 - &amp;quot;Building on a single sheet&amp;quot;&quot;/&gt;&lt;property id=&quot;20307&quot; value=&quot;277&quot;/&gt;&lt;/object&gt;&lt;object type=&quot;3&quot; unique_id=&quot;10766&quot;&gt;&lt;property id=&quot;20148&quot; value=&quot;5&quot;/&gt;&lt;property id=&quot;20300&quot; value=&quot;Slide 8 - &amp;quot;Choosing a Wing Planform&amp;quot;&quot;/&gt;&lt;property id=&quot;20307&quot; value=&quot;273&quot;/&gt;&lt;/object&gt;&lt;object type=&quot;3&quot; unique_id=&quot;10767&quot;&gt;&lt;property id=&quot;20148&quot; value=&quot;5&quot;/&gt;&lt;property id=&quot;20300&quot; value=&quot;Slide 10 - &amp;quot;Trailing Edge First then Cut&amp;quot;&quot;/&gt;&lt;property id=&quot;20307&quot; value=&quot;274&quot;/&gt;&lt;/object&gt;&lt;object type=&quot;3&quot; unique_id=&quot;10768&quot;&gt;&lt;property id=&quot;20148&quot; value=&quot;5&quot;/&gt;&lt;property id=&quot;20300&quot; value=&quot;Slide 11 - &amp;quot;Shaping the Wing Profile&amp;quot;&quot;/&gt;&lt;property id=&quot;20307&quot; value=&quot;275&quot;/&gt;&lt;/object&gt;&lt;object type=&quot;3&quot; unique_id=&quot;10769&quot;&gt;&lt;property id=&quot;20148&quot; value=&quot;5&quot;/&gt;&lt;property id=&quot;20300&quot; value=&quot;Slide 12 - &amp;quot;Adding the wing&amp;quot;&quot;/&gt;&lt;property id=&quot;20307&quot; value=&quot;276&quot;/&gt;&lt;/object&gt;&lt;object type=&quot;3&quot; unique_id=&quot;10770&quot;&gt;&lt;property id=&quot;20148&quot; value=&quot;5&quot;/&gt;&lt;property id=&quot;20300&quot; value=&quot;Slide 13 - &amp;quot;Making a Strong Bond&amp;quot;&quot;/&gt;&lt;property id=&quot;20307&quot; value=&quot;278&quot;/&gt;&lt;/object&gt;&lt;object type=&quot;3&quot; unique_id=&quot;10771&quot;&gt;&lt;property id=&quot;20148&quot; value=&quot;5&quot;/&gt;&lt;property id=&quot;20300&quot; value=&quot;Slide 14 - &amp;quot;Add the Horizontal Stabilizer&amp;quot;&quot;/&gt;&lt;property id=&quot;20307&quot; value=&quot;282&quot;/&gt;&lt;/object&gt;&lt;object type=&quot;3&quot; unique_id=&quot;10772&quot;&gt;&lt;property id=&quot;20148&quot; value=&quot;5&quot;/&gt;&lt;property id=&quot;20300&quot; value=&quot;Slide 15 - &amp;quot;One Piece Stabilizer&amp;quot;&quot;/&gt;&lt;property id=&quot;20307&quot; value=&quot;279&quot;/&gt;&lt;/object&gt;&lt;object type=&quot;3&quot; unique_id=&quot;10773&quot;&gt;&lt;property id=&quot;20148&quot; value=&quot;5&quot;/&gt;&lt;property id=&quot;20300&quot; value=&quot;Slide 16 - &amp;quot;Check alignment&amp;quot;&quot;/&gt;&lt;property id=&quot;20307&quot; value=&quot;283&quot;/&gt;&lt;/object&gt;&lt;object type=&quot;3&quot; unique_id=&quot;10774&quot;&gt;&lt;property id=&quot;20148&quot; value=&quot;5&quot;/&gt;&lt;property id=&quot;20300&quot; value=&quot;Slide 17 - &amp;quot;Glue the Stabilizer&amp;quot;&quot;/&gt;&lt;property id=&quot;20307&quot; value=&quot;280&quot;/&gt;&lt;/object&gt;&lt;object type=&quot;3&quot; unique_id=&quot;10775&quot;&gt;&lt;property id=&quot;20148&quot; value=&quot;5&quot;/&gt;&lt;property id=&quot;20300&quot; value=&quot;Slide 18 - &amp;quot;Two Piece Stabilizer&amp;quot;&quot;/&gt;&lt;property id=&quot;20307&quot; value=&quot;281&quot;/&gt;&lt;/object&gt;&lt;object type=&quot;3&quot; unique_id=&quot;10776&quot;&gt;&lt;property id=&quot;20148&quot; value=&quot;5&quot;/&gt;&lt;property id=&quot;20300&quot; value=&quot;Slide 19 - &amp;quot;Check alignment&amp;quot;&quot;/&gt;&lt;property id=&quot;20307&quot; value=&quot;284&quot;/&gt;&lt;/object&gt;&lt;object type=&quot;3&quot; unique_id=&quot;10777&quot;&gt;&lt;property id=&quot;20148&quot; value=&quot;5&quot;/&gt;&lt;property id=&quot;20300&quot; value=&quot;Slide 20 - &amp;quot;Glue Stabilizer&amp;quot;&quot;/&gt;&lt;property id=&quot;20307&quot; value=&quot;285&quot;/&gt;&lt;/object&gt;&lt;object type=&quot;3&quot; unique_id=&quot;10778&quot;&gt;&lt;property id=&quot;20148&quot; value=&quot;5&quot;/&gt;&lt;property id=&quot;20300&quot; value=&quot;Slide 21 - &amp;quot;Vertical Stabilizer Side Mount&amp;quot;&quot;/&gt;&lt;property id=&quot;20307&quot; value=&quot;286&quot;/&gt;&lt;/object&gt;&lt;object type=&quot;3&quot; unique_id=&quot;10779&quot;&gt;&lt;property id=&quot;20148&quot; value=&quot;5&quot;/&gt;&lt;property id=&quot;20300&quot; value=&quot;Slide 22 - &amp;quot;Vertical Stabilizer Top Mount&amp;quot;&quot;/&gt;&lt;property id=&quot;20307&quot; value=&quot;287&quot;/&gt;&lt;/object&gt;&lt;object type=&quot;3&quot; unique_id=&quot;10780&quot;&gt;&lt;property id=&quot;20148&quot; value=&quot;5&quot;/&gt;&lt;property id=&quot;20300&quot; value=&quot;Slide 23 - &amp;quot;Balance the Glider&amp;quot;&quot;/&gt;&lt;property id=&quot;20307&quot; value=&quot;288&quot;/&gt;&lt;/object&gt;&lt;object type=&quot;3&quot; unique_id=&quot;10781&quot;&gt;&lt;property id=&quot;20148&quot; value=&quot;5&quot;/&gt;&lt;property id=&quot;20300&quot; value=&quot;Slide 24 - &amp;quot;Balance the Glider&amp;quot;&quot;/&gt;&lt;property id=&quot;20307&quot; value=&quot;289&quot;/&gt;&lt;/object&gt;&lt;object type=&quot;3&quot; unique_id=&quot;10782&quot;&gt;&lt;property id=&quot;20148&quot; value=&quot;5&quot;/&gt;&lt;property id=&quot;20300&quot; value=&quot;Slide 25 - &amp;quot;Wings with Dihedral?&amp;quot;&quot;/&gt;&lt;property id=&quot;20307&quot; value=&quot;290&quot;/&gt;&lt;/object&gt;&lt;object type=&quot;3&quot; unique_id=&quot;10783&quot;&gt;&lt;property id=&quot;20148&quot; value=&quot;5&quot;/&gt;&lt;property id=&quot;20300&quot; value=&quot;Slide 26 - &amp;quot;Making Cuts&amp;quot;&quot;/&gt;&lt;property id=&quot;20307&quot; value=&quot;291&quot;/&gt;&lt;/object&gt;&lt;object type=&quot;3&quot; unique_id=&quot;10784&quot;&gt;&lt;property id=&quot;20148&quot; value=&quot;5&quot;/&gt;&lt;property id=&quot;20300&quot; value=&quot;Slide 27 - &amp;quot;Assemble Wing&amp;quot;&quot;/&gt;&lt;property id=&quot;20307&quot; value=&quot;292&quot;/&gt;&lt;/object&gt;&lt;object type=&quot;3&quot; unique_id=&quot;10785&quot;&gt;&lt;property id=&quot;20148&quot; value=&quot;5&quot;/&gt;&lt;property id=&quot;20300&quot; value=&quot;Slide 28 - &amp;quot;Making Cuts&amp;quot;&quot;/&gt;&lt;property id=&quot;20307&quot; value=&quot;293&quot;/&gt;&lt;/object&gt;&lt;object type=&quot;3&quot; unique_id=&quot;10786&quot;&gt;&lt;property id=&quot;20148&quot; value=&quot;5&quot;/&gt;&lt;property id=&quot;20300&quot; value=&quot;Slide 29 - &amp;quot;Final Assembly&amp;quot;&quot;/&gt;&lt;property id=&quot;20307&quot; value=&quot;294&quot;/&gt;&lt;/object&gt;&lt;/object&gt;&lt;/object&gt;&lt;/database&gt;"/>
  <p:tag name="SECTOMILLISECCONVERTED" val="1"/>
</p:tagLst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1102</TotalTime>
  <Words>1553</Words>
  <Application>Microsoft Office PowerPoint</Application>
  <PresentationFormat>On-screen Show (4:3)</PresentationFormat>
  <Paragraphs>311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42</vt:i4>
      </vt:variant>
    </vt:vector>
  </HeadingPairs>
  <TitlesOfParts>
    <vt:vector size="66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Times New Roman</vt:lpstr>
      <vt:lpstr>Verdana</vt:lpstr>
      <vt:lpstr>Wingdings 2</vt:lpstr>
      <vt:lpstr>Wingdings 3</vt:lpstr>
      <vt:lpstr>PowerPointTemplateAE_2009_1217_NEW NEW Template</vt:lpstr>
      <vt:lpstr>1_Custom Design</vt:lpstr>
      <vt:lpstr>2_Custom Design</vt:lpstr>
      <vt:lpstr>1_PowerPointTemplateAE_2009_1217_NEW NEW Template</vt:lpstr>
      <vt:lpstr>3_Custom Design</vt:lpstr>
      <vt:lpstr>5_Custom Design</vt:lpstr>
      <vt:lpstr>4_Custom Design</vt:lpstr>
      <vt:lpstr>4_Office Theme</vt:lpstr>
      <vt:lpstr>Concourse</vt:lpstr>
      <vt:lpstr>6_Custom Design</vt:lpstr>
      <vt:lpstr>3_Office Theme</vt:lpstr>
      <vt:lpstr>1_Concourse</vt:lpstr>
      <vt:lpstr>Warm-Up – 9/7 – 10 minutes</vt:lpstr>
      <vt:lpstr>Questions / Comments</vt:lpstr>
      <vt:lpstr>Warm-Up – 9/7 – 10 minutes</vt:lpstr>
      <vt:lpstr>Will it Fly? Analysis</vt:lpstr>
      <vt:lpstr>Warm-Up – 9/7 – 10 minutes</vt:lpstr>
      <vt:lpstr>Shaping the Wing Profile</vt:lpstr>
      <vt:lpstr>Warm-Up – 9/7 – 10 minutes</vt:lpstr>
      <vt:lpstr>Adding the Wing</vt:lpstr>
      <vt:lpstr>Balance the Glider</vt:lpstr>
      <vt:lpstr>Balance the Glider</vt:lpstr>
      <vt:lpstr>Warm-Up – 9/7 – 10 minutes</vt:lpstr>
      <vt:lpstr>Adding the Stabilizer</vt:lpstr>
      <vt:lpstr>Warm-Up – 9/7 – 10 minutes</vt:lpstr>
      <vt:lpstr>Making a Strong Bond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Will it Fly? Analysis</vt:lpstr>
      <vt:lpstr>Building on a Single Sheet</vt:lpstr>
      <vt:lpstr>Questions / Comments</vt:lpstr>
      <vt:lpstr>Balsa Glider Construction</vt:lpstr>
      <vt:lpstr>Familiarize Yourself with the Plan</vt:lpstr>
      <vt:lpstr>Building on a Single Sheet</vt:lpstr>
      <vt:lpstr>Marking the Fuselage</vt:lpstr>
      <vt:lpstr>Cut Out Pieces</vt:lpstr>
      <vt:lpstr>Shaping the Wing Profile</vt:lpstr>
      <vt:lpstr>Adding the Wing</vt:lpstr>
      <vt:lpstr>Making a Strong Bond</vt:lpstr>
      <vt:lpstr>Add Horizontal Stabilizer</vt:lpstr>
      <vt:lpstr>Check Alignment</vt:lpstr>
      <vt:lpstr>Vertical Stabilizer Side Mount</vt:lpstr>
      <vt:lpstr>Vertical Stabilizer Top Mount</vt:lpstr>
      <vt:lpstr>Balance the Glider</vt:lpstr>
      <vt:lpstr>Balance the Glider</vt:lpstr>
      <vt:lpstr>PowerPoint Presentation</vt:lpstr>
      <vt:lpstr>Safety Rules – Safety Monitor Brief</vt:lpstr>
      <vt:lpstr>Questions /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Balsa Glider Construction</dc:title>
  <dc:subject>AE - Lesson 1.2 - Physics of Flight</dc:subject>
  <dc:creator>AE Revision Team</dc:creator>
  <cp:lastModifiedBy>Petrucci, Anthony P</cp:lastModifiedBy>
  <cp:revision>72</cp:revision>
  <dcterms:created xsi:type="dcterms:W3CDTF">2010-01-04T14:07:12Z</dcterms:created>
  <dcterms:modified xsi:type="dcterms:W3CDTF">2017-09-05T18:12:49Z</dcterms:modified>
</cp:coreProperties>
</file>