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20" r:id="rId4"/>
    <p:sldMasterId id="2147483732" r:id="rId5"/>
    <p:sldMasterId id="2147483749" r:id="rId6"/>
    <p:sldMasterId id="2147483761" r:id="rId7"/>
  </p:sldMasterIdLst>
  <p:notesMasterIdLst>
    <p:notesMasterId r:id="rId95"/>
  </p:notesMasterIdLst>
  <p:handoutMasterIdLst>
    <p:handoutMasterId r:id="rId96"/>
  </p:handoutMasterIdLst>
  <p:sldIdLst>
    <p:sldId id="442" r:id="rId8"/>
    <p:sldId id="776" r:id="rId9"/>
    <p:sldId id="708" r:id="rId10"/>
    <p:sldId id="713" r:id="rId11"/>
    <p:sldId id="709" r:id="rId12"/>
    <p:sldId id="714" r:id="rId13"/>
    <p:sldId id="710" r:id="rId14"/>
    <p:sldId id="715" r:id="rId15"/>
    <p:sldId id="716" r:id="rId16"/>
    <p:sldId id="717" r:id="rId17"/>
    <p:sldId id="711" r:id="rId18"/>
    <p:sldId id="718" r:id="rId19"/>
    <p:sldId id="712" r:id="rId20"/>
    <p:sldId id="719" r:id="rId21"/>
    <p:sldId id="720" r:id="rId22"/>
    <p:sldId id="774" r:id="rId23"/>
    <p:sldId id="798" r:id="rId24"/>
    <p:sldId id="799" r:id="rId25"/>
    <p:sldId id="800" r:id="rId26"/>
    <p:sldId id="801" r:id="rId27"/>
    <p:sldId id="802" r:id="rId28"/>
    <p:sldId id="803" r:id="rId29"/>
    <p:sldId id="778" r:id="rId30"/>
    <p:sldId id="804" r:id="rId31"/>
    <p:sldId id="777" r:id="rId32"/>
    <p:sldId id="348" r:id="rId33"/>
    <p:sldId id="617" r:id="rId34"/>
    <p:sldId id="726" r:id="rId35"/>
    <p:sldId id="773" r:id="rId36"/>
    <p:sldId id="727" r:id="rId37"/>
    <p:sldId id="728" r:id="rId38"/>
    <p:sldId id="729" r:id="rId39"/>
    <p:sldId id="751" r:id="rId40"/>
    <p:sldId id="733" r:id="rId41"/>
    <p:sldId id="445" r:id="rId42"/>
    <p:sldId id="734" r:id="rId43"/>
    <p:sldId id="735" r:id="rId44"/>
    <p:sldId id="737" r:id="rId45"/>
    <p:sldId id="738" r:id="rId46"/>
    <p:sldId id="725" r:id="rId47"/>
    <p:sldId id="740" r:id="rId48"/>
    <p:sldId id="741" r:id="rId49"/>
    <p:sldId id="742" r:id="rId50"/>
    <p:sldId id="750" r:id="rId51"/>
    <p:sldId id="743" r:id="rId52"/>
    <p:sldId id="748" r:id="rId53"/>
    <p:sldId id="746" r:id="rId54"/>
    <p:sldId id="779" r:id="rId55"/>
    <p:sldId id="792" r:id="rId56"/>
    <p:sldId id="793" r:id="rId57"/>
    <p:sldId id="794" r:id="rId58"/>
    <p:sldId id="795" r:id="rId59"/>
    <p:sldId id="796" r:id="rId60"/>
    <p:sldId id="797" r:id="rId61"/>
    <p:sldId id="752" r:id="rId62"/>
    <p:sldId id="757" r:id="rId63"/>
    <p:sldId id="758" r:id="rId64"/>
    <p:sldId id="753" r:id="rId65"/>
    <p:sldId id="760" r:id="rId66"/>
    <p:sldId id="759" r:id="rId67"/>
    <p:sldId id="754" r:id="rId68"/>
    <p:sldId id="761" r:id="rId69"/>
    <p:sldId id="755" r:id="rId70"/>
    <p:sldId id="762" r:id="rId71"/>
    <p:sldId id="763" r:id="rId72"/>
    <p:sldId id="756" r:id="rId73"/>
    <p:sldId id="764" r:id="rId74"/>
    <p:sldId id="765" r:id="rId75"/>
    <p:sldId id="766" r:id="rId76"/>
    <p:sldId id="780" r:id="rId77"/>
    <p:sldId id="405" r:id="rId78"/>
    <p:sldId id="781" r:id="rId79"/>
    <p:sldId id="350" r:id="rId80"/>
    <p:sldId id="783" r:id="rId81"/>
    <p:sldId id="410" r:id="rId82"/>
    <p:sldId id="408" r:id="rId83"/>
    <p:sldId id="407" r:id="rId84"/>
    <p:sldId id="782" r:id="rId85"/>
    <p:sldId id="423" r:id="rId86"/>
    <p:sldId id="424" r:id="rId87"/>
    <p:sldId id="426" r:id="rId88"/>
    <p:sldId id="420" r:id="rId89"/>
    <p:sldId id="419" r:id="rId90"/>
    <p:sldId id="771" r:id="rId91"/>
    <p:sldId id="772" r:id="rId92"/>
    <p:sldId id="787" r:id="rId93"/>
    <p:sldId id="588" r:id="rId94"/>
  </p:sldIdLst>
  <p:sldSz cx="9144000" cy="6858000" type="screen4x3"/>
  <p:notesSz cx="7102475" cy="9369425"/>
  <p:defaultTextStyle>
    <a:defPPr>
      <a:defRPr lang="en-US"/>
    </a:defPPr>
    <a:lvl1pPr marL="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1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4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2212"/>
    <a:srgbClr val="990033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725" autoAdjust="0"/>
    <p:restoredTop sz="94671" autoAdjust="0"/>
  </p:normalViewPr>
  <p:slideViewPr>
    <p:cSldViewPr>
      <p:cViewPr varScale="1">
        <p:scale>
          <a:sx n="110" d="100"/>
          <a:sy n="110" d="100"/>
        </p:scale>
        <p:origin x="198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slide" Target="slides/slide82.xml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3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91" Type="http://schemas.openxmlformats.org/officeDocument/2006/relationships/slide" Target="slides/slide84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slide" Target="slides/slide87.xml"/><Relationship Id="rId9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slide" Target="slides/slide8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slide" Target="slides/slide80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56" Type="http://schemas.openxmlformats.org/officeDocument/2006/relationships/slide" Target="slides/slide49.xml"/><Relationship Id="rId77" Type="http://schemas.openxmlformats.org/officeDocument/2006/relationships/slide" Target="slides/slide70.xml"/><Relationship Id="rId100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93" Type="http://schemas.openxmlformats.org/officeDocument/2006/relationships/slide" Target="slides/slide86.xml"/><Relationship Id="rId9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383" cy="468633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485" y="0"/>
            <a:ext cx="3078383" cy="468633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r">
              <a:defRPr sz="1200"/>
            </a:lvl1pPr>
          </a:lstStyle>
          <a:p>
            <a:fld id="{9B6D8BE2-D1D5-4664-9F4A-4B2C996109B5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183"/>
            <a:ext cx="3078383" cy="468633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485" y="8899183"/>
            <a:ext cx="3078383" cy="468633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r">
              <a:defRPr sz="1200"/>
            </a:lvl1pPr>
          </a:lstStyle>
          <a:p>
            <a:fld id="{6B208051-3465-490C-B308-C9627A309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10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472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8472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r">
              <a:defRPr sz="1200"/>
            </a:lvl1pPr>
          </a:lstStyle>
          <a:p>
            <a:fld id="{37ED5105-5C10-4D2A-9FCF-CB01B426B1AE}" type="datetimeFigureOut">
              <a:rPr lang="en-US" smtClean="0"/>
              <a:pPr/>
              <a:t>8/28/2016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8088" y="701675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02" tIns="46351" rIns="92702" bIns="4635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0477"/>
            <a:ext cx="5681980" cy="4216242"/>
          </a:xfrm>
          <a:prstGeom prst="rect">
            <a:avLst/>
          </a:prstGeom>
        </p:spPr>
        <p:txBody>
          <a:bodyPr vert="horz" lIns="92702" tIns="46351" rIns="92702" bIns="4635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77739" cy="468472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899328"/>
            <a:ext cx="3077739" cy="468472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r">
              <a:defRPr sz="1200"/>
            </a:lvl1pPr>
          </a:lstStyle>
          <a:p>
            <a:fld id="{22BE398F-38D8-4322-A7C9-2978531326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299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1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45661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07714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69852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6567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2009690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2541389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3713081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11921570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15854439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25525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65233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04382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120435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464193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8832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E398F-38D8-4322-A7C9-29785313262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843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7502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63432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20880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4088996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3867547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4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13" rIns="45713"/>
          <a:lstStyle>
            <a:lvl1pPr marL="0" marR="63999" indent="0" algn="r">
              <a:buNone/>
              <a:defRPr>
                <a:solidFill>
                  <a:schemeClr val="tx2"/>
                </a:solidFill>
              </a:defRPr>
            </a:lvl1pPr>
            <a:lvl2pPr marL="457130" indent="0" algn="ctr">
              <a:buNone/>
            </a:lvl2pPr>
            <a:lvl3pPr marL="914259" indent="0" algn="ctr">
              <a:buNone/>
            </a:lvl3pPr>
            <a:lvl4pPr marL="1371390" indent="0" algn="ctr">
              <a:buNone/>
            </a:lvl4pPr>
            <a:lvl5pPr marL="1828519" indent="0" algn="ctr">
              <a:buNone/>
            </a:lvl5pPr>
            <a:lvl6pPr marL="2285649" indent="0" algn="ctr">
              <a:buNone/>
            </a:lvl6pPr>
            <a:lvl7pPr marL="2742780" indent="0" algn="ctr">
              <a:buNone/>
            </a:lvl7pPr>
            <a:lvl8pPr marL="3199908" indent="0" algn="ctr">
              <a:buNone/>
            </a:lvl8pPr>
            <a:lvl9pPr marL="3657039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2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3EDD2D-B004-45A0-8FF1-F3C2E5757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6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9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3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812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4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22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2972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45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70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13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5879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2315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35369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0250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40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2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858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1" y="4664646"/>
            <a:ext cx="915069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algn="ctr"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348" y="4952630"/>
            <a:ext cx="9147349" cy="1912069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372" y="4832896"/>
              <a:ext cx="7456628" cy="518428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defTabSz="914306">
                <a:defRPr/>
              </a:pPr>
              <a:endParaRPr lang="en-US">
                <a:solidFill>
                  <a:prstClr val="black"/>
                </a:solidFill>
                <a:sym typeface="Helvetica Light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305" y="5135411"/>
              <a:ext cx="9108695" cy="83873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algn="ctr" defTabSz="41073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 smtClean="0">
                <a:solidFill>
                  <a:srgbClr val="000000"/>
                </a:solidFill>
                <a:latin typeface="Helvetica Light" charset="0"/>
                <a:sym typeface="Helvetica Light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defTabSz="914306">
                <a:defRPr/>
              </a:pPr>
              <a:endParaRPr lang="en-US">
                <a:solidFill>
                  <a:prstClr val="white"/>
                </a:solidFill>
                <a:sym typeface="Helvetica Light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3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16" rIns="45716"/>
          <a:lstStyle>
            <a:lvl1pPr marL="0" marR="64002" indent="0" algn="r">
              <a:buNone/>
              <a:defRPr>
                <a:solidFill>
                  <a:schemeClr val="tx2"/>
                </a:solidFill>
              </a:defRPr>
            </a:lvl1pPr>
            <a:lvl2pPr marL="457154" indent="0" algn="ctr">
              <a:buNone/>
            </a:lvl2pPr>
            <a:lvl3pPr marL="914306" indent="0" algn="ctr">
              <a:buNone/>
            </a:lvl3pPr>
            <a:lvl4pPr marL="1371460" indent="0" algn="ctr">
              <a:buNone/>
            </a:lvl4pPr>
            <a:lvl5pPr marL="1828613" indent="0" algn="ctr">
              <a:buNone/>
            </a:lvl5pPr>
            <a:lvl6pPr marL="2285766" indent="0" algn="ctr">
              <a:buNone/>
            </a:lvl6pPr>
            <a:lvl7pPr marL="2742920" indent="0" algn="ctr">
              <a:buNone/>
            </a:lvl7pPr>
            <a:lvl8pPr marL="3200072" indent="0" algn="ctr">
              <a:buNone/>
            </a:lvl8pPr>
            <a:lvl9pPr marL="3657226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10970DAB-A7A3-476F-804B-2AA63C334141}" type="datetimeFigureOut">
              <a:rPr lang="en-US"/>
              <a:pPr>
                <a:defRPr/>
              </a:pPr>
              <a:t>8/28/2016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2DA2BF">
                    <a:tint val="20000"/>
                  </a:srgb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804250ED-B5D8-44E3-9198-74CBD79EC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79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2F731587-30F2-450B-B603-77980763EA8F}" type="datetimeFigureOut">
              <a:rPr lang="en-US"/>
              <a:pPr>
                <a:defRPr/>
              </a:pPr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D3B2E2C7-8914-4747-AC6C-1D974D438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920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616" y="3005956"/>
            <a:ext cx="183059" cy="227707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50209" y="3005956"/>
            <a:ext cx="183059" cy="227707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F7488B75-9039-40FF-9ECF-9F763A013E71}" type="datetimeFigureOut">
              <a:rPr lang="en-US"/>
              <a:pPr>
                <a:defRPr/>
              </a:pPr>
              <a:t>8/28/2016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8C56E3E5-1136-4D81-883E-026673050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14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EE65843-C44B-446F-8521-0A0056D4DF8C}" type="datetimeFigureOut">
              <a:rPr lang="en-US"/>
              <a:pPr>
                <a:defRPr/>
              </a:pPr>
              <a:t>8/28/2016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55DBEA7D-22CE-4BDC-A13F-F330F1FE3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61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6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6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6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6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FEBF6C14-EB01-40C5-BAED-D502B006E0A4}" type="datetimeFigureOut">
              <a:rPr lang="en-US"/>
              <a:pPr>
                <a:defRPr/>
              </a:pPr>
              <a:t>8/28/2016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73BA7882-65C1-4045-B453-7DD513610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59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627365B9-891F-4ED7-8966-B51A972389D4}" type="datetimeFigureOut">
              <a:rPr lang="en-US"/>
              <a:pPr>
                <a:defRPr/>
              </a:pPr>
              <a:t>8/28/2016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5CD28347-8B1F-4863-B5EB-C533EF7FE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79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19408D8D-D6C7-4E0A-97CF-6CB58E6BFFB2}" type="datetimeFigureOut">
              <a:rPr lang="en-US"/>
              <a:pPr>
                <a:defRPr/>
              </a:pPr>
              <a:t>8/28/2016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E3895A4-699D-4AE5-AC4B-3B9618116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69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25" rIns="91425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8/28/2016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475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B0132107-DA20-491E-B4BB-E519FE3000BE}" type="datetimeFigureOut">
              <a:rPr lang="en-US"/>
              <a:pPr>
                <a:defRPr/>
              </a:pPr>
              <a:t>8/28/2016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C3CF9753-4F04-4211-93B8-436770629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91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498948" y="5944940"/>
            <a:ext cx="4941465" cy="92087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6" rIns="91430" bIns="45716"/>
          <a:lstStyle>
            <a:extLst/>
          </a:lstStyle>
          <a:p>
            <a:pPr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553" y="5939359"/>
            <a:ext cx="3690193" cy="933152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91430" tIns="45716" rIns="91430" bIns="45716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US" sz="2500" smtClean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algn="ctr"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5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030" y="4988348"/>
            <a:ext cx="183059" cy="22882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623" y="4988348"/>
            <a:ext cx="183059" cy="22882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3" y="5443402"/>
            <a:ext cx="7162800" cy="648232"/>
          </a:xfrm>
          <a:noFill/>
        </p:spPr>
        <p:txBody>
          <a:bodyPr tIns="0"/>
          <a:lstStyle>
            <a:lvl1pPr marL="0" marR="18286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D56AACDD-4E01-41D4-A683-F4654AD64CDB}" type="datetimeFigureOut">
              <a:rPr lang="en-US"/>
              <a:pPr>
                <a:defRPr/>
              </a:pPr>
              <a:t>8/28/2016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8F448D2A-95C9-4C20-9637-61717A3A6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71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AD811AD-CD89-447A-9E3C-99CDCE4AD891}" type="datetimeFigureOut">
              <a:rPr lang="en-US"/>
              <a:pPr>
                <a:defRPr/>
              </a:pPr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F90892F2-77C8-4BB2-89C3-45AEB1A7D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267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2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B26018A-3F57-4584-895F-0982B1F67931}" type="datetimeFigureOut">
              <a:rPr lang="en-US"/>
              <a:pPr>
                <a:defRPr/>
              </a:pPr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91BD09B4-B4FC-41F5-A28A-8243D4E41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63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3EDD2D-B004-45A0-8FF1-F3C2E5757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139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439823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8/28/2016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534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8/28/2016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91115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39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8/28/2016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50659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8/28/2016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94555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3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81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8/28/2016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213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440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088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F6C88-DF7A-42C4-960E-E540B9C6F0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103097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1"/>
            <a:ext cx="624681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1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5833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21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4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4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9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9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8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9476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85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5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5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7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7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230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4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83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48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9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46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94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4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692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14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58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5261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839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7903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278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4866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5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3483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4871" indent="0">
              <a:buNone/>
              <a:defRPr sz="2800"/>
            </a:lvl2pPr>
            <a:lvl3pPr marL="889812" indent="0">
              <a:buNone/>
              <a:defRPr sz="2400"/>
            </a:lvl3pPr>
            <a:lvl4pPr marL="1334623" indent="0">
              <a:buNone/>
              <a:defRPr sz="2000"/>
            </a:lvl4pPr>
            <a:lvl5pPr marL="1779497" indent="0">
              <a:buNone/>
              <a:defRPr sz="2000"/>
            </a:lvl5pPr>
            <a:lvl6pPr marL="2224373" indent="0">
              <a:buNone/>
              <a:defRPr sz="2000"/>
            </a:lvl6pPr>
            <a:lvl7pPr marL="2669243" indent="0">
              <a:buNone/>
              <a:defRPr sz="2000"/>
            </a:lvl7pPr>
            <a:lvl8pPr marL="3114116" indent="0">
              <a:buNone/>
              <a:defRPr sz="2000"/>
            </a:lvl8pPr>
            <a:lvl9pPr marL="355897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8227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8392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7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7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9380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7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960" indent="0" algn="ctr">
              <a:buNone/>
              <a:defRPr/>
            </a:lvl2pPr>
            <a:lvl3pPr marL="641925" indent="0" algn="ctr">
              <a:buNone/>
              <a:defRPr/>
            </a:lvl3pPr>
            <a:lvl4pPr marL="962890" indent="0" algn="ctr">
              <a:buNone/>
              <a:defRPr/>
            </a:lvl4pPr>
            <a:lvl5pPr marL="1283855" indent="0" algn="ctr">
              <a:buNone/>
              <a:defRPr/>
            </a:lvl5pPr>
            <a:lvl6pPr marL="1604822" indent="0" algn="ctr">
              <a:buNone/>
              <a:defRPr/>
            </a:lvl6pPr>
            <a:lvl7pPr marL="1925783" indent="0" algn="ctr">
              <a:buNone/>
              <a:defRPr/>
            </a:lvl7pPr>
            <a:lvl8pPr marL="2246751" indent="0" algn="ctr">
              <a:buNone/>
              <a:defRPr/>
            </a:lvl8pPr>
            <a:lvl9pPr marL="25677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77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8/28/2016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12785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93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960" indent="0">
              <a:buNone/>
              <a:defRPr sz="1300"/>
            </a:lvl2pPr>
            <a:lvl3pPr marL="641925" indent="0">
              <a:buNone/>
              <a:defRPr sz="1100"/>
            </a:lvl3pPr>
            <a:lvl4pPr marL="962890" indent="0">
              <a:buNone/>
              <a:defRPr sz="1000"/>
            </a:lvl4pPr>
            <a:lvl5pPr marL="1283855" indent="0">
              <a:buNone/>
              <a:defRPr sz="1000"/>
            </a:lvl5pPr>
            <a:lvl6pPr marL="1604822" indent="0">
              <a:buNone/>
              <a:defRPr sz="1000"/>
            </a:lvl6pPr>
            <a:lvl7pPr marL="1925783" indent="0">
              <a:buNone/>
              <a:defRPr sz="1000"/>
            </a:lvl7pPr>
            <a:lvl8pPr marL="2246751" indent="0">
              <a:buNone/>
              <a:defRPr sz="1000"/>
            </a:lvl8pPr>
            <a:lvl9pPr marL="256771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4082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70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70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745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60" indent="0">
              <a:buNone/>
              <a:defRPr sz="1400" b="1"/>
            </a:lvl2pPr>
            <a:lvl3pPr marL="641925" indent="0">
              <a:buNone/>
              <a:defRPr sz="1300" b="1"/>
            </a:lvl3pPr>
            <a:lvl4pPr marL="962890" indent="0">
              <a:buNone/>
              <a:defRPr sz="1100" b="1"/>
            </a:lvl4pPr>
            <a:lvl5pPr marL="1283855" indent="0">
              <a:buNone/>
              <a:defRPr sz="1100" b="1"/>
            </a:lvl5pPr>
            <a:lvl6pPr marL="1604822" indent="0">
              <a:buNone/>
              <a:defRPr sz="1100" b="1"/>
            </a:lvl6pPr>
            <a:lvl7pPr marL="1925783" indent="0">
              <a:buNone/>
              <a:defRPr sz="1100" b="1"/>
            </a:lvl7pPr>
            <a:lvl8pPr marL="2246751" indent="0">
              <a:buNone/>
              <a:defRPr sz="1100" b="1"/>
            </a:lvl8pPr>
            <a:lvl9pPr marL="256771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60" indent="0">
              <a:buNone/>
              <a:defRPr sz="1400" b="1"/>
            </a:lvl2pPr>
            <a:lvl3pPr marL="641925" indent="0">
              <a:buNone/>
              <a:defRPr sz="1300" b="1"/>
            </a:lvl3pPr>
            <a:lvl4pPr marL="962890" indent="0">
              <a:buNone/>
              <a:defRPr sz="1100" b="1"/>
            </a:lvl4pPr>
            <a:lvl5pPr marL="1283855" indent="0">
              <a:buNone/>
              <a:defRPr sz="1100" b="1"/>
            </a:lvl5pPr>
            <a:lvl6pPr marL="1604822" indent="0">
              <a:buNone/>
              <a:defRPr sz="1100" b="1"/>
            </a:lvl6pPr>
            <a:lvl7pPr marL="1925783" indent="0">
              <a:buNone/>
              <a:defRPr sz="1100" b="1"/>
            </a:lvl7pPr>
            <a:lvl8pPr marL="2246751" indent="0">
              <a:buNone/>
              <a:defRPr sz="1100" b="1"/>
            </a:lvl8pPr>
            <a:lvl9pPr marL="256771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423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783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0936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77" y="27350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7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960" indent="0">
              <a:buNone/>
              <a:defRPr sz="800"/>
            </a:lvl2pPr>
            <a:lvl3pPr marL="641925" indent="0">
              <a:buNone/>
              <a:defRPr sz="700"/>
            </a:lvl3pPr>
            <a:lvl4pPr marL="962890" indent="0">
              <a:buNone/>
              <a:defRPr sz="600"/>
            </a:lvl4pPr>
            <a:lvl5pPr marL="1283855" indent="0">
              <a:buNone/>
              <a:defRPr sz="600"/>
            </a:lvl5pPr>
            <a:lvl6pPr marL="1604822" indent="0">
              <a:buNone/>
              <a:defRPr sz="600"/>
            </a:lvl6pPr>
            <a:lvl7pPr marL="1925783" indent="0">
              <a:buNone/>
              <a:defRPr sz="600"/>
            </a:lvl7pPr>
            <a:lvl8pPr marL="2246751" indent="0">
              <a:buNone/>
              <a:defRPr sz="600"/>
            </a:lvl8pPr>
            <a:lvl9pPr marL="256771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34741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6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6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960" indent="0">
              <a:buNone/>
              <a:defRPr sz="2000"/>
            </a:lvl2pPr>
            <a:lvl3pPr marL="641925" indent="0">
              <a:buNone/>
              <a:defRPr sz="1700"/>
            </a:lvl3pPr>
            <a:lvl4pPr marL="962890" indent="0">
              <a:buNone/>
              <a:defRPr sz="1400"/>
            </a:lvl4pPr>
            <a:lvl5pPr marL="1283855" indent="0">
              <a:buNone/>
              <a:defRPr sz="1400"/>
            </a:lvl5pPr>
            <a:lvl6pPr marL="1604822" indent="0">
              <a:buNone/>
              <a:defRPr sz="1400"/>
            </a:lvl6pPr>
            <a:lvl7pPr marL="1925783" indent="0">
              <a:buNone/>
              <a:defRPr sz="1400"/>
            </a:lvl7pPr>
            <a:lvl8pPr marL="2246751" indent="0">
              <a:buNone/>
              <a:defRPr sz="1400"/>
            </a:lvl8pPr>
            <a:lvl9pPr marL="2567713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65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960" indent="0">
              <a:buNone/>
              <a:defRPr sz="800"/>
            </a:lvl2pPr>
            <a:lvl3pPr marL="641925" indent="0">
              <a:buNone/>
              <a:defRPr sz="700"/>
            </a:lvl3pPr>
            <a:lvl4pPr marL="962890" indent="0">
              <a:buNone/>
              <a:defRPr sz="600"/>
            </a:lvl4pPr>
            <a:lvl5pPr marL="1283855" indent="0">
              <a:buNone/>
              <a:defRPr sz="600"/>
            </a:lvl5pPr>
            <a:lvl6pPr marL="1604822" indent="0">
              <a:buNone/>
              <a:defRPr sz="600"/>
            </a:lvl6pPr>
            <a:lvl7pPr marL="1925783" indent="0">
              <a:buNone/>
              <a:defRPr sz="600"/>
            </a:lvl7pPr>
            <a:lvl8pPr marL="2246751" indent="0">
              <a:buNone/>
              <a:defRPr sz="600"/>
            </a:lvl8pPr>
            <a:lvl9pPr marL="256771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73535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254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9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40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11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209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3" y="5443402"/>
            <a:ext cx="7162800" cy="648232"/>
          </a:xfrm>
          <a:noFill/>
        </p:spPr>
        <p:txBody>
          <a:bodyPr lIns="91425" tIns="0" rIns="91425" anchor="t"/>
          <a:lstStyle>
            <a:lvl1pPr marL="0" marR="1828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8/28/2016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5" y="6407947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20" y="5939012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25" tIns="45713" rIns="91425" bIns="45713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4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61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20" y="5939012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25" tIns="45713" rIns="91425" bIns="45713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4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5" tIns="45713" rIns="91425" bIns="45713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1"/>
            <a:ext cx="8229600" cy="4525963"/>
          </a:xfrm>
          <a:prstGeom prst="rect">
            <a:avLst/>
          </a:prstGeom>
        </p:spPr>
        <p:txBody>
          <a:bodyPr vert="horz" lIns="91425" tIns="45713" rIns="91425" bIns="45713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5" y="6407947"/>
            <a:ext cx="2350681" cy="365125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7"/>
            <a:ext cx="365760" cy="365125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2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03" indent="-255993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96" indent="-228564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404" indent="-228564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824" indent="-228564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0" indent="-228564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954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519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085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649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72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72" y="1946675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35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07" algn="ctr" defTabSz="41068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816" algn="ctr" defTabSz="41068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224" algn="ctr" defTabSz="41068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631" algn="ctr" defTabSz="41068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840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5679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03520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71359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9199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60608" indent="-267840" algn="l" defTabSz="41068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2016" indent="-267840" algn="l" defTabSz="41068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3423" indent="-267840" algn="l" defTabSz="41068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4830" indent="-267840" algn="l" defTabSz="41068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8948" y="5944940"/>
            <a:ext cx="4941465" cy="92087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6" rIns="91430" bIns="45716"/>
          <a:lstStyle>
            <a:extLst/>
          </a:lstStyle>
          <a:p>
            <a:pPr defTabSz="914306">
              <a:defRPr/>
            </a:pPr>
            <a:endParaRPr lang="en-US">
              <a:solidFill>
                <a:prstClr val="black"/>
              </a:solidFill>
              <a:sym typeface="Helvetica Light" charset="0"/>
            </a:endParaRPr>
          </a:p>
        </p:txBody>
      </p:sp>
      <p:sp>
        <p:nvSpPr>
          <p:cNvPr id="2051" name="Freeform 11"/>
          <p:cNvSpPr>
            <a:spLocks/>
          </p:cNvSpPr>
          <p:nvPr/>
        </p:nvSpPr>
        <p:spPr bwMode="auto">
          <a:xfrm>
            <a:off x="485553" y="5939359"/>
            <a:ext cx="3690193" cy="933152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91430" tIns="45716" rIns="91430" bIns="45716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US" sz="2500" smtClean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algn="ctr"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5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91430" tIns="45716" rIns="91430" bIns="45716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647" y="1481212"/>
            <a:ext cx="8228707" cy="452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404" y="6408168"/>
            <a:ext cx="1919883" cy="365001"/>
          </a:xfrm>
          <a:prstGeom prst="rect">
            <a:avLst/>
          </a:prstGeom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l" hangingPunct="1">
              <a:defRPr sz="1000">
                <a:latin typeface="Lucida Sans Unicode" pitchFamily="34" charset="0"/>
              </a:defRPr>
            </a:lvl1pPr>
          </a:lstStyle>
          <a:p>
            <a:pPr defTabSz="410730" fontAlgn="base">
              <a:spcBef>
                <a:spcPct val="0"/>
              </a:spcBef>
              <a:spcAft>
                <a:spcPct val="0"/>
              </a:spcAft>
              <a:defRPr/>
            </a:pPr>
            <a:fld id="{60CA2BA0-F627-488A-89E9-10E0D150F899}" type="datetimeFigureOut">
              <a:rPr lang="en-US" smtClean="0">
                <a:solidFill>
                  <a:srgbClr val="000000"/>
                </a:solidFill>
                <a:sym typeface="Helvetica Light" charset="0"/>
              </a:rPr>
              <a:pPr defTabSz="410730" fontAlgn="base">
                <a:spcBef>
                  <a:spcPct val="0"/>
                </a:spcBef>
                <a:spcAft>
                  <a:spcPct val="0"/>
                </a:spcAft>
                <a:defRPr/>
              </a:pPr>
              <a:t>8/28/2016</a:t>
            </a:fld>
            <a:endParaRPr lang="en-US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12" y="6408168"/>
            <a:ext cx="2350740" cy="365001"/>
          </a:xfrm>
          <a:prstGeom prst="rect">
            <a:avLst/>
          </a:prstGeom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 hangingPunct="1">
              <a:defRPr sz="1000">
                <a:latin typeface="Lucida Sans Unicode" pitchFamily="34" charset="0"/>
              </a:defRPr>
            </a:lvl1pPr>
          </a:lstStyle>
          <a:p>
            <a:pPr defTabSz="41073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87" y="6408168"/>
            <a:ext cx="366117" cy="365001"/>
          </a:xfrm>
          <a:prstGeom prst="rect">
            <a:avLst/>
          </a:prstGeom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 hangingPunct="1">
              <a:defRPr sz="1000">
                <a:latin typeface="Lucida Sans Unicode" pitchFamily="34" charset="0"/>
              </a:defRPr>
            </a:lvl1pPr>
          </a:lstStyle>
          <a:p>
            <a:pPr defTabSz="410730" fontAlgn="base">
              <a:spcBef>
                <a:spcPct val="0"/>
              </a:spcBef>
              <a:spcAft>
                <a:spcPct val="0"/>
              </a:spcAft>
              <a:defRPr/>
            </a:pPr>
            <a:fld id="{EE2AC025-F49A-453C-84B4-E5D546254483}" type="slidenum">
              <a:rPr lang="en-US" smtClean="0">
                <a:solidFill>
                  <a:srgbClr val="000000"/>
                </a:solidFill>
                <a:sym typeface="Helvetica Light" charset="0"/>
              </a:rPr>
              <a:pPr defTabSz="41073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84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32144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642882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964323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285763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4969" indent="-255591" algn="l" rtl="0" eaLnBrk="0" fontAlgn="base" hangingPunct="0">
        <a:spcBef>
          <a:spcPts val="404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76" indent="-227688" algn="l" rtl="0" eaLnBrk="0" fontAlgn="base" hangingPunct="0">
        <a:spcBef>
          <a:spcPts val="326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408" indent="-227688" algn="l" rtl="0" eaLnBrk="0" fontAlgn="base" hangingPunct="0">
        <a:spcBef>
          <a:spcPts val="352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1786" indent="-227688" algn="l" rtl="0" eaLnBrk="0" fontAlgn="base" hangingPunct="0">
        <a:spcBef>
          <a:spcPts val="352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588" indent="-227688" algn="l" rtl="0" eaLnBrk="0" fontAlgn="base" hangingPunct="0">
        <a:spcBef>
          <a:spcPts val="352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36" indent="-22857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613" indent="-22857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190" indent="-22857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766" indent="-22857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400"/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 defTabSz="914400"/>
              <a:t>8/28/2016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defTabSz="914400"/>
            <a:fld id="{F33EDD2D-B004-45A0-8FF1-F3C2E57571A4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85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D940E21-42B8-4226-8C60-9DE6FF1CCD57}" type="slidenum">
              <a:rPr lang="en-US">
                <a:solidFill>
                  <a:srgbClr val="000000"/>
                </a:solidFill>
                <a:ea typeface="ＭＳ Ｐゴシック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9176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88911" tIns="44456" rIns="88911" bIns="44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734"/>
            <a:ext cx="8229600" cy="4525963"/>
          </a:xfrm>
          <a:prstGeom prst="rect">
            <a:avLst/>
          </a:prstGeom>
        </p:spPr>
        <p:txBody>
          <a:bodyPr vert="horz" lIns="88911" tIns="44456" rIns="88911" bIns="44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8/28/2016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884"/>
            <a:ext cx="2895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071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88981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3709" indent="-333709" algn="l" defTabSz="88981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2842" indent="-278158" algn="l" defTabSz="88981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2208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055" indent="-222286" algn="l" defTabSz="88981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935" indent="-222286" algn="l" defTabSz="88981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46800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9168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3655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81407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871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9812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462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9497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437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924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4116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8978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/>
          </p:cNvSpPr>
          <p:nvPr>
            <p:ph type="title"/>
          </p:nvPr>
        </p:nvSpPr>
        <p:spPr bwMode="auto">
          <a:xfrm>
            <a:off x="892987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58" tIns="35658" rIns="35658" bIns="356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/>
          </p:cNvSpPr>
          <p:nvPr>
            <p:ph type="body" idx="1"/>
          </p:nvPr>
        </p:nvSpPr>
        <p:spPr bwMode="auto">
          <a:xfrm>
            <a:off x="892987" y="1946690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58" tIns="35658" rIns="35658" bIns="356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904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0960" algn="ctr" defTabSz="41012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1925" algn="ctr" defTabSz="41012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2890" algn="ctr" defTabSz="41012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3855" algn="ctr" defTabSz="41012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3168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0812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798441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6080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3712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8313" indent="-267466" algn="l" defTabSz="41012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9276" indent="-267466" algn="l" defTabSz="41012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0240" indent="-267466" algn="l" defTabSz="41012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1201" indent="-267466" algn="l" defTabSz="41012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960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925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890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855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822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783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751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713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Aviation%20Videos/animated%20history%20of%20aviation.mp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racesguide.co.uk/images/5/5a/Im1909FL-Short06.jpg" TargetMode="Externa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racesguide.co.uk/images/2/27/Im1909FL-Short07.jpg" TargetMode="External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//upload.wikimedia.org/wikipedia/commons/d/d7/Sikorsky-LeGrand.jpg" TargetMode="External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../../../../Aviation%20Videos/Aviation%20History/gnome%20gamma%20rotary%20virtual%20model.avi.mp4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../../../../Aviation%20Videos/how%20to_%20fly%20a%20helicopter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racesguide.co.uk/images/5/5a/Im1909FL-Short06.jpg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racesguide.co.uk/images/2/27/Im1909FL-Short07.jpg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//upload.wikimedia.org/wikipedia/commons/d/d7/Sikorsky-LeGrand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6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OegHOkVmOd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YWGE6czA16U&amp;feature=related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-5DeIvOJ7Y&amp;feature=related" TargetMode="External"/><Relationship Id="rId2" Type="http://schemas.openxmlformats.org/officeDocument/2006/relationships/hyperlink" Target="http://www.youtube.com/watch?v=V4ml4LJ4jo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QWpwZn0pKl4&amp;feature=related" TargetMode="Externa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sz="11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rgbClr val="0070C0"/>
                </a:solidFill>
              </a:rPr>
              <a:t>Describe the contributions by Robert </a:t>
            </a:r>
            <a:r>
              <a:rPr lang="en-US" sz="2800" b="1" dirty="0" err="1">
                <a:solidFill>
                  <a:srgbClr val="0070C0"/>
                </a:solidFill>
              </a:rPr>
              <a:t>Esnault-Pelterie</a:t>
            </a:r>
            <a:r>
              <a:rPr lang="en-US" sz="2800" b="1" dirty="0">
                <a:solidFill>
                  <a:srgbClr val="0070C0"/>
                </a:solidFill>
              </a:rPr>
              <a:t> to aviation.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/>
              <a:t>Describe the contributions by Alberto Santos-Dumont to aviation.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rgbClr val="0070C0"/>
                </a:solidFill>
              </a:rPr>
              <a:t>Describe the contributions by Louis Bleriot to aviation. 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/>
              <a:t>Describe the aviation achievements at the First International Air meet.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rgbClr val="0070C0"/>
                </a:solidFill>
              </a:rPr>
              <a:t>Identify Henri Farman’s contributions to aviation.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9/2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63051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in Europe</a:t>
            </a:r>
            <a:endParaRPr lang="en-US" dirty="0"/>
          </a:p>
        </p:txBody>
      </p:sp>
      <p:pic>
        <p:nvPicPr>
          <p:cNvPr id="1028" name="Picture 4" descr="Bleriot becomes a celebrity when he lands in D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50" y="1371600"/>
            <a:ext cx="4748557" cy="308283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38600" y="4648200"/>
            <a:ext cx="510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400" b="1" dirty="0" err="1" smtClean="0">
                <a:solidFill>
                  <a:prstClr val="black"/>
                </a:solidFill>
              </a:rPr>
              <a:t>Blériot</a:t>
            </a:r>
            <a:r>
              <a:rPr lang="en-US" sz="2400" b="1" dirty="0" smtClean="0">
                <a:solidFill>
                  <a:prstClr val="black"/>
                </a:solidFill>
              </a:rPr>
              <a:t> was an instant celebrity when he landed in Dover after </a:t>
            </a:r>
            <a:r>
              <a:rPr lang="en-US" sz="2400" b="1" dirty="0" smtClean="0">
                <a:solidFill>
                  <a:srgbClr val="FF0000"/>
                </a:solidFill>
              </a:rPr>
              <a:t>crossing the English Channel.</a:t>
            </a:r>
          </a:p>
          <a:p>
            <a:pPr algn="ctr" defTabSz="914400"/>
            <a:r>
              <a:rPr lang="en-US" sz="2400" b="1" dirty="0" smtClean="0">
                <a:solidFill>
                  <a:srgbClr val="FF0000"/>
                </a:solidFill>
              </a:rPr>
              <a:t>25 miles - 37 minutes</a:t>
            </a:r>
          </a:p>
          <a:p>
            <a:pPr algn="ctr" defTabSz="914400"/>
            <a:r>
              <a:rPr lang="en-US" sz="2400" b="1" dirty="0" smtClean="0">
                <a:solidFill>
                  <a:prstClr val="black"/>
                </a:solidFill>
              </a:rPr>
              <a:t>No compass</a:t>
            </a:r>
          </a:p>
        </p:txBody>
      </p:sp>
      <p:pic>
        <p:nvPicPr>
          <p:cNvPr id="1030" name="Picture 6" descr="http://2.bp.blogspot.com/_FKsQseokM2g/TQFqP2gLR1I/AAAAAAAAAQA/BnRDAOq0cFI/s1600/Bleriot%2B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52600"/>
            <a:ext cx="2924174" cy="3898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84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sz="11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Describe the contributions by Robert </a:t>
            </a:r>
            <a:r>
              <a:rPr lang="en-US" sz="2800" b="1" dirty="0" err="1">
                <a:solidFill>
                  <a:schemeClr val="bg1">
                    <a:lumMod val="85000"/>
                  </a:schemeClr>
                </a:solidFill>
              </a:rPr>
              <a:t>Esnault-Pelterie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 to aviation.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Describe the contributions by Alberto Santos-Dumont to aviation.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Describe the contributions by Louis Bleriot to aviation. 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/>
              <a:t>Describe the aviation achievements at the First International Air meet.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Identify Henri Farman’s contributions to aviation.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9/2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05300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0164" y="1447800"/>
            <a:ext cx="6206836" cy="396239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1909 – First International Air meet held in Rheims, France</a:t>
            </a:r>
          </a:p>
          <a:p>
            <a:pPr lvl="1"/>
            <a:r>
              <a:rPr lang="en-US" dirty="0" smtClean="0"/>
              <a:t>Many speed and endurance records were broken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Louis Bleriot - - fastest lap – 47.8 </a:t>
            </a:r>
            <a:r>
              <a:rPr lang="en-US" b="1" dirty="0" smtClean="0">
                <a:solidFill>
                  <a:srgbClr val="FF0000"/>
                </a:solidFill>
              </a:rPr>
              <a:t>mph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Henri Farman stayed in the air 3 hrs, 4 minutes and 56 seconds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Flying 111 miles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Progress in Europe</a:t>
            </a:r>
            <a:endParaRPr lang="en-US" dirty="0"/>
          </a:p>
        </p:txBody>
      </p:sp>
      <p:pic>
        <p:nvPicPr>
          <p:cNvPr id="5" name="Picture 2" descr="Henri Far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399" y="228600"/>
            <a:ext cx="2660527" cy="4114800"/>
          </a:xfrm>
          <a:prstGeom prst="rect">
            <a:avLst/>
          </a:prstGeom>
          <a:noFill/>
        </p:spPr>
      </p:pic>
      <p:pic>
        <p:nvPicPr>
          <p:cNvPr id="11268" name="Picture 4" descr="Henri Far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7575" y="3934788"/>
            <a:ext cx="2162174" cy="28697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515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sz="11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Describe the contributions by Robert </a:t>
            </a:r>
            <a:r>
              <a:rPr lang="en-US" sz="2800" b="1" dirty="0" err="1">
                <a:solidFill>
                  <a:schemeClr val="bg1">
                    <a:lumMod val="85000"/>
                  </a:schemeClr>
                </a:solidFill>
              </a:rPr>
              <a:t>Esnault-Pelterie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 to aviation.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Describe the contributions by Alberto Santos-Dumont to aviation.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Describe the contributions by Louis Bleriot to aviation. 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Describe the aviation achievements at the First International Air meet.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rgbClr val="0070C0"/>
                </a:solidFill>
              </a:rPr>
              <a:t>Identify Henri Farman’s contributions to aviation.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9/2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05300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0164" y="1447800"/>
            <a:ext cx="6206836" cy="396239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1909 – First International Air meet held in Rheims, France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Many speed and endurance records were broken</a:t>
            </a:r>
          </a:p>
          <a:p>
            <a:pPr lvl="1"/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Louis Bleriot - - fastest lap – 47.8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mph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Henri Farman stayed in the air 3 hrs, 4 minutes and 56 seconds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Flying 111 miles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Progress in Europe</a:t>
            </a:r>
            <a:endParaRPr lang="en-US" dirty="0"/>
          </a:p>
        </p:txBody>
      </p:sp>
      <p:pic>
        <p:nvPicPr>
          <p:cNvPr id="5" name="Picture 2" descr="Henri Far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399" y="228600"/>
            <a:ext cx="2660527" cy="4114800"/>
          </a:xfrm>
          <a:prstGeom prst="rect">
            <a:avLst/>
          </a:prstGeom>
          <a:noFill/>
        </p:spPr>
      </p:pic>
      <p:pic>
        <p:nvPicPr>
          <p:cNvPr id="11268" name="Picture 4" descr="Henri Far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7575" y="3934788"/>
            <a:ext cx="2162174" cy="28697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387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1910 HENRI FARMAN III BIPLANE (Replica)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2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5257800"/>
            <a:ext cx="9296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800" b="1" dirty="0" smtClean="0">
                <a:solidFill>
                  <a:srgbClr val="FF0000"/>
                </a:solidFill>
              </a:rPr>
              <a:t>Henri Farman III</a:t>
            </a:r>
          </a:p>
          <a:p>
            <a:pPr defTabSz="914400"/>
            <a:r>
              <a:rPr lang="en-US" sz="2400" b="1" dirty="0" smtClean="0">
                <a:solidFill>
                  <a:schemeClr val="bg1"/>
                </a:solidFill>
              </a:rPr>
              <a:t>Powered by a 50-horsepower </a:t>
            </a:r>
            <a:r>
              <a:rPr lang="en-US" sz="2400" b="1" dirty="0" err="1" smtClean="0">
                <a:solidFill>
                  <a:schemeClr val="bg1"/>
                </a:solidFill>
              </a:rPr>
              <a:t>Gnôme</a:t>
            </a:r>
            <a:r>
              <a:rPr lang="en-US" sz="2400" b="1" dirty="0" smtClean="0">
                <a:solidFill>
                  <a:schemeClr val="bg1"/>
                </a:solidFill>
              </a:rPr>
              <a:t> engine,</a:t>
            </a:r>
          </a:p>
          <a:p>
            <a:pPr defTabSz="914400"/>
            <a:r>
              <a:rPr lang="en-US" sz="2400" b="1" dirty="0" smtClean="0">
                <a:solidFill>
                  <a:schemeClr val="bg1"/>
                </a:solidFill>
              </a:rPr>
              <a:t>It had </a:t>
            </a:r>
            <a:r>
              <a:rPr lang="en-US" sz="2800" b="1" dirty="0" smtClean="0">
                <a:solidFill>
                  <a:srgbClr val="FF0000"/>
                </a:solidFill>
              </a:rPr>
              <a:t>full ailerons and twin rudders </a:t>
            </a:r>
            <a:r>
              <a:rPr lang="en-US" sz="2400" b="1" dirty="0" smtClean="0">
                <a:solidFill>
                  <a:schemeClr val="bg1"/>
                </a:solidFill>
              </a:rPr>
              <a:t>for control</a:t>
            </a:r>
          </a:p>
          <a:p>
            <a:pPr defTabSz="914400"/>
            <a:r>
              <a:rPr lang="en-US" sz="2800" b="1" dirty="0">
                <a:solidFill>
                  <a:srgbClr val="FF0000"/>
                </a:solidFill>
              </a:rPr>
              <a:t>S</a:t>
            </a:r>
            <a:r>
              <a:rPr lang="en-US" sz="2800" b="1" dirty="0" smtClean="0">
                <a:solidFill>
                  <a:srgbClr val="FF0000"/>
                </a:solidFill>
              </a:rPr>
              <a:t>prung wheels on the skids </a:t>
            </a:r>
            <a:r>
              <a:rPr lang="en-US" sz="2400" b="1" dirty="0" smtClean="0">
                <a:solidFill>
                  <a:schemeClr val="bg1"/>
                </a:solidFill>
              </a:rPr>
              <a:t>to soften the landing.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43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93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834"/>
            <a:ext cx="4339828" cy="5258691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September </a:t>
            </a:r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2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lvl="0"/>
            <a:r>
              <a:rPr lang="en-US" sz="2800" dirty="0"/>
              <a:t> 1858 </a:t>
            </a:r>
            <a:r>
              <a:rPr lang="en-US" sz="2800" dirty="0" smtClean="0"/>
              <a:t>— </a:t>
            </a:r>
            <a:r>
              <a:rPr lang="en-US" sz="2800" dirty="0"/>
              <a:t>Samuel King introduces the first drag-line in America. </a:t>
            </a:r>
            <a:endParaRPr lang="en-US" sz="2800" dirty="0" smtClean="0"/>
          </a:p>
          <a:p>
            <a:pPr lvl="0"/>
            <a:r>
              <a:rPr lang="en-US" sz="2800" dirty="0" smtClean="0"/>
              <a:t>It </a:t>
            </a:r>
            <a:r>
              <a:rPr lang="en-US" sz="2800" dirty="0"/>
              <a:t>is a long rope attached to the basket, which helps to stabilize altitude by dragging on the ground when the balloon is flying very low.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097" y="1447800"/>
            <a:ext cx="16764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76600"/>
            <a:ext cx="2252662" cy="332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1668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834"/>
            <a:ext cx="4339828" cy="5258691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September </a:t>
            </a:r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2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lvl="0"/>
            <a:r>
              <a:rPr lang="en-US" sz="2800" dirty="0" smtClean="0"/>
              <a:t>1910 — </a:t>
            </a:r>
            <a:r>
              <a:rPr lang="en-US" sz="2800" dirty="0"/>
              <a:t>Blanche Scott, the first woman pilot in the United States, makes a solo flight at Lake Keuka, Hammondsport.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248150" cy="3371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2225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834"/>
            <a:ext cx="4339828" cy="5258691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September </a:t>
            </a:r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2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lvl="0"/>
            <a:r>
              <a:rPr lang="en-US" sz="2800" dirty="0"/>
              <a:t>1921 </a:t>
            </a:r>
            <a:r>
              <a:rPr lang="en-US" sz="2800" dirty="0" smtClean="0"/>
              <a:t>— </a:t>
            </a:r>
            <a:r>
              <a:rPr lang="en-US" sz="2800" dirty="0"/>
              <a:t>United States Marine Corps planes locate entire hidden “Moon Shine” village on Atlantic Coast.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438" y="3838575"/>
            <a:ext cx="4065431" cy="284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19200"/>
            <a:ext cx="18573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1227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2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834"/>
            <a:ext cx="4339828" cy="5258691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September </a:t>
            </a:r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2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lvl="0"/>
            <a:r>
              <a:rPr lang="en-US" sz="2800" dirty="0"/>
              <a:t>1928 </a:t>
            </a:r>
            <a:r>
              <a:rPr lang="en-US" sz="2800" dirty="0" smtClean="0"/>
              <a:t>— </a:t>
            </a:r>
            <a:r>
              <a:rPr lang="en-US" sz="2800" dirty="0"/>
              <a:t>Capt. C.D. Barnard, and Flight Officer E.H. Elliott, flying a Fokker monoplane, powered by a Jupiter engine, fly from Karachi, India to London in 4½ Days.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3833812" cy="202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4009726"/>
            <a:ext cx="1497791" cy="26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6162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834"/>
            <a:ext cx="4339828" cy="5258691"/>
          </a:xfrm>
        </p:spPr>
        <p:txBody>
          <a:bodyPr lIns="86367" tIns="49533" rIns="86367" bIns="49533" anchor="t">
            <a:normAutofit fontScale="92500" lnSpcReduction="20000"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September </a:t>
            </a:r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2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lvl="0"/>
            <a:r>
              <a:rPr lang="en-US" sz="2800" dirty="0"/>
              <a:t>1939 </a:t>
            </a:r>
            <a:r>
              <a:rPr lang="en-US" sz="2800" dirty="0" smtClean="0"/>
              <a:t>— </a:t>
            </a:r>
            <a:r>
              <a:rPr lang="en-US" sz="2800" dirty="0"/>
              <a:t>Frank Fuller, Jr., wins the Bendix Trophy Race with an elapsed time from Burbank, California, to Bendix, New Jersey, in 9 hours, 2 minutes, 5 seconds. </a:t>
            </a:r>
            <a:endParaRPr lang="en-US" sz="2800" dirty="0" smtClean="0"/>
          </a:p>
          <a:p>
            <a:pPr lvl="0"/>
            <a:r>
              <a:rPr lang="en-US" sz="2800" dirty="0" smtClean="0"/>
              <a:t>By </a:t>
            </a:r>
            <a:r>
              <a:rPr lang="en-US" sz="2800" dirty="0"/>
              <a:t>setting records between Burbank and Cleveland, Ohio and between Burbank and Bendix, New Jersey, he wins $12,500. </a:t>
            </a:r>
            <a:endParaRPr lang="en-US" sz="2800" dirty="0" smtClean="0"/>
          </a:p>
          <a:p>
            <a:pPr lvl="0"/>
            <a:r>
              <a:rPr lang="en-US" sz="2800" dirty="0" smtClean="0"/>
              <a:t>His </a:t>
            </a:r>
            <a:r>
              <a:rPr lang="en-US" sz="2800" dirty="0"/>
              <a:t>average speed was 217 mph. He flew a “Wasp” powered </a:t>
            </a:r>
            <a:r>
              <a:rPr lang="en-US" sz="2800" dirty="0" err="1"/>
              <a:t>Seversky</a:t>
            </a:r>
            <a:r>
              <a:rPr lang="en-US" sz="2800" dirty="0"/>
              <a:t> Racer.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195848"/>
            <a:ext cx="20383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828" y="2290301"/>
            <a:ext cx="18859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903" y="4797527"/>
            <a:ext cx="382694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3618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834"/>
            <a:ext cx="4339828" cy="5258691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September </a:t>
            </a:r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2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lvl="0"/>
            <a:r>
              <a:rPr lang="en-US" sz="2800" dirty="0"/>
              <a:t>1945 </a:t>
            </a:r>
            <a:r>
              <a:rPr lang="en-US" sz="2800" dirty="0" smtClean="0"/>
              <a:t>— </a:t>
            </a:r>
            <a:r>
              <a:rPr lang="en-US" sz="2800" dirty="0"/>
              <a:t>The Japanese sign the surrender documents aboard the battleship USS Missouri anchored in Tokyo Bay. </a:t>
            </a:r>
            <a:endParaRPr lang="en-US" sz="2800" dirty="0" smtClean="0"/>
          </a:p>
          <a:p>
            <a:pPr lvl="0"/>
            <a:endParaRPr lang="en-US" sz="2800" dirty="0"/>
          </a:p>
          <a:p>
            <a:pPr lvl="0"/>
            <a:r>
              <a:rPr lang="en-US" sz="2800" dirty="0" smtClean="0"/>
              <a:t>The </a:t>
            </a:r>
            <a:r>
              <a:rPr lang="en-US" sz="2800" dirty="0"/>
              <a:t>V-J, Victory over the Pacific, is formally declared.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3405187" cy="272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232" y="4181475"/>
            <a:ext cx="3471568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0503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2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54728" y="657054"/>
          <a:ext cx="8078788" cy="5167674"/>
        </p:xfrm>
        <a:graphic>
          <a:graphicData uri="http://schemas.openxmlformats.org/drawingml/2006/table">
            <a:tbl>
              <a:tblPr firstRow="1" firstCol="1" bandRow="1"/>
              <a:tblGrid>
                <a:gridCol w="1150258"/>
                <a:gridCol w="1153325"/>
                <a:gridCol w="1155777"/>
                <a:gridCol w="1153937"/>
                <a:gridCol w="1155777"/>
                <a:gridCol w="1155777"/>
                <a:gridCol w="1153937"/>
              </a:tblGrid>
              <a:tr h="2250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 dirty="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Sunday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Monday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Tuesday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Wednesday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Thursday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Friday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Saturday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6261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14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15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Welcome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to</a:t>
                      </a:r>
                      <a:r>
                        <a:rPr lang="en-US" sz="1300" b="1" baseline="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 Aviation</a:t>
                      </a:r>
                      <a:endParaRPr lang="en-US" sz="1300" b="1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16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Parts of an Aircraft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Forces of Flight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17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Control Surfaces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18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Aircraft Review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19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Quiz</a:t>
                      </a:r>
                      <a:endParaRPr lang="en-US" sz="1300" b="1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20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7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21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22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Quiz Review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Intro</a:t>
                      </a:r>
                      <a:endParaRPr lang="en-US" sz="1300" b="1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23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Developing the Airplane</a:t>
                      </a:r>
                      <a:endParaRPr lang="en-US" sz="1300" b="1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24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Wright Brothers</a:t>
                      </a:r>
                      <a:endParaRPr lang="en-US" sz="1300" b="1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25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Wright Brothers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26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1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Test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27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28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29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Development of Aviation in U.S.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Curtiss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Vin </a:t>
                      </a:r>
                      <a:r>
                        <a:rPr kumimoji="0" lang="en-US" sz="16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Fiz</a:t>
                      </a:r>
                      <a:endParaRPr kumimoji="0" lang="en-US" sz="1600" b="1" i="0" u="none" strike="noStrike" kern="8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ndara"/>
                        <a:ea typeface="Candar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Progress </a:t>
                      </a:r>
                      <a:r>
                        <a:rPr kumimoji="0" lang="en-US" sz="16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Rpts</a:t>
                      </a: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 Due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Progress in Europe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QUIZ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Progress </a:t>
                      </a:r>
                      <a:r>
                        <a:rPr kumimoji="0" lang="en-US" sz="16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Rpts</a:t>
                      </a: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 Sent Home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527" name="Oval 2"/>
          <p:cNvSpPr>
            <a:spLocks noChangeArrowheads="1"/>
          </p:cNvSpPr>
          <p:nvPr/>
        </p:nvSpPr>
        <p:spPr bwMode="auto">
          <a:xfrm>
            <a:off x="6096000" y="4245864"/>
            <a:ext cx="1339453" cy="17526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22" tIns="32109" rIns="64222" bIns="32109"/>
          <a:lstStyle/>
          <a:p>
            <a:pPr algn="ctr" defTabSz="409236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78268" y="-112387"/>
            <a:ext cx="343170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D0D0D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August 2016</a:t>
            </a:r>
            <a:endPara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5-Point Star 4"/>
          <p:cNvSpPr/>
          <p:nvPr/>
        </p:nvSpPr>
        <p:spPr bwMode="auto">
          <a:xfrm>
            <a:off x="5562600" y="3352800"/>
            <a:ext cx="2644878" cy="2819400"/>
          </a:xfrm>
          <a:prstGeom prst="star5">
            <a:avLst/>
          </a:prstGeom>
          <a:noFill/>
          <a:ln w="79375" cap="flat" cmpd="sng" algn="ctr">
            <a:solidFill>
              <a:srgbClr val="0070C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81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27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2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/>
          </p:cNvSpPr>
          <p:nvPr/>
        </p:nvSpPr>
        <p:spPr bwMode="auto">
          <a:xfrm>
            <a:off x="178594" y="75902"/>
            <a:ext cx="8965406" cy="83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877" tIns="50788" rIns="88877" bIns="50788"/>
          <a:lstStyle/>
          <a:p>
            <a:pPr algn="ctr" defTabSz="913957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Chapter </a:t>
            </a:r>
            <a:r>
              <a:rPr lang="en-US" sz="3800" b="1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2</a:t>
            </a:r>
            <a:endParaRPr lang="en-US" sz="3800" b="1" dirty="0">
              <a:solidFill>
                <a:srgbClr val="00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algn="ctr" defTabSz="913957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The Adolescence of Air Power</a:t>
            </a:r>
          </a:p>
          <a:p>
            <a:pPr algn="ctr" defTabSz="913957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1904-1919</a:t>
            </a:r>
            <a:endParaRPr lang="en-US" sz="3800" b="1" dirty="0">
              <a:solidFill>
                <a:srgbClr val="C0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algn="ctr" defTabSz="913957" fontAlgn="base" hangingPunct="0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rgbClr val="000000"/>
              </a:solidFill>
              <a:sym typeface="Helvetica Light"/>
            </a:endParaRPr>
          </a:p>
        </p:txBody>
      </p:sp>
      <p:pic>
        <p:nvPicPr>
          <p:cNvPr id="102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359" y="1905000"/>
            <a:ext cx="357187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9517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55" y="1143001"/>
            <a:ext cx="8534549" cy="5638800"/>
          </a:xfrm>
        </p:spPr>
        <p:txBody>
          <a:bodyPr lIns="88877" tIns="50788" rIns="88877" bIns="50788" anchor="t">
            <a:normAutofit/>
          </a:bodyPr>
          <a:lstStyle/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first multiengine aircraft and the reasons for its development.</a:t>
            </a: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</a:t>
            </a: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first four engine aircraft.</a:t>
            </a: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Gnome  and the Le Rhone engine. 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early inventors of the helicopter and the major control problem they faced.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first regularly scheduled airline service.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4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4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33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</a:t>
            </a:r>
            <a:r>
              <a:rPr lang="en-US" sz="33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significant aviation events occurring between 1904-1919 and their impact on future aviation development.</a:t>
            </a:r>
            <a:endParaRPr lang="en-US" sz="3300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5" y="274588"/>
            <a:ext cx="8229823" cy="1143000"/>
          </a:xfrm>
        </p:spPr>
        <p:txBody>
          <a:bodyPr lIns="88877" tIns="50788" rIns="88877" bIns="50788"/>
          <a:lstStyle/>
          <a:p>
            <a:pPr defTabSz="913957">
              <a:defRPr/>
            </a:pPr>
            <a:r>
              <a:rPr lang="en-US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31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43000"/>
            <a:ext cx="8915400" cy="914400"/>
          </a:xfrm>
        </p:spPr>
        <p:txBody>
          <a:bodyPr>
            <a:noAutofit/>
          </a:bodyPr>
          <a:lstStyle/>
          <a:p>
            <a:pPr marL="393192" lvl="1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1911 – Short Brothers developed the first multiengine aircraft – called the “Triple Twin”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Progress in Europe</a:t>
            </a:r>
            <a:endParaRPr lang="en-US" dirty="0"/>
          </a:p>
        </p:txBody>
      </p:sp>
      <p:pic>
        <p:nvPicPr>
          <p:cNvPr id="10242" name="Picture 2" descr="File:Im1909FL-Short0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3786" y="2133600"/>
            <a:ext cx="9197786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268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43000"/>
            <a:ext cx="8915400" cy="914400"/>
          </a:xfrm>
        </p:spPr>
        <p:txBody>
          <a:bodyPr>
            <a:noAutofit/>
          </a:bodyPr>
          <a:lstStyle/>
          <a:p>
            <a:pPr marL="393192" lvl="1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“Triple Twin”</a:t>
            </a:r>
          </a:p>
          <a:p>
            <a:pPr marL="393192" lvl="1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</a:rPr>
              <a:t>Had two engines and three propellers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Progress in Europe</a:t>
            </a:r>
            <a:endParaRPr lang="en-US" dirty="0"/>
          </a:p>
        </p:txBody>
      </p:sp>
      <p:pic>
        <p:nvPicPr>
          <p:cNvPr id="1026" name="Picture 2" descr="http://t3.gstatic.com/images?q=tbn:ANd9GcRSEqsk8A4HPL26TwsSE_awgBEWncwPby0L46mADq05_ujpZ49nqw:upload.wikimedia.org/wikipedia/commons/c/c1/Short-Triple-Twin084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10632"/>
            <a:ext cx="7239000" cy="459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0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sz="11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rgbClr val="0070C0"/>
                </a:solidFill>
              </a:rPr>
              <a:t>Describe the contributions by Robert </a:t>
            </a:r>
            <a:r>
              <a:rPr lang="en-US" sz="2800" b="1" dirty="0" err="1">
                <a:solidFill>
                  <a:srgbClr val="0070C0"/>
                </a:solidFill>
              </a:rPr>
              <a:t>Esnault-Pelterie</a:t>
            </a:r>
            <a:r>
              <a:rPr lang="en-US" sz="2800" b="1" dirty="0">
                <a:solidFill>
                  <a:srgbClr val="0070C0"/>
                </a:solidFill>
              </a:rPr>
              <a:t> to aviation.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Describe the contributions by Alberto Santos-Dumont to aviation.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Describe the contributions by Louis Bleriot to aviation. 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Describe the aviation achievements at the First International Air meet.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Identify Henri Farman’s contributions to aviation.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9/2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05300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610600" cy="9144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Reasons for multi-engine aircraft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Increased power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Reliability ( if 1 fails enough power to safe landing)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Progress in Europe</a:t>
            </a:r>
            <a:endParaRPr lang="en-US" dirty="0"/>
          </a:p>
        </p:txBody>
      </p:sp>
      <p:pic>
        <p:nvPicPr>
          <p:cNvPr id="46082" name="Picture 2" descr="File:Im1909FL-Short0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70" y="2957047"/>
            <a:ext cx="9122229" cy="39009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452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3200400"/>
          </a:xfrm>
        </p:spPr>
        <p:txBody>
          <a:bodyPr>
            <a:noAutofit/>
          </a:bodyPr>
          <a:lstStyle/>
          <a:p>
            <a:pPr lvl="1"/>
            <a:r>
              <a:rPr lang="en-US" sz="2800" b="1" dirty="0" smtClean="0"/>
              <a:t>May 13, 1913 – First four engine aircraft</a:t>
            </a:r>
          </a:p>
          <a:p>
            <a:pPr lvl="2"/>
            <a:r>
              <a:rPr lang="en-US" sz="2800" b="1" dirty="0" smtClean="0">
                <a:solidFill>
                  <a:srgbClr val="FF0000"/>
                </a:solidFill>
              </a:rPr>
              <a:t>The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LeGrand</a:t>
            </a:r>
            <a:endParaRPr lang="en-US" sz="2800" b="1" i="1" dirty="0" smtClean="0">
              <a:solidFill>
                <a:srgbClr val="FF0000"/>
              </a:solidFill>
            </a:endParaRPr>
          </a:p>
          <a:p>
            <a:pPr lvl="2"/>
            <a:r>
              <a:rPr lang="en-US" sz="2800" b="1" dirty="0" smtClean="0">
                <a:solidFill>
                  <a:srgbClr val="FF0000"/>
                </a:solidFill>
              </a:rPr>
              <a:t>Built and flown by Igor Sikorsky</a:t>
            </a:r>
          </a:p>
          <a:p>
            <a:pPr lvl="2"/>
            <a:r>
              <a:rPr lang="en-US" sz="2800" b="1" dirty="0" smtClean="0"/>
              <a:t>Wingspan of 92 ft</a:t>
            </a:r>
          </a:p>
          <a:p>
            <a:pPr lvl="2"/>
            <a:r>
              <a:rPr lang="en-US" sz="2800" b="1" dirty="0" smtClean="0"/>
              <a:t>Four 100-hp engines</a:t>
            </a:r>
          </a:p>
          <a:p>
            <a:pPr lvl="2"/>
            <a:r>
              <a:rPr lang="en-US" sz="2800" b="1" dirty="0" smtClean="0"/>
              <a:t>16 wheels for landing gear</a:t>
            </a:r>
          </a:p>
          <a:p>
            <a:pPr lvl="2"/>
            <a:r>
              <a:rPr lang="en-US" sz="2800" b="1" dirty="0" smtClean="0"/>
              <a:t>Fully enclosed cockpit</a:t>
            </a:r>
          </a:p>
          <a:p>
            <a:pPr lvl="2"/>
            <a:r>
              <a:rPr lang="en-US" sz="2800" b="1" dirty="0" smtClean="0"/>
              <a:t>Passenger cabin with portholes for windows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Progress in Europe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65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ile:Sikorsky-LeGra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935" y="533400"/>
            <a:ext cx="8634265" cy="632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657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00538"/>
            <a:ext cx="8530620" cy="24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970" y="623281"/>
            <a:ext cx="4972050" cy="3709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297064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81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1088" y="1447800"/>
            <a:ext cx="3352800" cy="3581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Engines at that time were</a:t>
            </a:r>
          </a:p>
          <a:p>
            <a:pPr lvl="1"/>
            <a:r>
              <a:rPr lang="en-US" sz="2400" b="1" dirty="0" smtClean="0"/>
              <a:t>Manufactured from steel, cast iron, and brass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Water-cooled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10 lbs for every 1 horsepower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Required large heavy structure to support weight of engine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Progress in Europe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657600" y="1219200"/>
            <a:ext cx="5486400" cy="4819650"/>
            <a:chOff x="3657600" y="1219200"/>
            <a:chExt cx="5486400" cy="4819650"/>
          </a:xfrm>
        </p:grpSpPr>
        <p:pic>
          <p:nvPicPr>
            <p:cNvPr id="8194" name="Picture 2" descr="1903 Wright engin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57600" y="1219200"/>
              <a:ext cx="5486400" cy="4819650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6172200" y="5486400"/>
              <a:ext cx="2398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1903 Wright Engine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4657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198772" y="1988951"/>
            <a:ext cx="3310167" cy="228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77" tIns="32139" rIns="64277" bIns="32139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defTabSz="410667" eaLnBrk="1"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 dirty="0" smtClean="0"/>
              <a:t>Gnome</a:t>
            </a:r>
          </a:p>
          <a:p>
            <a:pPr algn="ctr" defTabSz="410667" eaLnBrk="1"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 dirty="0" smtClean="0"/>
              <a:t>Engine</a:t>
            </a:r>
            <a:endParaRPr lang="en-US" sz="7200" b="1" dirty="0"/>
          </a:p>
        </p:txBody>
      </p:sp>
      <p:pic>
        <p:nvPicPr>
          <p:cNvPr id="6" name="Picture 2" descr="Gnome 9-N engine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143000"/>
            <a:ext cx="5105400" cy="4679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993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828800"/>
            <a:ext cx="3657600" cy="3581400"/>
          </a:xfrm>
        </p:spPr>
        <p:txBody>
          <a:bodyPr>
            <a:noAutofit/>
          </a:bodyPr>
          <a:lstStyle/>
          <a:p>
            <a:pPr lvl="1"/>
            <a:r>
              <a:rPr lang="en-US" sz="2400" b="1" i="1" dirty="0" smtClean="0"/>
              <a:t>Gnome</a:t>
            </a:r>
          </a:p>
          <a:p>
            <a:pPr lvl="2"/>
            <a:r>
              <a:rPr lang="en-US" sz="2000" b="1" dirty="0" smtClean="0">
                <a:solidFill>
                  <a:srgbClr val="FF0000"/>
                </a:solidFill>
              </a:rPr>
              <a:t>Cylinders had cooling fins to help bleed the heat </a:t>
            </a:r>
            <a:r>
              <a:rPr lang="en-US" sz="2000" b="1" dirty="0" smtClean="0"/>
              <a:t>into the air</a:t>
            </a:r>
          </a:p>
          <a:p>
            <a:pPr lvl="2"/>
            <a:r>
              <a:rPr lang="en-US" sz="2000" b="1" dirty="0" smtClean="0"/>
              <a:t>When stationary </a:t>
            </a:r>
            <a:r>
              <a:rPr lang="en-US" sz="2000" b="1" dirty="0" smtClean="0">
                <a:solidFill>
                  <a:srgbClr val="FF0000"/>
                </a:solidFill>
              </a:rPr>
              <a:t>the engine/propeller spun around the fixed crankshaft</a:t>
            </a:r>
          </a:p>
          <a:p>
            <a:pPr lvl="2"/>
            <a:r>
              <a:rPr lang="en-US" sz="2000" b="1" dirty="0" smtClean="0"/>
              <a:t>Opposite of modern radial engines</a:t>
            </a:r>
          </a:p>
          <a:p>
            <a:pPr lvl="2"/>
            <a:r>
              <a:rPr lang="en-US" sz="2000" b="1" dirty="0" smtClean="0">
                <a:solidFill>
                  <a:srgbClr val="FF0000"/>
                </a:solidFill>
              </a:rPr>
              <a:t>Called rotary engines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Progress in Europe</a:t>
            </a:r>
            <a:endParaRPr lang="en-US" dirty="0"/>
          </a:p>
        </p:txBody>
      </p:sp>
      <p:pic>
        <p:nvPicPr>
          <p:cNvPr id="51202" name="Picture 2" descr="Gnome 9-N en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143000"/>
            <a:ext cx="5105400" cy="4679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292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981200"/>
            <a:ext cx="4495800" cy="3657600"/>
          </a:xfrm>
        </p:spPr>
        <p:txBody>
          <a:bodyPr>
            <a:normAutofit/>
          </a:bodyPr>
          <a:lstStyle/>
          <a:p>
            <a:r>
              <a:rPr lang="en-US" sz="3200" b="1" i="1" dirty="0" smtClean="0"/>
              <a:t>Gnome  / Le Rhone</a:t>
            </a:r>
          </a:p>
          <a:p>
            <a:pPr lvl="1"/>
            <a:r>
              <a:rPr lang="en-US" sz="2800" b="1" dirty="0" smtClean="0"/>
              <a:t>Many </a:t>
            </a:r>
            <a:r>
              <a:rPr lang="en-US" sz="2800" b="1" dirty="0" smtClean="0">
                <a:solidFill>
                  <a:srgbClr val="FF0000"/>
                </a:solidFill>
              </a:rPr>
              <a:t>World War I aircraft </a:t>
            </a:r>
            <a:r>
              <a:rPr lang="en-US" sz="2800" b="1" dirty="0" smtClean="0"/>
              <a:t>used the engines</a:t>
            </a:r>
          </a:p>
          <a:p>
            <a:pPr lvl="1"/>
            <a:r>
              <a:rPr lang="en-US" sz="2800" b="1" dirty="0" err="1" smtClean="0">
                <a:solidFill>
                  <a:srgbClr val="FF0000"/>
                </a:solidFill>
              </a:rPr>
              <a:t>Sopwith</a:t>
            </a:r>
            <a:r>
              <a:rPr lang="en-US" sz="2800" b="1" dirty="0" smtClean="0">
                <a:solidFill>
                  <a:srgbClr val="FF0000"/>
                </a:solidFill>
              </a:rPr>
              <a:t> Camel</a:t>
            </a:r>
          </a:p>
          <a:p>
            <a:pPr lvl="1"/>
            <a:r>
              <a:rPr lang="en-US" sz="2800" b="1" dirty="0" err="1" smtClean="0">
                <a:solidFill>
                  <a:srgbClr val="FF0000"/>
                </a:solidFill>
              </a:rPr>
              <a:t>Sopwith</a:t>
            </a:r>
            <a:r>
              <a:rPr lang="en-US" sz="2800" b="1" dirty="0" smtClean="0">
                <a:solidFill>
                  <a:srgbClr val="FF0000"/>
                </a:solidFill>
              </a:rPr>
              <a:t> Pup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in Europe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4002088" cy="402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49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ohtm.org/SopwithP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66701"/>
            <a:ext cx="8585194" cy="643889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743200" y="5562600"/>
            <a:ext cx="35509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</a:rPr>
              <a:t>Sopwith</a:t>
            </a:r>
            <a:r>
              <a:rPr lang="en-US" sz="4400" b="1" dirty="0" smtClean="0">
                <a:solidFill>
                  <a:schemeClr val="bg1"/>
                </a:solidFill>
              </a:rPr>
              <a:t> Pup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39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http://d951443.u114.weberz.com/images/Sopwith_Pup/sopwith_pup_lan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622" y="166908"/>
            <a:ext cx="9243510" cy="66910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98800" y="5791200"/>
            <a:ext cx="42402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</a:rPr>
              <a:t>Sopwith</a:t>
            </a:r>
            <a:r>
              <a:rPr lang="en-US" sz="4400" b="1" dirty="0" smtClean="0">
                <a:solidFill>
                  <a:schemeClr val="bg1"/>
                </a:solidFill>
              </a:rPr>
              <a:t> Camel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18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Wing Warping</a:t>
            </a:r>
          </a:p>
          <a:p>
            <a:pPr lvl="1"/>
            <a:r>
              <a:rPr lang="en-US" dirty="0" smtClean="0"/>
              <a:t>Clumsy method to control an airplane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Frenchman – </a:t>
            </a:r>
            <a:r>
              <a:rPr lang="en-US" b="1" dirty="0" smtClean="0">
                <a:solidFill>
                  <a:srgbClr val="FF0000"/>
                </a:solidFill>
              </a:rPr>
              <a:t>Robert </a:t>
            </a:r>
            <a:r>
              <a:rPr lang="en-US" b="1" dirty="0" err="1" smtClean="0">
                <a:solidFill>
                  <a:srgbClr val="FF0000"/>
                </a:solidFill>
              </a:rPr>
              <a:t>Esnault-Pelterie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built a Wright-style glider in 1904 and </a:t>
            </a:r>
            <a:r>
              <a:rPr lang="en-US" b="1" dirty="0" smtClean="0">
                <a:solidFill>
                  <a:srgbClr val="FF0000"/>
                </a:solidFill>
              </a:rPr>
              <a:t>used ailerons to replace the wing-warping technique </a:t>
            </a:r>
            <a:r>
              <a:rPr lang="en-US" b="1" dirty="0" smtClean="0"/>
              <a:t>developed by the Wright brothers. </a:t>
            </a:r>
          </a:p>
          <a:p>
            <a:pPr lvl="1"/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Utilized a hand operated wheel to control the </a:t>
            </a:r>
            <a:r>
              <a:rPr lang="en-US" b="1" dirty="0" smtClean="0">
                <a:solidFill>
                  <a:srgbClr val="FF0000"/>
                </a:solidFill>
              </a:rPr>
              <a:t>ailerons</a:t>
            </a:r>
          </a:p>
          <a:p>
            <a:pPr lvl="1"/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nventor of the joystick and first fully enclosed fuselage airplane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Progress in Europe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168" y="0"/>
            <a:ext cx="1703832" cy="258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-102723" y="1295400"/>
            <a:ext cx="5208123" cy="380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77" tIns="32139" rIns="64277" bIns="32139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defTabSz="410667" eaLnBrk="1" fontAlgn="base">
              <a:spcBef>
                <a:spcPct val="0"/>
              </a:spcBef>
              <a:spcAft>
                <a:spcPct val="0"/>
              </a:spcAft>
            </a:pPr>
            <a:r>
              <a:rPr lang="en-US" sz="8100" b="1" dirty="0" smtClean="0">
                <a:hlinkClick r:id="rId2" action="ppaction://hlinkfile"/>
              </a:rPr>
              <a:t>How to </a:t>
            </a:r>
          </a:p>
          <a:p>
            <a:pPr algn="ctr" defTabSz="410667" eaLnBrk="1" fontAlgn="base">
              <a:spcBef>
                <a:spcPct val="0"/>
              </a:spcBef>
              <a:spcAft>
                <a:spcPct val="0"/>
              </a:spcAft>
            </a:pPr>
            <a:r>
              <a:rPr lang="en-US" sz="8100" b="1" dirty="0" smtClean="0">
                <a:hlinkClick r:id="rId2" action="ppaction://hlinkfile"/>
              </a:rPr>
              <a:t>Fly a</a:t>
            </a:r>
          </a:p>
          <a:p>
            <a:pPr algn="ctr" defTabSz="410667" eaLnBrk="1" fontAlgn="base">
              <a:spcBef>
                <a:spcPct val="0"/>
              </a:spcBef>
              <a:spcAft>
                <a:spcPct val="0"/>
              </a:spcAft>
            </a:pPr>
            <a:r>
              <a:rPr lang="en-US" sz="8100" b="1" dirty="0" smtClean="0">
                <a:hlinkClick r:id="rId2" action="ppaction://hlinkfile"/>
              </a:rPr>
              <a:t>Helicopter</a:t>
            </a:r>
            <a:endParaRPr lang="en-US" sz="8100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98891"/>
            <a:ext cx="379412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344" y="1295400"/>
            <a:ext cx="3490912" cy="242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35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071872"/>
          </a:xfrm>
        </p:spPr>
        <p:txBody>
          <a:bodyPr>
            <a:normAutofit/>
          </a:bodyPr>
          <a:lstStyle/>
          <a:p>
            <a:r>
              <a:rPr lang="en-US" dirty="0" smtClean="0"/>
              <a:t>Heavier-than-aircraft –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Lift is produced by the wings</a:t>
            </a:r>
          </a:p>
          <a:p>
            <a:r>
              <a:rPr lang="en-US" dirty="0" smtClean="0"/>
              <a:t>To sustain lift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Wings must be moving through the air</a:t>
            </a:r>
          </a:p>
          <a:p>
            <a:r>
              <a:rPr lang="en-US" dirty="0" smtClean="0"/>
              <a:t>Fixed wing aircraft forward motion causes wings to move through air and create lift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Helicopters</a:t>
            </a:r>
          </a:p>
          <a:p>
            <a:pPr lvl="1"/>
            <a:r>
              <a:rPr lang="en-US" dirty="0" smtClean="0"/>
              <a:t>Main rotor moves through air and made up of a number of blades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Blades are like wings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As they move through the air they create lift</a:t>
            </a:r>
          </a:p>
          <a:p>
            <a:pPr lvl="1"/>
            <a:r>
              <a:rPr lang="en-US" dirty="0" smtClean="0"/>
              <a:t>Hence the term – </a:t>
            </a:r>
            <a:r>
              <a:rPr lang="en-US" b="1" dirty="0" smtClean="0">
                <a:solidFill>
                  <a:srgbClr val="FF0000"/>
                </a:solidFill>
              </a:rPr>
              <a:t>rotary wing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Up – Vertical Flying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88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Louis </a:t>
            </a:r>
            <a:r>
              <a:rPr lang="en-US" dirty="0" err="1" smtClean="0">
                <a:solidFill>
                  <a:srgbClr val="FF0000"/>
                </a:solidFill>
              </a:rPr>
              <a:t>Breguet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- 1907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Lifted off ground but was held by four assistants</a:t>
            </a:r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57450"/>
            <a:ext cx="887636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2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71907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Plagued by control problems</a:t>
            </a:r>
          </a:p>
          <a:p>
            <a:pPr lvl="1"/>
            <a:r>
              <a:rPr lang="en-US" dirty="0" smtClean="0"/>
              <a:t>Counteracting the torque of the main rotor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When the helicopter was turning the aircraft went in the opposite direction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Helicopter Development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97379"/>
            <a:ext cx="5156201" cy="3584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0" y="3962400"/>
            <a:ext cx="4553032" cy="2837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53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/>
            <a:r>
              <a:rPr lang="en-US" dirty="0" smtClean="0"/>
              <a:t>To counteract it  - </a:t>
            </a:r>
            <a:r>
              <a:rPr lang="en-US" dirty="0" smtClean="0">
                <a:solidFill>
                  <a:srgbClr val="FF0000"/>
                </a:solidFill>
              </a:rPr>
              <a:t>two rotors were added rotating in opposite directions</a:t>
            </a:r>
          </a:p>
          <a:p>
            <a:pPr lvl="1"/>
            <a:r>
              <a:rPr lang="en-US" dirty="0" smtClean="0"/>
              <a:t>Another is to put a </a:t>
            </a:r>
            <a:r>
              <a:rPr lang="en-US" dirty="0" smtClean="0">
                <a:solidFill>
                  <a:srgbClr val="FF0000"/>
                </a:solidFill>
              </a:rPr>
              <a:t>small rotor on the tail boom </a:t>
            </a:r>
            <a:r>
              <a:rPr lang="en-US" dirty="0" smtClean="0"/>
              <a:t>which provided thrust </a:t>
            </a:r>
            <a:r>
              <a:rPr lang="en-US" dirty="0" smtClean="0">
                <a:solidFill>
                  <a:srgbClr val="FF0000"/>
                </a:solidFill>
              </a:rPr>
              <a:t>to counteract the torque of </a:t>
            </a:r>
            <a:r>
              <a:rPr lang="en-US" dirty="0" smtClean="0"/>
              <a:t>the main rotor.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Took 30 years to solve it </a:t>
            </a:r>
            <a:r>
              <a:rPr lang="en-US" dirty="0" smtClean="0"/>
              <a:t>– just prior to World War II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519613"/>
            <a:ext cx="4903070" cy="233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" y="4137766"/>
            <a:ext cx="4096658" cy="2720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mtClean="0"/>
              <a:t>Helicopter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40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0462" y="990600"/>
            <a:ext cx="8686800" cy="957072"/>
          </a:xfrm>
        </p:spPr>
        <p:txBody>
          <a:bodyPr/>
          <a:lstStyle/>
          <a:p>
            <a:pPr marL="109728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Jan 1, 1914 – first regularly scheduled air service </a:t>
            </a:r>
            <a:r>
              <a:rPr lang="en-US" b="1" dirty="0" smtClean="0"/>
              <a:t>using a heavier-than-aircraft </a:t>
            </a:r>
            <a:r>
              <a:rPr lang="en-US" b="1" dirty="0" smtClean="0">
                <a:solidFill>
                  <a:srgbClr val="FF0000"/>
                </a:solidFill>
              </a:rPr>
              <a:t>in US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Commercial Flying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71226"/>
            <a:ext cx="7772400" cy="488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52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14300" y="1024128"/>
            <a:ext cx="8686800" cy="1642872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>
                <a:solidFill>
                  <a:srgbClr val="FF0000"/>
                </a:solidFill>
              </a:rPr>
              <a:t>Airline – “St. Petersburg – Tampa Airboat Line”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Twin-engine </a:t>
            </a:r>
            <a:r>
              <a:rPr lang="en-US" dirty="0" err="1" smtClean="0">
                <a:solidFill>
                  <a:srgbClr val="FF0000"/>
                </a:solidFill>
              </a:rPr>
              <a:t>Benoist</a:t>
            </a:r>
            <a:r>
              <a:rPr lang="en-US" dirty="0" smtClean="0">
                <a:solidFill>
                  <a:srgbClr val="FF0000"/>
                </a:solidFill>
              </a:rPr>
              <a:t> XIV – flying boat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Carried 2 passengers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2580"/>
            <a:ext cx="5480049" cy="425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1956814"/>
            <a:ext cx="3889829" cy="490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mtClean="0"/>
              <a:t>Commercial Flying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56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"/>
            <a:ext cx="2974975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52598"/>
            <a:ext cx="3713163" cy="331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7899"/>
            <a:ext cx="5884896" cy="409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1"/>
          <p:cNvSpPr txBox="1">
            <a:spLocks/>
          </p:cNvSpPr>
          <p:nvPr/>
        </p:nvSpPr>
        <p:spPr>
          <a:xfrm>
            <a:off x="-152400" y="1371600"/>
            <a:ext cx="8686800" cy="1414272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>
                <a:solidFill>
                  <a:srgbClr val="FF0000"/>
                </a:solidFill>
              </a:rPr>
              <a:t>22 mile flight cost $5 took 20 minutes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Flew twice a day for 5 months</a:t>
            </a:r>
          </a:p>
          <a:p>
            <a:r>
              <a:rPr lang="en-US" dirty="0" smtClean="0"/>
              <a:t>Carried a total of 1,200 passengers</a:t>
            </a:r>
            <a:endParaRPr lang="en-US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mtClean="0"/>
              <a:t>Commercial Flying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85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2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2510" y="1502527"/>
            <a:ext cx="7563461" cy="3158066"/>
          </a:xfrm>
          <a:prstGeom prst="rect">
            <a:avLst/>
          </a:prstGeom>
          <a:noFill/>
        </p:spPr>
        <p:txBody>
          <a:bodyPr wrap="none" lIns="64284" tIns="32142" rIns="64284" bIns="3214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00" b="1" spc="35" dirty="0">
                <a:ln w="11430"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SAFETY</a:t>
            </a:r>
            <a:r>
              <a:rPr lang="en-US" sz="6700" b="1" spc="35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 FIRST.</a:t>
            </a:r>
          </a:p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6700" b="1" spc="35" dirty="0">
              <a:ln w="11430"/>
              <a:gradFill>
                <a:gsLst>
                  <a:gs pos="25000">
                    <a:srgbClr val="DA1F28">
                      <a:satMod val="155000"/>
                    </a:srgbClr>
                  </a:gs>
                  <a:gs pos="100000">
                    <a:srgbClr val="DA1F28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elvetica Light" charset="0"/>
              <a:sym typeface="Helvetica Light" charset="0"/>
            </a:endParaRPr>
          </a:p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00" b="1" spc="35" dirty="0">
                <a:ln w="11430"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SAFETY</a:t>
            </a:r>
            <a:r>
              <a:rPr lang="en-US" sz="6700" b="1" spc="35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 ALWAYS.</a:t>
            </a:r>
          </a:p>
        </p:txBody>
      </p:sp>
    </p:spTree>
    <p:extLst>
      <p:ext uri="{BB962C8B-B14F-4D97-AF65-F5344CB8AC3E}">
        <p14:creationId xmlns:p14="http://schemas.microsoft.com/office/powerpoint/2010/main" val="425522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sz="11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Describe the contributions by Robert </a:t>
            </a:r>
            <a:r>
              <a:rPr lang="en-US" sz="2800" b="1" dirty="0" err="1">
                <a:solidFill>
                  <a:schemeClr val="bg1">
                    <a:lumMod val="85000"/>
                  </a:schemeClr>
                </a:solidFill>
              </a:rPr>
              <a:t>Esnault-Pelterie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 to aviation.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/>
              <a:t>Describe the contributions by Alberto Santos-Dumont to aviation.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Describe the contributions by Louis Bleriot to aviation. 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Describe the aviation achievements at the First International Air meet.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Identify Henri Farman’s contributions to aviation.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9/2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05300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312102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33400"/>
            <a:ext cx="30289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63" y="3124200"/>
            <a:ext cx="3970337" cy="364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48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3" descr="image1.jp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2819"/>
            <a:ext cx="8229600" cy="1143000"/>
          </a:xfrm>
        </p:spPr>
        <p:txBody>
          <a:bodyPr lIns="88887" tIns="50793" rIns="88887" bIns="50793"/>
          <a:lstStyle/>
          <a:p>
            <a:pPr defTabSz="914051" eaLnBrk="1">
              <a:defRPr/>
            </a:pPr>
            <a:r>
              <a:rPr lang="en-US" sz="38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Safety Rules – Safety Monitor Brief</a:t>
            </a:r>
            <a:endParaRPr lang="en-US" sz="5100" dirty="0"/>
          </a:p>
        </p:txBody>
      </p:sp>
      <p:sp>
        <p:nvSpPr>
          <p:cNvPr id="43012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533400" y="1066800"/>
            <a:ext cx="8186291" cy="4180284"/>
          </a:xfrm>
          <a:ln>
            <a:prstDash val="solid"/>
          </a:ln>
        </p:spPr>
        <p:txBody>
          <a:bodyPr lIns="88887" tIns="50793" rIns="88887" bIns="50793"/>
          <a:lstStyle/>
          <a:p>
            <a:pPr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Must Use Safety </a:t>
            </a:r>
            <a:r>
              <a:rPr lang="en-US" sz="2800" b="1" i="1" dirty="0" smtClean="0">
                <a:solidFill>
                  <a:srgbClr val="FF0000"/>
                </a:solidFill>
              </a:rPr>
              <a:t>Glasses</a:t>
            </a:r>
          </a:p>
          <a:p>
            <a:pPr>
              <a:defRPr/>
            </a:pPr>
            <a:endParaRPr lang="en-US" sz="2800" b="1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Use of Cutting tools is Dangerous – AT ALL </a:t>
            </a:r>
            <a:r>
              <a:rPr lang="en-US" sz="2800" b="1" i="1" dirty="0" smtClean="0">
                <a:solidFill>
                  <a:srgbClr val="FF0000"/>
                </a:solidFill>
              </a:rPr>
              <a:t>TIMES</a:t>
            </a:r>
          </a:p>
          <a:p>
            <a:pPr>
              <a:defRPr/>
            </a:pPr>
            <a:endParaRPr lang="en-US" sz="2800" b="1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Must Use Cutting </a:t>
            </a:r>
            <a:r>
              <a:rPr lang="en-US" sz="2800" b="1" i="1" dirty="0" smtClean="0">
                <a:solidFill>
                  <a:srgbClr val="FF0000"/>
                </a:solidFill>
              </a:rPr>
              <a:t>Mats</a:t>
            </a:r>
          </a:p>
          <a:p>
            <a:pPr>
              <a:defRPr/>
            </a:pPr>
            <a:endParaRPr lang="en-US" sz="2800" b="1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Extended breathing of adhesives and paint fumes can be </a:t>
            </a:r>
            <a:r>
              <a:rPr lang="en-US" sz="2800" b="1" i="1" dirty="0" smtClean="0">
                <a:solidFill>
                  <a:srgbClr val="FF0000"/>
                </a:solidFill>
              </a:rPr>
              <a:t>dangerous</a:t>
            </a:r>
          </a:p>
          <a:p>
            <a:pPr>
              <a:defRPr/>
            </a:pPr>
            <a:endParaRPr lang="en-US" sz="2800" b="1" i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800" b="1" i="1" dirty="0" smtClean="0">
                <a:solidFill>
                  <a:srgbClr val="FF0000"/>
                </a:solidFill>
              </a:rPr>
              <a:t>May use vinyl gloves</a:t>
            </a:r>
          </a:p>
        </p:txBody>
      </p:sp>
    </p:spTree>
    <p:extLst>
      <p:ext uri="{BB962C8B-B14F-4D97-AF65-F5344CB8AC3E}">
        <p14:creationId xmlns:p14="http://schemas.microsoft.com/office/powerpoint/2010/main" val="16155082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3" descr="image1.jp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2819"/>
            <a:ext cx="8229600" cy="1143000"/>
          </a:xfrm>
        </p:spPr>
        <p:txBody>
          <a:bodyPr lIns="88887" tIns="50793" rIns="88887" bIns="50793"/>
          <a:lstStyle/>
          <a:p>
            <a:pPr defTabSz="914051" eaLnBrk="1">
              <a:defRPr/>
            </a:pPr>
            <a:r>
              <a:rPr lang="en-US" sz="38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Safety Rules – Safety Monitor Brief</a:t>
            </a:r>
            <a:endParaRPr lang="en-US" sz="5100" dirty="0"/>
          </a:p>
        </p:txBody>
      </p:sp>
      <p:sp>
        <p:nvSpPr>
          <p:cNvPr id="43012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57649" y="1371600"/>
            <a:ext cx="8186291" cy="4876800"/>
          </a:xfrm>
          <a:ln>
            <a:prstDash val="solid"/>
          </a:ln>
        </p:spPr>
        <p:txBody>
          <a:bodyPr lIns="88887" tIns="50793" rIns="88887" bIns="50793"/>
          <a:lstStyle/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Do not wash paint brushes in sink</a:t>
            </a:r>
          </a:p>
          <a:p>
            <a:pPr>
              <a:defRPr/>
            </a:pPr>
            <a:endParaRPr lang="en-US" b="1" i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Do not pour paint or thinner down drain</a:t>
            </a:r>
          </a:p>
          <a:p>
            <a:pPr>
              <a:defRPr/>
            </a:pPr>
            <a:endParaRPr lang="en-US" b="1" i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Only use paint thinner to clean brushes</a:t>
            </a:r>
          </a:p>
          <a:p>
            <a:pPr>
              <a:defRPr/>
            </a:pPr>
            <a:endParaRPr lang="en-US" b="1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May use Acetone to remove Super Glue or glue </a:t>
            </a:r>
          </a:p>
          <a:p>
            <a:pPr>
              <a:defRPr/>
            </a:pPr>
            <a:endParaRPr lang="en-US" b="1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Only use spray paint outside and on cardboard  to avoid overspray.</a:t>
            </a:r>
          </a:p>
          <a:p>
            <a:pPr>
              <a:defRPr/>
            </a:pPr>
            <a:endParaRPr lang="en-US" b="1" i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Must use dust mask when using spray paint.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859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3" descr="image1.jp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2819"/>
            <a:ext cx="8229600" cy="1143000"/>
          </a:xfrm>
        </p:spPr>
        <p:txBody>
          <a:bodyPr lIns="88887" tIns="50793" rIns="88887" bIns="50793"/>
          <a:lstStyle/>
          <a:p>
            <a:pPr defTabSz="914051" eaLnBrk="1">
              <a:defRPr/>
            </a:pPr>
            <a:r>
              <a:rPr lang="en-US" sz="38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Safety Rules – Safety Monitor Brief</a:t>
            </a:r>
            <a:endParaRPr lang="en-US" sz="5100" dirty="0"/>
          </a:p>
        </p:txBody>
      </p:sp>
      <p:sp>
        <p:nvSpPr>
          <p:cNvPr id="43012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57649" y="914400"/>
            <a:ext cx="8186291" cy="4180284"/>
          </a:xfrm>
          <a:ln>
            <a:prstDash val="solid"/>
          </a:ln>
        </p:spPr>
        <p:txBody>
          <a:bodyPr lIns="88887" tIns="50793" rIns="88887" bIns="50793"/>
          <a:lstStyle/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Be sure to read all model instructions.</a:t>
            </a:r>
          </a:p>
          <a:p>
            <a:pPr>
              <a:defRPr/>
            </a:pPr>
            <a:endParaRPr lang="en-US" b="1" i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All </a:t>
            </a:r>
            <a:r>
              <a:rPr lang="en-US" b="1" i="1" dirty="0">
                <a:solidFill>
                  <a:srgbClr val="FF0000"/>
                </a:solidFill>
              </a:rPr>
              <a:t>Areas will remain clean and </a:t>
            </a:r>
            <a:r>
              <a:rPr lang="en-US" b="1" i="1" dirty="0" smtClean="0">
                <a:solidFill>
                  <a:srgbClr val="FF0000"/>
                </a:solidFill>
              </a:rPr>
              <a:t>organized</a:t>
            </a:r>
          </a:p>
          <a:p>
            <a:pPr>
              <a:defRPr/>
            </a:pPr>
            <a:endParaRPr lang="en-US" b="1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="1" i="1" dirty="0">
                <a:solidFill>
                  <a:srgbClr val="FF0000"/>
                </a:solidFill>
              </a:rPr>
              <a:t>Plane Captains </a:t>
            </a:r>
            <a:r>
              <a:rPr lang="en-US" b="1" i="1" dirty="0"/>
              <a:t>will insure All Areas will be cleaned  and all items put back in proper locations </a:t>
            </a:r>
            <a:r>
              <a:rPr lang="en-US" sz="4000" b="1" i="1" dirty="0" smtClean="0"/>
              <a:t>10</a:t>
            </a:r>
            <a:r>
              <a:rPr lang="en-US" b="1" i="1" dirty="0" smtClean="0"/>
              <a:t>minutes </a:t>
            </a:r>
            <a:r>
              <a:rPr lang="en-US" b="1" i="1" dirty="0"/>
              <a:t>prior to class </a:t>
            </a:r>
            <a:r>
              <a:rPr lang="en-US" b="1" i="1" dirty="0" smtClean="0"/>
              <a:t>ending</a:t>
            </a:r>
          </a:p>
          <a:p>
            <a:pPr>
              <a:defRPr/>
            </a:pPr>
            <a:endParaRPr lang="en-US" b="1" i="1" dirty="0"/>
          </a:p>
          <a:p>
            <a:pPr>
              <a:defRPr/>
            </a:pPr>
            <a:r>
              <a:rPr lang="en-US" b="1" i="1" dirty="0"/>
              <a:t>Class </a:t>
            </a:r>
            <a:r>
              <a:rPr lang="en-US" b="1" i="1" cap="all" dirty="0">
                <a:solidFill>
                  <a:srgbClr val="C00000"/>
                </a:solidFill>
              </a:rPr>
              <a:t>safety monitor </a:t>
            </a:r>
            <a:r>
              <a:rPr lang="en-US" b="1" i="1" dirty="0"/>
              <a:t>will insure areas are clean and safe at all </a:t>
            </a:r>
            <a:r>
              <a:rPr lang="en-US" b="1" i="1" dirty="0" smtClean="0"/>
              <a:t>times</a:t>
            </a:r>
          </a:p>
          <a:p>
            <a:pPr>
              <a:defRPr/>
            </a:pPr>
            <a:endParaRPr lang="en-US" b="1" i="1" dirty="0"/>
          </a:p>
          <a:p>
            <a:pPr>
              <a:defRPr/>
            </a:pPr>
            <a:r>
              <a:rPr lang="en-US" b="1" i="1" dirty="0" smtClean="0"/>
              <a:t>Class Leader insure hangar is clean before class dismissed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7737496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6542" y="1502527"/>
            <a:ext cx="7615396" cy="3181159"/>
          </a:xfrm>
          <a:prstGeom prst="rect">
            <a:avLst/>
          </a:prstGeom>
          <a:noFill/>
        </p:spPr>
        <p:txBody>
          <a:bodyPr wrap="none" lIns="64284" tIns="32142" rIns="64284" bIns="3214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00" b="1" spc="35" dirty="0">
                <a:ln w="11430"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SAFETY</a:t>
            </a:r>
            <a:r>
              <a:rPr lang="en-US" sz="6700" b="1" spc="35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 FIRST.</a:t>
            </a:r>
          </a:p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6700" b="1" spc="35" dirty="0">
              <a:ln w="11430"/>
              <a:gradFill>
                <a:gsLst>
                  <a:gs pos="25000">
                    <a:srgbClr val="DA1F28">
                      <a:satMod val="155000"/>
                    </a:srgbClr>
                  </a:gs>
                  <a:gs pos="100000">
                    <a:srgbClr val="DA1F28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elvetica Light" charset="0"/>
              <a:sym typeface="Helvetica Light" charset="0"/>
            </a:endParaRPr>
          </a:p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00" b="1" spc="35" dirty="0">
                <a:ln w="11430"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SAFETY</a:t>
            </a:r>
            <a:r>
              <a:rPr lang="en-US" sz="6700" b="1" spc="35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 ALWAYS.</a:t>
            </a:r>
          </a:p>
        </p:txBody>
      </p:sp>
    </p:spTree>
    <p:extLst>
      <p:ext uri="{BB962C8B-B14F-4D97-AF65-F5344CB8AC3E}">
        <p14:creationId xmlns:p14="http://schemas.microsoft.com/office/powerpoint/2010/main" val="1625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55" y="1143001"/>
            <a:ext cx="8534549" cy="5638800"/>
          </a:xfrm>
        </p:spPr>
        <p:txBody>
          <a:bodyPr lIns="88877" tIns="50788" rIns="88877" bIns="50788" anchor="t">
            <a:normAutofit/>
          </a:bodyPr>
          <a:lstStyle/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first multiengine aircraft and the reasons for its development.</a:t>
            </a: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first four engine aircraft.</a:t>
            </a:r>
            <a:endParaRPr lang="en-US" sz="24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Gnome  and the Le Rhone engine. 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early inventors of the helicopter and the major control problem they faced.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first regularly scheduled airline service.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4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4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33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</a:t>
            </a:r>
            <a:r>
              <a:rPr lang="en-US" sz="33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significant aviation events occurring between 1904-1919 and their impact on future aviation development.</a:t>
            </a:r>
            <a:endParaRPr lang="en-US" sz="3300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5" y="274588"/>
            <a:ext cx="8229823" cy="1143000"/>
          </a:xfrm>
        </p:spPr>
        <p:txBody>
          <a:bodyPr lIns="88877" tIns="50788" rIns="88877" bIns="50788"/>
          <a:lstStyle/>
          <a:p>
            <a:pPr defTabSz="913957">
              <a:defRPr/>
            </a:pPr>
            <a:r>
              <a:rPr lang="en-US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6894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43000"/>
            <a:ext cx="8915400" cy="914400"/>
          </a:xfrm>
        </p:spPr>
        <p:txBody>
          <a:bodyPr>
            <a:noAutofit/>
          </a:bodyPr>
          <a:lstStyle/>
          <a:p>
            <a:pPr marL="393192" lvl="1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1911 – Short Brothers developed the first multiengine aircraft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Progress in Europe</a:t>
            </a:r>
            <a:endParaRPr lang="en-US" dirty="0"/>
          </a:p>
        </p:txBody>
      </p:sp>
      <p:pic>
        <p:nvPicPr>
          <p:cNvPr id="10242" name="Picture 2" descr="File:Im1909FL-Short0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3786" y="2133600"/>
            <a:ext cx="9197786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781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610600" cy="9144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Reasons for multi-engine aircraft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Increased power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Reliability ( if 1 fails enough power to safe landing)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Progress in Europe</a:t>
            </a:r>
            <a:endParaRPr lang="en-US" dirty="0"/>
          </a:p>
        </p:txBody>
      </p:sp>
      <p:pic>
        <p:nvPicPr>
          <p:cNvPr id="46082" name="Picture 2" descr="File:Im1909FL-Short0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70" y="2957047"/>
            <a:ext cx="9122229" cy="39009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0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55" y="1143001"/>
            <a:ext cx="8534549" cy="5638800"/>
          </a:xfrm>
        </p:spPr>
        <p:txBody>
          <a:bodyPr lIns="88877" tIns="50788" rIns="88877" bIns="50788" anchor="t">
            <a:normAutofit/>
          </a:bodyPr>
          <a:lstStyle/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first multiengine aircraft and the reasons for its development.</a:t>
            </a:r>
            <a:endParaRPr lang="en-US" sz="24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</a:t>
            </a: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first four engine aircraft.</a:t>
            </a: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Gnome  and the Le Rhone engine. 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early inventors of the helicopter and the major control problem they faced.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first regularly scheduled airline service.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4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4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33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</a:t>
            </a:r>
            <a:r>
              <a:rPr lang="en-US" sz="33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significant aviation events occurring between 1904-1919 and their impact on future aviation development.</a:t>
            </a:r>
            <a:endParaRPr lang="en-US" sz="3300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5" y="274588"/>
            <a:ext cx="8229823" cy="1143000"/>
          </a:xfrm>
        </p:spPr>
        <p:txBody>
          <a:bodyPr lIns="88877" tIns="50788" rIns="88877" bIns="50788"/>
          <a:lstStyle/>
          <a:p>
            <a:pPr defTabSz="913957">
              <a:defRPr/>
            </a:pPr>
            <a:r>
              <a:rPr lang="en-US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4527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ile:Sikorsky-LeGra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935" y="533400"/>
            <a:ext cx="8634265" cy="632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925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31"/>
            <a:ext cx="8229600" cy="4525963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Alberto Santos-</a:t>
            </a:r>
            <a:r>
              <a:rPr lang="en-US" u="sng" dirty="0" err="1" smtClean="0">
                <a:solidFill>
                  <a:srgbClr val="FF0000"/>
                </a:solidFill>
              </a:rPr>
              <a:t>Dumount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Flew first powered airplane in Europe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14-bis biplane – Paris, France Oct 23, 1906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for a distance </a:t>
            </a:r>
            <a:r>
              <a:rPr lang="en-US" dirty="0" smtClean="0">
                <a:solidFill>
                  <a:srgbClr val="FF0000"/>
                </a:solidFill>
              </a:rPr>
              <a:t>197ft at </a:t>
            </a:r>
            <a:r>
              <a:rPr lang="en-US" dirty="0">
                <a:solidFill>
                  <a:srgbClr val="FF0000"/>
                </a:solidFill>
              </a:rPr>
              <a:t>a height of </a:t>
            </a:r>
            <a:r>
              <a:rPr lang="en-US" dirty="0" smtClean="0">
                <a:solidFill>
                  <a:srgbClr val="FF0000"/>
                </a:solidFill>
              </a:rPr>
              <a:t>10ft</a:t>
            </a:r>
          </a:p>
          <a:p>
            <a:pPr lvl="2"/>
            <a:r>
              <a:rPr lang="en-US" dirty="0" smtClean="0"/>
              <a:t>Two weeks later flew for 722ft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Progress in Europe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343" y="304800"/>
            <a:ext cx="19050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357" y="3731962"/>
            <a:ext cx="2118984" cy="28634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94" y="3731962"/>
            <a:ext cx="5486400" cy="285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4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3200400"/>
          </a:xfrm>
        </p:spPr>
        <p:txBody>
          <a:bodyPr>
            <a:noAutofit/>
          </a:bodyPr>
          <a:lstStyle/>
          <a:p>
            <a:pPr lvl="1"/>
            <a:r>
              <a:rPr lang="en-US" sz="2800" b="1" dirty="0" smtClean="0"/>
              <a:t>May 13, 1913 – First four engine aircraft</a:t>
            </a:r>
          </a:p>
          <a:p>
            <a:pPr lvl="2"/>
            <a:r>
              <a:rPr lang="en-US" sz="2800" b="1" dirty="0" smtClean="0">
                <a:solidFill>
                  <a:srgbClr val="FF0000"/>
                </a:solidFill>
              </a:rPr>
              <a:t>The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LeGrand</a:t>
            </a:r>
            <a:endParaRPr lang="en-US" sz="2800" b="1" i="1" dirty="0" smtClean="0">
              <a:solidFill>
                <a:srgbClr val="FF0000"/>
              </a:solidFill>
            </a:endParaRPr>
          </a:p>
          <a:p>
            <a:pPr lvl="2"/>
            <a:r>
              <a:rPr lang="en-US" sz="2800" b="1" dirty="0" smtClean="0">
                <a:solidFill>
                  <a:srgbClr val="FF0000"/>
                </a:solidFill>
              </a:rPr>
              <a:t>Built and flown by Igor Sikorsky</a:t>
            </a:r>
          </a:p>
          <a:p>
            <a:pPr lvl="2"/>
            <a:r>
              <a:rPr lang="en-US" sz="2800" b="1" dirty="0" smtClean="0">
                <a:solidFill>
                  <a:srgbClr val="FF0000"/>
                </a:solidFill>
              </a:rPr>
              <a:t>Wingspan of 92 ft</a:t>
            </a:r>
          </a:p>
          <a:p>
            <a:pPr lvl="2"/>
            <a:r>
              <a:rPr lang="en-US" sz="2800" b="1" dirty="0" smtClean="0">
                <a:solidFill>
                  <a:srgbClr val="FF0000"/>
                </a:solidFill>
              </a:rPr>
              <a:t>Four 100-hp engines</a:t>
            </a:r>
          </a:p>
          <a:p>
            <a:pPr lvl="2"/>
            <a:r>
              <a:rPr lang="en-US" sz="2800" b="1" dirty="0" smtClean="0">
                <a:solidFill>
                  <a:srgbClr val="FF0000"/>
                </a:solidFill>
              </a:rPr>
              <a:t>16 wheels for landing gear</a:t>
            </a:r>
          </a:p>
          <a:p>
            <a:pPr lvl="2"/>
            <a:r>
              <a:rPr lang="en-US" sz="2800" b="1" dirty="0" smtClean="0">
                <a:solidFill>
                  <a:srgbClr val="FF0000"/>
                </a:solidFill>
              </a:rPr>
              <a:t>Fully enclosed cockpit</a:t>
            </a:r>
          </a:p>
          <a:p>
            <a:pPr lvl="2"/>
            <a:r>
              <a:rPr lang="en-US" sz="2800" b="1" dirty="0" smtClean="0">
                <a:solidFill>
                  <a:srgbClr val="FF0000"/>
                </a:solidFill>
              </a:rPr>
              <a:t>Passenger cabin with portholes for windows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Progress in Europe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61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55" y="1143001"/>
            <a:ext cx="8534549" cy="5638800"/>
          </a:xfrm>
        </p:spPr>
        <p:txBody>
          <a:bodyPr lIns="88877" tIns="50788" rIns="88877" bIns="50788" anchor="t">
            <a:normAutofit/>
          </a:bodyPr>
          <a:lstStyle/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first multiengine aircraft and the reasons for its development.</a:t>
            </a:r>
            <a:endParaRPr lang="en-US" sz="24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first four engine aircraft.</a:t>
            </a:r>
            <a:endParaRPr lang="en-US" sz="24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Gnome  and the Le Rhone engine. 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early inventors of the helicopter and the major control problem they faced.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first regularly scheduled airline service.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4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4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33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</a:t>
            </a:r>
            <a:r>
              <a:rPr lang="en-US" sz="33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significant aviation events occurring between 1904-1919 and their impact on future aviation development.</a:t>
            </a:r>
            <a:endParaRPr lang="en-US" sz="3300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5" y="274588"/>
            <a:ext cx="8229823" cy="1143000"/>
          </a:xfrm>
        </p:spPr>
        <p:txBody>
          <a:bodyPr lIns="88877" tIns="50788" rIns="88877" bIns="50788"/>
          <a:lstStyle/>
          <a:p>
            <a:pPr defTabSz="913957">
              <a:defRPr/>
            </a:pPr>
            <a:r>
              <a:rPr lang="en-US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4527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828800"/>
            <a:ext cx="3657600" cy="3581400"/>
          </a:xfrm>
        </p:spPr>
        <p:txBody>
          <a:bodyPr>
            <a:noAutofit/>
          </a:bodyPr>
          <a:lstStyle/>
          <a:p>
            <a:pPr lvl="1"/>
            <a:r>
              <a:rPr lang="en-US" sz="2400" b="1" i="1" dirty="0" smtClean="0"/>
              <a:t>Gnome</a:t>
            </a:r>
          </a:p>
          <a:p>
            <a:pPr lvl="2"/>
            <a:r>
              <a:rPr lang="en-US" sz="2000" b="1" dirty="0" smtClean="0">
                <a:solidFill>
                  <a:srgbClr val="FF0000"/>
                </a:solidFill>
              </a:rPr>
              <a:t>Cylinders had cooling fins to help bleed the heat </a:t>
            </a:r>
            <a:r>
              <a:rPr lang="en-US" sz="2000" b="1" dirty="0" smtClean="0"/>
              <a:t>into the air</a:t>
            </a:r>
          </a:p>
          <a:p>
            <a:pPr lvl="2"/>
            <a:r>
              <a:rPr lang="en-US" sz="2000" b="1" dirty="0" smtClean="0"/>
              <a:t>When stationary </a:t>
            </a:r>
            <a:r>
              <a:rPr lang="en-US" sz="2000" b="1" dirty="0" smtClean="0">
                <a:solidFill>
                  <a:srgbClr val="FF0000"/>
                </a:solidFill>
              </a:rPr>
              <a:t>the engine/propeller spun around the fixed crankshaft</a:t>
            </a:r>
          </a:p>
          <a:p>
            <a:pPr lvl="2"/>
            <a:r>
              <a:rPr lang="en-US" sz="2000" b="1" dirty="0" smtClean="0"/>
              <a:t>Opposite of modern radial engines</a:t>
            </a:r>
          </a:p>
          <a:p>
            <a:pPr lvl="2"/>
            <a:r>
              <a:rPr lang="en-US" sz="2000" b="1" dirty="0" smtClean="0">
                <a:solidFill>
                  <a:srgbClr val="FF0000"/>
                </a:solidFill>
              </a:rPr>
              <a:t>Called rotary engines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Progress in Europe</a:t>
            </a:r>
            <a:endParaRPr lang="en-US" dirty="0"/>
          </a:p>
        </p:txBody>
      </p:sp>
      <p:pic>
        <p:nvPicPr>
          <p:cNvPr id="51202" name="Picture 2" descr="Gnome 9-N en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143000"/>
            <a:ext cx="5105400" cy="4679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703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55" y="1143001"/>
            <a:ext cx="8534549" cy="5638800"/>
          </a:xfrm>
        </p:spPr>
        <p:txBody>
          <a:bodyPr lIns="88877" tIns="50788" rIns="88877" bIns="50788" anchor="t">
            <a:normAutofit/>
          </a:bodyPr>
          <a:lstStyle/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first multiengine aircraft and the reasons for its development.</a:t>
            </a:r>
            <a:endParaRPr lang="en-US" sz="24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first four engine aircraft.</a:t>
            </a:r>
            <a:endParaRPr lang="en-US" sz="24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Gnome  and the Le Rhone engine. 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early inventors of the helicopter and the major control problem they faced.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first regularly scheduled airline service.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4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4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33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</a:t>
            </a:r>
            <a:r>
              <a:rPr lang="en-US" sz="33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significant aviation events occurring between 1904-1919 and their impact on future aviation development.</a:t>
            </a:r>
            <a:endParaRPr lang="en-US" sz="3300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5" y="274588"/>
            <a:ext cx="8229823" cy="1143000"/>
          </a:xfrm>
        </p:spPr>
        <p:txBody>
          <a:bodyPr lIns="88877" tIns="50788" rIns="88877" bIns="50788"/>
          <a:lstStyle/>
          <a:p>
            <a:pPr defTabSz="913957">
              <a:defRPr/>
            </a:pPr>
            <a:r>
              <a:rPr lang="en-US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4527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71907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Plagued by control problems</a:t>
            </a:r>
          </a:p>
          <a:p>
            <a:pPr lvl="1"/>
            <a:r>
              <a:rPr lang="en-US" dirty="0" smtClean="0"/>
              <a:t>Counteracting the torque of the main rotor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When the helicopter was turning the aircraft went in the opposite direction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Helicopter Development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97379"/>
            <a:ext cx="5156201" cy="3584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0" y="3962400"/>
            <a:ext cx="4553032" cy="2837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19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/>
            <a:r>
              <a:rPr lang="en-US" dirty="0" smtClean="0"/>
              <a:t>To counteract it  - </a:t>
            </a:r>
            <a:r>
              <a:rPr lang="en-US" dirty="0" smtClean="0">
                <a:solidFill>
                  <a:srgbClr val="FF0000"/>
                </a:solidFill>
              </a:rPr>
              <a:t>two rotors were added rotating in opposite directions</a:t>
            </a:r>
          </a:p>
          <a:p>
            <a:pPr lvl="1"/>
            <a:r>
              <a:rPr lang="en-US" dirty="0" smtClean="0"/>
              <a:t>Another is to put a </a:t>
            </a:r>
            <a:r>
              <a:rPr lang="en-US" dirty="0" smtClean="0">
                <a:solidFill>
                  <a:srgbClr val="FF0000"/>
                </a:solidFill>
              </a:rPr>
              <a:t>small rotor on the tail boom </a:t>
            </a:r>
            <a:r>
              <a:rPr lang="en-US" dirty="0" smtClean="0"/>
              <a:t>which provided thrust </a:t>
            </a:r>
            <a:r>
              <a:rPr lang="en-US" dirty="0" smtClean="0">
                <a:solidFill>
                  <a:srgbClr val="FF0000"/>
                </a:solidFill>
              </a:rPr>
              <a:t>to counteract the torque of </a:t>
            </a:r>
            <a:r>
              <a:rPr lang="en-US" dirty="0" smtClean="0"/>
              <a:t>the main rotor.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Took 30 years to solve it </a:t>
            </a:r>
            <a:r>
              <a:rPr lang="en-US" dirty="0" smtClean="0"/>
              <a:t>– just prior to World War II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519613"/>
            <a:ext cx="4903070" cy="233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" y="4137766"/>
            <a:ext cx="4096658" cy="2720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mtClean="0"/>
              <a:t>Helicopter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71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55" y="1143001"/>
            <a:ext cx="8534549" cy="5638800"/>
          </a:xfrm>
        </p:spPr>
        <p:txBody>
          <a:bodyPr lIns="88877" tIns="50788" rIns="88877" bIns="50788" anchor="t">
            <a:normAutofit/>
          </a:bodyPr>
          <a:lstStyle/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first multiengine aircraft and the reasons for its development.</a:t>
            </a:r>
            <a:endParaRPr lang="en-US" sz="24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first four engine aircraft.</a:t>
            </a:r>
            <a:endParaRPr lang="en-US" sz="24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Gnome  and the Le Rhone engine. 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early inventors of the helicopter and the major control problem they faced.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first regularly scheduled airline service.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4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4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33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</a:t>
            </a:r>
            <a:r>
              <a:rPr lang="en-US" sz="33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significant aviation events occurring between 1904-1919 and their impact on future aviation development.</a:t>
            </a:r>
            <a:endParaRPr lang="en-US" sz="3300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5" y="274588"/>
            <a:ext cx="8229823" cy="1143000"/>
          </a:xfrm>
        </p:spPr>
        <p:txBody>
          <a:bodyPr lIns="88877" tIns="50788" rIns="88877" bIns="50788"/>
          <a:lstStyle/>
          <a:p>
            <a:pPr defTabSz="913957">
              <a:defRPr/>
            </a:pPr>
            <a:r>
              <a:rPr lang="en-US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4527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0462" y="990600"/>
            <a:ext cx="8686800" cy="957072"/>
          </a:xfrm>
        </p:spPr>
        <p:txBody>
          <a:bodyPr/>
          <a:lstStyle/>
          <a:p>
            <a:pPr marL="109728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Jan 1, 1914 – first regularly scheduled air service </a:t>
            </a:r>
            <a:r>
              <a:rPr lang="en-US" b="1" dirty="0" smtClean="0"/>
              <a:t>using a heavier-than-aircraft </a:t>
            </a:r>
            <a:r>
              <a:rPr lang="en-US" b="1" dirty="0" smtClean="0">
                <a:solidFill>
                  <a:srgbClr val="FF0000"/>
                </a:solidFill>
              </a:rPr>
              <a:t>in US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Commercial Flying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71226"/>
            <a:ext cx="7772400" cy="488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54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14300" y="1024128"/>
            <a:ext cx="8686800" cy="1642872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>
                <a:solidFill>
                  <a:srgbClr val="FF0000"/>
                </a:solidFill>
              </a:rPr>
              <a:t>Airline – “St. Petersburg – Tampa Airboat Line”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Twin-engine </a:t>
            </a:r>
            <a:r>
              <a:rPr lang="en-US" dirty="0" err="1" smtClean="0">
                <a:solidFill>
                  <a:srgbClr val="FF0000"/>
                </a:solidFill>
              </a:rPr>
              <a:t>Benoist</a:t>
            </a:r>
            <a:r>
              <a:rPr lang="en-US" dirty="0" smtClean="0">
                <a:solidFill>
                  <a:srgbClr val="FF0000"/>
                </a:solidFill>
              </a:rPr>
              <a:t> XIV – flying boat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Carried 2 passengers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2580"/>
            <a:ext cx="5480049" cy="425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1956814"/>
            <a:ext cx="3889829" cy="490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mtClean="0"/>
              <a:t>Commercial Flying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64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"/>
            <a:ext cx="2974975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52598"/>
            <a:ext cx="3713163" cy="331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7899"/>
            <a:ext cx="5884896" cy="409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1"/>
          <p:cNvSpPr txBox="1">
            <a:spLocks/>
          </p:cNvSpPr>
          <p:nvPr/>
        </p:nvSpPr>
        <p:spPr>
          <a:xfrm>
            <a:off x="-152400" y="1371600"/>
            <a:ext cx="8686800" cy="1414272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>
                <a:solidFill>
                  <a:srgbClr val="FF0000"/>
                </a:solidFill>
              </a:rPr>
              <a:t>22 mile flight cost $5 took 20 minutes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Flew twice a day for 5 months</a:t>
            </a:r>
          </a:p>
          <a:p>
            <a:r>
              <a:rPr lang="en-US" dirty="0" smtClean="0"/>
              <a:t>Carried a total of 1,200 passengers</a:t>
            </a:r>
            <a:endParaRPr lang="en-US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mtClean="0"/>
              <a:t>Commercial Flying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23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sz="11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Describe the contributions by Robert </a:t>
            </a:r>
            <a:r>
              <a:rPr lang="en-US" sz="2800" b="1" dirty="0" err="1">
                <a:solidFill>
                  <a:schemeClr val="bg1">
                    <a:lumMod val="85000"/>
                  </a:schemeClr>
                </a:solidFill>
              </a:rPr>
              <a:t>Esnault-Pelterie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 to aviation.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Describe the contributions by Alberto Santos-Dumont to aviation.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rgbClr val="0070C0"/>
                </a:solidFill>
              </a:rPr>
              <a:t>Describe the contributions by Louis Bleriot to aviation. 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Describe the aviation achievements at the First International Air meet.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Identify Henri Farman’s contributions to aviation.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9/2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05300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2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3" descr="image1.jp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2819"/>
            <a:ext cx="8229600" cy="1143000"/>
          </a:xfrm>
        </p:spPr>
        <p:txBody>
          <a:bodyPr lIns="88887" tIns="50793" rIns="88887" bIns="50793"/>
          <a:lstStyle/>
          <a:p>
            <a:pPr algn="ctr" defTabSz="914051" eaLnBrk="1">
              <a:defRPr/>
            </a:pPr>
            <a:r>
              <a:rPr lang="en-US" sz="38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Model Building Grading </a:t>
            </a:r>
            <a:r>
              <a:rPr lang="en-US" sz="3800" dirty="0" err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Rubic</a:t>
            </a:r>
            <a:endParaRPr lang="en-US" sz="5100" dirty="0"/>
          </a:p>
        </p:txBody>
      </p:sp>
      <p:sp>
        <p:nvSpPr>
          <p:cNvPr id="43012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57649" y="1077144"/>
            <a:ext cx="8186291" cy="3941340"/>
          </a:xfrm>
          <a:ln>
            <a:prstDash val="solid"/>
          </a:ln>
        </p:spPr>
        <p:txBody>
          <a:bodyPr lIns="88887" tIns="50793" rIns="88887" bIns="50793"/>
          <a:lstStyle/>
          <a:p>
            <a:r>
              <a:rPr lang="en-US" sz="2800" b="1" i="1" dirty="0"/>
              <a:t>Each Group </a:t>
            </a:r>
            <a:r>
              <a:rPr lang="en-US" sz="2800" b="1" i="1" dirty="0">
                <a:solidFill>
                  <a:srgbClr val="C00000"/>
                </a:solidFill>
              </a:rPr>
              <a:t>MUST </a:t>
            </a:r>
            <a:r>
              <a:rPr lang="en-US" sz="2800" b="1" i="1" dirty="0"/>
              <a:t>follow all directions</a:t>
            </a:r>
          </a:p>
          <a:p>
            <a:r>
              <a:rPr lang="en-US" sz="2800" b="1" i="1" dirty="0">
                <a:solidFill>
                  <a:srgbClr val="FF0000"/>
                </a:solidFill>
              </a:rPr>
              <a:t>STOP!  </a:t>
            </a:r>
            <a:r>
              <a:rPr lang="en-US" sz="2800" b="1" i="1" dirty="0"/>
              <a:t>- If you are unsure</a:t>
            </a:r>
          </a:p>
          <a:p>
            <a:r>
              <a:rPr lang="en-US" sz="2800" b="1" i="1" dirty="0">
                <a:solidFill>
                  <a:srgbClr val="00B050"/>
                </a:solidFill>
              </a:rPr>
              <a:t>SAFETY</a:t>
            </a:r>
            <a:r>
              <a:rPr lang="en-US" sz="2800" b="1" i="1" dirty="0"/>
              <a:t> at ALL Times</a:t>
            </a:r>
          </a:p>
          <a:p>
            <a:r>
              <a:rPr lang="en-US" sz="2800" b="1" i="1" dirty="0"/>
              <a:t>Accuracy and Authenticity will be judged</a:t>
            </a:r>
          </a:p>
          <a:p>
            <a:r>
              <a:rPr lang="en-US" sz="2800" b="1" i="1" dirty="0">
                <a:solidFill>
                  <a:srgbClr val="FF0000"/>
                </a:solidFill>
              </a:rPr>
              <a:t>Each Group  Member is responsible to produce a 2 page paper on the model.</a:t>
            </a:r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Aircraft Specifications</a:t>
            </a:r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Aircraft contribution to Aviation development</a:t>
            </a:r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Significant Aviation Pioneers associated with aircraft (pilots, inventors etc.)</a:t>
            </a:r>
          </a:p>
          <a:p>
            <a:r>
              <a:rPr lang="en-US" sz="2800" b="1" i="1" dirty="0" smtClean="0"/>
              <a:t>The </a:t>
            </a:r>
            <a:r>
              <a:rPr lang="en-US" sz="2800" b="1" i="1" dirty="0">
                <a:solidFill>
                  <a:srgbClr val="FF0000"/>
                </a:solidFill>
              </a:rPr>
              <a:t>Group</a:t>
            </a:r>
            <a:r>
              <a:rPr lang="en-US" sz="2800" b="1" i="1" dirty="0"/>
              <a:t> will provide a Presentation on the model.</a:t>
            </a:r>
          </a:p>
          <a:p>
            <a:pPr lvl="1"/>
            <a:r>
              <a:rPr lang="en-US" b="1" i="1" dirty="0" smtClean="0"/>
              <a:t>5to 7 slides (Title slide;  Body; Summary Slide)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5823223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2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algn="ctr" defTabSz="410667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47" name="AutoShape 2"/>
          <p:cNvSpPr>
            <a:spLocks/>
          </p:cNvSpPr>
          <p:nvPr/>
        </p:nvSpPr>
        <p:spPr bwMode="auto">
          <a:xfrm>
            <a:off x="485553" y="5938242"/>
            <a:ext cx="3690193" cy="93315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21489"/>
                </a:lnTo>
                <a:lnTo>
                  <a:pt x="17056" y="21600"/>
                </a:lnTo>
                <a:lnTo>
                  <a:pt x="46" y="146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algn="ctr" defTabSz="410667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48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algn="ctr" defTabSz="410667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49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algn="ctr" defTabSz="410667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50" name="Rectangle 5"/>
          <p:cNvSpPr>
            <a:spLocks/>
          </p:cNvSpPr>
          <p:nvPr/>
        </p:nvSpPr>
        <p:spPr bwMode="auto">
          <a:xfrm>
            <a:off x="380633" y="151808"/>
            <a:ext cx="8610451" cy="58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877" tIns="50788" rIns="88877" bIns="50788"/>
          <a:lstStyle/>
          <a:p>
            <a:pPr algn="ctr" defTabSz="913957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Lesson Closure - 3 – 2 - 1</a:t>
            </a: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grpSp>
        <p:nvGrpSpPr>
          <p:cNvPr id="57351" name="Group 6"/>
          <p:cNvGrpSpPr>
            <a:grpSpLocks/>
          </p:cNvGrpSpPr>
          <p:nvPr/>
        </p:nvGrpSpPr>
        <p:grpSpPr bwMode="auto">
          <a:xfrm>
            <a:off x="179710" y="1237878"/>
            <a:ext cx="4468192" cy="2153171"/>
            <a:chOff x="0" y="0"/>
            <a:chExt cx="485" cy="231"/>
          </a:xfrm>
        </p:grpSpPr>
        <p:sp>
          <p:nvSpPr>
            <p:cNvPr id="57358" name="AutoShape 7"/>
            <p:cNvSpPr>
              <a:spLocks/>
            </p:cNvSpPr>
            <p:nvPr/>
          </p:nvSpPr>
          <p:spPr bwMode="auto">
            <a:xfrm>
              <a:off x="0" y="0"/>
              <a:ext cx="485" cy="231"/>
            </a:xfrm>
            <a:prstGeom prst="roundRect">
              <a:avLst>
                <a:gd name="adj" fmla="val 11718"/>
              </a:avLst>
            </a:prstGeom>
            <a:solidFill>
              <a:srgbClr val="FFC000"/>
            </a:solidFill>
            <a:ln w="36124">
              <a:solidFill>
                <a:srgbClr val="21768B"/>
              </a:solidFill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pPr algn="ctr" defTabSz="410667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>
                <a:solidFill>
                  <a:srgbClr val="000000"/>
                </a:solidFill>
                <a:sym typeface="Helvetica Light" charset="0"/>
              </a:endParaRPr>
            </a:p>
          </p:txBody>
        </p:sp>
        <p:sp>
          <p:nvSpPr>
            <p:cNvPr id="57359" name="Rectangle 8"/>
            <p:cNvSpPr>
              <a:spLocks/>
            </p:cNvSpPr>
            <p:nvPr/>
          </p:nvSpPr>
          <p:spPr bwMode="auto">
            <a:xfrm>
              <a:off x="7" y="37"/>
              <a:ext cx="476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126435" tIns="72248" rIns="126435" bIns="72248"/>
            <a:lstStyle/>
            <a:p>
              <a:pPr defTabSz="913957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b="1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3. List 3 things you learned today.</a:t>
              </a:r>
              <a:endParaRPr lang="en-US" sz="2500" dirty="0">
                <a:solidFill>
                  <a:srgbClr val="000000"/>
                </a:solidFill>
                <a:sym typeface="Helvetica Light" charset="0"/>
              </a:endParaRPr>
            </a:p>
          </p:txBody>
        </p:sp>
      </p:grpSp>
      <p:grpSp>
        <p:nvGrpSpPr>
          <p:cNvPr id="57352" name="Group 12"/>
          <p:cNvGrpSpPr>
            <a:grpSpLocks/>
          </p:cNvGrpSpPr>
          <p:nvPr/>
        </p:nvGrpSpPr>
        <p:grpSpPr bwMode="auto">
          <a:xfrm>
            <a:off x="2550547" y="4008318"/>
            <a:ext cx="3953619" cy="2311673"/>
            <a:chOff x="0" y="0"/>
            <a:chExt cx="443" cy="259"/>
          </a:xfrm>
        </p:grpSpPr>
        <p:sp>
          <p:nvSpPr>
            <p:cNvPr id="57356" name="AutoShape 13"/>
            <p:cNvSpPr>
              <a:spLocks/>
            </p:cNvSpPr>
            <p:nvPr/>
          </p:nvSpPr>
          <p:spPr bwMode="auto">
            <a:xfrm>
              <a:off x="0" y="0"/>
              <a:ext cx="443" cy="259"/>
            </a:xfrm>
            <a:prstGeom prst="roundRect">
              <a:avLst>
                <a:gd name="adj" fmla="val 11718"/>
              </a:avLst>
            </a:prstGeom>
            <a:solidFill>
              <a:srgbClr val="00B0F0"/>
            </a:solidFill>
            <a:ln w="36124">
              <a:solidFill>
                <a:srgbClr val="21768B"/>
              </a:solidFill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pPr algn="ctr" defTabSz="410667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>
                <a:solidFill>
                  <a:srgbClr val="000000"/>
                </a:solidFill>
                <a:sym typeface="Helvetica Light" charset="0"/>
              </a:endParaRPr>
            </a:p>
          </p:txBody>
        </p:sp>
        <p:sp>
          <p:nvSpPr>
            <p:cNvPr id="57357" name="Rectangle 14"/>
            <p:cNvSpPr>
              <a:spLocks/>
            </p:cNvSpPr>
            <p:nvPr/>
          </p:nvSpPr>
          <p:spPr bwMode="auto">
            <a:xfrm>
              <a:off x="16" y="24"/>
              <a:ext cx="41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126435" tIns="72248" rIns="126435" bIns="72248"/>
            <a:lstStyle/>
            <a:p>
              <a:pPr defTabSz="913957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FFFFFF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1. Create (1) quiz question with answer about today’s lesson.</a:t>
              </a:r>
              <a:endParaRPr lang="en-US" sz="2000" dirty="0">
                <a:solidFill>
                  <a:srgbClr val="000000"/>
                </a:solidFill>
                <a:sym typeface="Helvetica Light" charset="0"/>
              </a:endParaRPr>
            </a:p>
          </p:txBody>
        </p:sp>
      </p:grpSp>
      <p:grpSp>
        <p:nvGrpSpPr>
          <p:cNvPr id="57353" name="Group 15"/>
          <p:cNvGrpSpPr>
            <a:grpSpLocks/>
          </p:cNvGrpSpPr>
          <p:nvPr/>
        </p:nvGrpSpPr>
        <p:grpSpPr bwMode="auto">
          <a:xfrm>
            <a:off x="4740549" y="1141885"/>
            <a:ext cx="4145607" cy="2249165"/>
            <a:chOff x="0" y="0"/>
            <a:chExt cx="465" cy="252"/>
          </a:xfrm>
        </p:grpSpPr>
        <p:sp>
          <p:nvSpPr>
            <p:cNvPr id="57354" name="AutoShape 16"/>
            <p:cNvSpPr>
              <a:spLocks/>
            </p:cNvSpPr>
            <p:nvPr/>
          </p:nvSpPr>
          <p:spPr bwMode="auto">
            <a:xfrm>
              <a:off x="0" y="0"/>
              <a:ext cx="463" cy="252"/>
            </a:xfrm>
            <a:prstGeom prst="roundRect">
              <a:avLst>
                <a:gd name="adj" fmla="val 11718"/>
              </a:avLst>
            </a:prstGeom>
            <a:solidFill>
              <a:srgbClr val="FFFF00"/>
            </a:solidFill>
            <a:ln w="36124">
              <a:solidFill>
                <a:srgbClr val="21768B"/>
              </a:solidFill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pPr algn="ctr" defTabSz="410667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>
                <a:solidFill>
                  <a:srgbClr val="000000"/>
                </a:solidFill>
                <a:sym typeface="Helvetica Light" charset="0"/>
              </a:endParaRPr>
            </a:p>
          </p:txBody>
        </p:sp>
        <p:sp>
          <p:nvSpPr>
            <p:cNvPr id="57355" name="Rectangle 17"/>
            <p:cNvSpPr>
              <a:spLocks/>
            </p:cNvSpPr>
            <p:nvPr/>
          </p:nvSpPr>
          <p:spPr bwMode="auto">
            <a:xfrm>
              <a:off x="11" y="46"/>
              <a:ext cx="454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126435" tIns="72248" rIns="126435" bIns="72248"/>
            <a:lstStyle/>
            <a:p>
              <a:pPr defTabSz="913957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b="1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2. List 2 things you have questions about today’s lesson.</a:t>
              </a:r>
              <a:endParaRPr lang="en-US" sz="2500" dirty="0">
                <a:solidFill>
                  <a:srgbClr val="000000"/>
                </a:solidFill>
                <a:sym typeface="Helvetica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29286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2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312102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33400"/>
            <a:ext cx="30289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63" y="3124200"/>
            <a:ext cx="3970337" cy="364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92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3" descr="image1.jp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2819"/>
            <a:ext cx="8229600" cy="1143000"/>
          </a:xfrm>
        </p:spPr>
        <p:txBody>
          <a:bodyPr lIns="88887" tIns="50793" rIns="88887" bIns="50793"/>
          <a:lstStyle/>
          <a:p>
            <a:pPr defTabSz="914051" eaLnBrk="1">
              <a:defRPr/>
            </a:pPr>
            <a:r>
              <a:rPr lang="en-US" sz="38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Safety Rules – Safety Monitor Brief</a:t>
            </a:r>
            <a:endParaRPr lang="en-US" sz="5100" dirty="0"/>
          </a:p>
        </p:txBody>
      </p:sp>
      <p:sp>
        <p:nvSpPr>
          <p:cNvPr id="43012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57649" y="1077144"/>
            <a:ext cx="8186291" cy="3941340"/>
          </a:xfrm>
          <a:ln>
            <a:prstDash val="solid"/>
          </a:ln>
        </p:spPr>
        <p:txBody>
          <a:bodyPr lIns="88887" tIns="50793" rIns="88887" bIns="50793"/>
          <a:lstStyle/>
          <a:p>
            <a:pPr>
              <a:defRPr/>
            </a:pPr>
            <a:r>
              <a:rPr lang="en-US" sz="2800" b="1" i="1" dirty="0"/>
              <a:t>Must Use Safety Glasses</a:t>
            </a:r>
          </a:p>
          <a:p>
            <a:pPr>
              <a:defRPr/>
            </a:pPr>
            <a:r>
              <a:rPr lang="en-US" sz="2800" b="1" i="1" dirty="0"/>
              <a:t>Use of Cutting tools is Dangerous – AT ALL TIMES</a:t>
            </a:r>
          </a:p>
          <a:p>
            <a:pPr>
              <a:defRPr/>
            </a:pPr>
            <a:r>
              <a:rPr lang="en-US" sz="2800" b="1" i="1" dirty="0"/>
              <a:t>Must Use Cutting Mats</a:t>
            </a:r>
          </a:p>
          <a:p>
            <a:pPr>
              <a:defRPr/>
            </a:pPr>
            <a:r>
              <a:rPr lang="en-US" sz="2800" b="1" i="1" dirty="0"/>
              <a:t>Extended breathing of adhesives and paint fumes can be dangerous</a:t>
            </a:r>
          </a:p>
          <a:p>
            <a:pPr>
              <a:defRPr/>
            </a:pPr>
            <a:r>
              <a:rPr lang="en-US" sz="2800" b="1" i="1" dirty="0"/>
              <a:t>All Areas will remain clean and organized</a:t>
            </a:r>
          </a:p>
          <a:p>
            <a:pPr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Plane Captains </a:t>
            </a:r>
            <a:r>
              <a:rPr lang="en-US" sz="2800" b="1" i="1" dirty="0"/>
              <a:t>will insure All Areas will be cleaned  and all items put back in proper locations </a:t>
            </a:r>
            <a:r>
              <a:rPr lang="en-US" sz="4200" b="1" i="1" dirty="0" smtClean="0"/>
              <a:t>10</a:t>
            </a:r>
            <a:r>
              <a:rPr lang="en-US" sz="2800" b="1" i="1" dirty="0" smtClean="0"/>
              <a:t>minutes </a:t>
            </a:r>
            <a:r>
              <a:rPr lang="en-US" sz="2800" b="1" i="1" dirty="0"/>
              <a:t>prior to class ending</a:t>
            </a:r>
          </a:p>
          <a:p>
            <a:pPr>
              <a:defRPr/>
            </a:pPr>
            <a:r>
              <a:rPr lang="en-US" sz="2800" b="1" i="1" dirty="0"/>
              <a:t>Class </a:t>
            </a:r>
            <a:r>
              <a:rPr lang="en-US" sz="2800" b="1" i="1" cap="all" dirty="0">
                <a:solidFill>
                  <a:srgbClr val="C00000"/>
                </a:solidFill>
              </a:rPr>
              <a:t>safety monitor </a:t>
            </a:r>
            <a:r>
              <a:rPr lang="en-US" sz="2800" b="1" i="1" dirty="0"/>
              <a:t>will insure areas are clean and safe at all times</a:t>
            </a:r>
          </a:p>
        </p:txBody>
      </p:sp>
    </p:spTree>
    <p:extLst>
      <p:ext uri="{BB962C8B-B14F-4D97-AF65-F5344CB8AC3E}">
        <p14:creationId xmlns:p14="http://schemas.microsoft.com/office/powerpoint/2010/main" val="29689495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6542" y="1502527"/>
            <a:ext cx="7615396" cy="3181159"/>
          </a:xfrm>
          <a:prstGeom prst="rect">
            <a:avLst/>
          </a:prstGeom>
          <a:noFill/>
        </p:spPr>
        <p:txBody>
          <a:bodyPr wrap="none" lIns="64284" tIns="32142" rIns="64284" bIns="3214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00" b="1" spc="35" dirty="0">
                <a:ln w="11430"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SAFETY</a:t>
            </a:r>
            <a:r>
              <a:rPr lang="en-US" sz="6700" b="1" spc="35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 FIRST.</a:t>
            </a:r>
          </a:p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6700" b="1" spc="35" dirty="0">
              <a:ln w="11430"/>
              <a:gradFill>
                <a:gsLst>
                  <a:gs pos="25000">
                    <a:srgbClr val="DA1F28">
                      <a:satMod val="155000"/>
                    </a:srgbClr>
                  </a:gs>
                  <a:gs pos="100000">
                    <a:srgbClr val="DA1F28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elvetica Light" charset="0"/>
              <a:sym typeface="Helvetica Light" charset="0"/>
            </a:endParaRPr>
          </a:p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00" b="1" spc="35" dirty="0">
                <a:ln w="11430"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SAFETY</a:t>
            </a:r>
            <a:r>
              <a:rPr lang="en-US" sz="6700" b="1" spc="35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 ALWAYS.</a:t>
            </a:r>
          </a:p>
        </p:txBody>
      </p:sp>
    </p:spTree>
    <p:extLst>
      <p:ext uri="{BB962C8B-B14F-4D97-AF65-F5344CB8AC3E}">
        <p14:creationId xmlns:p14="http://schemas.microsoft.com/office/powerpoint/2010/main" val="183740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2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60175" y="0"/>
            <a:ext cx="5410200" cy="1219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Video of the Day</a:t>
            </a:r>
            <a:endParaRPr lang="en-US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5400" y="3056330"/>
            <a:ext cx="6705600" cy="652272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www.youtube.com/watch?v=OegHOkVmOdI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467073"/>
            <a:ext cx="8448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Blimps, Ballooning and the Great Airships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9132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>
            <a:normAutofit/>
          </a:bodyPr>
          <a:lstStyle/>
          <a:p>
            <a:pPr lvl="1"/>
            <a:r>
              <a:rPr lang="en-US" u="sng" dirty="0" smtClean="0">
                <a:solidFill>
                  <a:srgbClr val="FF0000"/>
                </a:solidFill>
              </a:rPr>
              <a:t>Louis Bleriot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Flew first powered monoplane 1907</a:t>
            </a:r>
          </a:p>
          <a:p>
            <a:pPr lvl="2"/>
            <a:r>
              <a:rPr lang="en-US" dirty="0"/>
              <a:t>The </a:t>
            </a:r>
            <a:r>
              <a:rPr lang="en-US" dirty="0" err="1"/>
              <a:t>Blériot</a:t>
            </a:r>
            <a:r>
              <a:rPr lang="en-US" dirty="0"/>
              <a:t> V canard monoplane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Progress in Europe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52400"/>
            <a:ext cx="2235200" cy="3525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400"/>
            <a:ext cx="6144768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3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60175" y="0"/>
            <a:ext cx="5410200" cy="1219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Video of the Day</a:t>
            </a:r>
            <a:endParaRPr lang="en-US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5400" y="3056330"/>
            <a:ext cx="6705600" cy="652272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www.youtube.com/watch?v=YWGE6czA16U&amp;feature=related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24636" y="2286000"/>
            <a:ext cx="49103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From Earth to the Moon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6380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60175" y="0"/>
            <a:ext cx="5410200" cy="1219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Video of the Day</a:t>
            </a:r>
            <a:endParaRPr lang="en-US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5400" y="3056330"/>
            <a:ext cx="6705600" cy="303967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hlinkClick r:id="rId2"/>
              </a:rPr>
              <a:t>http://www.youtube.com/watch?v=V4ml4LJ4joo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www.youtube.com/watch?v=M-5DeIvOJ7Y&amp;feature=related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Zeppelin</a:t>
            </a: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www.youtube.com/watch?v=QWpwZn0pKl4&amp;feature=related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24636" y="2286000"/>
            <a:ext cx="5181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Samuel Pierpont Langley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6594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838200"/>
            <a:ext cx="932688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7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9972"/>
            <a:ext cx="74676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 smtClean="0">
                <a:solidFill>
                  <a:prstClr val="black"/>
                </a:solidFill>
              </a:rPr>
              <a:t>In Class Discussion</a:t>
            </a:r>
          </a:p>
          <a:p>
            <a:endParaRPr lang="en-US" sz="2000" b="1" dirty="0">
              <a:solidFill>
                <a:prstClr val="black"/>
              </a:solidFill>
            </a:endParaRPr>
          </a:p>
          <a:p>
            <a:pPr lvl="0"/>
            <a:r>
              <a:rPr lang="en-US" sz="2000" b="1" dirty="0" smtClean="0"/>
              <a:t>1. There were two Wright brothers.  What were their names?</a:t>
            </a:r>
            <a:endParaRPr lang="en-US" sz="2000" dirty="0" smtClean="0"/>
          </a:p>
          <a:p>
            <a:r>
              <a:rPr lang="en-US" sz="2000" dirty="0" smtClean="0"/>
              <a:t>  </a:t>
            </a:r>
          </a:p>
          <a:p>
            <a:r>
              <a:rPr lang="en-US" sz="2000" dirty="0" smtClean="0"/>
              <a:t> </a:t>
            </a:r>
          </a:p>
          <a:p>
            <a:pPr lvl="0"/>
            <a:r>
              <a:rPr lang="en-US" sz="2000" b="1" dirty="0" smtClean="0"/>
              <a:t>2. What did they name this invention?</a:t>
            </a:r>
            <a:endParaRPr lang="en-US" sz="2000" dirty="0" smtClean="0"/>
          </a:p>
          <a:p>
            <a:r>
              <a:rPr lang="en-US" sz="2000" dirty="0" smtClean="0"/>
              <a:t> </a:t>
            </a:r>
          </a:p>
          <a:p>
            <a:r>
              <a:rPr lang="en-US" sz="2000" dirty="0" smtClean="0"/>
              <a:t> </a:t>
            </a:r>
            <a:r>
              <a:rPr lang="en-US" sz="2000" b="1" dirty="0" smtClean="0"/>
              <a:t> </a:t>
            </a:r>
            <a:endParaRPr lang="en-US" sz="2000" dirty="0" smtClean="0"/>
          </a:p>
          <a:p>
            <a:pPr lvl="0"/>
            <a:r>
              <a:rPr lang="en-US" sz="2000" b="1" dirty="0" smtClean="0"/>
              <a:t>3. How many people witnessed this occurrence?</a:t>
            </a:r>
            <a:endParaRPr lang="en-US" sz="2000" dirty="0" smtClean="0"/>
          </a:p>
          <a:p>
            <a:r>
              <a:rPr lang="en-US" sz="2000" dirty="0" smtClean="0"/>
              <a:t>  </a:t>
            </a:r>
          </a:p>
          <a:p>
            <a:r>
              <a:rPr lang="en-US" sz="2000" dirty="0" smtClean="0"/>
              <a:t> </a:t>
            </a:r>
          </a:p>
          <a:p>
            <a:pPr lvl="0"/>
            <a:r>
              <a:rPr lang="en-US" sz="2000" b="1" dirty="0" smtClean="0"/>
              <a:t>4. How much did these inventions cost to build?</a:t>
            </a:r>
            <a:endParaRPr lang="en-US" sz="2000" dirty="0" smtClean="0"/>
          </a:p>
          <a:p>
            <a:r>
              <a:rPr lang="en-US" sz="2000" dirty="0" smtClean="0"/>
              <a:t>  </a:t>
            </a:r>
          </a:p>
          <a:p>
            <a:r>
              <a:rPr lang="en-US" sz="2000" dirty="0" smtClean="0"/>
              <a:t> </a:t>
            </a:r>
          </a:p>
          <a:p>
            <a:pPr lvl="0"/>
            <a:r>
              <a:rPr lang="en-US" sz="2000" b="1" dirty="0" smtClean="0"/>
              <a:t>5. Where did this happen?</a:t>
            </a:r>
            <a:endParaRPr lang="en-US" sz="2000" dirty="0" smtClean="0"/>
          </a:p>
          <a:p>
            <a:r>
              <a:rPr lang="en-US" sz="2000" dirty="0" smtClean="0"/>
              <a:t>  </a:t>
            </a:r>
          </a:p>
          <a:p>
            <a:r>
              <a:rPr lang="en-US" sz="2000" dirty="0" smtClean="0"/>
              <a:t> </a:t>
            </a:r>
          </a:p>
          <a:p>
            <a:pPr lvl="0"/>
            <a:r>
              <a:rPr lang="en-US" sz="2000" b="1" dirty="0" smtClean="0"/>
              <a:t>6. How did the brothers learn about how to make their invention?</a:t>
            </a:r>
            <a:endParaRPr lang="en-US" sz="2000" dirty="0" smtClean="0"/>
          </a:p>
          <a:p>
            <a:endParaRPr lang="en-US" sz="2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5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4551" y="1828800"/>
            <a:ext cx="528542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Chapter 2 Quiz</a:t>
            </a:r>
          </a:p>
          <a:p>
            <a:pPr algn="ctr"/>
            <a:endParaRPr lang="en-US" sz="5400" b="1" dirty="0">
              <a:solidFill>
                <a:srgbClr val="C00000"/>
              </a:solidFill>
            </a:endParaRPr>
          </a:p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20 Minutes</a:t>
            </a:r>
          </a:p>
        </p:txBody>
      </p:sp>
    </p:spTree>
    <p:extLst>
      <p:ext uri="{BB962C8B-B14F-4D97-AF65-F5344CB8AC3E}">
        <p14:creationId xmlns:p14="http://schemas.microsoft.com/office/powerpoint/2010/main" val="380955832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41098" y="1828800"/>
            <a:ext cx="961673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Bonus </a:t>
            </a:r>
            <a:r>
              <a:rPr lang="en-US" sz="5400" b="1" smtClean="0">
                <a:solidFill>
                  <a:srgbClr val="C00000"/>
                </a:solidFill>
              </a:rPr>
              <a:t>Question:</a:t>
            </a:r>
          </a:p>
          <a:p>
            <a:pPr algn="ctr"/>
            <a:endParaRPr lang="en-US" sz="54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What was the two purposes </a:t>
            </a:r>
          </a:p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the AEA was formed?</a:t>
            </a:r>
          </a:p>
          <a:p>
            <a:pPr algn="ctr"/>
            <a:endParaRPr 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06739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106292"/>
              </p:ext>
            </p:extLst>
          </p:nvPr>
        </p:nvGraphicFramePr>
        <p:xfrm>
          <a:off x="152400" y="381000"/>
          <a:ext cx="8839200" cy="7521767"/>
        </p:xfrm>
        <a:graphic>
          <a:graphicData uri="http://schemas.openxmlformats.org/drawingml/2006/table">
            <a:tbl>
              <a:tblPr firstRow="1" firstCol="1" bandRow="1"/>
              <a:tblGrid>
                <a:gridCol w="1259868"/>
                <a:gridCol w="1262551"/>
                <a:gridCol w="1263893"/>
                <a:gridCol w="1262551"/>
                <a:gridCol w="1263893"/>
                <a:gridCol w="1263893"/>
                <a:gridCol w="1262551"/>
              </a:tblGrid>
              <a:tr h="2385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 dirty="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Sunday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Monday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Tuesday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Wednesday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Thursday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Friday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Saturday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85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29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Progress in Europe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Model Building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Flying Vertical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Commercial Flying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Model Building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85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 QUIZ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Preparing for War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WWI – Role of the Airplane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Model Building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7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Europe in WWI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Fighter Development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Model Building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9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FltLine</a:t>
                      </a: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 Friday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Model Building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11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67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85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12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13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 QUIZ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Fighter Aces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US in WWI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Model Building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15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US in WWI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Ind</a:t>
                      </a: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 2 </a:t>
                      </a:r>
                      <a:r>
                        <a:rPr kumimoji="0" lang="en-US" sz="12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pg</a:t>
                      </a: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 paper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Presentation / Models Due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18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18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85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19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 TEST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1st Quarter Grades Due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21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FltLine</a:t>
                      </a: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 Friday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“</a:t>
                      </a:r>
                      <a:r>
                        <a:rPr kumimoji="0" lang="en-US" sz="12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FlyBoys</a:t>
                      </a: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”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23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No School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Parent/Teacher Conf.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25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785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26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27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28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29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30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31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9642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85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9642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76600" y="76200"/>
            <a:ext cx="2601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October 2014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800600" y="116114"/>
            <a:ext cx="1905000" cy="22860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1055914" y="4091214"/>
            <a:ext cx="1981200" cy="22098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2286000" y="2743200"/>
            <a:ext cx="1981200" cy="22098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4724400" y="2971800"/>
            <a:ext cx="1981200" cy="22098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1066800" y="1304471"/>
            <a:ext cx="1981200" cy="22098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15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55" y="1143001"/>
            <a:ext cx="8534549" cy="5638800"/>
          </a:xfrm>
        </p:spPr>
        <p:txBody>
          <a:bodyPr lIns="88877" tIns="50788" rIns="88877" bIns="50788" anchor="t">
            <a:normAutofit/>
          </a:bodyPr>
          <a:lstStyle/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Standards Addressed:</a:t>
            </a:r>
            <a:endParaRPr lang="en-US" sz="3200" b="1" u="sng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u="sng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Technological Literacy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Students will develop an understanding of the</a:t>
            </a: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: </a:t>
            </a:r>
          </a:p>
          <a:p>
            <a:pPr marL="627602" lvl="1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Characteristics and scope of technology.</a:t>
            </a:r>
          </a:p>
          <a:p>
            <a:pPr marL="627602" lvl="1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C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ore concepts of technology.</a:t>
            </a:r>
          </a:p>
          <a:p>
            <a:pPr marL="627602" lvl="1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R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elationships among technologies and the connections between technology and the other fields of study.</a:t>
            </a:r>
          </a:p>
          <a:p>
            <a:pPr marL="627602" lvl="1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u="sng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English Language Arts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Students will</a:t>
            </a: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: </a:t>
            </a:r>
          </a:p>
          <a:p>
            <a:pPr marL="627602" lvl="1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Conduct research and gather, evaluate and synthesize data and communicate their discoveries to their audience.</a:t>
            </a:r>
          </a:p>
          <a:p>
            <a:pPr marL="627602" lvl="1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Use a variety of technological and informational resources to create and communicate knowledge.</a:t>
            </a: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5" y="274588"/>
            <a:ext cx="8229823" cy="1143000"/>
          </a:xfrm>
        </p:spPr>
        <p:txBody>
          <a:bodyPr lIns="88877" tIns="50788" rIns="88877" bIns="50788"/>
          <a:lstStyle/>
          <a:p>
            <a:pPr defTabSz="913957">
              <a:defRPr/>
            </a:pPr>
            <a:r>
              <a:rPr lang="en-US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5833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in Europe</a:t>
            </a:r>
            <a:endParaRPr lang="en-US" dirty="0"/>
          </a:p>
        </p:txBody>
      </p:sp>
      <p:pic>
        <p:nvPicPr>
          <p:cNvPr id="1026" name="Picture 2" descr="Bleriot takes off across the English Chann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08310"/>
            <a:ext cx="4952999" cy="34671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0" y="4648200"/>
            <a:ext cx="693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b="1" dirty="0" smtClean="0">
                <a:solidFill>
                  <a:srgbClr val="FF0000"/>
                </a:solidFill>
              </a:rPr>
              <a:t>Louis </a:t>
            </a:r>
            <a:r>
              <a:rPr lang="en-US" sz="2000" b="1" dirty="0" err="1" smtClean="0">
                <a:solidFill>
                  <a:srgbClr val="FF0000"/>
                </a:solidFill>
              </a:rPr>
              <a:t>Blériot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</a:rPr>
              <a:t>took off </a:t>
            </a:r>
            <a:r>
              <a:rPr lang="en-US" sz="2000" b="1" dirty="0" smtClean="0">
                <a:solidFill>
                  <a:srgbClr val="FF0000"/>
                </a:solidFill>
              </a:rPr>
              <a:t>in his model XI </a:t>
            </a:r>
            <a:r>
              <a:rPr lang="en-US" sz="2000" b="1" dirty="0" smtClean="0">
                <a:solidFill>
                  <a:prstClr val="black"/>
                </a:solidFill>
              </a:rPr>
              <a:t>on July 25, 1909 to </a:t>
            </a:r>
            <a:r>
              <a:rPr lang="en-US" sz="2000" b="1" dirty="0" smtClean="0">
                <a:solidFill>
                  <a:srgbClr val="FF0000"/>
                </a:solidFill>
              </a:rPr>
              <a:t>fly across the English Channel</a:t>
            </a:r>
            <a:r>
              <a:rPr lang="en-US" sz="2000" b="1" dirty="0" smtClean="0">
                <a:solidFill>
                  <a:prstClr val="black"/>
                </a:solidFill>
              </a:rPr>
              <a:t>.</a:t>
            </a:r>
          </a:p>
          <a:p>
            <a:pPr defTabSz="914400"/>
            <a:r>
              <a:rPr lang="en-US" sz="2000" b="1" dirty="0" smtClean="0">
                <a:solidFill>
                  <a:prstClr val="black"/>
                </a:solidFill>
              </a:rPr>
              <a:t>25 –hp engine</a:t>
            </a:r>
          </a:p>
          <a:p>
            <a:pPr defTabSz="914400"/>
            <a:endParaRPr lang="en-US" sz="2000" b="1" dirty="0" smtClean="0">
              <a:solidFill>
                <a:prstClr val="black"/>
              </a:solidFill>
            </a:endParaRPr>
          </a:p>
          <a:p>
            <a:pPr defTabSz="914400"/>
            <a:r>
              <a:rPr lang="en-US" sz="2000" b="1" dirty="0" smtClean="0">
                <a:solidFill>
                  <a:srgbClr val="FF0000"/>
                </a:solidFill>
              </a:rPr>
              <a:t>Built 11 planes before the trip – had almost 50 crashes </a:t>
            </a:r>
            <a:r>
              <a:rPr lang="en-US" sz="2000" b="1" dirty="0" smtClean="0">
                <a:solidFill>
                  <a:prstClr val="black"/>
                </a:solidFill>
              </a:rPr>
              <a:t>but refused to give up</a:t>
            </a:r>
            <a:endParaRPr lang="en-US" sz="2000" b="1" dirty="0">
              <a:solidFill>
                <a:prstClr val="black"/>
              </a:solidFill>
            </a:endParaRPr>
          </a:p>
        </p:txBody>
      </p:sp>
      <p:pic>
        <p:nvPicPr>
          <p:cNvPr id="1030" name="Picture 6" descr="http://2.bp.blogspot.com/_FKsQseokM2g/TQFqP2gLR1I/AAAAAAAAAQA/BnRDAOq0cFI/s1600/Bleriot%2B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098551"/>
            <a:ext cx="2371724" cy="3162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09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4263</TotalTime>
  <Words>2819</Words>
  <Application>Microsoft Office PowerPoint</Application>
  <PresentationFormat>On-screen Show (4:3)</PresentationFormat>
  <Paragraphs>620</Paragraphs>
  <Slides>87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87</vt:i4>
      </vt:variant>
    </vt:vector>
  </HeadingPairs>
  <TitlesOfParts>
    <vt:vector size="107" baseType="lpstr">
      <vt:lpstr>ＭＳ Ｐゴシック</vt:lpstr>
      <vt:lpstr>Arial</vt:lpstr>
      <vt:lpstr>Calibri</vt:lpstr>
      <vt:lpstr>Cambria</vt:lpstr>
      <vt:lpstr>Candara</vt:lpstr>
      <vt:lpstr>Helvetica</vt:lpstr>
      <vt:lpstr>Helvetica Light</vt:lpstr>
      <vt:lpstr>Lucida Sans Unicode</vt:lpstr>
      <vt:lpstr>Noteworthy Bold</vt:lpstr>
      <vt:lpstr>Times New Roman</vt:lpstr>
      <vt:lpstr>Verdana</vt:lpstr>
      <vt:lpstr>Wingdings 2</vt:lpstr>
      <vt:lpstr>Wingdings 3</vt:lpstr>
      <vt:lpstr>Concourse</vt:lpstr>
      <vt:lpstr>Office Theme</vt:lpstr>
      <vt:lpstr>1_Concourse</vt:lpstr>
      <vt:lpstr>2_Concourse</vt:lpstr>
      <vt:lpstr>3_Custom Design</vt:lpstr>
      <vt:lpstr>2_Office Theme</vt:lpstr>
      <vt:lpstr>8_Office Theme</vt:lpstr>
      <vt:lpstr>Warm-Up – 9/2 – 10 minutes</vt:lpstr>
      <vt:lpstr>Questions / Comments</vt:lpstr>
      <vt:lpstr>Warm-Up – 9/2 – 10 minutes</vt:lpstr>
      <vt:lpstr>Progress in Europe</vt:lpstr>
      <vt:lpstr>Warm-Up – 9/2 – 10 minutes</vt:lpstr>
      <vt:lpstr>Progress in Europe</vt:lpstr>
      <vt:lpstr>Warm-Up – 9/2 – 10 minutes</vt:lpstr>
      <vt:lpstr>Progress in Europe</vt:lpstr>
      <vt:lpstr>Progress in Europe</vt:lpstr>
      <vt:lpstr>Progress in Europe</vt:lpstr>
      <vt:lpstr>Warm-Up – 9/2 – 10 minutes</vt:lpstr>
      <vt:lpstr>Progress in Europe</vt:lpstr>
      <vt:lpstr>Warm-Up – 9/2 – 10 minutes</vt:lpstr>
      <vt:lpstr>Progress in Europe</vt:lpstr>
      <vt:lpstr>PowerPoint Presentation</vt:lpstr>
      <vt:lpstr>Questions / Comments</vt:lpstr>
      <vt:lpstr>THIS DAY IN AVIATION</vt:lpstr>
      <vt:lpstr>THIS DAY IN AVIATION</vt:lpstr>
      <vt:lpstr>THIS DAY IN AVIATION</vt:lpstr>
      <vt:lpstr>THIS DAY IN AVIATION</vt:lpstr>
      <vt:lpstr>THIS DAY IN AVIATION</vt:lpstr>
      <vt:lpstr>THIS DAY IN AVIATION</vt:lpstr>
      <vt:lpstr>Questions / Comments</vt:lpstr>
      <vt:lpstr>PowerPoint Presentation</vt:lpstr>
      <vt:lpstr>Questions / Comments</vt:lpstr>
      <vt:lpstr>PowerPoint Presentation</vt:lpstr>
      <vt:lpstr>Today’s Mission Requirements</vt:lpstr>
      <vt:lpstr>Progress in Europe</vt:lpstr>
      <vt:lpstr>Progress in Europe</vt:lpstr>
      <vt:lpstr>Progress in Europe</vt:lpstr>
      <vt:lpstr>Progress in Europe</vt:lpstr>
      <vt:lpstr>PowerPoint Presentation</vt:lpstr>
      <vt:lpstr>PowerPoint Presentation</vt:lpstr>
      <vt:lpstr>Progress in Europe</vt:lpstr>
      <vt:lpstr>PowerPoint Presentation</vt:lpstr>
      <vt:lpstr>Progress in Europe</vt:lpstr>
      <vt:lpstr>Progress in Europe</vt:lpstr>
      <vt:lpstr>PowerPoint Presentation</vt:lpstr>
      <vt:lpstr>PowerPoint Presentation</vt:lpstr>
      <vt:lpstr>PowerPoint Presentation</vt:lpstr>
      <vt:lpstr>Moving Up – Vertical Flying</vt:lpstr>
      <vt:lpstr>Louis Breguet - 1907</vt:lpstr>
      <vt:lpstr>Helicopter Development</vt:lpstr>
      <vt:lpstr>PowerPoint Presentation</vt:lpstr>
      <vt:lpstr>Commercial Flying</vt:lpstr>
      <vt:lpstr>PowerPoint Presentation</vt:lpstr>
      <vt:lpstr>PowerPoint Presentation</vt:lpstr>
      <vt:lpstr>Questions / Comments</vt:lpstr>
      <vt:lpstr>PowerPoint Presentation</vt:lpstr>
      <vt:lpstr>PowerPoint Presentation</vt:lpstr>
      <vt:lpstr>Safety Rules – Safety Monitor Brief</vt:lpstr>
      <vt:lpstr>Safety Rules – Safety Monitor Brief</vt:lpstr>
      <vt:lpstr>Safety Rules – Safety Monitor Brief</vt:lpstr>
      <vt:lpstr>PowerPoint Presentation</vt:lpstr>
      <vt:lpstr>Today’s Mission Requirements</vt:lpstr>
      <vt:lpstr>Progress in Europe</vt:lpstr>
      <vt:lpstr>Progress in Europe</vt:lpstr>
      <vt:lpstr>Today’s Mission Requirements</vt:lpstr>
      <vt:lpstr>PowerPoint Presentation</vt:lpstr>
      <vt:lpstr>Progress in Europe</vt:lpstr>
      <vt:lpstr>Today’s Mission Requirements</vt:lpstr>
      <vt:lpstr>Progress in Europe</vt:lpstr>
      <vt:lpstr>Today’s Mission Requirements</vt:lpstr>
      <vt:lpstr>Helicopter Development</vt:lpstr>
      <vt:lpstr>PowerPoint Presentation</vt:lpstr>
      <vt:lpstr>Today’s Mission Requirements</vt:lpstr>
      <vt:lpstr>Commercial Flying</vt:lpstr>
      <vt:lpstr>PowerPoint Presentation</vt:lpstr>
      <vt:lpstr>PowerPoint Presentation</vt:lpstr>
      <vt:lpstr>Questions / Comments</vt:lpstr>
      <vt:lpstr>Model Building Grading Rubic</vt:lpstr>
      <vt:lpstr>Questions / Comments</vt:lpstr>
      <vt:lpstr>PowerPoint Presentation</vt:lpstr>
      <vt:lpstr>Questions / Comments</vt:lpstr>
      <vt:lpstr>PowerPoint Presentation</vt:lpstr>
      <vt:lpstr>Safety Rules – Safety Monitor Brief</vt:lpstr>
      <vt:lpstr>PowerPoint Presentation</vt:lpstr>
      <vt:lpstr>Questions / Comments</vt:lpstr>
      <vt:lpstr>Video of the Day</vt:lpstr>
      <vt:lpstr>Video of the Day</vt:lpstr>
      <vt:lpstr>Video of the 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Today’s Mission Requirements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Petrucci, Anthony P</cp:lastModifiedBy>
  <cp:revision>287</cp:revision>
  <cp:lastPrinted>2012-09-30T20:38:04Z</cp:lastPrinted>
  <dcterms:created xsi:type="dcterms:W3CDTF">2011-01-17T01:19:35Z</dcterms:created>
  <dcterms:modified xsi:type="dcterms:W3CDTF">2016-08-28T18:01:38Z</dcterms:modified>
</cp:coreProperties>
</file>