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32" r:id="rId5"/>
    <p:sldMasterId id="2147483773" r:id="rId6"/>
    <p:sldMasterId id="2147483797" r:id="rId7"/>
  </p:sldMasterIdLst>
  <p:notesMasterIdLst>
    <p:notesMasterId r:id="rId93"/>
  </p:notesMasterIdLst>
  <p:handoutMasterIdLst>
    <p:handoutMasterId r:id="rId94"/>
  </p:handoutMasterIdLst>
  <p:sldIdLst>
    <p:sldId id="442" r:id="rId8"/>
    <p:sldId id="776" r:id="rId9"/>
    <p:sldId id="708" r:id="rId10"/>
    <p:sldId id="713" r:id="rId11"/>
    <p:sldId id="709" r:id="rId12"/>
    <p:sldId id="714" r:id="rId13"/>
    <p:sldId id="710" r:id="rId14"/>
    <p:sldId id="715" r:id="rId15"/>
    <p:sldId id="716" r:id="rId16"/>
    <p:sldId id="717" r:id="rId17"/>
    <p:sldId id="711" r:id="rId18"/>
    <p:sldId id="718" r:id="rId19"/>
    <p:sldId id="712" r:id="rId20"/>
    <p:sldId id="719" r:id="rId21"/>
    <p:sldId id="720" r:id="rId22"/>
    <p:sldId id="774" r:id="rId23"/>
    <p:sldId id="814" r:id="rId24"/>
    <p:sldId id="815" r:id="rId25"/>
    <p:sldId id="816" r:id="rId26"/>
    <p:sldId id="817" r:id="rId27"/>
    <p:sldId id="778" r:id="rId28"/>
    <p:sldId id="813" r:id="rId29"/>
    <p:sldId id="777" r:id="rId30"/>
    <p:sldId id="348" r:id="rId31"/>
    <p:sldId id="617" r:id="rId32"/>
    <p:sldId id="726" r:id="rId33"/>
    <p:sldId id="773" r:id="rId34"/>
    <p:sldId id="727" r:id="rId35"/>
    <p:sldId id="728" r:id="rId36"/>
    <p:sldId id="729" r:id="rId37"/>
    <p:sldId id="751" r:id="rId38"/>
    <p:sldId id="733" r:id="rId39"/>
    <p:sldId id="445" r:id="rId40"/>
    <p:sldId id="734" r:id="rId41"/>
    <p:sldId id="735" r:id="rId42"/>
    <p:sldId id="737" r:id="rId43"/>
    <p:sldId id="738" r:id="rId44"/>
    <p:sldId id="725" r:id="rId45"/>
    <p:sldId id="740" r:id="rId46"/>
    <p:sldId id="741" r:id="rId47"/>
    <p:sldId id="742" r:id="rId48"/>
    <p:sldId id="750" r:id="rId49"/>
    <p:sldId id="743" r:id="rId50"/>
    <p:sldId id="748" r:id="rId51"/>
    <p:sldId id="746" r:id="rId52"/>
    <p:sldId id="779" r:id="rId53"/>
    <p:sldId id="792" r:id="rId54"/>
    <p:sldId id="793" r:id="rId55"/>
    <p:sldId id="794" r:id="rId56"/>
    <p:sldId id="795" r:id="rId57"/>
    <p:sldId id="796" r:id="rId58"/>
    <p:sldId id="797" r:id="rId59"/>
    <p:sldId id="752" r:id="rId60"/>
    <p:sldId id="757" r:id="rId61"/>
    <p:sldId id="758" r:id="rId62"/>
    <p:sldId id="753" r:id="rId63"/>
    <p:sldId id="760" r:id="rId64"/>
    <p:sldId id="759" r:id="rId65"/>
    <p:sldId id="754" r:id="rId66"/>
    <p:sldId id="761" r:id="rId67"/>
    <p:sldId id="755" r:id="rId68"/>
    <p:sldId id="762" r:id="rId69"/>
    <p:sldId id="763" r:id="rId70"/>
    <p:sldId id="756" r:id="rId71"/>
    <p:sldId id="764" r:id="rId72"/>
    <p:sldId id="765" r:id="rId73"/>
    <p:sldId id="766" r:id="rId74"/>
    <p:sldId id="780" r:id="rId75"/>
    <p:sldId id="405" r:id="rId76"/>
    <p:sldId id="781" r:id="rId77"/>
    <p:sldId id="350" r:id="rId78"/>
    <p:sldId id="783" r:id="rId79"/>
    <p:sldId id="410" r:id="rId80"/>
    <p:sldId id="408" r:id="rId81"/>
    <p:sldId id="407" r:id="rId82"/>
    <p:sldId id="782" r:id="rId83"/>
    <p:sldId id="423" r:id="rId84"/>
    <p:sldId id="424" r:id="rId85"/>
    <p:sldId id="426" r:id="rId86"/>
    <p:sldId id="420" r:id="rId87"/>
    <p:sldId id="419" r:id="rId88"/>
    <p:sldId id="771" r:id="rId89"/>
    <p:sldId id="772" r:id="rId90"/>
    <p:sldId id="787" r:id="rId91"/>
    <p:sldId id="588" r:id="rId92"/>
  </p:sldIdLst>
  <p:sldSz cx="9144000" cy="6858000" type="screen4x3"/>
  <p:notesSz cx="7102475" cy="9369425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212"/>
    <a:srgbClr val="9900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25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202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presProps" Target="presProps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9B6D8BE2-D1D5-4664-9F4A-4B2C996109B5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183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899183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6B208051-3465-490C-B308-C9627A30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37ED5105-5C10-4D2A-9FCF-CB01B426B1AE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2" tIns="46351" rIns="92702" bIns="463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2"/>
          </a:xfrm>
          <a:prstGeom prst="rect">
            <a:avLst/>
          </a:prstGeom>
        </p:spPr>
        <p:txBody>
          <a:bodyPr vert="horz" lIns="92702" tIns="46351" rIns="92702" bIns="463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899328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22BE398F-38D8-4322-A7C9-2978531326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9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5661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7714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9852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567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009690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541389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713081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192157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585443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2552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523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0438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2043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6419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8832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398F-38D8-4322-A7C9-29785313262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4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750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343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0880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088996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86754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9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1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4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97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5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7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3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79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3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5369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250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0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5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8" y="4952630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306">
                <a:defRPr/>
              </a:pPr>
              <a:endParaRPr lang="en-US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smtClean="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306"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6" rIns="45716"/>
          <a:lstStyle>
            <a:lvl1pPr marL="0" marR="64002" indent="0" algn="r">
              <a:buNone/>
              <a:defRPr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6" indent="0" algn="ctr">
              <a:buNone/>
            </a:lvl3pPr>
            <a:lvl4pPr marL="1371460" indent="0" algn="ctr">
              <a:buNone/>
            </a:lvl4pPr>
            <a:lvl5pPr marL="1828613" indent="0" algn="ctr">
              <a:buNone/>
            </a:lvl5pPr>
            <a:lvl6pPr marL="2285766" indent="0" algn="ctr">
              <a:buNone/>
            </a:lvl6pPr>
            <a:lvl7pPr marL="2742920" indent="0" algn="ctr">
              <a:buNone/>
            </a:lvl7pPr>
            <a:lvl8pPr marL="3200072" indent="0" algn="ctr">
              <a:buNone/>
            </a:lvl8pPr>
            <a:lvl9pPr marL="3657226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0970DAB-A7A3-476F-804B-2AA63C334141}" type="datetimeFigureOut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04250ED-B5D8-44E3-9198-74CBD79E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F731587-30F2-450B-B603-77980763EA8F}" type="datetimeFigureOut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3B2E2C7-8914-4747-AC6C-1D974D43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92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6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9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7488B75-9039-40FF-9ECF-9F763A013E71}" type="datetimeFigureOut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C56E3E5-1136-4D81-883E-02667305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14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E65843-C44B-446F-8521-0A0056D4DF8C}" type="datetimeFigureOut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5DBEA7D-22CE-4BDC-A13F-F330F1FE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6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EBF6C14-EB01-40C5-BAED-D502B006E0A4}" type="datetimeFigureOut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3BA7882-65C1-4045-B453-7DD51361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27365B9-891F-4ED7-8966-B51A972389D4}" type="datetimeFigureOut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CD28347-8B1F-4863-B5EB-C533EF7F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7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9408D8D-D6C7-4E0A-97CF-6CB58E6BFFB2}" type="datetimeFigureOut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3895A4-699D-4AE5-AC4B-3B961811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75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0132107-DA20-491E-B4BB-E519FE3000BE}" type="datetimeFigureOut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3CF9753-4F04-4211-93B8-43677062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1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30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3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86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56AACDD-4E01-41D4-A683-F4654AD64CDB}" type="datetimeFigureOut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F448D2A-95C9-4C20-9637-61717A3A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71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AD811AD-CD89-447A-9E3C-99CDCE4AD891}" type="datetimeFigureOut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90892F2-77C8-4BB2-89C3-45AEB1A7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26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B26018A-3F57-4584-895F-0982B1F67931}" type="datetimeFigureOut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1BD09B4-B4FC-41F5-A28A-8243D4E4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63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13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3982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34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1115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39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0659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455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81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13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4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088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0309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1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833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2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733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3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107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54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39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378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669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234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739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113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617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6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2785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25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627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445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240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437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579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382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461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551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5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1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0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6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2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5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07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16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24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31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4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7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52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35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19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608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016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423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830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91430" tIns="45716" rIns="91430" bIns="45716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68"/>
            <a:ext cx="1919883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60CA2BA0-F627-488A-89E9-10E0D150F899}" type="datetimeFigureOut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9/13/2017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68"/>
            <a:ext cx="2350740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68"/>
            <a:ext cx="366117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EE2AC025-F49A-453C-84B4-E5D546254483}" type="slidenum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4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44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88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432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76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69" indent="-255591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76" indent="-227688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86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3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3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190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6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 defTabSz="914400"/>
              <a:t>9/13/2017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F33EDD2D-B004-45A0-8FF1-F3C2E57571A4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5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9176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47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9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anberra_PR9_MOD_45144928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Aviation%20Videos/animated%20history%20of%20aviation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racesguide.co.uk/images/5/5a/Im1909FL-Short06.jpg" TargetMode="Externa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racesguide.co.uk/images/2/27/Im1909FL-Short07.jpg" TargetMode="Externa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//upload.wikimedia.org/wikipedia/commons/d/d7/Sikorsky-LeGrand.jpg" TargetMode="Externa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../../../../Aviation%20Videos/Aviation%20History/gnome%20gamma%20rotary%20virtual%20model.avi.mp4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../../../../Aviation%20Videos/how%20to_%20fly%20a%20helicopter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racesguide.co.uk/images/5/5a/Im1909FL-Short06.jp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racesguide.co.uk/images/2/27/Im1909FL-Short07.jpg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//upload.wikimedia.org/wikipedia/commons/d/d7/Sikorsky-LeGrand.jpg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egHOkVmOdI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WGE6czA16U&amp;feature=related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-5DeIvOJ7Y&amp;feature=related" TargetMode="External"/><Relationship Id="rId2" Type="http://schemas.openxmlformats.org/officeDocument/2006/relationships/hyperlink" Target="http://www.youtube.com/watch?v=V4ml4LJ4jo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WpwZn0pKl4&amp;feature=relat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Describe the contributions by Robert </a:t>
            </a:r>
            <a:r>
              <a:rPr lang="en-US" sz="2800" b="1" dirty="0" err="1">
                <a:solidFill>
                  <a:srgbClr val="0070C0"/>
                </a:solidFill>
              </a:rPr>
              <a:t>Esnault-Pelterie</a:t>
            </a:r>
            <a:r>
              <a:rPr lang="en-US" sz="2800" b="1" dirty="0">
                <a:solidFill>
                  <a:srgbClr val="0070C0"/>
                </a:solidFill>
              </a:rPr>
              <a:t>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/>
              <a:t>Describe the contributions by Alberto Santos-Dumont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Describe the contributions by Louis Bleriot to aviation. 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/>
              <a:t>Describe the aviation achievements at the First International Air meet.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Identify Henri Farman’s contributions to aviation.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6305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8" name="Picture 4" descr="Bleriot becomes a celebrity when he lands in D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50" y="1371600"/>
            <a:ext cx="4748557" cy="30828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38600" y="46482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 err="1" smtClean="0">
                <a:solidFill>
                  <a:prstClr val="black"/>
                </a:solidFill>
              </a:rPr>
              <a:t>Blériot</a:t>
            </a:r>
            <a:r>
              <a:rPr lang="en-US" sz="2400" b="1" dirty="0" smtClean="0">
                <a:solidFill>
                  <a:prstClr val="black"/>
                </a:solidFill>
              </a:rPr>
              <a:t> was an instant celebrity when he landed in Dover after </a:t>
            </a:r>
            <a:r>
              <a:rPr lang="en-US" sz="2400" b="1" dirty="0" smtClean="0">
                <a:solidFill>
                  <a:srgbClr val="FF0000"/>
                </a:solidFill>
              </a:rPr>
              <a:t>crossing the English Channel.</a:t>
            </a:r>
          </a:p>
          <a:p>
            <a:pPr algn="ctr" defTabSz="914400"/>
            <a:r>
              <a:rPr lang="en-US" sz="2400" b="1" dirty="0" smtClean="0">
                <a:solidFill>
                  <a:srgbClr val="FF0000"/>
                </a:solidFill>
              </a:rPr>
              <a:t>25 miles - 37 minutes</a:t>
            </a:r>
          </a:p>
          <a:p>
            <a:pPr algn="ctr" defTabSz="914400"/>
            <a:r>
              <a:rPr lang="en-US" sz="2400" b="1" dirty="0" smtClean="0">
                <a:solidFill>
                  <a:prstClr val="black"/>
                </a:solidFill>
              </a:rPr>
              <a:t>No compass</a:t>
            </a:r>
          </a:p>
        </p:txBody>
      </p:sp>
      <p:pic>
        <p:nvPicPr>
          <p:cNvPr id="1030" name="Picture 6" descr="http://2.bp.blogspot.com/_FKsQseokM2g/TQFqP2gLR1I/AAAAAAAAAQA/BnRDAOq0cFI/s1600/Bleriot%2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2924174" cy="389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84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Robert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</a:rPr>
              <a:t>Esnault-Pelterie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Alberto Santos-Dumont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Louis Bleriot to aviation. 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/>
              <a:t>Describe the aviation achievements at the First International Air meet.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Identify Henri Farman’s contributions to aviation.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0530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164" y="1447800"/>
            <a:ext cx="6206836" cy="39623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1909 – First International Air meet held in Rheims, France</a:t>
            </a:r>
          </a:p>
          <a:p>
            <a:pPr lvl="1"/>
            <a:r>
              <a:rPr lang="en-US" dirty="0" smtClean="0"/>
              <a:t>Many speed and endurance records were broken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Louis Bleriot - - fastest lap – 47.8 </a:t>
            </a:r>
            <a:r>
              <a:rPr lang="en-US" b="1" dirty="0" smtClean="0">
                <a:solidFill>
                  <a:srgbClr val="FF0000"/>
                </a:solidFill>
              </a:rPr>
              <a:t>mph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Henri Farman stayed in the air 3 hrs, 4 minutes and 56 seconds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Flying 111 miles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5" name="Picture 2" descr="Henri Far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9" y="228600"/>
            <a:ext cx="2660527" cy="4114800"/>
          </a:xfrm>
          <a:prstGeom prst="rect">
            <a:avLst/>
          </a:prstGeom>
          <a:noFill/>
        </p:spPr>
      </p:pic>
      <p:pic>
        <p:nvPicPr>
          <p:cNvPr id="11268" name="Picture 4" descr="Henri Far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7575" y="3934788"/>
            <a:ext cx="2162174" cy="2869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51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Robert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</a:rPr>
              <a:t>Esnault-Pelterie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Alberto Santos-Dumont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Louis Bleriot to aviation. 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aviation achievements at the First International Air meet.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Identify Henri Farman’s contributions to aviation.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0530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164" y="1447800"/>
            <a:ext cx="6206836" cy="39623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1909 – First International Air meet held in Rheims, France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Many speed and endurance records were broken</a:t>
            </a:r>
          </a:p>
          <a:p>
            <a:pPr lvl="1"/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Louis Bleriot - - fastest lap – 47.8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mph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Henri Farman stayed in the air 3 hrs, 4 minutes and 56 seconds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Flying 111 miles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5" name="Picture 2" descr="Henri Far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9" y="228600"/>
            <a:ext cx="2660527" cy="4114800"/>
          </a:xfrm>
          <a:prstGeom prst="rect">
            <a:avLst/>
          </a:prstGeom>
          <a:noFill/>
        </p:spPr>
      </p:pic>
      <p:pic>
        <p:nvPicPr>
          <p:cNvPr id="11268" name="Picture 4" descr="Henri Far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7575" y="3934788"/>
            <a:ext cx="2162174" cy="2869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8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1910 HENRI FARMAN III BIPLANE (Replica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5257800"/>
            <a:ext cx="929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FF0000"/>
                </a:solidFill>
              </a:rPr>
              <a:t>Henri Farman III</a:t>
            </a:r>
          </a:p>
          <a:p>
            <a:pPr defTabSz="914400"/>
            <a:r>
              <a:rPr lang="en-US" sz="2400" b="1" dirty="0" smtClean="0">
                <a:solidFill>
                  <a:schemeClr val="bg1"/>
                </a:solidFill>
              </a:rPr>
              <a:t>Powered by a 50-horsepower </a:t>
            </a:r>
            <a:r>
              <a:rPr lang="en-US" sz="2400" b="1" dirty="0" err="1" smtClean="0">
                <a:solidFill>
                  <a:schemeClr val="bg1"/>
                </a:solidFill>
              </a:rPr>
              <a:t>Gnôme</a:t>
            </a:r>
            <a:r>
              <a:rPr lang="en-US" sz="2400" b="1" dirty="0" smtClean="0">
                <a:solidFill>
                  <a:schemeClr val="bg1"/>
                </a:solidFill>
              </a:rPr>
              <a:t> engine,</a:t>
            </a:r>
          </a:p>
          <a:p>
            <a:pPr defTabSz="914400"/>
            <a:r>
              <a:rPr lang="en-US" sz="2400" b="1" dirty="0" smtClean="0">
                <a:solidFill>
                  <a:schemeClr val="bg1"/>
                </a:solidFill>
              </a:rPr>
              <a:t>It had </a:t>
            </a:r>
            <a:r>
              <a:rPr lang="en-US" sz="2800" b="1" dirty="0" smtClean="0">
                <a:solidFill>
                  <a:srgbClr val="FF0000"/>
                </a:solidFill>
              </a:rPr>
              <a:t>full ailerons and twin rudders </a:t>
            </a:r>
            <a:r>
              <a:rPr lang="en-US" sz="2400" b="1" dirty="0" smtClean="0">
                <a:solidFill>
                  <a:schemeClr val="bg1"/>
                </a:solidFill>
              </a:rPr>
              <a:t>for control</a:t>
            </a:r>
          </a:p>
          <a:p>
            <a:pPr defTabSz="914400"/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prung wheels on the skids </a:t>
            </a:r>
            <a:r>
              <a:rPr lang="en-US" sz="2400" b="1" dirty="0" smtClean="0">
                <a:solidFill>
                  <a:schemeClr val="bg1"/>
                </a:solidFill>
              </a:rPr>
              <a:t>to soften the landing.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8"/>
            <a:ext cx="4370784" cy="4573116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22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1902 </a:t>
            </a:r>
            <a:r>
              <a:rPr lang="en-US" sz="2800" dirty="0" smtClean="0"/>
              <a:t>— </a:t>
            </a:r>
            <a:r>
              <a:rPr lang="en-US" sz="2800" dirty="0"/>
              <a:t>Stanley Spencer becomes the first Englishman to fly in a powered airship over England. </a:t>
            </a:r>
            <a:endParaRPr lang="en-US" sz="2800" dirty="0" smtClean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75-foot-long dirigible is powered by a 3-hp water-cooled engine and makes a flight of 30 miles.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695700" cy="331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43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8"/>
            <a:ext cx="4370784" cy="1982092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22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1928 </a:t>
            </a:r>
            <a:r>
              <a:rPr lang="en-US" sz="2800" dirty="0" smtClean="0"/>
              <a:t>— </a:t>
            </a:r>
            <a:r>
              <a:rPr lang="en-US" sz="2800" dirty="0"/>
              <a:t>Wilkins Antarctic Expedition sails from New York.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295400"/>
            <a:ext cx="1562100" cy="262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93626"/>
            <a:ext cx="3100604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75492"/>
            <a:ext cx="3295650" cy="210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215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8"/>
            <a:ext cx="4370784" cy="4573116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22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1928 </a:t>
            </a:r>
            <a:r>
              <a:rPr lang="en-US" sz="2800" dirty="0" smtClean="0"/>
              <a:t>— </a:t>
            </a:r>
            <a:r>
              <a:rPr lang="en-US" sz="2800" dirty="0"/>
              <a:t>The number of lives saved by parachute jumps passes the 100 mark when Lieutenant Roger V. Williams jumps at San Diego, California.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752600"/>
            <a:ext cx="2581275" cy="30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96" y="4311444"/>
            <a:ext cx="2976628" cy="23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326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8"/>
            <a:ext cx="4370784" cy="2744092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22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1950 </a:t>
            </a:r>
            <a:r>
              <a:rPr lang="en-US" sz="2800" dirty="0" smtClean="0"/>
              <a:t>— </a:t>
            </a:r>
            <a:r>
              <a:rPr lang="en-US" sz="2800" dirty="0"/>
              <a:t>First non-stop flight of Atlantic made by jet aircraft. </a:t>
            </a:r>
            <a:endParaRPr lang="en-US" sz="2800" dirty="0" smtClean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b="1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 smtClean="0"/>
              <a:t>English </a:t>
            </a:r>
            <a:r>
              <a:rPr lang="en-US" sz="2800" b="1" dirty="0"/>
              <a:t>Electric Canberra</a:t>
            </a:r>
            <a:r>
              <a:rPr lang="en-US" sz="2800" dirty="0"/>
              <a:t>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6" name="Picture 2" descr="Canberra PR9 MOD 4514492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4521793" cy="322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63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5991440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AERY Software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Glider Challenge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Progress Reports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0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Development of Aviation in U.S.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Glenn Curtiss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Vin </a:t>
                      </a: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Fiz</a:t>
                      </a:r>
                      <a:endParaRPr kumimoji="0" lang="en-US" sz="12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ndar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Progress in Europe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 Quiz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Preparing for War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Development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Aces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Lafayette Escadrille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 Test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3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ndara"/>
                          <a:cs typeface="Times New Roman"/>
                        </a:rPr>
                        <a:t>Chapter 3 Quiz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6019800" y="2514600"/>
            <a:ext cx="1334815" cy="1287959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60373" y="-112387"/>
            <a:ext cx="44675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September 2017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734039" y="1676400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2</a:t>
            </a:r>
            <a:endParaRPr lang="en-US" sz="38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Adolescence of Air Power</a:t>
            </a: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1904-1919</a:t>
            </a:r>
            <a:endParaRPr lang="en-US" sz="3800" b="1" dirty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59" y="1905000"/>
            <a:ext cx="35718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951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multiengine aircraft and the reasons for its development.</a:t>
            </a: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first four engine aircraft.</a:t>
            </a: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Gnome  and the Le Rhone engine. 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early inventors of the helicopter and the major control problem they faced.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regularly scheduled airline service.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1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914400"/>
          </a:xfrm>
        </p:spPr>
        <p:txBody>
          <a:bodyPr>
            <a:noAutofit/>
          </a:bodyPr>
          <a:lstStyle/>
          <a:p>
            <a:pPr marL="393192" lvl="1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1911 – Short Brothers developed the first multiengine aircraft – called the “Triple Twin”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42" name="Picture 2" descr="File:Im1909FL-Short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786" y="2133600"/>
            <a:ext cx="9197786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6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914400"/>
          </a:xfrm>
        </p:spPr>
        <p:txBody>
          <a:bodyPr>
            <a:noAutofit/>
          </a:bodyPr>
          <a:lstStyle/>
          <a:p>
            <a:pPr marL="393192" lvl="1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“Triple Twin”</a:t>
            </a:r>
          </a:p>
          <a:p>
            <a:pPr marL="393192" lvl="1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Had two engines and three propellers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6" name="Picture 2" descr="http://t3.gstatic.com/images?q=tbn:ANd9GcRSEqsk8A4HPL26TwsSE_awgBEWncwPby0L46mADq05_ujpZ49nqw:upload.wikimedia.org/wikipedia/commons/c/c1/Short-Triple-Twin084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10632"/>
            <a:ext cx="7239000" cy="459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610600" cy="91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Reasons for multi-engine aircraft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Increased power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Reliability ( if 1 fails enough power to safe landing)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46082" name="Picture 2" descr="File:Im1909FL-Short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0" y="2957047"/>
            <a:ext cx="9122229" cy="3900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5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3200400"/>
          </a:xfrm>
        </p:spPr>
        <p:txBody>
          <a:bodyPr>
            <a:noAutofit/>
          </a:bodyPr>
          <a:lstStyle/>
          <a:p>
            <a:pPr lvl="1"/>
            <a:r>
              <a:rPr lang="en-US" sz="2800" b="1" dirty="0" smtClean="0"/>
              <a:t>May 13, 1913 – First four engine aircraft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LeGrand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Built and flown by Igor Sikorsky</a:t>
            </a:r>
          </a:p>
          <a:p>
            <a:pPr lvl="2"/>
            <a:r>
              <a:rPr lang="en-US" sz="2800" b="1" dirty="0" smtClean="0"/>
              <a:t>Wingspan of 92 ft</a:t>
            </a:r>
          </a:p>
          <a:p>
            <a:pPr lvl="2"/>
            <a:r>
              <a:rPr lang="en-US" sz="2800" b="1" dirty="0" smtClean="0"/>
              <a:t>Four 100-hp engines</a:t>
            </a:r>
          </a:p>
          <a:p>
            <a:pPr lvl="2"/>
            <a:r>
              <a:rPr lang="en-US" sz="2800" b="1" dirty="0" smtClean="0"/>
              <a:t>16 wheels for landing gear</a:t>
            </a:r>
          </a:p>
          <a:p>
            <a:pPr lvl="2"/>
            <a:r>
              <a:rPr lang="en-US" sz="2800" b="1" dirty="0" smtClean="0"/>
              <a:t>Fully enclosed cockpit</a:t>
            </a:r>
          </a:p>
          <a:p>
            <a:pPr lvl="2"/>
            <a:r>
              <a:rPr lang="en-US" sz="2800" b="1" dirty="0" smtClean="0"/>
              <a:t>Passenger cabin with portholes for windows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Describe the contributions by Robert </a:t>
            </a:r>
            <a:r>
              <a:rPr lang="en-US" sz="2800" b="1" dirty="0" err="1">
                <a:solidFill>
                  <a:srgbClr val="0070C0"/>
                </a:solidFill>
              </a:rPr>
              <a:t>Esnault-Pelterie</a:t>
            </a:r>
            <a:r>
              <a:rPr lang="en-US" sz="2800" b="1" dirty="0">
                <a:solidFill>
                  <a:srgbClr val="0070C0"/>
                </a:solidFill>
              </a:rPr>
              <a:t>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Alberto Santos-Dumont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Louis Bleriot to aviation. 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aviation achievements at the First International Air meet.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Identify Henri Farman’s contributions to aviation.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0530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le:Sikorsky-LeGr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35" y="533400"/>
            <a:ext cx="8634265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5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00538"/>
            <a:ext cx="8530620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70" y="623281"/>
            <a:ext cx="4972050" cy="370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97064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088" y="1447800"/>
            <a:ext cx="33528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Engines at that time were</a:t>
            </a:r>
          </a:p>
          <a:p>
            <a:pPr lvl="1"/>
            <a:r>
              <a:rPr lang="en-US" sz="2400" b="1" dirty="0" smtClean="0"/>
              <a:t>Manufactured from steel, cast iron, and brass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Water-cooled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10 lbs for every 1 horsepower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Required large heavy structure to support weight of engine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57600" y="1219200"/>
            <a:ext cx="5486400" cy="4819650"/>
            <a:chOff x="3657600" y="1219200"/>
            <a:chExt cx="5486400" cy="4819650"/>
          </a:xfrm>
        </p:grpSpPr>
        <p:pic>
          <p:nvPicPr>
            <p:cNvPr id="8194" name="Picture 2" descr="1903 Wright engin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600" y="1219200"/>
              <a:ext cx="5486400" cy="481965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6172200" y="5486400"/>
              <a:ext cx="2398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1903 Wright Engine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65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98772" y="1988951"/>
            <a:ext cx="3310167" cy="228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7" tIns="32139" rIns="64277" bIns="32139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/>
              <a:t>Gnome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/>
              <a:t>Engine</a:t>
            </a:r>
            <a:endParaRPr lang="en-US" sz="7200" b="1" dirty="0"/>
          </a:p>
        </p:txBody>
      </p:sp>
      <p:pic>
        <p:nvPicPr>
          <p:cNvPr id="6" name="Picture 2" descr="Gnome 9-N engin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143000"/>
            <a:ext cx="5105400" cy="467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9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3657600" cy="3581400"/>
          </a:xfrm>
        </p:spPr>
        <p:txBody>
          <a:bodyPr>
            <a:noAutofit/>
          </a:bodyPr>
          <a:lstStyle/>
          <a:p>
            <a:pPr lvl="1"/>
            <a:r>
              <a:rPr lang="en-US" sz="2400" b="1" i="1" dirty="0" smtClean="0"/>
              <a:t>Gnome</a:t>
            </a:r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Cylinders had cooling fins to help bleed the heat </a:t>
            </a:r>
            <a:r>
              <a:rPr lang="en-US" sz="2000" b="1" dirty="0" smtClean="0"/>
              <a:t>into the air</a:t>
            </a:r>
          </a:p>
          <a:p>
            <a:pPr lvl="2"/>
            <a:r>
              <a:rPr lang="en-US" sz="2000" b="1" dirty="0" smtClean="0"/>
              <a:t>When stationary </a:t>
            </a:r>
            <a:r>
              <a:rPr lang="en-US" sz="2000" b="1" dirty="0" smtClean="0">
                <a:solidFill>
                  <a:srgbClr val="FF0000"/>
                </a:solidFill>
              </a:rPr>
              <a:t>the engine/propeller spun around the fixed crankshaft</a:t>
            </a:r>
          </a:p>
          <a:p>
            <a:pPr lvl="2"/>
            <a:r>
              <a:rPr lang="en-US" sz="2000" b="1" dirty="0" smtClean="0"/>
              <a:t>Opposite of modern radial engines</a:t>
            </a:r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Called rotary engines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51202" name="Picture 2" descr="Gnome 9-N en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43000"/>
            <a:ext cx="5105400" cy="467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9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4495800" cy="3657600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Gnome  / Le Rhone</a:t>
            </a:r>
          </a:p>
          <a:p>
            <a:pPr lvl="1"/>
            <a:r>
              <a:rPr lang="en-US" sz="2800" b="1" dirty="0" smtClean="0"/>
              <a:t>Many </a:t>
            </a:r>
            <a:r>
              <a:rPr lang="en-US" sz="2800" b="1" dirty="0" smtClean="0">
                <a:solidFill>
                  <a:srgbClr val="FF0000"/>
                </a:solidFill>
              </a:rPr>
              <a:t>World War I aircraft </a:t>
            </a:r>
            <a:r>
              <a:rPr lang="en-US" sz="2800" b="1" dirty="0" smtClean="0"/>
              <a:t>used the engines</a:t>
            </a:r>
          </a:p>
          <a:p>
            <a:pPr lvl="1"/>
            <a:r>
              <a:rPr lang="en-US" sz="2800" b="1" dirty="0" err="1" smtClean="0">
                <a:solidFill>
                  <a:srgbClr val="FF0000"/>
                </a:solidFill>
              </a:rPr>
              <a:t>Sopwith</a:t>
            </a:r>
            <a:r>
              <a:rPr lang="en-US" sz="2800" b="1" dirty="0" smtClean="0">
                <a:solidFill>
                  <a:srgbClr val="FF0000"/>
                </a:solidFill>
              </a:rPr>
              <a:t> Camel</a:t>
            </a:r>
          </a:p>
          <a:p>
            <a:pPr lvl="1"/>
            <a:r>
              <a:rPr lang="en-US" sz="2800" b="1" dirty="0" err="1" smtClean="0">
                <a:solidFill>
                  <a:srgbClr val="FF0000"/>
                </a:solidFill>
              </a:rPr>
              <a:t>Sopwith</a:t>
            </a:r>
            <a:r>
              <a:rPr lang="en-US" sz="2800" b="1" dirty="0" smtClean="0">
                <a:solidFill>
                  <a:srgbClr val="FF0000"/>
                </a:solidFill>
              </a:rPr>
              <a:t> Pup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4002088" cy="402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4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ohtm.org/Sopwith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1"/>
            <a:ext cx="8585194" cy="64388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43200" y="5562600"/>
            <a:ext cx="3550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Sopwith</a:t>
            </a:r>
            <a:r>
              <a:rPr lang="en-US" sz="4400" b="1" dirty="0" smtClean="0">
                <a:solidFill>
                  <a:schemeClr val="bg1"/>
                </a:solidFill>
              </a:rPr>
              <a:t> Pup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d951443.u114.weberz.com/images/Sopwith_Pup/sopwith_pup_la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622" y="166908"/>
            <a:ext cx="9243510" cy="66910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98800" y="5791200"/>
            <a:ext cx="4240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Sopwith</a:t>
            </a:r>
            <a:r>
              <a:rPr lang="en-US" sz="4400" b="1" dirty="0" smtClean="0">
                <a:solidFill>
                  <a:schemeClr val="bg1"/>
                </a:solidFill>
              </a:rPr>
              <a:t> Camel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-102723" y="1295400"/>
            <a:ext cx="5208123" cy="380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7" tIns="32139" rIns="64277" bIns="32139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rId2" action="ppaction://hlinkfile"/>
              </a:rPr>
              <a:t>How to 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rId2" action="ppaction://hlinkfile"/>
              </a:rPr>
              <a:t>Fly a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rId2" action="ppaction://hlinkfile"/>
              </a:rPr>
              <a:t>Helicopter</a:t>
            </a:r>
            <a:endParaRPr lang="en-US" sz="81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8891"/>
            <a:ext cx="37941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44" y="1295400"/>
            <a:ext cx="3490912" cy="242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Heavier-than-aircraft –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Lift is produced by the wings</a:t>
            </a:r>
          </a:p>
          <a:p>
            <a:r>
              <a:rPr lang="en-US" dirty="0" smtClean="0"/>
              <a:t>To sustain lift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Wings must be moving through the air</a:t>
            </a:r>
          </a:p>
          <a:p>
            <a:r>
              <a:rPr lang="en-US" dirty="0" smtClean="0"/>
              <a:t>Fixed wing aircraft forward motion causes wings to move through air and create lift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Helicopters</a:t>
            </a:r>
          </a:p>
          <a:p>
            <a:pPr lvl="1"/>
            <a:r>
              <a:rPr lang="en-US" dirty="0" smtClean="0"/>
              <a:t>Main rotor moves through air and made up of a number of blades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Blades are like wings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As they move through the air they create lift</a:t>
            </a:r>
          </a:p>
          <a:p>
            <a:pPr lvl="1"/>
            <a:r>
              <a:rPr lang="en-US" dirty="0" smtClean="0"/>
              <a:t>Hence the term – </a:t>
            </a:r>
            <a:r>
              <a:rPr lang="en-US" b="1" dirty="0" smtClean="0">
                <a:solidFill>
                  <a:srgbClr val="FF0000"/>
                </a:solidFill>
              </a:rPr>
              <a:t>rotary wing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Up – Vertical 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Wing Warping</a:t>
            </a:r>
          </a:p>
          <a:p>
            <a:pPr lvl="1"/>
            <a:r>
              <a:rPr lang="en-US" dirty="0" smtClean="0"/>
              <a:t>Clumsy method to control an airplane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Frenchman – </a:t>
            </a:r>
            <a:r>
              <a:rPr lang="en-US" b="1" dirty="0" smtClean="0">
                <a:solidFill>
                  <a:srgbClr val="FF0000"/>
                </a:solidFill>
              </a:rPr>
              <a:t>Robert </a:t>
            </a:r>
            <a:r>
              <a:rPr lang="en-US" b="1" dirty="0" err="1" smtClean="0">
                <a:solidFill>
                  <a:srgbClr val="FF0000"/>
                </a:solidFill>
              </a:rPr>
              <a:t>Esnault-Pelterie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built a Wright-style glider in 1904 and </a:t>
            </a:r>
            <a:r>
              <a:rPr lang="en-US" b="1" dirty="0" smtClean="0">
                <a:solidFill>
                  <a:srgbClr val="FF0000"/>
                </a:solidFill>
              </a:rPr>
              <a:t>used ailerons to replace the wing-warping technique </a:t>
            </a:r>
            <a:r>
              <a:rPr lang="en-US" b="1" dirty="0" smtClean="0"/>
              <a:t>developed by the Wright brothers. 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Utilized a hand operated wheel to control the </a:t>
            </a:r>
            <a:r>
              <a:rPr lang="en-US" b="1" dirty="0" smtClean="0">
                <a:solidFill>
                  <a:srgbClr val="FF0000"/>
                </a:solidFill>
              </a:rPr>
              <a:t>ailerons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nventor of the joystick and first fully enclosed fuselage airplane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8" y="0"/>
            <a:ext cx="1703832" cy="25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Louis </a:t>
            </a:r>
            <a:r>
              <a:rPr lang="en-US" dirty="0" err="1" smtClean="0">
                <a:solidFill>
                  <a:srgbClr val="FF0000"/>
                </a:solidFill>
              </a:rPr>
              <a:t>Breguet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- 1907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Lifted off ground but was held by four assistants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57450"/>
            <a:ext cx="887636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1907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Plagued by control problems</a:t>
            </a:r>
          </a:p>
          <a:p>
            <a:pPr lvl="1"/>
            <a:r>
              <a:rPr lang="en-US" dirty="0" smtClean="0"/>
              <a:t>Counteracting the torque of the main rotor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When the helicopter was turning the aircraft went in the opposite direction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Development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97379"/>
            <a:ext cx="5156201" cy="358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0" y="3962400"/>
            <a:ext cx="4553032" cy="283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53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en-US" dirty="0" smtClean="0"/>
              <a:t>To counteract it  - </a:t>
            </a:r>
            <a:r>
              <a:rPr lang="en-US" dirty="0" smtClean="0">
                <a:solidFill>
                  <a:srgbClr val="FF0000"/>
                </a:solidFill>
              </a:rPr>
              <a:t>two rotors were added rotating in opposite directions</a:t>
            </a:r>
          </a:p>
          <a:p>
            <a:pPr lvl="1"/>
            <a:r>
              <a:rPr lang="en-US" dirty="0" smtClean="0"/>
              <a:t>Another is to put a </a:t>
            </a:r>
            <a:r>
              <a:rPr lang="en-US" dirty="0" smtClean="0">
                <a:solidFill>
                  <a:srgbClr val="FF0000"/>
                </a:solidFill>
              </a:rPr>
              <a:t>small rotor on the tail boom </a:t>
            </a:r>
            <a:r>
              <a:rPr lang="en-US" dirty="0" smtClean="0"/>
              <a:t>which provided thrust </a:t>
            </a:r>
            <a:r>
              <a:rPr lang="en-US" dirty="0" smtClean="0">
                <a:solidFill>
                  <a:srgbClr val="FF0000"/>
                </a:solidFill>
              </a:rPr>
              <a:t>to counteract the torque of </a:t>
            </a:r>
            <a:r>
              <a:rPr lang="en-US" dirty="0" smtClean="0"/>
              <a:t>the main rotor.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Took 30 years to solve it </a:t>
            </a:r>
            <a:r>
              <a:rPr lang="en-US" dirty="0" smtClean="0"/>
              <a:t>– just prior to World War II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19613"/>
            <a:ext cx="4903070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" y="4137766"/>
            <a:ext cx="4096658" cy="272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Helicopter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462" y="990600"/>
            <a:ext cx="8686800" cy="957072"/>
          </a:xfrm>
        </p:spPr>
        <p:txBody>
          <a:bodyPr/>
          <a:lstStyle/>
          <a:p>
            <a:pPr marL="109728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Jan 1, 1914 – first regularly scheduled air service </a:t>
            </a:r>
            <a:r>
              <a:rPr lang="en-US" b="1" dirty="0" smtClean="0"/>
              <a:t>using a heavier-than-aircraft </a:t>
            </a:r>
            <a:r>
              <a:rPr lang="en-US" b="1" dirty="0" smtClean="0">
                <a:solidFill>
                  <a:srgbClr val="FF0000"/>
                </a:solidFill>
              </a:rPr>
              <a:t>in 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Commercial Flying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1226"/>
            <a:ext cx="7772400" cy="488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5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14300" y="1024128"/>
            <a:ext cx="8686800" cy="164287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rgbClr val="FF0000"/>
                </a:solidFill>
              </a:rPr>
              <a:t>Airline – “St. Petersburg – Tampa Airboat Line”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Twin-engine </a:t>
            </a:r>
            <a:r>
              <a:rPr lang="en-US" dirty="0" err="1" smtClean="0">
                <a:solidFill>
                  <a:srgbClr val="FF0000"/>
                </a:solidFill>
              </a:rPr>
              <a:t>Benoist</a:t>
            </a:r>
            <a:r>
              <a:rPr lang="en-US" dirty="0" smtClean="0">
                <a:solidFill>
                  <a:srgbClr val="FF0000"/>
                </a:solidFill>
              </a:rPr>
              <a:t> XIV – flying boat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Carried 2 passengers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2580"/>
            <a:ext cx="5480049" cy="42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956814"/>
            <a:ext cx="3889829" cy="490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Commercial 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6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97497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52598"/>
            <a:ext cx="3713163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7899"/>
            <a:ext cx="5884896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-152400" y="1371600"/>
            <a:ext cx="8686800" cy="141427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rgbClr val="FF0000"/>
                </a:solidFill>
              </a:rPr>
              <a:t>22 mile flight cost $5 took 20 minutes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Flew twice a day for 5 months</a:t>
            </a:r>
          </a:p>
          <a:p>
            <a:r>
              <a:rPr lang="en-US" dirty="0" smtClean="0"/>
              <a:t>Carried a total of 1,200 passengers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Commercial 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2510" y="1502527"/>
            <a:ext cx="7563461" cy="3158066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42552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31210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124200"/>
            <a:ext cx="3970337" cy="3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4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533400" y="1066800"/>
            <a:ext cx="8186291" cy="4180284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Must Use Safety </a:t>
            </a:r>
            <a:r>
              <a:rPr lang="en-US" sz="2800" b="1" i="1" dirty="0" smtClean="0">
                <a:solidFill>
                  <a:srgbClr val="FF0000"/>
                </a:solidFill>
              </a:rPr>
              <a:t>Glasses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Use of Cutting tools is Dangerous – AT ALL </a:t>
            </a:r>
            <a:r>
              <a:rPr lang="en-US" sz="2800" b="1" i="1" dirty="0" smtClean="0">
                <a:solidFill>
                  <a:srgbClr val="FF0000"/>
                </a:solidFill>
              </a:rPr>
              <a:t>TIMES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Must Use Cutting </a:t>
            </a:r>
            <a:r>
              <a:rPr lang="en-US" sz="2800" b="1" i="1" dirty="0" smtClean="0">
                <a:solidFill>
                  <a:srgbClr val="FF0000"/>
                </a:solidFill>
              </a:rPr>
              <a:t>Mats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Extended breathing of adhesives and paint fumes can be </a:t>
            </a:r>
            <a:r>
              <a:rPr lang="en-US" sz="2800" b="1" i="1" dirty="0" smtClean="0">
                <a:solidFill>
                  <a:srgbClr val="FF0000"/>
                </a:solidFill>
              </a:rPr>
              <a:t>dangerous</a:t>
            </a:r>
          </a:p>
          <a:p>
            <a:pPr>
              <a:defRPr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rgbClr val="FF0000"/>
                </a:solidFill>
              </a:rPr>
              <a:t>May use vinyl gloves</a:t>
            </a:r>
          </a:p>
        </p:txBody>
      </p:sp>
    </p:spTree>
    <p:extLst>
      <p:ext uri="{BB962C8B-B14F-4D97-AF65-F5344CB8AC3E}">
        <p14:creationId xmlns:p14="http://schemas.microsoft.com/office/powerpoint/2010/main" val="1615508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Robert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</a:rPr>
              <a:t>Esnault-Pelterie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/>
              <a:t>Describe the contributions by Alberto Santos-Dumont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Louis Bleriot to aviation. 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aviation achievements at the First International Air meet.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Identify Henri Farman’s contributions to aviation.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0530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371600"/>
            <a:ext cx="8186291" cy="487680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Do not wash paint brushes in sink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Do not pour paint or thinner down drain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Only use paint thinner to clean brushes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May use Acetone to remove Super Glue or glue 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Only use spray paint outside and on cardboard  to avoid overspray.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Must use dust mask when using spray paint.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5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914400"/>
            <a:ext cx="8186291" cy="4180284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Be sure to read all model instructions.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All </a:t>
            </a:r>
            <a:r>
              <a:rPr lang="en-US" b="1" i="1" dirty="0">
                <a:solidFill>
                  <a:srgbClr val="FF0000"/>
                </a:solidFill>
              </a:rPr>
              <a:t>Areas will remain clean and </a:t>
            </a:r>
            <a:r>
              <a:rPr lang="en-US" b="1" i="1" dirty="0" smtClean="0">
                <a:solidFill>
                  <a:srgbClr val="FF0000"/>
                </a:solidFill>
              </a:rPr>
              <a:t>organized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Plane Captains </a:t>
            </a:r>
            <a:r>
              <a:rPr lang="en-US" b="1" i="1" dirty="0"/>
              <a:t>will insure All Areas will be cleaned  and all items put back in proper locations </a:t>
            </a:r>
            <a:r>
              <a:rPr lang="en-US" sz="4000" b="1" i="1" dirty="0" smtClean="0"/>
              <a:t>10</a:t>
            </a:r>
            <a:r>
              <a:rPr lang="en-US" b="1" i="1" dirty="0" smtClean="0"/>
              <a:t>minutes </a:t>
            </a:r>
            <a:r>
              <a:rPr lang="en-US" b="1" i="1" dirty="0"/>
              <a:t>prior to class </a:t>
            </a:r>
            <a:r>
              <a:rPr lang="en-US" b="1" i="1" dirty="0" smtClean="0"/>
              <a:t>ending</a:t>
            </a:r>
          </a:p>
          <a:p>
            <a:pPr>
              <a:defRPr/>
            </a:pPr>
            <a:endParaRPr lang="en-US" b="1" i="1" dirty="0"/>
          </a:p>
          <a:p>
            <a:pPr>
              <a:defRPr/>
            </a:pPr>
            <a:r>
              <a:rPr lang="en-US" b="1" i="1" dirty="0"/>
              <a:t>Class </a:t>
            </a:r>
            <a:r>
              <a:rPr lang="en-US" b="1" i="1" cap="all" dirty="0">
                <a:solidFill>
                  <a:srgbClr val="C00000"/>
                </a:solidFill>
              </a:rPr>
              <a:t>safety monitor </a:t>
            </a:r>
            <a:r>
              <a:rPr lang="en-US" b="1" i="1" dirty="0"/>
              <a:t>will insure areas are clean and safe at all </a:t>
            </a:r>
            <a:r>
              <a:rPr lang="en-US" b="1" i="1" dirty="0" smtClean="0"/>
              <a:t>times</a:t>
            </a:r>
          </a:p>
          <a:p>
            <a:pPr>
              <a:defRPr/>
            </a:pPr>
            <a:endParaRPr lang="en-US" b="1" i="1" dirty="0"/>
          </a:p>
          <a:p>
            <a:pPr>
              <a:defRPr/>
            </a:pPr>
            <a:r>
              <a:rPr lang="en-US" b="1" i="1" dirty="0" smtClean="0"/>
              <a:t>Class Leader insure hangar is clean before class dismissed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73749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62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multiengine aircraft and the reasons for its development.</a:t>
            </a: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first four engine aircraft.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Gnome  and the Le Rhone engine. 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early inventors of the helicopter and the major control problem they faced.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regularly scheduled airline service.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89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914400"/>
          </a:xfrm>
        </p:spPr>
        <p:txBody>
          <a:bodyPr>
            <a:noAutofit/>
          </a:bodyPr>
          <a:lstStyle/>
          <a:p>
            <a:pPr marL="393192" lvl="1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1911 – Short Brothers developed the first multiengine aircraft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42" name="Picture 2" descr="File:Im1909FL-Short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786" y="2133600"/>
            <a:ext cx="9197786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8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610600" cy="91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Reasons for multi-engine aircraft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Increased power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Reliability ( if 1 fails enough power to safe landing)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46082" name="Picture 2" descr="File:Im1909FL-Short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0" y="2957047"/>
            <a:ext cx="9122229" cy="3900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multiengine aircraft and the reasons for its development.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first four engine aircraft.</a:t>
            </a: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Gnome  and the Le Rhone engine. 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early inventors of the helicopter and the major control problem they faced.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regularly scheduled airline service.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52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le:Sikorsky-LeGr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35" y="533400"/>
            <a:ext cx="8634265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2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3200400"/>
          </a:xfrm>
        </p:spPr>
        <p:txBody>
          <a:bodyPr>
            <a:noAutofit/>
          </a:bodyPr>
          <a:lstStyle/>
          <a:p>
            <a:pPr lvl="1"/>
            <a:r>
              <a:rPr lang="en-US" sz="2800" b="1" dirty="0" smtClean="0"/>
              <a:t>May 13, 1913 – First four engine aircraft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LeGrand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Built and flown by Igor Sikorsky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Wingspan of 92 ft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Four 100-hp engines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16 wheels for landing gear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Fully enclosed cockpit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Passenger cabin with portholes for windows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multiengine aircraft and the reasons for its development.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first four engine aircraft.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Gnome  and the Le Rhone engine. 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early inventors of the helicopter and the major control problem they faced.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regularly scheduled airline service.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52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31"/>
            <a:ext cx="8229600" cy="4525963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Alberto Santos-</a:t>
            </a:r>
            <a:r>
              <a:rPr lang="en-US" u="sng" dirty="0" err="1" smtClean="0">
                <a:solidFill>
                  <a:srgbClr val="FF0000"/>
                </a:solidFill>
              </a:rPr>
              <a:t>Dumount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Flew first powered airplane in Europe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14-bis biplane – Paris, France Oct 23, 1906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for a distance </a:t>
            </a:r>
            <a:r>
              <a:rPr lang="en-US" dirty="0" smtClean="0">
                <a:solidFill>
                  <a:srgbClr val="FF0000"/>
                </a:solidFill>
              </a:rPr>
              <a:t>197ft at </a:t>
            </a:r>
            <a:r>
              <a:rPr lang="en-US" dirty="0">
                <a:solidFill>
                  <a:srgbClr val="FF0000"/>
                </a:solidFill>
              </a:rPr>
              <a:t>a height of </a:t>
            </a:r>
            <a:r>
              <a:rPr lang="en-US" dirty="0" smtClean="0">
                <a:solidFill>
                  <a:srgbClr val="FF0000"/>
                </a:solidFill>
              </a:rPr>
              <a:t>10ft</a:t>
            </a:r>
          </a:p>
          <a:p>
            <a:pPr lvl="2"/>
            <a:r>
              <a:rPr lang="en-US" dirty="0" smtClean="0"/>
              <a:t>Two weeks later flew for 722ft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43" y="304800"/>
            <a:ext cx="19050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57" y="3731962"/>
            <a:ext cx="2118984" cy="2863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4" y="3731962"/>
            <a:ext cx="5486400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3657600" cy="3581400"/>
          </a:xfrm>
        </p:spPr>
        <p:txBody>
          <a:bodyPr>
            <a:noAutofit/>
          </a:bodyPr>
          <a:lstStyle/>
          <a:p>
            <a:pPr lvl="1"/>
            <a:r>
              <a:rPr lang="en-US" sz="2400" b="1" i="1" dirty="0" smtClean="0"/>
              <a:t>Gnome</a:t>
            </a:r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Cylinders had cooling fins to help bleed the heat </a:t>
            </a:r>
            <a:r>
              <a:rPr lang="en-US" sz="2000" b="1" dirty="0" smtClean="0"/>
              <a:t>into the air</a:t>
            </a:r>
          </a:p>
          <a:p>
            <a:pPr lvl="2"/>
            <a:r>
              <a:rPr lang="en-US" sz="2000" b="1" dirty="0" smtClean="0"/>
              <a:t>When stationary </a:t>
            </a:r>
            <a:r>
              <a:rPr lang="en-US" sz="2000" b="1" dirty="0" smtClean="0">
                <a:solidFill>
                  <a:srgbClr val="FF0000"/>
                </a:solidFill>
              </a:rPr>
              <a:t>the engine/propeller spun around the fixed crankshaft</a:t>
            </a:r>
          </a:p>
          <a:p>
            <a:pPr lvl="2"/>
            <a:r>
              <a:rPr lang="en-US" sz="2000" b="1" dirty="0" smtClean="0"/>
              <a:t>Opposite of modern radial engines</a:t>
            </a:r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Called rotary engines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51202" name="Picture 2" descr="Gnome 9-N en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43000"/>
            <a:ext cx="5105400" cy="467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0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multiengine aircraft and the reasons for its development.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first four engine aircraft.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Gnome  and the Le Rhone engine. 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early inventors of the helicopter and the major control problem they faced.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regularly scheduled airline service.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52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1907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Plagued by control problems</a:t>
            </a:r>
          </a:p>
          <a:p>
            <a:pPr lvl="1"/>
            <a:r>
              <a:rPr lang="en-US" dirty="0" smtClean="0"/>
              <a:t>Counteracting the torque of the main rotor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When the helicopter was turning the aircraft went in the opposite direction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Development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97379"/>
            <a:ext cx="5156201" cy="358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0" y="3962400"/>
            <a:ext cx="4553032" cy="283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1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en-US" dirty="0" smtClean="0"/>
              <a:t>To counteract it  - </a:t>
            </a:r>
            <a:r>
              <a:rPr lang="en-US" dirty="0" smtClean="0">
                <a:solidFill>
                  <a:srgbClr val="FF0000"/>
                </a:solidFill>
              </a:rPr>
              <a:t>two rotors were added rotating in opposite directions</a:t>
            </a:r>
          </a:p>
          <a:p>
            <a:pPr lvl="1"/>
            <a:r>
              <a:rPr lang="en-US" dirty="0" smtClean="0"/>
              <a:t>Another is to put a </a:t>
            </a:r>
            <a:r>
              <a:rPr lang="en-US" dirty="0" smtClean="0">
                <a:solidFill>
                  <a:srgbClr val="FF0000"/>
                </a:solidFill>
              </a:rPr>
              <a:t>small rotor on the tail boom </a:t>
            </a:r>
            <a:r>
              <a:rPr lang="en-US" dirty="0" smtClean="0"/>
              <a:t>which provided thrust </a:t>
            </a:r>
            <a:r>
              <a:rPr lang="en-US" dirty="0" smtClean="0">
                <a:solidFill>
                  <a:srgbClr val="FF0000"/>
                </a:solidFill>
              </a:rPr>
              <a:t>to counteract the torque of </a:t>
            </a:r>
            <a:r>
              <a:rPr lang="en-US" dirty="0" smtClean="0"/>
              <a:t>the main rotor.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Took 30 years to solve it </a:t>
            </a:r>
            <a:r>
              <a:rPr lang="en-US" dirty="0" smtClean="0"/>
              <a:t>– just prior to World War II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19613"/>
            <a:ext cx="4903070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" y="4137766"/>
            <a:ext cx="4096658" cy="272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Helicopter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multiengine aircraft and the reasons for its development.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first four engine aircraft.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Gnome  and the Le Rhone engine. 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early inventors of the helicopter and the major control problem they faced.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regularly scheduled airline service.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52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462" y="990600"/>
            <a:ext cx="8686800" cy="957072"/>
          </a:xfrm>
        </p:spPr>
        <p:txBody>
          <a:bodyPr/>
          <a:lstStyle/>
          <a:p>
            <a:pPr marL="109728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Jan 1, 1914 – first regularly scheduled air service </a:t>
            </a:r>
            <a:r>
              <a:rPr lang="en-US" b="1" dirty="0" smtClean="0"/>
              <a:t>using a heavier-than-aircraft </a:t>
            </a:r>
            <a:r>
              <a:rPr lang="en-US" b="1" dirty="0" smtClean="0">
                <a:solidFill>
                  <a:srgbClr val="FF0000"/>
                </a:solidFill>
              </a:rPr>
              <a:t>in 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Commercial Flying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1226"/>
            <a:ext cx="7772400" cy="488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5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14300" y="1024128"/>
            <a:ext cx="8686800" cy="164287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rgbClr val="FF0000"/>
                </a:solidFill>
              </a:rPr>
              <a:t>Airline – “St. Petersburg – Tampa Airboat Line”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Twin-engine </a:t>
            </a:r>
            <a:r>
              <a:rPr lang="en-US" dirty="0" err="1" smtClean="0">
                <a:solidFill>
                  <a:srgbClr val="FF0000"/>
                </a:solidFill>
              </a:rPr>
              <a:t>Benoist</a:t>
            </a:r>
            <a:r>
              <a:rPr lang="en-US" dirty="0" smtClean="0">
                <a:solidFill>
                  <a:srgbClr val="FF0000"/>
                </a:solidFill>
              </a:rPr>
              <a:t> XIV – flying boat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Carried 2 passengers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2580"/>
            <a:ext cx="5480049" cy="42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956814"/>
            <a:ext cx="3889829" cy="490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Commercial 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97497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52598"/>
            <a:ext cx="3713163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7899"/>
            <a:ext cx="5884896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-152400" y="1371600"/>
            <a:ext cx="8686800" cy="141427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rgbClr val="FF0000"/>
                </a:solidFill>
              </a:rPr>
              <a:t>22 mile flight cost $5 took 20 minutes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Flew twice a day for 5 months</a:t>
            </a:r>
          </a:p>
          <a:p>
            <a:r>
              <a:rPr lang="en-US" dirty="0" smtClean="0"/>
              <a:t>Carried a total of 1,200 passengers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Commercial 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algn="ctr"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Model Building Grading </a:t>
            </a:r>
            <a:r>
              <a:rPr lang="en-US" sz="3800" dirty="0" err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Rubic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r>
              <a:rPr lang="en-US" sz="2800" b="1" i="1" dirty="0"/>
              <a:t>Each Group </a:t>
            </a:r>
            <a:r>
              <a:rPr lang="en-US" sz="2800" b="1" i="1" dirty="0">
                <a:solidFill>
                  <a:srgbClr val="C00000"/>
                </a:solidFill>
              </a:rPr>
              <a:t>MUST </a:t>
            </a:r>
            <a:r>
              <a:rPr lang="en-US" sz="2800" b="1" i="1" dirty="0"/>
              <a:t>follow all directions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STOP!  </a:t>
            </a:r>
            <a:r>
              <a:rPr lang="en-US" sz="2800" b="1" i="1" dirty="0"/>
              <a:t>- If you are unsure</a:t>
            </a:r>
          </a:p>
          <a:p>
            <a:r>
              <a:rPr lang="en-US" sz="2800" b="1" i="1" dirty="0">
                <a:solidFill>
                  <a:srgbClr val="00B050"/>
                </a:solidFill>
              </a:rPr>
              <a:t>SAFETY</a:t>
            </a:r>
            <a:r>
              <a:rPr lang="en-US" sz="2800" b="1" i="1" dirty="0"/>
              <a:t> at ALL Times</a:t>
            </a:r>
          </a:p>
          <a:p>
            <a:r>
              <a:rPr lang="en-US" sz="2800" b="1" i="1" dirty="0"/>
              <a:t>Accuracy and Authenticity will be judged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Each Group  Member is responsible to produce a 2 page paper on the model.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Aircraft Specifications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Aircraft contribution to Aviation development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Significant Aviation Pioneers associated with aircraft (pilots, inventors etc.)</a:t>
            </a:r>
          </a:p>
          <a:p>
            <a:r>
              <a:rPr lang="en-US" sz="2800" b="1" i="1" dirty="0" smtClean="0"/>
              <a:t>The </a:t>
            </a:r>
            <a:r>
              <a:rPr lang="en-US" sz="2800" b="1" i="1" dirty="0">
                <a:solidFill>
                  <a:srgbClr val="FF0000"/>
                </a:solidFill>
              </a:rPr>
              <a:t>Group</a:t>
            </a:r>
            <a:r>
              <a:rPr lang="en-US" sz="2800" b="1" i="1" dirty="0"/>
              <a:t> will provide a Presentation on the model.</a:t>
            </a:r>
          </a:p>
          <a:p>
            <a:pPr lvl="1"/>
            <a:r>
              <a:rPr lang="en-US" b="1" i="1" dirty="0" smtClean="0"/>
              <a:t>5to 7 slides (Title slide;  Body; Summary Slide)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82322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Robert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</a:rPr>
              <a:t>Esnault-Pelterie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contributions by Alberto Santos-Dumont to aviation.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Describe the contributions by Louis Bleriot to aviation. 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aviation achievements at the First International Air meet.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Identify Henri Farman’s contributions to aviation.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0530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7" name="AutoShape 2"/>
          <p:cNvSpPr>
            <a:spLocks/>
          </p:cNvSpPr>
          <p:nvPr/>
        </p:nvSpPr>
        <p:spPr bwMode="auto">
          <a:xfrm>
            <a:off x="485553" y="5938242"/>
            <a:ext cx="3690193" cy="9331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8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380633" y="151808"/>
            <a:ext cx="861045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Lesson Closure - 3 – 2 - 1</a:t>
            </a: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179710" y="1237878"/>
            <a:ext cx="4468192" cy="2153171"/>
            <a:chOff x="0" y="0"/>
            <a:chExt cx="485" cy="231"/>
          </a:xfrm>
        </p:grpSpPr>
        <p:sp>
          <p:nvSpPr>
            <p:cNvPr id="57358" name="AutoShape 7"/>
            <p:cNvSpPr>
              <a:spLocks/>
            </p:cNvSpPr>
            <p:nvPr/>
          </p:nvSpPr>
          <p:spPr bwMode="auto">
            <a:xfrm>
              <a:off x="0" y="0"/>
              <a:ext cx="485" cy="231"/>
            </a:xfrm>
            <a:prstGeom prst="roundRect">
              <a:avLst>
                <a:gd name="adj" fmla="val 11718"/>
              </a:avLst>
            </a:prstGeom>
            <a:solidFill>
              <a:srgbClr val="FFC0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9" name="Rectangle 8"/>
            <p:cNvSpPr>
              <a:spLocks/>
            </p:cNvSpPr>
            <p:nvPr/>
          </p:nvSpPr>
          <p:spPr bwMode="auto">
            <a:xfrm>
              <a:off x="7" y="37"/>
              <a:ext cx="4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3. List 3 things you learned today.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2550547" y="4008318"/>
            <a:ext cx="3953619" cy="2311673"/>
            <a:chOff x="0" y="0"/>
            <a:chExt cx="443" cy="259"/>
          </a:xfrm>
        </p:grpSpPr>
        <p:sp>
          <p:nvSpPr>
            <p:cNvPr id="57356" name="AutoShape 13"/>
            <p:cNvSpPr>
              <a:spLocks/>
            </p:cNvSpPr>
            <p:nvPr/>
          </p:nvSpPr>
          <p:spPr bwMode="auto">
            <a:xfrm>
              <a:off x="0" y="0"/>
              <a:ext cx="443" cy="259"/>
            </a:xfrm>
            <a:prstGeom prst="roundRect">
              <a:avLst>
                <a:gd name="adj" fmla="val 11718"/>
              </a:avLst>
            </a:prstGeom>
            <a:solidFill>
              <a:srgbClr val="00B0F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7" name="Rectangle 14"/>
            <p:cNvSpPr>
              <a:spLocks/>
            </p:cNvSpPr>
            <p:nvPr/>
          </p:nvSpPr>
          <p:spPr bwMode="auto">
            <a:xfrm>
              <a:off x="16" y="24"/>
              <a:ext cx="4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 Create (1) quiz question with answer about today’s lesson.</a:t>
              </a:r>
              <a:endParaRPr lang="en-US" sz="20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3" name="Group 15"/>
          <p:cNvGrpSpPr>
            <a:grpSpLocks/>
          </p:cNvGrpSpPr>
          <p:nvPr/>
        </p:nvGrpSpPr>
        <p:grpSpPr bwMode="auto">
          <a:xfrm>
            <a:off x="4740549" y="1141885"/>
            <a:ext cx="4145607" cy="2249165"/>
            <a:chOff x="0" y="0"/>
            <a:chExt cx="465" cy="252"/>
          </a:xfrm>
        </p:grpSpPr>
        <p:sp>
          <p:nvSpPr>
            <p:cNvPr id="57354" name="AutoShape 16"/>
            <p:cNvSpPr>
              <a:spLocks/>
            </p:cNvSpPr>
            <p:nvPr/>
          </p:nvSpPr>
          <p:spPr bwMode="auto">
            <a:xfrm>
              <a:off x="0" y="0"/>
              <a:ext cx="463" cy="252"/>
            </a:xfrm>
            <a:prstGeom prst="roundRect">
              <a:avLst>
                <a:gd name="adj" fmla="val 11718"/>
              </a:avLst>
            </a:prstGeom>
            <a:solidFill>
              <a:srgbClr val="FFFF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5" name="Rectangle 17"/>
            <p:cNvSpPr>
              <a:spLocks/>
            </p:cNvSpPr>
            <p:nvPr/>
          </p:nvSpPr>
          <p:spPr bwMode="auto">
            <a:xfrm>
              <a:off x="11" y="46"/>
              <a:ext cx="45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2. List 2 things you have questions about today’s lesson.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928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31210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124200"/>
            <a:ext cx="3970337" cy="3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/>
              <a:t>Must Use Safety Glasses</a:t>
            </a:r>
          </a:p>
          <a:p>
            <a:pPr>
              <a:defRPr/>
            </a:pPr>
            <a:r>
              <a:rPr lang="en-US" sz="2800" b="1" i="1" dirty="0"/>
              <a:t>Use of Cutting tools is Dangerous – AT ALL TIMES</a:t>
            </a:r>
          </a:p>
          <a:p>
            <a:pPr>
              <a:defRPr/>
            </a:pPr>
            <a:r>
              <a:rPr lang="en-US" sz="2800" b="1" i="1" dirty="0"/>
              <a:t>Must Use Cutting Mats</a:t>
            </a:r>
          </a:p>
          <a:p>
            <a:pPr>
              <a:defRPr/>
            </a:pPr>
            <a:r>
              <a:rPr lang="en-US" sz="2800" b="1" i="1" dirty="0"/>
              <a:t>Extended breathing of adhesives and paint fumes can be dangerous</a:t>
            </a:r>
          </a:p>
          <a:p>
            <a:pPr>
              <a:defRPr/>
            </a:pPr>
            <a:r>
              <a:rPr lang="en-US" sz="2800" b="1" i="1" dirty="0"/>
              <a:t>All Areas will remain clean and organized</a:t>
            </a: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Plane Captains </a:t>
            </a:r>
            <a:r>
              <a:rPr lang="en-US" sz="2800" b="1" i="1" dirty="0"/>
              <a:t>will insure All Areas will be cleaned  and all items put back in proper locations </a:t>
            </a:r>
            <a:r>
              <a:rPr lang="en-US" sz="4200" b="1" i="1" dirty="0" smtClean="0"/>
              <a:t>10</a:t>
            </a:r>
            <a:r>
              <a:rPr lang="en-US" sz="2800" b="1" i="1" dirty="0" smtClean="0"/>
              <a:t>minutes </a:t>
            </a:r>
            <a:r>
              <a:rPr lang="en-US" sz="2800" b="1" i="1" dirty="0"/>
              <a:t>prior to class ending</a:t>
            </a:r>
          </a:p>
          <a:p>
            <a:pPr>
              <a:defRPr/>
            </a:pPr>
            <a:r>
              <a:rPr lang="en-US" sz="2800" b="1" i="1" dirty="0"/>
              <a:t>Class </a:t>
            </a:r>
            <a:r>
              <a:rPr lang="en-US" sz="2800" b="1" i="1" cap="all" dirty="0">
                <a:solidFill>
                  <a:srgbClr val="C00000"/>
                </a:solidFill>
              </a:rPr>
              <a:t>safety monitor </a:t>
            </a:r>
            <a:r>
              <a:rPr lang="en-US" sz="2800" b="1" i="1" dirty="0"/>
              <a:t>will insure areas are clean and safe at all times</a:t>
            </a:r>
          </a:p>
        </p:txBody>
      </p:sp>
    </p:spTree>
    <p:extLst>
      <p:ext uri="{BB962C8B-B14F-4D97-AF65-F5344CB8AC3E}">
        <p14:creationId xmlns:p14="http://schemas.microsoft.com/office/powerpoint/2010/main" val="2968949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8374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0175" y="0"/>
            <a:ext cx="54102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Video of the Day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3056330"/>
            <a:ext cx="6705600" cy="65227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www.youtube.com/watch?v=OegHOkVmOdI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467073"/>
            <a:ext cx="844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Blimps, Ballooning and the Great Airships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913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0175" y="0"/>
            <a:ext cx="54102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Video of the Day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3056330"/>
            <a:ext cx="6705600" cy="65227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www.youtube.com/watch?v=YWGE6czA16U&amp;feature=related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4636" y="2286000"/>
            <a:ext cx="4910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From Earth to the Moon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38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0175" y="0"/>
            <a:ext cx="54102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Video of the Day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3056330"/>
            <a:ext cx="6705600" cy="30396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http://www.youtube.com/watch?v=V4ml4LJ4joo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www.youtube.com/watch?v=M-5DeIvOJ7Y&amp;feature=related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Zeppelin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www.youtube.com/watch?v=QWpwZn0pKl4&amp;feature=related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4636" y="2286000"/>
            <a:ext cx="5181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Samuel Pierpont Langley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59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pPr lvl="1"/>
            <a:r>
              <a:rPr lang="en-US" u="sng" dirty="0" smtClean="0">
                <a:solidFill>
                  <a:srgbClr val="FF0000"/>
                </a:solidFill>
              </a:rPr>
              <a:t>Louis Bleriot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Flew first powered monoplane 1907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Blériot</a:t>
            </a:r>
            <a:r>
              <a:rPr lang="en-US" dirty="0"/>
              <a:t> V canard monoplane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"/>
            <a:ext cx="2235200" cy="3525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614476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838200"/>
            <a:ext cx="932688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972"/>
            <a:ext cx="7467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solidFill>
                  <a:prstClr val="black"/>
                </a:solidFill>
              </a:rPr>
              <a:t>In Class Discussion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pPr lvl="0"/>
            <a:r>
              <a:rPr lang="en-US" sz="2000" b="1" dirty="0" smtClean="0"/>
              <a:t>1. There were two Wright brothers.  What were their names?</a:t>
            </a:r>
            <a:endParaRPr lang="en-US" sz="2000" dirty="0" smtClean="0"/>
          </a:p>
          <a:p>
            <a:r>
              <a:rPr lang="en-US" sz="2000" dirty="0" smtClean="0"/>
              <a:t>  </a:t>
            </a:r>
          </a:p>
          <a:p>
            <a:r>
              <a:rPr lang="en-US" sz="2000" dirty="0" smtClean="0"/>
              <a:t> </a:t>
            </a:r>
          </a:p>
          <a:p>
            <a:pPr lvl="0"/>
            <a:r>
              <a:rPr lang="en-US" sz="2000" b="1" dirty="0" smtClean="0"/>
              <a:t>2. What did they name this invention?</a:t>
            </a:r>
            <a:endParaRPr lang="en-US" sz="2000" dirty="0" smtClean="0"/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 </a:t>
            </a:r>
            <a:r>
              <a:rPr lang="en-US" sz="2000" b="1" dirty="0" smtClean="0"/>
              <a:t> </a:t>
            </a:r>
            <a:endParaRPr lang="en-US" sz="2000" dirty="0" smtClean="0"/>
          </a:p>
          <a:p>
            <a:pPr lvl="0"/>
            <a:r>
              <a:rPr lang="en-US" sz="2000" b="1" dirty="0" smtClean="0"/>
              <a:t>3. How many people witnessed this occurrence?</a:t>
            </a:r>
            <a:endParaRPr lang="en-US" sz="2000" dirty="0" smtClean="0"/>
          </a:p>
          <a:p>
            <a:r>
              <a:rPr lang="en-US" sz="2000" dirty="0" smtClean="0"/>
              <a:t>  </a:t>
            </a:r>
          </a:p>
          <a:p>
            <a:r>
              <a:rPr lang="en-US" sz="2000" dirty="0" smtClean="0"/>
              <a:t> </a:t>
            </a:r>
          </a:p>
          <a:p>
            <a:pPr lvl="0"/>
            <a:r>
              <a:rPr lang="en-US" sz="2000" b="1" dirty="0" smtClean="0"/>
              <a:t>4. How much did these inventions cost to build?</a:t>
            </a:r>
            <a:endParaRPr lang="en-US" sz="2000" dirty="0" smtClean="0"/>
          </a:p>
          <a:p>
            <a:r>
              <a:rPr lang="en-US" sz="2000" dirty="0" smtClean="0"/>
              <a:t>  </a:t>
            </a:r>
          </a:p>
          <a:p>
            <a:r>
              <a:rPr lang="en-US" sz="2000" dirty="0" smtClean="0"/>
              <a:t> </a:t>
            </a:r>
          </a:p>
          <a:p>
            <a:pPr lvl="0"/>
            <a:r>
              <a:rPr lang="en-US" sz="2000" b="1" dirty="0" smtClean="0"/>
              <a:t>5. Where did this happen?</a:t>
            </a:r>
            <a:endParaRPr lang="en-US" sz="2000" dirty="0" smtClean="0"/>
          </a:p>
          <a:p>
            <a:r>
              <a:rPr lang="en-US" sz="2000" dirty="0" smtClean="0"/>
              <a:t>  </a:t>
            </a:r>
          </a:p>
          <a:p>
            <a:r>
              <a:rPr lang="en-US" sz="2000" dirty="0" smtClean="0"/>
              <a:t> </a:t>
            </a:r>
          </a:p>
          <a:p>
            <a:pPr lvl="0"/>
            <a:r>
              <a:rPr lang="en-US" sz="2000" b="1" dirty="0" smtClean="0"/>
              <a:t>6. How did the brothers learn about how to make their invention?</a:t>
            </a:r>
            <a:endParaRPr lang="en-US" sz="2000" dirty="0" smtClean="0"/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5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551" y="1828800"/>
            <a:ext cx="52854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Chapter 2 Quiz</a:t>
            </a:r>
          </a:p>
          <a:p>
            <a:pPr algn="ctr"/>
            <a:endParaRPr lang="en-US" sz="5400" b="1" dirty="0">
              <a:solidFill>
                <a:srgbClr val="C0000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20 Minutes</a:t>
            </a:r>
          </a:p>
        </p:txBody>
      </p:sp>
    </p:spTree>
    <p:extLst>
      <p:ext uri="{BB962C8B-B14F-4D97-AF65-F5344CB8AC3E}">
        <p14:creationId xmlns:p14="http://schemas.microsoft.com/office/powerpoint/2010/main" val="38095583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41098" y="1828800"/>
            <a:ext cx="961673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Bonus </a:t>
            </a:r>
            <a:r>
              <a:rPr lang="en-US" sz="5400" b="1" smtClean="0">
                <a:solidFill>
                  <a:srgbClr val="C00000"/>
                </a:solidFill>
              </a:rPr>
              <a:t>Question:</a:t>
            </a:r>
          </a:p>
          <a:p>
            <a:pPr algn="ctr"/>
            <a:endParaRPr lang="en-US" sz="5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What was the two purposes 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the AEA was formed?</a:t>
            </a:r>
          </a:p>
          <a:p>
            <a:pPr algn="ctr"/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673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106292"/>
              </p:ext>
            </p:extLst>
          </p:nvPr>
        </p:nvGraphicFramePr>
        <p:xfrm>
          <a:off x="152400" y="381000"/>
          <a:ext cx="8839200" cy="7521767"/>
        </p:xfrm>
        <a:graphic>
          <a:graphicData uri="http://schemas.openxmlformats.org/drawingml/2006/table">
            <a:tbl>
              <a:tblPr firstRow="1" firstCol="1" bandRow="1"/>
              <a:tblGrid>
                <a:gridCol w="1259868"/>
                <a:gridCol w="1262551"/>
                <a:gridCol w="1263893"/>
                <a:gridCol w="1262551"/>
                <a:gridCol w="1263893"/>
                <a:gridCol w="1263893"/>
                <a:gridCol w="1262551"/>
              </a:tblGrid>
              <a:tr h="2385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in Europe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Flying Vertical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Commercial Flying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 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Preparing for War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 – Role of the Airplane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Europe in WWI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Development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FltLine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67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 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Aces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US in WWI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US in WWI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Ind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2 </a:t>
                      </a: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pg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paper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Presentation / Models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 TEST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1st Quarter Grades Due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FltLine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“</a:t>
                      </a: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FlyBoys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”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No School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Parent/Teacher Conf.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642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642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76200"/>
            <a:ext cx="260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October 2014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800600" y="116114"/>
            <a:ext cx="1905000" cy="2286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055914" y="4091214"/>
            <a:ext cx="1981200" cy="22098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286000" y="2743200"/>
            <a:ext cx="1981200" cy="22098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724400" y="2971800"/>
            <a:ext cx="1981200" cy="22098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066800" y="1304471"/>
            <a:ext cx="1981200" cy="22098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Standards Addressed:</a:t>
            </a:r>
            <a:endParaRPr lang="en-US" sz="3200" b="1" u="sng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u="sng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Technological Literacy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Students will develop an understanding of the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: 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Characteristics and scope of technology.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C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ore concepts of technology.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R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elationships among technologies and the connections between technology and the other fields of study.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u="sng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English Language Arts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Students will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: 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Conduct research and gather, evaluate and synthesize data and communicate their discoveries to their audience.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Use a variety of technological and informational resources to create and communicate knowledge.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83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6" name="Picture 2" descr="Bleriot takes off across the English Cha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08310"/>
            <a:ext cx="4952999" cy="34671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46482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srgbClr val="FF0000"/>
                </a:solidFill>
              </a:rPr>
              <a:t>Louis </a:t>
            </a:r>
            <a:r>
              <a:rPr lang="en-US" sz="2000" b="1" dirty="0" err="1" smtClean="0">
                <a:solidFill>
                  <a:srgbClr val="FF0000"/>
                </a:solidFill>
              </a:rPr>
              <a:t>Blériot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took off </a:t>
            </a:r>
            <a:r>
              <a:rPr lang="en-US" sz="2000" b="1" dirty="0" smtClean="0">
                <a:solidFill>
                  <a:srgbClr val="FF0000"/>
                </a:solidFill>
              </a:rPr>
              <a:t>in his model XI </a:t>
            </a:r>
            <a:r>
              <a:rPr lang="en-US" sz="2000" b="1" dirty="0" smtClean="0">
                <a:solidFill>
                  <a:prstClr val="black"/>
                </a:solidFill>
              </a:rPr>
              <a:t>on July 25, 1909 to </a:t>
            </a:r>
            <a:r>
              <a:rPr lang="en-US" sz="2000" b="1" dirty="0" smtClean="0">
                <a:solidFill>
                  <a:srgbClr val="FF0000"/>
                </a:solidFill>
              </a:rPr>
              <a:t>fly across the English Channel</a:t>
            </a:r>
            <a:r>
              <a:rPr lang="en-US" sz="2000" b="1" dirty="0" smtClean="0">
                <a:solidFill>
                  <a:prstClr val="black"/>
                </a:solidFill>
              </a:rPr>
              <a:t>.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</a:rPr>
              <a:t>25 –hp engine</a:t>
            </a:r>
          </a:p>
          <a:p>
            <a:pPr defTabSz="914400"/>
            <a:endParaRPr lang="en-US" sz="2000" b="1" dirty="0" smtClean="0">
              <a:solidFill>
                <a:prstClr val="black"/>
              </a:solidFill>
            </a:endParaRPr>
          </a:p>
          <a:p>
            <a:pPr defTabSz="914400"/>
            <a:r>
              <a:rPr lang="en-US" sz="2000" b="1" dirty="0" smtClean="0">
                <a:solidFill>
                  <a:srgbClr val="FF0000"/>
                </a:solidFill>
              </a:rPr>
              <a:t>Built 11 planes before the trip – had almost 50 crashes </a:t>
            </a:r>
            <a:r>
              <a:rPr lang="en-US" sz="2000" b="1" dirty="0" smtClean="0">
                <a:solidFill>
                  <a:prstClr val="black"/>
                </a:solidFill>
              </a:rPr>
              <a:t>but refused to give up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030" name="Picture 6" descr="http://2.bp.blogspot.com/_FKsQseokM2g/TQFqP2gLR1I/AAAAAAAAAQA/BnRDAOq0cFI/s1600/Bleriot%2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98551"/>
            <a:ext cx="2371724" cy="316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9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4269</TotalTime>
  <Words>2701</Words>
  <Application>Microsoft Office PowerPoint</Application>
  <PresentationFormat>On-screen Show (4:3)</PresentationFormat>
  <Paragraphs>639</Paragraphs>
  <Slides>85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85</vt:i4>
      </vt:variant>
    </vt:vector>
  </HeadingPairs>
  <TitlesOfParts>
    <vt:vector size="105" baseType="lpstr">
      <vt:lpstr>ＭＳ Ｐゴシック</vt:lpstr>
      <vt:lpstr>Arial</vt:lpstr>
      <vt:lpstr>Calibri</vt:lpstr>
      <vt:lpstr>Cambria</vt:lpstr>
      <vt:lpstr>Candara</vt:lpstr>
      <vt:lpstr>Helvetica</vt:lpstr>
      <vt:lpstr>Helvetica Light</vt:lpstr>
      <vt:lpstr>Lucida Sans Unicode</vt:lpstr>
      <vt:lpstr>Noteworthy Bold</vt:lpstr>
      <vt:lpstr>Times New Roman</vt:lpstr>
      <vt:lpstr>Verdana</vt:lpstr>
      <vt:lpstr>Wingdings 2</vt:lpstr>
      <vt:lpstr>Wingdings 3</vt:lpstr>
      <vt:lpstr>Concourse</vt:lpstr>
      <vt:lpstr>Office Theme</vt:lpstr>
      <vt:lpstr>1_Concourse</vt:lpstr>
      <vt:lpstr>2_Concourse</vt:lpstr>
      <vt:lpstr>3_Custom Design</vt:lpstr>
      <vt:lpstr>5_Office Theme</vt:lpstr>
      <vt:lpstr>1_Office Theme</vt:lpstr>
      <vt:lpstr>Warm-Up – 9/22 – 10 minutes</vt:lpstr>
      <vt:lpstr>Questions / Comments</vt:lpstr>
      <vt:lpstr>Warm-Up – 9/22 – 10 minutes</vt:lpstr>
      <vt:lpstr>Progress in Europe</vt:lpstr>
      <vt:lpstr>Warm-Up – 9/22 – 10 minutes</vt:lpstr>
      <vt:lpstr>Progress in Europe</vt:lpstr>
      <vt:lpstr>Warm-Up – 9/22 – 10 minutes</vt:lpstr>
      <vt:lpstr>Progress in Europe</vt:lpstr>
      <vt:lpstr>Progress in Europe</vt:lpstr>
      <vt:lpstr>Progress in Europe</vt:lpstr>
      <vt:lpstr>Warm-Up – 9/22 – 10 minutes</vt:lpstr>
      <vt:lpstr>Progress in Europe</vt:lpstr>
      <vt:lpstr>Warm-Up – 9/22 – 10 minutes</vt:lpstr>
      <vt:lpstr>Progress in Europe</vt:lpstr>
      <vt:lpstr>PowerPoint Presentation</vt:lpstr>
      <vt:lpstr>Questions / Comments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Today’s Mission Requirements</vt:lpstr>
      <vt:lpstr>Progress in Europe</vt:lpstr>
      <vt:lpstr>Progress in Europe</vt:lpstr>
      <vt:lpstr>Progress in Europe</vt:lpstr>
      <vt:lpstr>Progress in Europe</vt:lpstr>
      <vt:lpstr>PowerPoint Presentation</vt:lpstr>
      <vt:lpstr>PowerPoint Presentation</vt:lpstr>
      <vt:lpstr>Progress in Europe</vt:lpstr>
      <vt:lpstr>PowerPoint Presentation</vt:lpstr>
      <vt:lpstr>Progress in Europe</vt:lpstr>
      <vt:lpstr>Progress in Europe</vt:lpstr>
      <vt:lpstr>PowerPoint Presentation</vt:lpstr>
      <vt:lpstr>PowerPoint Presentation</vt:lpstr>
      <vt:lpstr>PowerPoint Presentation</vt:lpstr>
      <vt:lpstr>Moving Up – Vertical Flying</vt:lpstr>
      <vt:lpstr>Louis Breguet - 1907</vt:lpstr>
      <vt:lpstr>Helicopter Development</vt:lpstr>
      <vt:lpstr>PowerPoint Presentation</vt:lpstr>
      <vt:lpstr>Commercial Flying</vt:lpstr>
      <vt:lpstr>PowerPoint Presentation</vt:lpstr>
      <vt:lpstr>PowerPoint Presentation</vt:lpstr>
      <vt:lpstr>Questions / Comments</vt:lpstr>
      <vt:lpstr>PowerPoint Presentation</vt:lpstr>
      <vt:lpstr>PowerPoint Presentation</vt:lpstr>
      <vt:lpstr>Safety Rules – Safety Monitor Brief</vt:lpstr>
      <vt:lpstr>Safety Rules – Safety Monitor Brief</vt:lpstr>
      <vt:lpstr>Safety Rules – Safety Monitor Brief</vt:lpstr>
      <vt:lpstr>PowerPoint Presentation</vt:lpstr>
      <vt:lpstr>Today’s Mission Requirements</vt:lpstr>
      <vt:lpstr>Progress in Europe</vt:lpstr>
      <vt:lpstr>Progress in Europe</vt:lpstr>
      <vt:lpstr>Today’s Mission Requirements</vt:lpstr>
      <vt:lpstr>PowerPoint Presentation</vt:lpstr>
      <vt:lpstr>Progress in Europe</vt:lpstr>
      <vt:lpstr>Today’s Mission Requirements</vt:lpstr>
      <vt:lpstr>Progress in Europe</vt:lpstr>
      <vt:lpstr>Today’s Mission Requirements</vt:lpstr>
      <vt:lpstr>Helicopter Development</vt:lpstr>
      <vt:lpstr>PowerPoint Presentation</vt:lpstr>
      <vt:lpstr>Today’s Mission Requirements</vt:lpstr>
      <vt:lpstr>Commercial Flying</vt:lpstr>
      <vt:lpstr>PowerPoint Presentation</vt:lpstr>
      <vt:lpstr>PowerPoint Presentation</vt:lpstr>
      <vt:lpstr>Questions / Comments</vt:lpstr>
      <vt:lpstr>Model Building Grading Rubic</vt:lpstr>
      <vt:lpstr>Questions / Comments</vt:lpstr>
      <vt:lpstr>PowerPoint Presentation</vt:lpstr>
      <vt:lpstr>Questions / Comments</vt:lpstr>
      <vt:lpstr>PowerPoint Presentation</vt:lpstr>
      <vt:lpstr>Safety Rules – Safety Monitor Brief</vt:lpstr>
      <vt:lpstr>PowerPoint Presentation</vt:lpstr>
      <vt:lpstr>Questions / Comments</vt:lpstr>
      <vt:lpstr>Video of the Day</vt:lpstr>
      <vt:lpstr>Video of the Day</vt:lpstr>
      <vt:lpstr>Video of the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Mission Requirements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Petrucci, Anthony P</cp:lastModifiedBy>
  <cp:revision>289</cp:revision>
  <cp:lastPrinted>2012-09-30T20:38:04Z</cp:lastPrinted>
  <dcterms:created xsi:type="dcterms:W3CDTF">2011-01-17T01:19:35Z</dcterms:created>
  <dcterms:modified xsi:type="dcterms:W3CDTF">2017-09-13T13:42:25Z</dcterms:modified>
</cp:coreProperties>
</file>