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32" r:id="rId5"/>
    <p:sldMasterId id="2147483760" r:id="rId6"/>
    <p:sldMasterId id="2147483796" r:id="rId7"/>
    <p:sldMasterId id="2147483808" r:id="rId8"/>
  </p:sldMasterIdLst>
  <p:notesMasterIdLst>
    <p:notesMasterId r:id="rId93"/>
  </p:notesMasterIdLst>
  <p:handoutMasterIdLst>
    <p:handoutMasterId r:id="rId94"/>
  </p:handoutMasterIdLst>
  <p:sldIdLst>
    <p:sldId id="442" r:id="rId9"/>
    <p:sldId id="708" r:id="rId10"/>
    <p:sldId id="682" r:id="rId11"/>
    <p:sldId id="672" r:id="rId12"/>
    <p:sldId id="683" r:id="rId13"/>
    <p:sldId id="674" r:id="rId14"/>
    <p:sldId id="684" r:id="rId15"/>
    <p:sldId id="676" r:id="rId16"/>
    <p:sldId id="685" r:id="rId17"/>
    <p:sldId id="678" r:id="rId18"/>
    <p:sldId id="686" r:id="rId19"/>
    <p:sldId id="680" r:id="rId20"/>
    <p:sldId id="681" r:id="rId21"/>
    <p:sldId id="709" r:id="rId22"/>
    <p:sldId id="768" r:id="rId23"/>
    <p:sldId id="769" r:id="rId24"/>
    <p:sldId id="735" r:id="rId25"/>
    <p:sldId id="767" r:id="rId26"/>
    <p:sldId id="711" r:id="rId27"/>
    <p:sldId id="348" r:id="rId28"/>
    <p:sldId id="617" r:id="rId29"/>
    <p:sldId id="445" r:id="rId30"/>
    <p:sldId id="659" r:id="rId31"/>
    <p:sldId id="660" r:id="rId32"/>
    <p:sldId id="661" r:id="rId33"/>
    <p:sldId id="662" r:id="rId34"/>
    <p:sldId id="663" r:id="rId35"/>
    <p:sldId id="704" r:id="rId36"/>
    <p:sldId id="665" r:id="rId37"/>
    <p:sldId id="666" r:id="rId38"/>
    <p:sldId id="705" r:id="rId39"/>
    <p:sldId id="667" r:id="rId40"/>
    <p:sldId id="668" r:id="rId41"/>
    <p:sldId id="669" r:id="rId42"/>
    <p:sldId id="712" r:id="rId43"/>
    <p:sldId id="692" r:id="rId44"/>
    <p:sldId id="693" r:id="rId45"/>
    <p:sldId id="698" r:id="rId46"/>
    <p:sldId id="694" r:id="rId47"/>
    <p:sldId id="699" r:id="rId48"/>
    <p:sldId id="695" r:id="rId49"/>
    <p:sldId id="706" r:id="rId50"/>
    <p:sldId id="707" r:id="rId51"/>
    <p:sldId id="700" r:id="rId52"/>
    <p:sldId id="697" r:id="rId53"/>
    <p:sldId id="701" r:id="rId54"/>
    <p:sldId id="702" r:id="rId55"/>
    <p:sldId id="703" r:id="rId56"/>
    <p:sldId id="713" r:id="rId57"/>
    <p:sldId id="743" r:id="rId58"/>
    <p:sldId id="744" r:id="rId59"/>
    <p:sldId id="745" r:id="rId60"/>
    <p:sldId id="746" r:id="rId61"/>
    <p:sldId id="747" r:id="rId62"/>
    <p:sldId id="748" r:id="rId63"/>
    <p:sldId id="749" r:id="rId64"/>
    <p:sldId id="750" r:id="rId65"/>
    <p:sldId id="751" r:id="rId66"/>
    <p:sldId id="752" r:id="rId67"/>
    <p:sldId id="753" r:id="rId68"/>
    <p:sldId id="754" r:id="rId69"/>
    <p:sldId id="755" r:id="rId70"/>
    <p:sldId id="756" r:id="rId71"/>
    <p:sldId id="757" r:id="rId72"/>
    <p:sldId id="758" r:id="rId73"/>
    <p:sldId id="759" r:id="rId74"/>
    <p:sldId id="760" r:id="rId75"/>
    <p:sldId id="761" r:id="rId76"/>
    <p:sldId id="762" r:id="rId77"/>
    <p:sldId id="763" r:id="rId78"/>
    <p:sldId id="764" r:id="rId79"/>
    <p:sldId id="737" r:id="rId80"/>
    <p:sldId id="738" r:id="rId81"/>
    <p:sldId id="739" r:id="rId82"/>
    <p:sldId id="740" r:id="rId83"/>
    <p:sldId id="741" r:id="rId84"/>
    <p:sldId id="742" r:id="rId85"/>
    <p:sldId id="405" r:id="rId86"/>
    <p:sldId id="408" r:id="rId87"/>
    <p:sldId id="407" r:id="rId88"/>
    <p:sldId id="714" r:id="rId89"/>
    <p:sldId id="350" r:id="rId90"/>
    <p:sldId id="715" r:id="rId91"/>
    <p:sldId id="725" r:id="rId92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202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presProps" Target="presProp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8832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35017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68390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398F-38D8-4322-A7C9-29785313262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3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81194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475147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13536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80980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122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02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031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2566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5505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0066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343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16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924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79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531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31624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27223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E398F-38D8-4322-A7C9-29785313262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3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982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4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111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65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1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13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4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8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513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69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69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2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55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39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355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217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6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4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74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190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28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83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0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93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1084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938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84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397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24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91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564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32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0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92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04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95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1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6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9/15/2017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9/15/2017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9/15/2017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4926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2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3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../../../../Aviation%20Videos/Aviation%20History/14-bis%20first%20aircraft%20to%20fly%20flight%20_%20broa%20fly-in.mp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racesguide.co.uk/images/5/5a/Im1909FL-Short06.jpg" TargetMode="Externa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racesguide.co.uk/images/2/27/Im1909FL-Short07.jpg" TargetMode="Externa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//upload.wikimedia.org/wikipedia/commons/d/d7/Sikorsky-LeGrand.jpg" TargetMode="Externa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../../../../Aviation%20Videos/Aviation%20History/gnome%20gamma%20rotary%20virtual%20model.avi.mp4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../../../../Aviation%20Videos/how%20to_%20fly%20a%20helicopter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prize and the rules established for the challenge of the flight across the country.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aircraft used in the cross country flight.</a:t>
            </a:r>
            <a:endParaRPr lang="en-US" sz="28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planned course of the flight from coast to coast.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Describe the distance, speed and the time the 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cross country trip took to complete.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Harriet </a:t>
            </a:r>
            <a:r>
              <a:rPr lang="en-US" sz="2800" b="1" dirty="0" err="1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Quimby</a:t>
            </a: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 and her significance to aviation</a:t>
            </a: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. (hint: two firsts)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30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Rodgers </a:t>
            </a:r>
            <a:r>
              <a:rPr lang="en-US" sz="2800" dirty="0" smtClean="0">
                <a:solidFill>
                  <a:srgbClr val="FF0000"/>
                </a:solidFill>
              </a:rPr>
              <a:t>actual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4,251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Longest flight 133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Average speed 52 mph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Flight lasted 49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Did NOT receive prize but made </a:t>
            </a:r>
            <a:r>
              <a:rPr lang="en-US" sz="2800" dirty="0" smtClean="0">
                <a:solidFill>
                  <a:srgbClr val="FF0000"/>
                </a:solidFill>
              </a:rPr>
              <a:t>the first airplane crossing of the United States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0883" cy="22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36" y="4419600"/>
            <a:ext cx="4548573" cy="160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60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prize and the rules established for the challenge of the flight across the country.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used in the cross country flight.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planned course of the flight from coast to coast.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distance, speed and the time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cross country trip took to complete.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Harriet </a:t>
            </a:r>
            <a:r>
              <a:rPr lang="en-US" sz="2800" b="1" dirty="0" err="1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Quimby</a:t>
            </a: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 and her significance to aviation</a:t>
            </a: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. (two firsts)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59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Harriet </a:t>
            </a:r>
            <a:r>
              <a:rPr lang="en-US" sz="2800" dirty="0" err="1" smtClean="0">
                <a:solidFill>
                  <a:srgbClr val="FF0000"/>
                </a:solidFill>
              </a:rPr>
              <a:t>Quimby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Aug 1911</a:t>
            </a:r>
            <a:r>
              <a:rPr lang="en-US" sz="2800" dirty="0" smtClean="0">
                <a:solidFill>
                  <a:srgbClr val="FF0000"/>
                </a:solidFill>
              </a:rPr>
              <a:t> became America’s first licensed pilot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used </a:t>
            </a:r>
            <a:r>
              <a:rPr lang="en-US" sz="2800" dirty="0" smtClean="0"/>
              <a:t>her </a:t>
            </a:r>
            <a:r>
              <a:rPr lang="en-US" sz="2800" dirty="0" smtClean="0">
                <a:solidFill>
                  <a:srgbClr val="FF0000"/>
                </a:solidFill>
              </a:rPr>
              <a:t>writing</a:t>
            </a:r>
            <a:r>
              <a:rPr lang="en-US" sz="2800" dirty="0" smtClean="0"/>
              <a:t> talents to urge country to </a:t>
            </a:r>
            <a:r>
              <a:rPr lang="en-US" sz="2800" dirty="0" smtClean="0">
                <a:solidFill>
                  <a:srgbClr val="FF0000"/>
                </a:solidFill>
              </a:rPr>
              <a:t>give more attention to commercial aviation and aeronautical development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333051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4068607"/>
            <a:ext cx="3941763" cy="27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72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became first woman to fly solo across English Channel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Making the flight in 30 minutes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2880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529311"/>
            <a:ext cx="5460988" cy="31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980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1802 — Frenchman Andre-Jacques </a:t>
            </a:r>
            <a:r>
              <a:rPr lang="en-US" sz="2800" dirty="0" err="1"/>
              <a:t>Garnerin</a:t>
            </a:r>
            <a:r>
              <a:rPr lang="en-US" sz="2800" dirty="0"/>
              <a:t> makes the first parachute descent in England, jumping from a balloon over London.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471862" cy="423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534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18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8"/>
            <a:ext cx="4339828" cy="2286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1964 — The North American XB-70A “Valkyrie” makes his first flight.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89" y="1138907"/>
            <a:ext cx="2867025" cy="22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2589"/>
            <a:ext cx="367503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9" y="3393464"/>
            <a:ext cx="4205287" cy="31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03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9144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AERY Software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Balsa Glider Construction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Glider Challenge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Progress Reports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Glenn 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2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3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ndara"/>
                          <a:cs typeface="Times New Roman"/>
                        </a:rPr>
                        <a:t>Chapter 3 Quiz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4999606" y="2514600"/>
            <a:ext cx="1334815" cy="1287959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373" y="-112387"/>
            <a:ext cx="44675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34039" y="16764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905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Robert </a:t>
            </a:r>
            <a:r>
              <a:rPr lang="en-US" sz="2400" b="1" dirty="0" err="1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Esnault-Pelterie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to aviation.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Alberto Santos-Dumont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to aviation.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contributions by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Louis Bleriot to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aviation. </a:t>
            </a: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aviation achievements at the </a:t>
            </a:r>
            <a:r>
              <a:rPr lang="en-US" sz="2400" b="1" dirty="0">
                <a:latin typeface="Helvetica" pitchFamily="34" charset="0"/>
                <a:cs typeface="Helvetica" pitchFamily="34" charset="0"/>
              </a:rPr>
              <a:t>First International Air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meet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Henri Farman’s contributions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894498" y="1937904"/>
            <a:ext cx="3072923" cy="25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/>
              <a:t>14 </a:t>
            </a:r>
            <a:r>
              <a:rPr lang="en-US" sz="8100" b="1" dirty="0" err="1" smtClean="0"/>
              <a:t>bis</a:t>
            </a:r>
            <a:endParaRPr lang="en-US" sz="8100" b="1" dirty="0" smtClean="0"/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/>
              <a:t>Plane</a:t>
            </a:r>
            <a:endParaRPr lang="en-US" sz="8100" b="1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14563"/>
            <a:ext cx="4548127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534400" cy="1871472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The US was </a:t>
            </a:r>
            <a:r>
              <a:rPr lang="en-US" sz="3900" b="1" dirty="0" smtClean="0"/>
              <a:t>slowly </a:t>
            </a:r>
            <a:r>
              <a:rPr lang="en-US" sz="3900" b="1" dirty="0" smtClean="0">
                <a:solidFill>
                  <a:srgbClr val="FF0000"/>
                </a:solidFill>
              </a:rPr>
              <a:t>warming to the idea of aviation</a:t>
            </a:r>
            <a:r>
              <a:rPr lang="en-US" sz="3900" b="1" dirty="0" smtClean="0"/>
              <a:t> and use of aircraft but the progress in </a:t>
            </a:r>
            <a:r>
              <a:rPr lang="en-US" sz="3900" b="1" dirty="0" smtClean="0">
                <a:solidFill>
                  <a:srgbClr val="FF0000"/>
                </a:solidFill>
              </a:rPr>
              <a:t>Europe was far advanced</a:t>
            </a:r>
            <a:r>
              <a:rPr lang="en-US" sz="3900" b="1" dirty="0" smtClean="0"/>
              <a:t> in comparison.</a:t>
            </a:r>
          </a:p>
          <a:p>
            <a:pPr marL="109728" indent="0" algn="ctr">
              <a:buNone/>
            </a:pP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Wing Warping</a:t>
            </a:r>
          </a:p>
          <a:p>
            <a:pPr lvl="1"/>
            <a:r>
              <a:rPr lang="en-US" dirty="0" smtClean="0"/>
              <a:t>Clumsy method to control an airplane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Frenchman – </a:t>
            </a:r>
            <a:r>
              <a:rPr lang="en-US" b="1" dirty="0" smtClean="0">
                <a:solidFill>
                  <a:srgbClr val="FF0000"/>
                </a:solidFill>
              </a:rPr>
              <a:t>Robert </a:t>
            </a:r>
            <a:r>
              <a:rPr lang="en-US" b="1" dirty="0" err="1" smtClean="0">
                <a:solidFill>
                  <a:srgbClr val="FF0000"/>
                </a:solidFill>
              </a:rPr>
              <a:t>Esnault-Pelterie</a:t>
            </a:r>
            <a:r>
              <a:rPr lang="en-US" b="1" dirty="0" smtClean="0">
                <a:solidFill>
                  <a:srgbClr val="FF0000"/>
                </a:solidFill>
              </a:rPr>
              <a:t> (REP) </a:t>
            </a:r>
            <a:r>
              <a:rPr lang="en-US" b="1" dirty="0" smtClean="0"/>
              <a:t>built a Wright-style glider in 1904 and </a:t>
            </a:r>
            <a:r>
              <a:rPr lang="en-US" b="1" dirty="0" smtClean="0">
                <a:solidFill>
                  <a:srgbClr val="FF0000"/>
                </a:solidFill>
              </a:rPr>
              <a:t>used ailerons to replace the wing-warping technique </a:t>
            </a:r>
            <a:r>
              <a:rPr lang="en-US" b="1" dirty="0" smtClean="0"/>
              <a:t>developed by the Wright brothers. 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Utilized a hand operated wheel to control the </a:t>
            </a:r>
            <a:r>
              <a:rPr lang="en-US" b="1" dirty="0" smtClean="0">
                <a:solidFill>
                  <a:srgbClr val="FF0000"/>
                </a:solidFill>
              </a:rPr>
              <a:t>ailerons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nventor of the joystick and first fully enclosed fuselage airplane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0"/>
            <a:ext cx="1703832" cy="25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" y="1243124"/>
            <a:ext cx="9018620" cy="4852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1" y="433474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prstClr val="black"/>
                </a:solidFill>
              </a:rPr>
              <a:t>France, October, 1904, Robert </a:t>
            </a:r>
            <a:r>
              <a:rPr lang="en-US" sz="1600" b="1" dirty="0" err="1">
                <a:solidFill>
                  <a:prstClr val="black"/>
                </a:solidFill>
              </a:rPr>
              <a:t>Esnault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Pelterie</a:t>
            </a:r>
            <a:r>
              <a:rPr lang="en-US" sz="1600" b="1" dirty="0">
                <a:solidFill>
                  <a:prstClr val="black"/>
                </a:solidFill>
              </a:rPr>
              <a:t>, </a:t>
            </a:r>
            <a:r>
              <a:rPr lang="en-US" sz="1600" b="1" dirty="0" smtClean="0">
                <a:solidFill>
                  <a:prstClr val="black"/>
                </a:solidFill>
              </a:rPr>
              <a:t>invented </a:t>
            </a:r>
            <a:r>
              <a:rPr lang="en-US" sz="1600" b="1" dirty="0">
                <a:solidFill>
                  <a:prstClr val="black"/>
                </a:solidFill>
              </a:rPr>
              <a:t>a new device comprising of two separate horizontal surfaces  which  are mounted forward of the </a:t>
            </a:r>
            <a:r>
              <a:rPr lang="en-US" sz="1600" b="1" dirty="0" smtClean="0">
                <a:solidFill>
                  <a:prstClr val="black"/>
                </a:solidFill>
              </a:rPr>
              <a:t>wings.</a:t>
            </a:r>
          </a:p>
        </p:txBody>
      </p:sp>
    </p:spTree>
    <p:extLst>
      <p:ext uri="{BB962C8B-B14F-4D97-AF65-F5344CB8AC3E}">
        <p14:creationId xmlns:p14="http://schemas.microsoft.com/office/powerpoint/2010/main" val="18118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2" y="1084507"/>
            <a:ext cx="7874000" cy="57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80" y="280331"/>
            <a:ext cx="8229600" cy="1143000"/>
          </a:xfrm>
        </p:spPr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0" y="1143000"/>
            <a:ext cx="435099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50161"/>
            <a:ext cx="4810125" cy="347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49" y="1066800"/>
            <a:ext cx="3810000" cy="2502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4380" y="4038600"/>
            <a:ext cx="513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white"/>
                </a:solidFill>
              </a:rPr>
              <a:t>Robert </a:t>
            </a:r>
            <a:r>
              <a:rPr lang="en-US" sz="3200" b="1" dirty="0" err="1" smtClean="0">
                <a:solidFill>
                  <a:prstClr val="white"/>
                </a:solidFill>
              </a:rPr>
              <a:t>Esnault-Pelterie</a:t>
            </a:r>
            <a:r>
              <a:rPr lang="en-US" sz="3200" b="1" dirty="0" smtClean="0">
                <a:solidFill>
                  <a:prstClr val="white"/>
                </a:solidFill>
              </a:rPr>
              <a:t> - Monoplane (REP)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31"/>
            <a:ext cx="82296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Alberto Santos-</a:t>
            </a:r>
            <a:r>
              <a:rPr lang="en-US" b="1" u="sng" dirty="0" err="1" smtClean="0">
                <a:solidFill>
                  <a:srgbClr val="FF0000"/>
                </a:solidFill>
              </a:rPr>
              <a:t>Dumount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Flew first powered airplane in Europe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14-bis biplane – Paris, France Oct 23, 1906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for a distance </a:t>
            </a:r>
            <a:r>
              <a:rPr lang="en-US" b="1" dirty="0" smtClean="0">
                <a:solidFill>
                  <a:srgbClr val="FF0000"/>
                </a:solidFill>
              </a:rPr>
              <a:t>197ft at </a:t>
            </a:r>
            <a:r>
              <a:rPr lang="en-US" b="1" dirty="0">
                <a:solidFill>
                  <a:srgbClr val="FF0000"/>
                </a:solidFill>
              </a:rPr>
              <a:t>a height of </a:t>
            </a:r>
            <a:r>
              <a:rPr lang="en-US" b="1" dirty="0" smtClean="0">
                <a:solidFill>
                  <a:srgbClr val="FF0000"/>
                </a:solidFill>
              </a:rPr>
              <a:t>10ft</a:t>
            </a:r>
          </a:p>
          <a:p>
            <a:pPr lvl="2"/>
            <a:r>
              <a:rPr lang="en-US" b="1" dirty="0" smtClean="0"/>
              <a:t>Two weeks later flew for 722ft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304800"/>
            <a:ext cx="190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57" y="3731962"/>
            <a:ext cx="2118984" cy="28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4" y="3731962"/>
            <a:ext cx="548640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Louis Bleriot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Flew first powered monoplane 1907</a:t>
            </a:r>
          </a:p>
          <a:p>
            <a:pPr lvl="2"/>
            <a:r>
              <a:rPr lang="en-US" b="1" dirty="0"/>
              <a:t>The </a:t>
            </a:r>
            <a:r>
              <a:rPr lang="en-US" b="1" dirty="0" err="1"/>
              <a:t>Blériot</a:t>
            </a:r>
            <a:r>
              <a:rPr lang="en-US" b="1" dirty="0"/>
              <a:t> V canard monoplane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35200" cy="352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5486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Describe the prize and the rules established for the challenge of the flight across the country.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used in the cross country flight.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planned course of the flight from coast to coast.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distance, speed and the time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cross country trip took to complete.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Harriet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Quimby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and her significance to aviation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. (two firsts)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59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Bleriot takes off across the English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8310"/>
            <a:ext cx="4952999" cy="3467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4648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Louis </a:t>
            </a:r>
            <a:r>
              <a:rPr lang="en-US" sz="2000" b="1" dirty="0" err="1" smtClean="0">
                <a:solidFill>
                  <a:srgbClr val="FF0000"/>
                </a:solidFill>
              </a:rPr>
              <a:t>Blériot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took off </a:t>
            </a:r>
            <a:r>
              <a:rPr lang="en-US" sz="2000" b="1" dirty="0" smtClean="0">
                <a:solidFill>
                  <a:srgbClr val="FF0000"/>
                </a:solidFill>
              </a:rPr>
              <a:t>in his Model XI </a:t>
            </a:r>
            <a:r>
              <a:rPr lang="en-US" sz="2000" b="1" dirty="0" smtClean="0">
                <a:solidFill>
                  <a:prstClr val="black"/>
                </a:solidFill>
              </a:rPr>
              <a:t>on July 25, 1909 to </a:t>
            </a:r>
            <a:r>
              <a:rPr lang="en-US" sz="2000" b="1" dirty="0" smtClean="0">
                <a:solidFill>
                  <a:srgbClr val="FF0000"/>
                </a:solidFill>
              </a:rPr>
              <a:t>fly across the English Channel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25 –hp engine</a:t>
            </a:r>
          </a:p>
          <a:p>
            <a:pPr defTabSz="914400"/>
            <a:endParaRPr lang="en-US" sz="20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Built 11 planes before the trip – had almost 50 crashes </a:t>
            </a:r>
            <a:r>
              <a:rPr lang="en-US" sz="2000" b="1" dirty="0" smtClean="0">
                <a:solidFill>
                  <a:prstClr val="black"/>
                </a:solidFill>
              </a:rPr>
              <a:t>but refused to give up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98551"/>
            <a:ext cx="2371724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9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8" name="Picture 4" descr="Bleriot becomes a celebrity when he lands in D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50" y="1371600"/>
            <a:ext cx="4748557" cy="3082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4648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err="1" smtClean="0">
                <a:solidFill>
                  <a:prstClr val="black"/>
                </a:solidFill>
              </a:rPr>
              <a:t>Blériot</a:t>
            </a:r>
            <a:r>
              <a:rPr lang="en-US" sz="2400" b="1" dirty="0" smtClean="0">
                <a:solidFill>
                  <a:prstClr val="black"/>
                </a:solidFill>
              </a:rPr>
              <a:t> was an instant celebrity when he landed in Dover after </a:t>
            </a:r>
            <a:r>
              <a:rPr lang="en-US" sz="2400" b="1" dirty="0" smtClean="0">
                <a:solidFill>
                  <a:srgbClr val="FF0000"/>
                </a:solidFill>
              </a:rPr>
              <a:t>crossing the English Channel.</a:t>
            </a:r>
          </a:p>
          <a:p>
            <a:pPr algn="ctr" defTabSz="914400"/>
            <a:r>
              <a:rPr lang="en-US" sz="2400" b="1" dirty="0" smtClean="0">
                <a:solidFill>
                  <a:srgbClr val="FF0000"/>
                </a:solidFill>
              </a:rPr>
              <a:t>25 miles - 37 minutes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No compass</a:t>
            </a: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924174" cy="389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7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09 BLERI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5" y="838200"/>
            <a:ext cx="8077200" cy="4711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5715000"/>
            <a:ext cx="1965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b="1" dirty="0" smtClean="0">
                <a:solidFill>
                  <a:prstClr val="black"/>
                </a:solidFill>
              </a:rPr>
              <a:t>Bleriot XI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7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/>
              <a:t>Many speed and endurance records were broken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Louis Bleriot - - fastest lap – 47.8 </a:t>
            </a:r>
            <a:r>
              <a:rPr lang="en-US" b="1" dirty="0" smtClean="0">
                <a:solidFill>
                  <a:srgbClr val="FF0000"/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2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910 HENRI FARMAN III BIPLANE (Replica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23901" y="5334000"/>
            <a:ext cx="7696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000" b="1" dirty="0">
                <a:solidFill>
                  <a:srgbClr val="FF0000"/>
                </a:solidFill>
              </a:rPr>
              <a:t>Henri Farman III</a:t>
            </a:r>
          </a:p>
          <a:p>
            <a:pPr defTabSz="914400"/>
            <a:r>
              <a:rPr lang="en-US" b="1" dirty="0">
                <a:solidFill>
                  <a:schemeClr val="tx1"/>
                </a:solidFill>
              </a:rPr>
              <a:t>Powered by a 50-horsepower </a:t>
            </a:r>
            <a:r>
              <a:rPr lang="en-US" b="1" dirty="0" err="1">
                <a:solidFill>
                  <a:schemeClr val="tx1"/>
                </a:solidFill>
              </a:rPr>
              <a:t>Gnôme</a:t>
            </a:r>
            <a:r>
              <a:rPr lang="en-US" b="1" dirty="0">
                <a:solidFill>
                  <a:schemeClr val="tx1"/>
                </a:solidFill>
              </a:rPr>
              <a:t> engine,</a:t>
            </a:r>
          </a:p>
          <a:p>
            <a:pPr defTabSz="914400"/>
            <a:r>
              <a:rPr lang="en-US" b="1" dirty="0">
                <a:solidFill>
                  <a:schemeClr val="tx1"/>
                </a:solidFill>
              </a:rPr>
              <a:t>It had </a:t>
            </a:r>
            <a:r>
              <a:rPr lang="en-US" sz="2000" b="1" dirty="0">
                <a:solidFill>
                  <a:srgbClr val="FF0000"/>
                </a:solidFill>
              </a:rPr>
              <a:t>full ailerons and twin rudders </a:t>
            </a:r>
            <a:r>
              <a:rPr lang="en-US" b="1" dirty="0">
                <a:solidFill>
                  <a:schemeClr val="bg1"/>
                </a:solidFill>
              </a:rPr>
              <a:t>for control</a:t>
            </a:r>
          </a:p>
          <a:p>
            <a:pPr defTabSz="914400"/>
            <a:r>
              <a:rPr lang="en-US" sz="2000" b="1" dirty="0">
                <a:solidFill>
                  <a:srgbClr val="FF0000"/>
                </a:solidFill>
              </a:rPr>
              <a:t>Sprung wheels on the skids </a:t>
            </a:r>
            <a:r>
              <a:rPr lang="en-US" b="1" dirty="0">
                <a:solidFill>
                  <a:schemeClr val="tx1"/>
                </a:solidFill>
              </a:rPr>
              <a:t>to soften the landing. </a:t>
            </a:r>
          </a:p>
        </p:txBody>
      </p:sp>
    </p:spTree>
    <p:extLst>
      <p:ext uri="{BB962C8B-B14F-4D97-AF65-F5344CB8AC3E}">
        <p14:creationId xmlns:p14="http://schemas.microsoft.com/office/powerpoint/2010/main" val="42044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Robert </a:t>
            </a:r>
            <a:r>
              <a:rPr lang="en-US" sz="2400" b="1" dirty="0" err="1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Esnault-Pelterie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to aviation.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Alberto Santos-Dumont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to aviation.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Louis Bleriot to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aviation. 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aviation achievements at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First International Air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meet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Henri Farman’s contributions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79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Wing Warping</a:t>
            </a:r>
          </a:p>
          <a:p>
            <a:pPr lvl="1"/>
            <a:r>
              <a:rPr lang="en-US" dirty="0" smtClean="0"/>
              <a:t>Clumsy method to control an airplane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Frenchman – </a:t>
            </a:r>
            <a:r>
              <a:rPr lang="en-US" b="1" dirty="0" smtClean="0">
                <a:solidFill>
                  <a:srgbClr val="FF0000"/>
                </a:solidFill>
              </a:rPr>
              <a:t>Robert </a:t>
            </a:r>
            <a:r>
              <a:rPr lang="en-US" b="1" dirty="0" err="1" smtClean="0">
                <a:solidFill>
                  <a:srgbClr val="FF0000"/>
                </a:solidFill>
              </a:rPr>
              <a:t>Esnault-Pelterie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built a Wright-style glider in 1904 and </a:t>
            </a:r>
            <a:r>
              <a:rPr lang="en-US" b="1" dirty="0" smtClean="0">
                <a:solidFill>
                  <a:srgbClr val="FF0000"/>
                </a:solidFill>
              </a:rPr>
              <a:t>used ailerons to replace the wing-warping technique </a:t>
            </a:r>
            <a:r>
              <a:rPr lang="en-US" b="1" dirty="0" smtClean="0"/>
              <a:t>developed by the Wright brothers. 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Utilized a hand operated wheel to control the </a:t>
            </a:r>
            <a:r>
              <a:rPr lang="en-US" b="1" dirty="0" smtClean="0">
                <a:solidFill>
                  <a:srgbClr val="FF0000"/>
                </a:solidFill>
              </a:rPr>
              <a:t>ailerons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nventor of the joystick and first fully enclosed fuselage airplane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0"/>
            <a:ext cx="1703832" cy="25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Robert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Esnault-Pelterie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to aviation.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Alberto Santos-Dumont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to aviation.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Louis Bleriot to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aviation. 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aviation achievements at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First International Air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meet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Henri Farman’s contributions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1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31"/>
            <a:ext cx="8229600" cy="452596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Alberto Santos-</a:t>
            </a:r>
            <a:r>
              <a:rPr lang="en-US" u="sng" dirty="0" err="1" smtClean="0">
                <a:solidFill>
                  <a:srgbClr val="FF0000"/>
                </a:solidFill>
              </a:rPr>
              <a:t>Dumount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Flew first powered airplane in Europe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14-bis biplane – Paris, France Oct 23, 1906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for a distance </a:t>
            </a:r>
            <a:r>
              <a:rPr lang="en-US" dirty="0" smtClean="0">
                <a:solidFill>
                  <a:srgbClr val="FF0000"/>
                </a:solidFill>
              </a:rPr>
              <a:t>197ft at </a:t>
            </a:r>
            <a:r>
              <a:rPr lang="en-US" dirty="0">
                <a:solidFill>
                  <a:srgbClr val="FF0000"/>
                </a:solidFill>
              </a:rPr>
              <a:t>a height of </a:t>
            </a:r>
            <a:r>
              <a:rPr lang="en-US" dirty="0" smtClean="0">
                <a:solidFill>
                  <a:srgbClr val="FF0000"/>
                </a:solidFill>
              </a:rPr>
              <a:t>10ft</a:t>
            </a:r>
          </a:p>
          <a:p>
            <a:pPr lvl="2"/>
            <a:r>
              <a:rPr lang="en-US" dirty="0" smtClean="0"/>
              <a:t>Two weeks later flew for 722ft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304800"/>
            <a:ext cx="190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57" y="3731962"/>
            <a:ext cx="2118984" cy="2863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4" y="3731962"/>
            <a:ext cx="5486400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/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The aircraft was a 1911 Wright Flyer Model D at is called the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43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Robert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Esnault-Pelterie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to aviation.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Alberto Santos-Dumont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to aviation.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contributions by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Louis Bleriot to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aviation. </a:t>
            </a: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aviation achievements at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First International Air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meet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Henri Farman’s contributions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1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>
                <a:solidFill>
                  <a:srgbClr val="FF0000"/>
                </a:solidFill>
              </a:rPr>
              <a:t>Louis Bleriot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Flew first powered monoplane 1907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Blériot</a:t>
            </a:r>
            <a:r>
              <a:rPr lang="en-US" dirty="0"/>
              <a:t> V canard monoplane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35200" cy="352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61447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Bleriot takes off across the English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8310"/>
            <a:ext cx="4952999" cy="3467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4648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Louis </a:t>
            </a:r>
            <a:r>
              <a:rPr lang="en-US" sz="2000" b="1" dirty="0" err="1" smtClean="0">
                <a:solidFill>
                  <a:srgbClr val="FF0000"/>
                </a:solidFill>
              </a:rPr>
              <a:t>Blériot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took off </a:t>
            </a:r>
            <a:r>
              <a:rPr lang="en-US" sz="2000" b="1" dirty="0" smtClean="0">
                <a:solidFill>
                  <a:srgbClr val="FF0000"/>
                </a:solidFill>
              </a:rPr>
              <a:t>in his model XI </a:t>
            </a:r>
            <a:r>
              <a:rPr lang="en-US" sz="2000" b="1" dirty="0" smtClean="0">
                <a:solidFill>
                  <a:prstClr val="black"/>
                </a:solidFill>
              </a:rPr>
              <a:t>on July 25, 1909 to </a:t>
            </a:r>
            <a:r>
              <a:rPr lang="en-US" sz="2000" b="1" dirty="0" smtClean="0">
                <a:solidFill>
                  <a:srgbClr val="FF0000"/>
                </a:solidFill>
              </a:rPr>
              <a:t>fly across the English Channel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</a:p>
          <a:p>
            <a:pPr defTabSz="914400"/>
            <a:r>
              <a:rPr lang="en-US" sz="2000" b="1" dirty="0" smtClean="0">
                <a:solidFill>
                  <a:prstClr val="black"/>
                </a:solidFill>
              </a:rPr>
              <a:t>25 –hp engine</a:t>
            </a:r>
          </a:p>
          <a:p>
            <a:pPr defTabSz="914400"/>
            <a:endParaRPr lang="en-US" sz="2000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2000" b="1" dirty="0" smtClean="0">
                <a:solidFill>
                  <a:srgbClr val="FF0000"/>
                </a:solidFill>
              </a:rPr>
              <a:t>Built 11 planes before the trip – had almost 50 crashes </a:t>
            </a:r>
            <a:r>
              <a:rPr lang="en-US" sz="2000" b="1" dirty="0" smtClean="0">
                <a:solidFill>
                  <a:prstClr val="black"/>
                </a:solidFill>
              </a:rPr>
              <a:t>but refused to give up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98551"/>
            <a:ext cx="2371724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8" name="Picture 4" descr="Bleriot becomes a celebrity when he lands in D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50" y="1371600"/>
            <a:ext cx="4748557" cy="3082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4648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err="1" smtClean="0">
                <a:solidFill>
                  <a:prstClr val="black"/>
                </a:solidFill>
              </a:rPr>
              <a:t>Blériot</a:t>
            </a:r>
            <a:r>
              <a:rPr lang="en-US" sz="2400" b="1" dirty="0" smtClean="0">
                <a:solidFill>
                  <a:prstClr val="black"/>
                </a:solidFill>
              </a:rPr>
              <a:t> was an instant celebrity when he landed in Dover after </a:t>
            </a:r>
            <a:r>
              <a:rPr lang="en-US" sz="2400" b="1" dirty="0" smtClean="0">
                <a:solidFill>
                  <a:srgbClr val="FF0000"/>
                </a:solidFill>
              </a:rPr>
              <a:t>crossing the English Channel.</a:t>
            </a:r>
          </a:p>
          <a:p>
            <a:pPr algn="ctr" defTabSz="914400"/>
            <a:r>
              <a:rPr lang="en-US" sz="2400" b="1" dirty="0" smtClean="0">
                <a:solidFill>
                  <a:srgbClr val="FF0000"/>
                </a:solidFill>
              </a:rPr>
              <a:t>25 miles - 37 minutes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</a:rPr>
              <a:t>No compass</a:t>
            </a:r>
          </a:p>
        </p:txBody>
      </p:sp>
      <p:pic>
        <p:nvPicPr>
          <p:cNvPr id="1030" name="Picture 6" descr="http://2.bp.blogspot.com/_FKsQseokM2g/TQFqP2gLR1I/AAAAAAAAAQA/BnRDAOq0cFI/s1600/Bleriot%2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924174" cy="3898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Robert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Esnault-Pelterie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to aviation.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Alberto Santos-Dumont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to aviation.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Louis Bleriot to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aviation. 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aviation achievements at the </a:t>
            </a:r>
            <a:r>
              <a:rPr lang="en-US" sz="2400" b="1" dirty="0">
                <a:latin typeface="Helvetica" pitchFamily="34" charset="0"/>
                <a:cs typeface="Helvetica" pitchFamily="34" charset="0"/>
              </a:rPr>
              <a:t>First International Air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meet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Henri Farman’s contributions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1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/>
              <a:t>Many speed and endurance records were broken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Louis Bleriot - - fastest lap – 47.8 </a:t>
            </a:r>
            <a:r>
              <a:rPr lang="en-US" b="1" dirty="0" smtClean="0">
                <a:solidFill>
                  <a:srgbClr val="FF0000"/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3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Robert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Esnault-Pelterie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to aviation.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Alberto Santos-Dumont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to aviation.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contributions by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Louis Bleriot to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aviation. 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aviation achievements at 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First International Air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</a:rPr>
              <a:t>meet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.</a:t>
            </a: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Henri Farman’s contributions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1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4" y="1447800"/>
            <a:ext cx="6206836" cy="3962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1909 – First International Air meet held in Rheims, France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Many speed and endurance records were broken</a:t>
            </a:r>
          </a:p>
          <a:p>
            <a:pPr lvl="1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Louis Bleriot - - fastest lap – 47.8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mph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Henri Farman stayed in the air 3 hrs, 4 minutes and 56 seconds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Flying 111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" name="Picture 2" descr="Henri Far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228600"/>
            <a:ext cx="2660527" cy="4114800"/>
          </a:xfrm>
          <a:prstGeom prst="rect">
            <a:avLst/>
          </a:prstGeom>
          <a:noFill/>
        </p:spPr>
      </p:pic>
      <p:pic>
        <p:nvPicPr>
          <p:cNvPr id="11268" name="Picture 4" descr="Henri Far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7575" y="3934788"/>
            <a:ext cx="2162174" cy="286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9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910 HENRI FARMAN III BIPLANE (Replica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257800"/>
            <a:ext cx="929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0000"/>
                </a:solidFill>
              </a:rPr>
              <a:t>Henri Farman III</a:t>
            </a:r>
          </a:p>
          <a:p>
            <a:pPr defTabSz="914400"/>
            <a:r>
              <a:rPr lang="en-US" sz="2400" b="1" dirty="0" smtClean="0">
                <a:solidFill>
                  <a:schemeClr val="bg1"/>
                </a:solidFill>
              </a:rPr>
              <a:t>Powered by a 50-horsepower </a:t>
            </a:r>
            <a:r>
              <a:rPr lang="en-US" sz="2400" b="1" dirty="0" err="1" smtClean="0">
                <a:solidFill>
                  <a:schemeClr val="bg1"/>
                </a:solidFill>
              </a:rPr>
              <a:t>Gnôme</a:t>
            </a:r>
            <a:r>
              <a:rPr lang="en-US" sz="2400" b="1" dirty="0" smtClean="0">
                <a:solidFill>
                  <a:schemeClr val="bg1"/>
                </a:solidFill>
              </a:rPr>
              <a:t> engine,</a:t>
            </a:r>
          </a:p>
          <a:p>
            <a:pPr defTabSz="914400"/>
            <a:r>
              <a:rPr lang="en-US" sz="2400" b="1" dirty="0" smtClean="0">
                <a:solidFill>
                  <a:schemeClr val="bg1"/>
                </a:solidFill>
              </a:rPr>
              <a:t>It had </a:t>
            </a:r>
            <a:r>
              <a:rPr lang="en-US" sz="2800" b="1" dirty="0" smtClean="0">
                <a:solidFill>
                  <a:srgbClr val="FF0000"/>
                </a:solidFill>
              </a:rPr>
              <a:t>full ailerons and twin rudders </a:t>
            </a:r>
            <a:r>
              <a:rPr lang="en-US" sz="2400" b="1" dirty="0" smtClean="0">
                <a:solidFill>
                  <a:schemeClr val="bg1"/>
                </a:solidFill>
              </a:rPr>
              <a:t>for control</a:t>
            </a:r>
          </a:p>
          <a:p>
            <a:pPr defTabSz="914400"/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prung wheels on the skids </a:t>
            </a:r>
            <a:r>
              <a:rPr lang="en-US" sz="2400" b="1" dirty="0" smtClean="0">
                <a:solidFill>
                  <a:schemeClr val="bg1"/>
                </a:solidFill>
              </a:rPr>
              <a:t>to soften the landing.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prize and the rules established for the challenge of the flight across the country.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</a:t>
            </a: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aircraft used in the cross country flight.</a:t>
            </a:r>
            <a:endParaRPr lang="en-US" sz="28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planned course of the flight from coast to coast.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distance, speed and the time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cross country trip took to complete.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Harriet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Quimby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and her significance to aviation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. (two firsts)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59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multiengine aircraft and the reasons for its development.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first four engine aircraft.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Gnome  and the Le Rhone engine. 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early inventors of the helicopter and the major control problem they faced.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first regularly scheduled airline service.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93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1911 – Short Brothers developed the first multiengine aircraft – called the “Triple Twin”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42" name="Picture 2" descr="File:Im1909FL-Short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786" y="2133600"/>
            <a:ext cx="9197786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914400"/>
          </a:xfrm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“Triple Twin”</a:t>
            </a:r>
          </a:p>
          <a:p>
            <a:pPr marL="393192" lvl="1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Had two engines and three propellers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1026" name="Picture 2" descr="http://t3.gstatic.com/images?q=tbn:ANd9GcRSEqsk8A4HPL26TwsSE_awgBEWncwPby0L46mADq05_ujpZ49nqw:upload.wikimedia.org/wikipedia/commons/c/c1/Short-Triple-Twin08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0632"/>
            <a:ext cx="7239000" cy="459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Reasons for multi-engine aircraft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Increased 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Reliability ( if 1 fails enough power to safe landing)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46082" name="Picture 2" descr="File:Im1909FL-Short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0" y="2957047"/>
            <a:ext cx="9122229" cy="390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0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3200400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/>
              <a:t>May 13, 1913 – First four engine aircraft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LeGrand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Built and flown by Igor Sikorsky</a:t>
            </a:r>
          </a:p>
          <a:p>
            <a:pPr lvl="2"/>
            <a:r>
              <a:rPr lang="en-US" sz="2800" b="1" dirty="0" smtClean="0"/>
              <a:t>Wingspan of 92 ft</a:t>
            </a:r>
          </a:p>
          <a:p>
            <a:pPr lvl="2"/>
            <a:r>
              <a:rPr lang="en-US" sz="2800" b="1" dirty="0" smtClean="0"/>
              <a:t>Four 100-hp engines</a:t>
            </a:r>
          </a:p>
          <a:p>
            <a:pPr lvl="2"/>
            <a:r>
              <a:rPr lang="en-US" sz="2800" b="1" dirty="0" smtClean="0"/>
              <a:t>16 wheels for landing gear</a:t>
            </a:r>
          </a:p>
          <a:p>
            <a:pPr lvl="2"/>
            <a:r>
              <a:rPr lang="en-US" sz="2800" b="1" dirty="0" smtClean="0"/>
              <a:t>Fully enclosed cockpit</a:t>
            </a:r>
          </a:p>
          <a:p>
            <a:pPr lvl="2"/>
            <a:r>
              <a:rPr lang="en-US" sz="2800" b="1" dirty="0" smtClean="0"/>
              <a:t>Passenger cabin with portholes for windows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Sikorsky-LeGr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35" y="533400"/>
            <a:ext cx="8634265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0538"/>
            <a:ext cx="853062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0" y="623281"/>
            <a:ext cx="4972050" cy="37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9706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088" y="1447800"/>
            <a:ext cx="33528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Engines at that time were</a:t>
            </a:r>
          </a:p>
          <a:p>
            <a:pPr lvl="1"/>
            <a:r>
              <a:rPr lang="en-US" sz="2400" b="1" dirty="0" smtClean="0"/>
              <a:t>Manufactured from steel, cast iron, and brass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Water-cooled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10 lbs for every 1 horsepower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Required large heavy structure to support weight of engine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57600" y="1219200"/>
            <a:ext cx="5486400" cy="4819650"/>
            <a:chOff x="3657600" y="1219200"/>
            <a:chExt cx="5486400" cy="4819650"/>
          </a:xfrm>
        </p:grpSpPr>
        <p:pic>
          <p:nvPicPr>
            <p:cNvPr id="8194" name="Picture 2" descr="1903 Wright engin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1219200"/>
              <a:ext cx="5486400" cy="481965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172200" y="5486400"/>
              <a:ext cx="239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1903 Wright Engine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8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98772" y="1988951"/>
            <a:ext cx="3310167" cy="22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/>
              <a:t>Gnome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smtClean="0"/>
              <a:t>Engine</a:t>
            </a:r>
            <a:endParaRPr lang="en-US" sz="7200" b="1" dirty="0"/>
          </a:p>
        </p:txBody>
      </p:sp>
      <p:pic>
        <p:nvPicPr>
          <p:cNvPr id="6" name="Picture 2" descr="Gnome 9-N engin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7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828800"/>
            <a:ext cx="3657600" cy="3581400"/>
          </a:xfrm>
        </p:spPr>
        <p:txBody>
          <a:bodyPr>
            <a:noAutofit/>
          </a:bodyPr>
          <a:lstStyle/>
          <a:p>
            <a:pPr lvl="1"/>
            <a:r>
              <a:rPr lang="en-US" sz="2400" b="1" i="1" dirty="0" smtClean="0"/>
              <a:t>Gnome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Cylinders had cooling fins to help bleed the heat </a:t>
            </a:r>
            <a:r>
              <a:rPr lang="en-US" sz="2000" b="1" dirty="0" smtClean="0"/>
              <a:t>into the air</a:t>
            </a:r>
          </a:p>
          <a:p>
            <a:pPr lvl="2"/>
            <a:r>
              <a:rPr lang="en-US" sz="2000" b="1" dirty="0" smtClean="0"/>
              <a:t>When stationary </a:t>
            </a:r>
            <a:r>
              <a:rPr lang="en-US" sz="2000" b="1" dirty="0" smtClean="0">
                <a:solidFill>
                  <a:srgbClr val="FF0000"/>
                </a:solidFill>
              </a:rPr>
              <a:t>the engine/propeller spun around the fixed crankshaft</a:t>
            </a:r>
          </a:p>
          <a:p>
            <a:pPr lvl="2"/>
            <a:r>
              <a:rPr lang="en-US" sz="2000" b="1" dirty="0" smtClean="0"/>
              <a:t>Opposite of modern radial engines</a:t>
            </a:r>
          </a:p>
          <a:p>
            <a:pPr lvl="2"/>
            <a:r>
              <a:rPr lang="en-US" sz="2000" b="1" dirty="0" smtClean="0">
                <a:solidFill>
                  <a:srgbClr val="FF0000"/>
                </a:solidFill>
              </a:rPr>
              <a:t>Called rotary engines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51202" name="Picture 2" descr="Gnome 9-N en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43000"/>
            <a:ext cx="5105400" cy="4679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8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aircraft was a 1911 Wright Flyer Model D called the “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51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4495800" cy="365760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Gnome  / Le Rhone</a:t>
            </a:r>
          </a:p>
          <a:p>
            <a:pPr lvl="1"/>
            <a:r>
              <a:rPr lang="en-US" sz="2800" b="1" dirty="0" smtClean="0"/>
              <a:t>Many </a:t>
            </a:r>
            <a:r>
              <a:rPr lang="en-US" sz="2800" b="1" dirty="0" smtClean="0">
                <a:solidFill>
                  <a:srgbClr val="FF0000"/>
                </a:solidFill>
              </a:rPr>
              <a:t>World War I aircraft </a:t>
            </a:r>
            <a:r>
              <a:rPr lang="en-US" sz="2800" b="1" dirty="0" smtClean="0"/>
              <a:t>used the engines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Sopwith</a:t>
            </a:r>
            <a:r>
              <a:rPr lang="en-US" sz="2800" b="1" dirty="0" smtClean="0">
                <a:solidFill>
                  <a:srgbClr val="FF0000"/>
                </a:solidFill>
              </a:rPr>
              <a:t> Camel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Sopwith</a:t>
            </a:r>
            <a:r>
              <a:rPr lang="en-US" sz="2800" b="1" dirty="0" smtClean="0">
                <a:solidFill>
                  <a:srgbClr val="FF0000"/>
                </a:solidFill>
              </a:rPr>
              <a:t> Pup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Europe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4002088" cy="402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ohtm.org/Sopwith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1"/>
            <a:ext cx="8585194" cy="64388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43200" y="5562600"/>
            <a:ext cx="3550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prstClr val="white"/>
                </a:solidFill>
              </a:rPr>
              <a:t>Sopwith</a:t>
            </a:r>
            <a:r>
              <a:rPr lang="en-US" sz="4400" b="1" dirty="0" smtClean="0">
                <a:solidFill>
                  <a:prstClr val="white"/>
                </a:solidFill>
              </a:rPr>
              <a:t> Pup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d951443.u114.weberz.com/images/Sopwith_Pup/sopwith_pup_lan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22" y="166908"/>
            <a:ext cx="9243510" cy="66910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98800" y="5791200"/>
            <a:ext cx="4240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prstClr val="white"/>
                </a:solidFill>
              </a:rPr>
              <a:t>Sopwith</a:t>
            </a:r>
            <a:r>
              <a:rPr lang="en-US" sz="4400" b="1" dirty="0" smtClean="0">
                <a:solidFill>
                  <a:prstClr val="white"/>
                </a:solidFill>
              </a:rPr>
              <a:t> Camel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-102723" y="1295400"/>
            <a:ext cx="5208123" cy="38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How to 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Fly a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Helicopter</a:t>
            </a:r>
            <a:endParaRPr lang="en-US" sz="81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8891"/>
            <a:ext cx="37941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1295400"/>
            <a:ext cx="3490912" cy="24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Heavier-than-aircraft –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Lift is produced by the wings</a:t>
            </a:r>
          </a:p>
          <a:p>
            <a:r>
              <a:rPr lang="en-US" dirty="0" smtClean="0"/>
              <a:t>To sustain lift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Wings must be moving through the air</a:t>
            </a:r>
          </a:p>
          <a:p>
            <a:r>
              <a:rPr lang="en-US" dirty="0" smtClean="0"/>
              <a:t>Fixed wing aircraft forward motion causes wings to move through air and create lift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Helicopters</a:t>
            </a:r>
          </a:p>
          <a:p>
            <a:pPr lvl="1"/>
            <a:r>
              <a:rPr lang="en-US" dirty="0" smtClean="0"/>
              <a:t>Main rotor moves through air and made up of a number of blades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Blades are like wings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As they move through the air they create lift</a:t>
            </a:r>
          </a:p>
          <a:p>
            <a:pPr lvl="1"/>
            <a:r>
              <a:rPr lang="en-US" dirty="0" smtClean="0"/>
              <a:t>Hence the term – </a:t>
            </a:r>
            <a:r>
              <a:rPr lang="en-US" b="1" dirty="0" smtClean="0">
                <a:solidFill>
                  <a:srgbClr val="FF0000"/>
                </a:solidFill>
              </a:rPr>
              <a:t>rotary 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Up – Vertical Flying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Louis </a:t>
            </a:r>
            <a:r>
              <a:rPr lang="en-US" dirty="0" err="1" smtClean="0">
                <a:solidFill>
                  <a:srgbClr val="FF0000"/>
                </a:solidFill>
              </a:rPr>
              <a:t>Breguet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- 1907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Lifted off ground but was held by four assistants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7450"/>
            <a:ext cx="887636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1907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Plagued by control problems</a:t>
            </a:r>
          </a:p>
          <a:p>
            <a:pPr lvl="1"/>
            <a:r>
              <a:rPr lang="en-US" dirty="0" smtClean="0"/>
              <a:t>Counteracting the torque of the main rotor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When the helicopter was turning the aircraft went in the opposite direction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Development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7379"/>
            <a:ext cx="5156201" cy="35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0" y="3962400"/>
            <a:ext cx="4553032" cy="283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To counteract it  - </a:t>
            </a:r>
            <a:r>
              <a:rPr lang="en-US" dirty="0" smtClean="0">
                <a:solidFill>
                  <a:srgbClr val="FF0000"/>
                </a:solidFill>
              </a:rPr>
              <a:t>two rotors were added rotating in opposite directions</a:t>
            </a:r>
          </a:p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Another is to put a </a:t>
            </a:r>
            <a:r>
              <a:rPr lang="en-US" dirty="0" smtClean="0">
                <a:solidFill>
                  <a:srgbClr val="FF0000"/>
                </a:solidFill>
              </a:rPr>
              <a:t>small rotor on the tail boom </a:t>
            </a:r>
            <a:r>
              <a:rPr lang="en-US" dirty="0" smtClean="0">
                <a:solidFill>
                  <a:prstClr val="black"/>
                </a:solidFill>
              </a:rPr>
              <a:t>which provided thrust </a:t>
            </a:r>
            <a:r>
              <a:rPr lang="en-US" dirty="0" smtClean="0">
                <a:solidFill>
                  <a:srgbClr val="FF0000"/>
                </a:solidFill>
              </a:rPr>
              <a:t>to counteract the torque of </a:t>
            </a:r>
            <a:r>
              <a:rPr lang="en-US" dirty="0" smtClean="0">
                <a:solidFill>
                  <a:prstClr val="black"/>
                </a:solidFill>
              </a:rPr>
              <a:t>the main rotor.</a:t>
            </a:r>
          </a:p>
          <a:p>
            <a:pPr lvl="1">
              <a:buClr>
                <a:srgbClr val="2DA2BF"/>
              </a:buClr>
            </a:pPr>
            <a:r>
              <a:rPr lang="en-US" dirty="0" smtClean="0">
                <a:solidFill>
                  <a:srgbClr val="FF0000"/>
                </a:solidFill>
              </a:rPr>
              <a:t>Took 30 years to solve it </a:t>
            </a:r>
            <a:r>
              <a:rPr lang="en-US" dirty="0" smtClean="0">
                <a:solidFill>
                  <a:prstClr val="black"/>
                </a:solidFill>
              </a:rPr>
              <a:t>– just prior to World War II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19613"/>
            <a:ext cx="490307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4137766"/>
            <a:ext cx="4096658" cy="272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rgbClr val="464646"/>
                </a:solidFill>
              </a:rPr>
              <a:t>Helicopter Development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62" y="990600"/>
            <a:ext cx="8686800" cy="957072"/>
          </a:xfrm>
        </p:spPr>
        <p:txBody>
          <a:bodyPr/>
          <a:lstStyle/>
          <a:p>
            <a:pPr marL="109728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Jan 1, 1914 – first regularly scheduled air service </a:t>
            </a:r>
            <a:r>
              <a:rPr lang="en-US" b="1" dirty="0" smtClean="0"/>
              <a:t>using a heavier-than-aircraft </a:t>
            </a:r>
            <a:r>
              <a:rPr lang="en-US" b="1" dirty="0" smtClean="0">
                <a:solidFill>
                  <a:srgbClr val="FF0000"/>
                </a:solidFill>
              </a:rPr>
              <a:t>in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Commercial Flying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1226"/>
            <a:ext cx="7772400" cy="4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14300" y="1024128"/>
            <a:ext cx="8686800" cy="16428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 smtClean="0">
                <a:solidFill>
                  <a:srgbClr val="FF0000"/>
                </a:solidFill>
              </a:rPr>
              <a:t>Airline – “St. Petersburg – Tampa Airboat Line”</a:t>
            </a:r>
          </a:p>
          <a:p>
            <a:pPr>
              <a:buClr>
                <a:srgbClr val="2DA2BF"/>
              </a:buClr>
            </a:pPr>
            <a:r>
              <a:rPr lang="en-US" dirty="0" smtClean="0">
                <a:solidFill>
                  <a:srgbClr val="FF0000"/>
                </a:solidFill>
              </a:rPr>
              <a:t>Twin-engine </a:t>
            </a:r>
            <a:r>
              <a:rPr lang="en-US" dirty="0" err="1" smtClean="0">
                <a:solidFill>
                  <a:srgbClr val="FF0000"/>
                </a:solidFill>
              </a:rPr>
              <a:t>Benoist</a:t>
            </a:r>
            <a:r>
              <a:rPr lang="en-US" dirty="0" smtClean="0">
                <a:solidFill>
                  <a:srgbClr val="FF0000"/>
                </a:solidFill>
              </a:rPr>
              <a:t> XIV – flying boat</a:t>
            </a:r>
          </a:p>
          <a:p>
            <a:pPr>
              <a:buClr>
                <a:srgbClr val="2DA2BF"/>
              </a:buClr>
            </a:pPr>
            <a:r>
              <a:rPr lang="en-US" dirty="0" smtClean="0">
                <a:solidFill>
                  <a:srgbClr val="FF0000"/>
                </a:solidFill>
              </a:rPr>
              <a:t>Carried 2 passengers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2580"/>
            <a:ext cx="5480049" cy="425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956814"/>
            <a:ext cx="3889829" cy="490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rgbClr val="464646"/>
                </a:solidFill>
              </a:rPr>
              <a:t>Commercial Flying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prize and the rules established for the challenge of the flight across the country.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used in the cross country flight.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planned course of the flight from coast to coast.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distance, speed and the time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cross country trip took to complete.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Harriet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Quimby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and her significance to aviation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. (two firsts)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59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52598"/>
            <a:ext cx="37131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899"/>
            <a:ext cx="5884896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-152400" y="1371600"/>
            <a:ext cx="8686800" cy="1414272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en-US" dirty="0" smtClean="0">
                <a:solidFill>
                  <a:srgbClr val="FF0000"/>
                </a:solidFill>
              </a:rPr>
              <a:t>22 mile flight cost $5 took 20 minutes</a:t>
            </a:r>
          </a:p>
          <a:p>
            <a:pPr>
              <a:buClr>
                <a:srgbClr val="2DA2BF"/>
              </a:buClr>
            </a:pPr>
            <a:r>
              <a:rPr lang="en-US" dirty="0" smtClean="0">
                <a:solidFill>
                  <a:srgbClr val="FF0000"/>
                </a:solidFill>
              </a:rPr>
              <a:t>Flew twice a day for 5 months</a:t>
            </a:r>
          </a:p>
          <a:p>
            <a:pPr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Carried a total of 1,200 passengers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solidFill>
                  <a:srgbClr val="464646"/>
                </a:solidFill>
              </a:rPr>
              <a:t>Commercial Flying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4881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33400" y="10668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Safety </a:t>
            </a:r>
            <a:r>
              <a:rPr lang="en-US" sz="2800" b="1" i="1" dirty="0" smtClean="0">
                <a:solidFill>
                  <a:srgbClr val="FF0000"/>
                </a:solidFill>
              </a:rPr>
              <a:t>Glasses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Use of Cutting tools is Dangerous – AT ALL </a:t>
            </a:r>
            <a:r>
              <a:rPr lang="en-US" sz="2800" b="1" i="1" dirty="0" smtClean="0">
                <a:solidFill>
                  <a:srgbClr val="FF0000"/>
                </a:solidFill>
              </a:rPr>
              <a:t>TIMES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Cutting </a:t>
            </a:r>
            <a:r>
              <a:rPr lang="en-US" sz="2800" b="1" i="1" dirty="0" smtClean="0">
                <a:solidFill>
                  <a:srgbClr val="FF0000"/>
                </a:solidFill>
              </a:rPr>
              <a:t>Mats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Extended breathing of adhesives and paint fumes can be </a:t>
            </a:r>
            <a:r>
              <a:rPr lang="en-US" sz="2800" b="1" i="1" dirty="0" smtClean="0">
                <a:solidFill>
                  <a:srgbClr val="FF0000"/>
                </a:solidFill>
              </a:rPr>
              <a:t>dangerous</a:t>
            </a:r>
          </a:p>
          <a:p>
            <a:pPr>
              <a:defRPr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May use vinyl gloves</a:t>
            </a:r>
          </a:p>
        </p:txBody>
      </p:sp>
    </p:spTree>
    <p:extLst>
      <p:ext uri="{BB962C8B-B14F-4D97-AF65-F5344CB8AC3E}">
        <p14:creationId xmlns:p14="http://schemas.microsoft.com/office/powerpoint/2010/main" val="3571672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371600"/>
            <a:ext cx="8186291" cy="487680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wash paint brushes in sink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pour paint or thinner down drain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paint thinner to clean brushes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May use Acetone to remove Super Glue or glue 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spray paint outside and on cardboard  to avoid overspray.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Must use dust mask when using spray paint.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96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9144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Be sure to read all model instructions.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Areas will remain clean and </a:t>
            </a:r>
            <a:r>
              <a:rPr lang="en-US" b="1" i="1" dirty="0" smtClean="0">
                <a:solidFill>
                  <a:srgbClr val="FF0000"/>
                </a:solidFill>
              </a:rPr>
              <a:t>organized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Plane Captains </a:t>
            </a:r>
            <a:r>
              <a:rPr lang="en-US" b="1" i="1" dirty="0"/>
              <a:t>will insure All Areas will be cleaned  and all items put back in proper locations </a:t>
            </a:r>
            <a:r>
              <a:rPr lang="en-US" sz="4000" b="1" i="1" dirty="0" smtClean="0"/>
              <a:t>10</a:t>
            </a:r>
            <a:r>
              <a:rPr lang="en-US" b="1" i="1" dirty="0" smtClean="0"/>
              <a:t>minutes </a:t>
            </a:r>
            <a:r>
              <a:rPr lang="en-US" b="1" i="1" dirty="0"/>
              <a:t>prior to class </a:t>
            </a:r>
            <a:r>
              <a:rPr lang="en-US" b="1" i="1" dirty="0" smtClean="0"/>
              <a:t>ending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Class </a:t>
            </a:r>
            <a:r>
              <a:rPr lang="en-US" b="1" i="1" cap="all" dirty="0">
                <a:solidFill>
                  <a:srgbClr val="C00000"/>
                </a:solidFill>
              </a:rPr>
              <a:t>safety monitor </a:t>
            </a:r>
            <a:r>
              <a:rPr lang="en-US" b="1" i="1" dirty="0"/>
              <a:t>will insure areas are clean and safe at all </a:t>
            </a:r>
            <a:r>
              <a:rPr lang="en-US" b="1" i="1" dirty="0" smtClean="0"/>
              <a:t>times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 smtClean="0"/>
              <a:t>Class Leader insure hangar is clean before class dismissed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09545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40275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Wright Brothers mechanic, Charlie Taylor takes on job.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planned from: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New York to Chicago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Kansas City to San Antonio / El Paso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Yuma to Pasadena, CA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to cover more than 3,390 miles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7637"/>
            <a:ext cx="1905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1036"/>
            <a:ext cx="3324225" cy="30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012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(Report Cards due Oct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1255250" lvl="2" indent="-342328" defTabSz="912807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Each day is worth 10pts - (4 day week </a:t>
            </a:r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5pts)</a:t>
            </a:r>
          </a:p>
          <a:p>
            <a:pPr marL="912922" lvl="2" defTabSz="912807"/>
            <a:endParaRPr lang="en-US" sz="28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Build models – Involved and productive</a:t>
            </a:r>
            <a:endParaRPr lang="en-US" sz="2800" b="1" dirty="0">
              <a:solidFill>
                <a:srgbClr val="FF0000"/>
              </a:solidFill>
            </a:endParaRPr>
          </a:p>
          <a:p>
            <a:pPr marL="1255250" lvl="2" indent="-342328" defTabSz="91280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Each day is worth 10pts - (4 day week </a:t>
            </a:r>
            <a:r>
              <a:rPr lang="en-US" sz="2800" b="1" dirty="0" smtClean="0">
                <a:solidFill>
                  <a:srgbClr val="FF0000"/>
                </a:solidFill>
              </a:rPr>
              <a:t>10pts)</a:t>
            </a:r>
          </a:p>
          <a:p>
            <a:pPr marL="912922" lvl="2" defTabSz="912807"/>
            <a:endParaRPr lang="en-US" sz="28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If only notes (no time for building models)</a:t>
            </a:r>
            <a:endParaRPr lang="en-US" sz="2800" b="1" dirty="0">
              <a:solidFill>
                <a:srgbClr val="FF0000"/>
              </a:solidFill>
            </a:endParaRPr>
          </a:p>
          <a:p>
            <a:pPr marL="1255250" lvl="2" indent="-342328" defTabSz="912807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Each day is worth </a:t>
            </a:r>
            <a:r>
              <a:rPr lang="en-US" sz="2800" b="1" dirty="0" smtClean="0">
                <a:solidFill>
                  <a:srgbClr val="FF0000"/>
                </a:solidFill>
              </a:rPr>
              <a:t>20pts </a:t>
            </a:r>
            <a:r>
              <a:rPr lang="en-US" sz="2800" b="1" dirty="0">
                <a:solidFill>
                  <a:srgbClr val="FF0000"/>
                </a:solidFill>
              </a:rPr>
              <a:t>- (4 day week </a:t>
            </a:r>
            <a:r>
              <a:rPr lang="en-US" sz="2800" b="1" dirty="0" smtClean="0">
                <a:solidFill>
                  <a:srgbClr val="FF0000"/>
                </a:solidFill>
              </a:rPr>
              <a:t>25pts)</a:t>
            </a:r>
          </a:p>
          <a:p>
            <a:pPr marL="912922" lvl="2" defTabSz="912807"/>
            <a:endParaRPr lang="en-US" sz="28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1416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Describe the prize and the rules established for the challenge of the flight across the country.</a:t>
            </a: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used in the cross country flight.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planned course of the flight from coast to coast.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Describe the distance, speed and the time the 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cross country trip took to complete.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Harriet </a:t>
            </a:r>
            <a:r>
              <a:rPr lang="en-US" sz="2800" b="1" dirty="0" err="1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Quimby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 and her significance to aviation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. (two firsts)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9/21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599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4442</TotalTime>
  <Words>3000</Words>
  <Application>Microsoft Office PowerPoint</Application>
  <PresentationFormat>On-screen Show (4:3)</PresentationFormat>
  <Paragraphs>537</Paragraphs>
  <Slides>84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84</vt:i4>
      </vt:variant>
    </vt:vector>
  </HeadingPairs>
  <TitlesOfParts>
    <vt:vector size="105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2_Concourse</vt:lpstr>
      <vt:lpstr>3_Custom Design</vt:lpstr>
      <vt:lpstr>PowerPointTemplateAE_2009_1217_NEW NEW Template</vt:lpstr>
      <vt:lpstr>5_Office Theme</vt:lpstr>
      <vt:lpstr>1_Office Theme</vt:lpstr>
      <vt:lpstr>Warm-Up – 9/21 – 10 minutes</vt:lpstr>
      <vt:lpstr>Questions / Comments</vt:lpstr>
      <vt:lpstr>Warm-Up – 9/21 – 10 minutes</vt:lpstr>
      <vt:lpstr>Developments in the U.S.</vt:lpstr>
      <vt:lpstr>Warm-Up – 9/21 – 10 minutes</vt:lpstr>
      <vt:lpstr>Developments in the U.S.</vt:lpstr>
      <vt:lpstr>Warm-Up – 9/21 – 10 minutes</vt:lpstr>
      <vt:lpstr>Developments in the U.S.</vt:lpstr>
      <vt:lpstr>Warm-Up – 9/21 – 10 minutes</vt:lpstr>
      <vt:lpstr>Development in the U.S.</vt:lpstr>
      <vt:lpstr>Warm-Up – 9/21 – 10 minutes</vt:lpstr>
      <vt:lpstr>Development in the U.S.</vt:lpstr>
      <vt:lpstr>Development in the U.S.</vt:lpstr>
      <vt:lpstr>Questions / Comments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PowerPoint Presentation</vt:lpstr>
      <vt:lpstr>Introduction</vt:lpstr>
      <vt:lpstr>Progress in Europe</vt:lpstr>
      <vt:lpstr>Progress in Europe</vt:lpstr>
      <vt:lpstr>Progress in Europe</vt:lpstr>
      <vt:lpstr>Progress in Europe</vt:lpstr>
      <vt:lpstr>Progress in Europe</vt:lpstr>
      <vt:lpstr>Progress in Europe</vt:lpstr>
      <vt:lpstr>Progress in Europe</vt:lpstr>
      <vt:lpstr>Progress in Europe</vt:lpstr>
      <vt:lpstr>PowerPoint Presentation</vt:lpstr>
      <vt:lpstr>Progress in Europe</vt:lpstr>
      <vt:lpstr>PowerPoint Presentation</vt:lpstr>
      <vt:lpstr>Questions / Comments</vt:lpstr>
      <vt:lpstr>Today’s Mission Requirements</vt:lpstr>
      <vt:lpstr>Progress in Europe</vt:lpstr>
      <vt:lpstr>Today’s Mission Requirements</vt:lpstr>
      <vt:lpstr>Progress in Europe</vt:lpstr>
      <vt:lpstr>Today’s Mission Requirements</vt:lpstr>
      <vt:lpstr>Progress in Europe</vt:lpstr>
      <vt:lpstr>Progress in Europe</vt:lpstr>
      <vt:lpstr>Progress in Europe</vt:lpstr>
      <vt:lpstr>Today’s Mission Requirements</vt:lpstr>
      <vt:lpstr>Progress in Europe</vt:lpstr>
      <vt:lpstr>Today’s Mission Requirements</vt:lpstr>
      <vt:lpstr>Progress in Europe</vt:lpstr>
      <vt:lpstr>PowerPoint Presentation</vt:lpstr>
      <vt:lpstr>Questions / Comments</vt:lpstr>
      <vt:lpstr>Today’s Mission Requirements</vt:lpstr>
      <vt:lpstr>Progress in Europe</vt:lpstr>
      <vt:lpstr>Progress in Europe</vt:lpstr>
      <vt:lpstr>Progress in Europe</vt:lpstr>
      <vt:lpstr>Progress in Europe</vt:lpstr>
      <vt:lpstr>PowerPoint Presentation</vt:lpstr>
      <vt:lpstr>PowerPoint Presentation</vt:lpstr>
      <vt:lpstr>Progress in Europe</vt:lpstr>
      <vt:lpstr>PowerPoint Presentation</vt:lpstr>
      <vt:lpstr>Progress in Europe</vt:lpstr>
      <vt:lpstr>Progress in Europe</vt:lpstr>
      <vt:lpstr>PowerPoint Presentation</vt:lpstr>
      <vt:lpstr>PowerPoint Presentation</vt:lpstr>
      <vt:lpstr>PowerPoint Presentation</vt:lpstr>
      <vt:lpstr>Moving Up – Vertical Flying</vt:lpstr>
      <vt:lpstr>Louis Breguet - 1907</vt:lpstr>
      <vt:lpstr>Helicopter Development</vt:lpstr>
      <vt:lpstr>PowerPoint Presentation</vt:lpstr>
      <vt:lpstr>Commercial Flying</vt:lpstr>
      <vt:lpstr>PowerPoint Presentation</vt:lpstr>
      <vt:lpstr>PowerPoint Presentation</vt:lpstr>
      <vt:lpstr>Questions / Comments</vt:lpstr>
      <vt:lpstr>PowerPoint Presentation</vt:lpstr>
      <vt:lpstr>PowerPoint Presentation</vt:lpstr>
      <vt:lpstr>Safety Rules – Safety Monitor Brief</vt:lpstr>
      <vt:lpstr>Safety Rules – Safety Monitor Brief</vt:lpstr>
      <vt:lpstr>Safety Rules – Safety Monitor Brief</vt:lpstr>
      <vt:lpstr>PowerPoint Presentation</vt:lpstr>
      <vt:lpstr>Model Building Grading Rubic</vt:lpstr>
      <vt:lpstr>Safety Rules – Safety Monitor Brief</vt:lpstr>
      <vt:lpstr>PowerPoint Presentation</vt:lpstr>
      <vt:lpstr>Questions / Comments</vt:lpstr>
      <vt:lpstr>PowerPoint Presentation</vt:lpstr>
      <vt:lpstr>Questions / Comments</vt:lpstr>
      <vt:lpstr>1st Quarter Requirements (Report Cards due Oct 14)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275</cp:revision>
  <cp:lastPrinted>2013-09-30T14:17:08Z</cp:lastPrinted>
  <dcterms:created xsi:type="dcterms:W3CDTF">2011-01-17T01:19:35Z</dcterms:created>
  <dcterms:modified xsi:type="dcterms:W3CDTF">2017-09-15T14:59:41Z</dcterms:modified>
</cp:coreProperties>
</file>