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0" r:id="rId3"/>
    <p:sldMasterId id="2147483712" r:id="rId4"/>
  </p:sldMasterIdLst>
  <p:notesMasterIdLst>
    <p:notesMasterId r:id="rId56"/>
  </p:notesMasterIdLst>
  <p:handoutMasterIdLst>
    <p:handoutMasterId r:id="rId57"/>
  </p:handoutMasterIdLst>
  <p:sldIdLst>
    <p:sldId id="315" r:id="rId5"/>
    <p:sldId id="786" r:id="rId6"/>
    <p:sldId id="758" r:id="rId7"/>
    <p:sldId id="747" r:id="rId8"/>
    <p:sldId id="759" r:id="rId9"/>
    <p:sldId id="749" r:id="rId10"/>
    <p:sldId id="760" r:id="rId11"/>
    <p:sldId id="751" r:id="rId12"/>
    <p:sldId id="761" r:id="rId13"/>
    <p:sldId id="753" r:id="rId14"/>
    <p:sldId id="754" r:id="rId15"/>
    <p:sldId id="762" r:id="rId16"/>
    <p:sldId id="756" r:id="rId17"/>
    <p:sldId id="788" r:id="rId18"/>
    <p:sldId id="793" r:id="rId19"/>
    <p:sldId id="794" r:id="rId20"/>
    <p:sldId id="795" r:id="rId21"/>
    <p:sldId id="796" r:id="rId22"/>
    <p:sldId id="797" r:id="rId23"/>
    <p:sldId id="798" r:id="rId24"/>
    <p:sldId id="799" r:id="rId25"/>
    <p:sldId id="787" r:id="rId26"/>
    <p:sldId id="792" r:id="rId27"/>
    <p:sldId id="791" r:id="rId28"/>
    <p:sldId id="622" r:id="rId29"/>
    <p:sldId id="319" r:id="rId30"/>
    <p:sldId id="763" r:id="rId31"/>
    <p:sldId id="730" r:id="rId32"/>
    <p:sldId id="732" r:id="rId33"/>
    <p:sldId id="733" r:id="rId34"/>
    <p:sldId id="731" r:id="rId35"/>
    <p:sldId id="697" r:id="rId36"/>
    <p:sldId id="734" r:id="rId37"/>
    <p:sldId id="765" r:id="rId38"/>
    <p:sldId id="766" r:id="rId39"/>
    <p:sldId id="767" r:id="rId40"/>
    <p:sldId id="768" r:id="rId41"/>
    <p:sldId id="769" r:id="rId42"/>
    <p:sldId id="770" r:id="rId43"/>
    <p:sldId id="789" r:id="rId44"/>
    <p:sldId id="771" r:id="rId45"/>
    <p:sldId id="772" r:id="rId46"/>
    <p:sldId id="777" r:id="rId47"/>
    <p:sldId id="773" r:id="rId48"/>
    <p:sldId id="778" r:id="rId49"/>
    <p:sldId id="774" r:id="rId50"/>
    <p:sldId id="779" r:id="rId51"/>
    <p:sldId id="775" r:id="rId52"/>
    <p:sldId id="780" r:id="rId53"/>
    <p:sldId id="776" r:id="rId54"/>
    <p:sldId id="764" r:id="rId5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212"/>
    <a:srgbClr val="9900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6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D4383-0F09-4E6C-B174-C410CB4086DF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0CDD4-582B-4442-A454-D5793CF0F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1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D5105-5C10-4D2A-9FCF-CB01B426B1AE}" type="datetimeFigureOut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E398F-38D8-4322-A7C9-2978531326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9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9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1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6748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1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1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0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47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algn="ctr"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3" rIns="45713"/>
          <a:lstStyle>
            <a:lvl1pPr marL="0" marR="63999" indent="0" algn="r">
              <a:buNone/>
              <a:defRPr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59" indent="0" algn="ctr">
              <a:buNone/>
            </a:lvl3pPr>
            <a:lvl4pPr marL="1371390" indent="0" algn="ctr">
              <a:buNone/>
            </a:lvl4pPr>
            <a:lvl5pPr marL="1828519" indent="0" algn="ctr">
              <a:buNone/>
            </a:lvl5pPr>
            <a:lvl6pPr marL="2285649" indent="0" algn="ctr">
              <a:buNone/>
            </a:lvl6pPr>
            <a:lvl7pPr marL="2742780" indent="0" algn="ctr">
              <a:buNone/>
            </a:lvl7pPr>
            <a:lvl8pPr marL="3199908" indent="0" algn="ctr">
              <a:buNone/>
            </a:lvl8pPr>
            <a:lvl9pPr marL="36570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2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259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259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259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17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490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25" rIns="91425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3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0521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56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5369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6884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39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37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25" tIns="0" rIns="91425" anchor="t"/>
          <a:lstStyle>
            <a:lvl1pPr marL="0" marR="1828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 defTabSz="914259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10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70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3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85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93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62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65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7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75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63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31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67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74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296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73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7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455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3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2785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1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09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6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2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9089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 defTabSz="914259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 lIns="91425" tIns="45713" rIns="91425" bIns="4571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259"/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 defTabSz="914259"/>
              <a:t>9/14/2015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47"/>
            <a:ext cx="2350681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259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259"/>
            <a:fld id="{F33EDD2D-B004-45A0-8FF1-F3C2E57571A4}" type="slidenum">
              <a:rPr lang="en-US" smtClean="0">
                <a:solidFill>
                  <a:prstClr val="black"/>
                </a:solidFill>
              </a:rPr>
              <a:pPr defTabSz="914259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4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03" indent="-255993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96" indent="-228564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4" indent="-228564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24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0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54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1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85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9/14/2015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en/b/b7/Vickers_F.B.27_Vimy_side_view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hyperlink" Target="http://en.wikipedia.org/wiki/File:Seversky_P-35A_USAF.jpg" TargetMode="External"/><Relationship Id="rId2" Type="http://schemas.openxmlformats.org/officeDocument/2006/relationships/hyperlink" Target="http://en.wikipedia.org/wiki/File:Flying_jenny_croppe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hyperlink" Target="http://en.wikipedia.org/wiki/File:Curtiss_NC-4_four_engine_configuration-detail.jpg" TargetMode="External"/><Relationship Id="rId9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../../../../Aviation%20Videos/lenny%20carlson%20-%20seat%20of%20the%20pants.mp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affiliates.allposters.com/link/redirect.asp?item=1869696&amp;AID=125953&amp;PSTID=1&amp;LTID=2&amp;lang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affiliates.allposters.com/link/redirect.asp?item=4109172&amp;AID=125953&amp;PSTID=1&amp;LTID=2&amp;lang=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../../../../Aviation%20Videos/barnstorming.mp4" TargetMode="External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hyperlink" Target="http://www.google.com/imgres?imgurl=http://4.bp.blogspot.com/_cVF2LlOx6Zc/TJEyzBv4k8I/AAAAAAAANhM/b1nYyiTk-DQ/s1600/BarnstormerLogo.jpg&amp;imgrefurl=http://newsplusnotes.blogspot.com/2010/09/more-on-dollywoods-new-barnstormer.html&amp;usg=__afT67TLv3CmZq38pPMHW6Ab7_6A=&amp;h=369&amp;w=720&amp;sz=50&amp;hl=en&amp;start=10&amp;zoom=1&amp;tbnid=sEJUE1-IL6WVfM:&amp;tbnh=72&amp;tbnw=140&amp;ei=-p_CTr_aNq_JsQK_-8CkBA&amp;prev=/images?q=Barnstormer+images&amp;hl=en&amp;sa=X&amp;tbm=isch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www.archives.ncdcr.gov/ffc/72_dpi_aviation_images/N.96.8.7_Roscoe_Turner-_Barnstormer.jpg&amp;imgrefurl=http://www.archives.ncdcr.gov/ffc/flight/aviation/Turner_Image.html&amp;usg=__mQ747YQehCmJD0DRjRPgQhfx_CI=&amp;h=504&amp;w=345&amp;sz=78&amp;hl=en&amp;start=17&amp;zoom=1&amp;tbnid=SIl9Z-bqPRnvHM:&amp;tbnh=130&amp;tbnw=89&amp;ei=-p_CTr_aNq_JsQK_-8CkBA&amp;prev=/images?q=Barnstormer+images&amp;hl=en&amp;sa=X&amp;tbm=isch&amp;itbs=1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www.google.com/imgres?imgurl=http://2shacks.net/joomla/images/stories/barnstormers_jenny.jpg&amp;imgrefurl=http://2shacks.net/joomla/index.php?option=com_k2&amp;view=itemlist&amp;task=tag&amp;tag=aviation&amp;usg=__MAjoiIYmQQhYtBHDb_hEO25hqe4=&amp;h=235&amp;w=299&amp;sz=18&amp;hl=en&amp;start=1&amp;zoom=1&amp;tbnid=isKq_pUVdibCDM:&amp;tbnh=91&amp;tbnw=116&amp;ei=-p_CTr_aNq_JsQK_-8CkBA&amp;prev=/images?q=Barnstormer+images&amp;hl=en&amp;sa=X&amp;tbm=isch&amp;itbs=1" TargetMode="External"/><Relationship Id="rId9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../../../../Aviation%20Videos/barnstorming.mp4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cepilots.com/pioneer/amelia-earhart-freckles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r>
              <a:rPr lang="en-US" b="1" dirty="0" smtClean="0"/>
              <a:t>Utilizing your notes and past knowledge answer the following questions: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Describe the 20 year period from 1919-1939.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/>
              <a:t>Describe the change in aircraft during this period.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Describe the four stages of the first Atlantic Ocean crossing.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/>
              <a:t>Describe the challenges associated with the first attempts to cross the Atlantic Ocean.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Describe the first nonstop crossing of the Atlantic by </a:t>
            </a:r>
            <a:r>
              <a:rPr lang="en-US" b="1" dirty="0" err="1">
                <a:solidFill>
                  <a:srgbClr val="0070C0"/>
                </a:solidFill>
              </a:rPr>
              <a:t>Alcock</a:t>
            </a:r>
            <a:r>
              <a:rPr lang="en-US" b="1" dirty="0">
                <a:solidFill>
                  <a:srgbClr val="0070C0"/>
                </a:solidFill>
              </a:rPr>
              <a:t> and Brown.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Warm-Up – 9/15 – 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5334000" cy="499567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NC-1 and NC-3 landed in the water </a:t>
            </a:r>
            <a:r>
              <a:rPr lang="en-US" dirty="0" smtClean="0"/>
              <a:t>to check their navigation</a:t>
            </a:r>
          </a:p>
          <a:p>
            <a:r>
              <a:rPr lang="en-US" dirty="0" smtClean="0"/>
              <a:t>12 ft waves prevented </a:t>
            </a:r>
            <a:r>
              <a:rPr lang="en-US" dirty="0" smtClean="0">
                <a:solidFill>
                  <a:srgbClr val="FF0000"/>
                </a:solidFill>
              </a:rPr>
              <a:t>NC-3</a:t>
            </a:r>
            <a:r>
              <a:rPr lang="en-US" dirty="0" smtClean="0"/>
              <a:t> from taking off – so he </a:t>
            </a:r>
            <a:r>
              <a:rPr lang="en-US" dirty="0" smtClean="0">
                <a:solidFill>
                  <a:srgbClr val="FF0000"/>
                </a:solidFill>
              </a:rPr>
              <a:t>taxied for 3 days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arrived in the Azores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plane</a:t>
            </a:r>
            <a:r>
              <a:rPr lang="en-US" dirty="0" smtClean="0"/>
              <a:t> was so badly damaged that it was </a:t>
            </a:r>
            <a:r>
              <a:rPr lang="en-US" dirty="0" smtClean="0">
                <a:solidFill>
                  <a:srgbClr val="FF0000"/>
                </a:solidFill>
              </a:rPr>
              <a:t>unable to fly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the Atlantic</a:t>
            </a:r>
            <a:endParaRPr lang="en-US" dirty="0"/>
          </a:p>
        </p:txBody>
      </p:sp>
      <p:pic>
        <p:nvPicPr>
          <p:cNvPr id="36866" name="Picture 2" descr="http://acepilots.com/airplanes/wp-content/uploads/2008/05/us_navy-curtiss-nc-4_1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962400"/>
            <a:ext cx="4038600" cy="2689708"/>
          </a:xfrm>
          <a:prstGeom prst="rect">
            <a:avLst/>
          </a:prstGeom>
          <a:noFill/>
        </p:spPr>
      </p:pic>
      <p:pic>
        <p:nvPicPr>
          <p:cNvPr id="36868" name="Picture 4" descr=" -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66800"/>
            <a:ext cx="3678619" cy="2666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51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4572000" cy="50718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NC-1</a:t>
            </a:r>
            <a:r>
              <a:rPr lang="en-US" dirty="0" smtClean="0"/>
              <a:t> came down after flying 850 miles – </a:t>
            </a:r>
            <a:r>
              <a:rPr lang="en-US" dirty="0" smtClean="0">
                <a:solidFill>
                  <a:srgbClr val="FF0000"/>
                </a:solidFill>
              </a:rPr>
              <a:t>damaged on landing in the water </a:t>
            </a:r>
            <a:r>
              <a:rPr lang="en-US" dirty="0" smtClean="0"/>
              <a:t>and began to break up</a:t>
            </a:r>
          </a:p>
          <a:p>
            <a:r>
              <a:rPr lang="en-US" dirty="0" smtClean="0"/>
              <a:t>Steamship rescued the crew and naval destroyer tried to tow the </a:t>
            </a:r>
            <a:r>
              <a:rPr lang="en-US" dirty="0" smtClean="0">
                <a:solidFill>
                  <a:srgbClr val="FF0000"/>
                </a:solidFill>
              </a:rPr>
              <a:t>plane</a:t>
            </a:r>
            <a:r>
              <a:rPr lang="en-US" dirty="0" smtClean="0"/>
              <a:t> but it </a:t>
            </a:r>
            <a:r>
              <a:rPr lang="en-US" dirty="0" smtClean="0">
                <a:solidFill>
                  <a:srgbClr val="FF0000"/>
                </a:solidFill>
              </a:rPr>
              <a:t>broke up and sank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NC-4</a:t>
            </a:r>
            <a:r>
              <a:rPr lang="en-US" dirty="0" smtClean="0"/>
              <a:t> kept flying and </a:t>
            </a:r>
            <a:r>
              <a:rPr lang="en-US" dirty="0" smtClean="0">
                <a:solidFill>
                  <a:srgbClr val="FF0000"/>
                </a:solidFill>
              </a:rPr>
              <a:t>landed in Azores harbor 15 hrs and 18 minutes after leaving Newfoundland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the Atlantic</a:t>
            </a:r>
            <a:endParaRPr lang="en-US" dirty="0"/>
          </a:p>
        </p:txBody>
      </p:sp>
      <p:pic>
        <p:nvPicPr>
          <p:cNvPr id="35842" name="Picture 2" descr="http://www.afhra.af.mil/shared/media/photodb/web/090713-F-1405A-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438400"/>
            <a:ext cx="32385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469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r>
              <a:rPr lang="en-US" b="1" dirty="0" smtClean="0"/>
              <a:t>Utilizing your notes and past knowledge answer the following questions: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20 year period from 1919-1939.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change in aircraft during this period.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four stages of the first Atlantic Ocean crossing.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challenges associated with the first attempts to cross the Atlantic Ocean.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Describe the first nonstop crossing of the Atlantic by </a:t>
            </a:r>
            <a:r>
              <a:rPr lang="en-US" b="1" dirty="0" err="1">
                <a:solidFill>
                  <a:srgbClr val="0070C0"/>
                </a:solidFill>
              </a:rPr>
              <a:t>Alcock</a:t>
            </a:r>
            <a:r>
              <a:rPr lang="en-US" b="1" dirty="0">
                <a:solidFill>
                  <a:srgbClr val="0070C0"/>
                </a:solidFill>
              </a:rPr>
              <a:t> and Brown.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Warm-Up – 9/15 – 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weeks later the </a:t>
            </a:r>
            <a:r>
              <a:rPr lang="en-US" dirty="0" smtClean="0">
                <a:solidFill>
                  <a:srgbClr val="FF0000"/>
                </a:solidFill>
              </a:rPr>
              <a:t>first non-stop crossing </a:t>
            </a:r>
            <a:r>
              <a:rPr lang="en-US" dirty="0" smtClean="0"/>
              <a:t>of the Atlantic was made in a </a:t>
            </a:r>
            <a:r>
              <a:rPr lang="en-US" dirty="0" smtClean="0">
                <a:solidFill>
                  <a:srgbClr val="FF0000"/>
                </a:solidFill>
              </a:rPr>
              <a:t>Vickers-</a:t>
            </a:r>
            <a:r>
              <a:rPr lang="en-US" dirty="0" err="1" smtClean="0">
                <a:solidFill>
                  <a:srgbClr val="FF0000"/>
                </a:solidFill>
              </a:rPr>
              <a:t>Vimy</a:t>
            </a:r>
            <a:r>
              <a:rPr lang="en-US" dirty="0" smtClean="0">
                <a:solidFill>
                  <a:srgbClr val="FF0000"/>
                </a:solidFill>
              </a:rPr>
              <a:t> IV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Captain John </a:t>
            </a:r>
            <a:r>
              <a:rPr lang="en-US" dirty="0" err="1" smtClean="0">
                <a:solidFill>
                  <a:srgbClr val="FF0000"/>
                </a:solidFill>
              </a:rPr>
              <a:t>Alcock</a:t>
            </a:r>
            <a:r>
              <a:rPr lang="en-US" dirty="0" smtClean="0">
                <a:solidFill>
                  <a:srgbClr val="FF0000"/>
                </a:solidFill>
              </a:rPr>
              <a:t> &amp; Lt Arthur Brown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Departed St. John’s Newfoundland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Arrived </a:t>
            </a:r>
            <a:r>
              <a:rPr lang="en-US" dirty="0" err="1" smtClean="0">
                <a:solidFill>
                  <a:srgbClr val="FF0000"/>
                </a:solidFill>
              </a:rPr>
              <a:t>Clifden</a:t>
            </a:r>
            <a:r>
              <a:rPr lang="en-US" dirty="0" smtClean="0">
                <a:solidFill>
                  <a:srgbClr val="FF0000"/>
                </a:solidFill>
              </a:rPr>
              <a:t>, Ireland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16 hrs and 12 minutes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1,880 miles </a:t>
            </a:r>
            <a:r>
              <a:rPr lang="en-US" dirty="0" err="1" smtClean="0"/>
              <a:t>avg</a:t>
            </a:r>
            <a:r>
              <a:rPr lang="en-US" dirty="0" smtClean="0"/>
              <a:t> speed 2 miles a minute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Won prize of $50,000 </a:t>
            </a:r>
            <a:r>
              <a:rPr lang="en-US" dirty="0" smtClean="0"/>
              <a:t>by </a:t>
            </a:r>
            <a:r>
              <a:rPr lang="en-US" b="1" i="1" dirty="0" smtClean="0"/>
              <a:t>London Daily Mail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Remarkable advance from 1903 to 1919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the Atlantic</a:t>
            </a:r>
            <a:endParaRPr lang="en-US" dirty="0"/>
          </a:p>
        </p:txBody>
      </p:sp>
      <p:pic>
        <p:nvPicPr>
          <p:cNvPr id="80898" name="Picture 2" descr="File:Vickers F.B.27 Vimy side vie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810000"/>
            <a:ext cx="5276850" cy="2047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76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15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1784 </a:t>
            </a:r>
            <a:r>
              <a:rPr lang="en-US" sz="2800" dirty="0" smtClean="0"/>
              <a:t>— </a:t>
            </a:r>
            <a:r>
              <a:rPr lang="en-US" sz="2800" dirty="0"/>
              <a:t>Italian diplomat, Vincenzo </a:t>
            </a:r>
            <a:r>
              <a:rPr lang="en-US" sz="2800" dirty="0" err="1"/>
              <a:t>Lunardi</a:t>
            </a:r>
            <a:r>
              <a:rPr lang="en-US" sz="2800" dirty="0"/>
              <a:t>, makes the first ascent in a hydrogen balloon in Britain.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72" y="3733800"/>
            <a:ext cx="20955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80828"/>
            <a:ext cx="3409950" cy="390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961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2363091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15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1904 </a:t>
            </a:r>
            <a:r>
              <a:rPr lang="en-US" sz="2800" dirty="0" smtClean="0"/>
              <a:t>— </a:t>
            </a:r>
            <a:r>
              <a:rPr lang="en-US" sz="2800" dirty="0"/>
              <a:t>Wilbur Wright in the airplane “Flyer II” makes his first controlled half-circle while in flight.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719" y="1524000"/>
            <a:ext cx="2057400" cy="3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05225"/>
            <a:ext cx="4102606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978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5334891"/>
          </a:xfrm>
        </p:spPr>
        <p:txBody>
          <a:bodyPr lIns="86367" tIns="49533" rIns="86367" bIns="49533" anchor="t">
            <a:normAutofit lnSpcReduction="10000"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15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1928 </a:t>
            </a:r>
            <a:r>
              <a:rPr lang="en-US" sz="2800" dirty="0" smtClean="0"/>
              <a:t>— </a:t>
            </a:r>
            <a:r>
              <a:rPr lang="en-US" sz="2800" dirty="0"/>
              <a:t>Lt. </a:t>
            </a:r>
            <a:r>
              <a:rPr lang="en-US" sz="2800" dirty="0" err="1"/>
              <a:t>Uzal</a:t>
            </a:r>
            <a:r>
              <a:rPr lang="en-US" sz="2800" dirty="0"/>
              <a:t> G. Ent, Air Corps, awarded Distinguished Flying Cross for heroic conduct in National Elimination Balloon Race on May 30, when Lieutenant </a:t>
            </a:r>
            <a:r>
              <a:rPr lang="en-US" sz="2800" dirty="0" err="1"/>
              <a:t>Everet</a:t>
            </a:r>
            <a:r>
              <a:rPr lang="en-US" sz="2800" dirty="0"/>
              <a:t>, pilot of his balloon, was struck by lightning. </a:t>
            </a:r>
            <a:endParaRPr lang="en-US" sz="2800" dirty="0" smtClean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Ent </a:t>
            </a:r>
            <a:r>
              <a:rPr lang="en-US" sz="2800" dirty="0"/>
              <a:t>remained with him in the burning balloon rather than assure his own safety by jumping with a parachute.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1143000"/>
            <a:ext cx="2128837" cy="354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62" y="4114800"/>
            <a:ext cx="2200399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812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2286891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15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1928 </a:t>
            </a:r>
            <a:r>
              <a:rPr lang="en-US" sz="2800" dirty="0" smtClean="0"/>
              <a:t>— </a:t>
            </a:r>
            <a:r>
              <a:rPr lang="en-US" sz="2800" dirty="0"/>
              <a:t>Universal Air Lines starts daily passenger service between Chicago and Cleveland , 313 miles.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95590"/>
            <a:ext cx="4026113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396830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412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15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1939 </a:t>
            </a:r>
            <a:r>
              <a:rPr lang="en-US" sz="2800" dirty="0" smtClean="0"/>
              <a:t>— </a:t>
            </a:r>
            <a:r>
              <a:rPr lang="en-US" sz="2800" dirty="0"/>
              <a:t>Jacqueline Cochran, in a </a:t>
            </a:r>
            <a:r>
              <a:rPr lang="en-US" sz="2800" dirty="0" err="1"/>
              <a:t>Seversky</a:t>
            </a:r>
            <a:r>
              <a:rPr lang="en-US" sz="2800" dirty="0"/>
              <a:t> monoplane, powered by a 700-hp Pratt &amp; Whitney “Wasp” engine, sets a new international speed record of 305.926 mph for 1,000 km on Burbank, San Francisco, Burbank course.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56" y="1447800"/>
            <a:ext cx="3290887" cy="246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86" y="4114057"/>
            <a:ext cx="3688515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6597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15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1944 </a:t>
            </a:r>
            <a:r>
              <a:rPr lang="en-US" sz="2800" dirty="0" smtClean="0"/>
              <a:t>— </a:t>
            </a:r>
            <a:r>
              <a:rPr lang="en-US" sz="2800" dirty="0"/>
              <a:t>United States Marines amphibious landing on </a:t>
            </a:r>
            <a:r>
              <a:rPr lang="en-US" sz="2800" dirty="0" err="1"/>
              <a:t>Peleliu</a:t>
            </a:r>
            <a:r>
              <a:rPr lang="en-US" sz="2800" dirty="0"/>
              <a:t> launched the Battle of </a:t>
            </a:r>
            <a:r>
              <a:rPr lang="en-US" sz="2800" dirty="0" err="1"/>
              <a:t>Peleliu</a:t>
            </a:r>
            <a:r>
              <a:rPr lang="en-US" sz="2800" dirty="0"/>
              <a:t>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038600" cy="245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30410"/>
            <a:ext cx="3303965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396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2363091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15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1991 </a:t>
            </a:r>
            <a:r>
              <a:rPr lang="en-US" sz="2800" dirty="0" smtClean="0"/>
              <a:t>— </a:t>
            </a:r>
            <a:r>
              <a:rPr lang="en-US" sz="2800" dirty="0"/>
              <a:t>McDonald Douglas C-17 “</a:t>
            </a:r>
            <a:r>
              <a:rPr lang="en-US" sz="2800" dirty="0" err="1"/>
              <a:t>Globemaster</a:t>
            </a:r>
            <a:r>
              <a:rPr lang="en-US" sz="2800" dirty="0"/>
              <a:t> III” makes first flight.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3819"/>
            <a:ext cx="4164631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02" y="1371600"/>
            <a:ext cx="3248025" cy="232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7" y="4221956"/>
            <a:ext cx="3638403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784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885974"/>
              </p:ext>
            </p:extLst>
          </p:nvPr>
        </p:nvGraphicFramePr>
        <p:xfrm>
          <a:off x="498634" y="609600"/>
          <a:ext cx="8146732" cy="7387008"/>
        </p:xfrm>
        <a:graphic>
          <a:graphicData uri="http://schemas.openxmlformats.org/drawingml/2006/table">
            <a:tbl>
              <a:tblPr firstRow="1" firstCol="1" bandRow="1"/>
              <a:tblGrid>
                <a:gridCol w="1161169"/>
                <a:gridCol w="1163642"/>
                <a:gridCol w="1164879"/>
                <a:gridCol w="1163642"/>
                <a:gridCol w="1164879"/>
                <a:gridCol w="1164879"/>
                <a:gridCol w="1163642"/>
              </a:tblGrid>
              <a:tr h="2703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Intro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Curtiss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Vin 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Fiz</a:t>
                      </a:r>
                      <a:endParaRPr kumimoji="0" lang="en-US" sz="16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Due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in Europe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QUIZ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Sent Home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NO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SCHOOL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HOLIDAY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Preparing for War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Development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Aces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Lafayette Escadrille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 TEST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FltLine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“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FlyBoys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”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48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4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4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4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4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QUIZ</a:t>
                      </a:r>
                      <a:endParaRPr lang="en-US" sz="1400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163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4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Due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Sent Home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48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759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81588" y="-3720"/>
            <a:ext cx="41808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September 2015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67000" y="4085770"/>
            <a:ext cx="1257300" cy="210457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486400" y="3497942"/>
            <a:ext cx="2743200" cy="3048000"/>
          </a:xfrm>
          <a:prstGeom prst="star5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8312" y="424554"/>
            <a:ext cx="4161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The Golden Age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58723" y="5896421"/>
            <a:ext cx="3408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1919 - 1939</a:t>
            </a:r>
            <a:endParaRPr lang="en-US" sz="4000" b="1" dirty="0"/>
          </a:p>
        </p:txBody>
      </p:sp>
      <p:pic>
        <p:nvPicPr>
          <p:cNvPr id="31746" name="Picture 2" descr="http://upload.wikimedia.org/wikipedia/commons/thumb/7/74/Flying_jenny_cropped.jpg/300px-Flying_jenny_cropp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2857500" cy="1733551"/>
          </a:xfrm>
          <a:prstGeom prst="rect">
            <a:avLst/>
          </a:prstGeom>
          <a:noFill/>
        </p:spPr>
      </p:pic>
      <p:pic>
        <p:nvPicPr>
          <p:cNvPr id="31748" name="Picture 4" descr="http://upload.wikimedia.org/wikipedia/commons/thumb/b/b1/Curtiss_NC-4_four_engine_configuration-detail.jpg/300px-Curtiss_NC-4_four_engine_configuration-detai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7971" y="1070430"/>
            <a:ext cx="3248269" cy="12668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31085" y="1143000"/>
            <a:ext cx="5192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“Barnstormers”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5105400"/>
            <a:ext cx="4572008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Investing in Air Power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953000"/>
            <a:ext cx="3809990" cy="1066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Army Air Power Develops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750" name="Picture 6" descr="http://warbird.com/geebe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0"/>
            <a:ext cx="1590675" cy="1800225"/>
          </a:xfrm>
          <a:prstGeom prst="rect">
            <a:avLst/>
          </a:prstGeom>
          <a:noFill/>
        </p:spPr>
      </p:pic>
      <p:pic>
        <p:nvPicPr>
          <p:cNvPr id="31752" name="Picture 8" descr="http://upload.wikimedia.org/wikipedia/commons/thumb/a/a9/Seversky_P-35A_USAF.jpg/300px-Seversky_P-35A_USAF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905000"/>
            <a:ext cx="2705100" cy="2137030"/>
          </a:xfrm>
          <a:prstGeom prst="rect">
            <a:avLst/>
          </a:prstGeom>
          <a:noFill/>
        </p:spPr>
      </p:pic>
      <p:pic>
        <p:nvPicPr>
          <p:cNvPr id="31754" name="Picture 10" descr="http://www.airventuremuseum.org/images/collection/aircraft/Ford%20Trimotor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2895600"/>
            <a:ext cx="3543300" cy="222885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09600" y="2590800"/>
            <a:ext cx="71337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Left"/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Air Mail Speeds Up Delivery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1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0175" y="0"/>
            <a:ext cx="54102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Video of the Day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27944" y="5715000"/>
            <a:ext cx="4689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Barnstormers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600200"/>
            <a:ext cx="5491162" cy="372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2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8534400" cy="4995672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u="sng" dirty="0" smtClean="0"/>
              <a:t>Mission:</a:t>
            </a:r>
          </a:p>
          <a:p>
            <a:pPr lvl="0"/>
            <a:r>
              <a:rPr lang="en-US" sz="3100" dirty="0" smtClean="0"/>
              <a:t>Describe what happened to America’s air power shortly after the end of WWI.</a:t>
            </a:r>
          </a:p>
          <a:p>
            <a:pPr lvl="0"/>
            <a:r>
              <a:rPr lang="en-US" sz="3100" dirty="0" smtClean="0"/>
              <a:t>What was the impact on military aviation when WWI ended?</a:t>
            </a:r>
          </a:p>
          <a:p>
            <a:pPr lvl="0"/>
            <a:r>
              <a:rPr lang="en-US" sz="3100" dirty="0" smtClean="0"/>
              <a:t>Describe the cost and use of the Curtiss JN-4 “Jenny” after the war.</a:t>
            </a:r>
          </a:p>
          <a:p>
            <a:r>
              <a:rPr lang="en-US" sz="3100" dirty="0" smtClean="0"/>
              <a:t>Who was </a:t>
            </a:r>
            <a:r>
              <a:rPr lang="en-US" sz="3100" dirty="0"/>
              <a:t>the </a:t>
            </a:r>
            <a:r>
              <a:rPr lang="en-US" sz="3100" dirty="0" smtClean="0"/>
              <a:t>first licensed black female pilot?</a:t>
            </a:r>
          </a:p>
          <a:p>
            <a:r>
              <a:rPr lang="en-US" sz="3100" dirty="0"/>
              <a:t>Describe the </a:t>
            </a:r>
            <a:r>
              <a:rPr lang="en-US" sz="3100" dirty="0" smtClean="0"/>
              <a:t>impact “barnstormers” had on aviation development</a:t>
            </a:r>
          </a:p>
          <a:p>
            <a:pPr lvl="1"/>
            <a:endParaRPr lang="en-US" b="1" u="sng" dirty="0" smtClean="0"/>
          </a:p>
          <a:p>
            <a:r>
              <a:rPr lang="en-US" sz="3200" b="1" u="sng" dirty="0" smtClean="0"/>
              <a:t>EQ: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What were some of the technological improvements that influenced aviation during this timeframe (1919-1939)?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Mission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8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794" y="769254"/>
            <a:ext cx="8686800" cy="13380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France, Germany, Italy, England and the United States all built great aviation industries by the end of WWI.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Investing in Air Power</a:t>
            </a:r>
            <a:endParaRPr lang="en-US" dirty="0"/>
          </a:p>
        </p:txBody>
      </p:sp>
      <p:pic>
        <p:nvPicPr>
          <p:cNvPr id="86018" name="Picture 2" descr="World War I Aircraft 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2" y="1600200"/>
            <a:ext cx="758213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1"/>
            <a:ext cx="4724400" cy="3124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177,000 aircraft were in service by the end of the war.</a:t>
            </a:r>
          </a:p>
          <a:p>
            <a:pPr lvl="1"/>
            <a:r>
              <a:rPr lang="en-US" dirty="0" smtClean="0"/>
              <a:t>France – 67,982</a:t>
            </a:r>
          </a:p>
          <a:p>
            <a:pPr lvl="1"/>
            <a:r>
              <a:rPr lang="en-US" dirty="0" smtClean="0"/>
              <a:t>Germany – 47,637</a:t>
            </a:r>
          </a:p>
          <a:p>
            <a:pPr lvl="1"/>
            <a:r>
              <a:rPr lang="en-US" dirty="0" smtClean="0"/>
              <a:t>Italy – 20,000</a:t>
            </a:r>
          </a:p>
          <a:p>
            <a:pPr lvl="1"/>
            <a:r>
              <a:rPr lang="en-US" dirty="0" smtClean="0"/>
              <a:t>U.S. – 15,000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Investing in Air Power</a:t>
            </a:r>
            <a:endParaRPr lang="en-US" dirty="0"/>
          </a:p>
        </p:txBody>
      </p:sp>
      <p:pic>
        <p:nvPicPr>
          <p:cNvPr id="83970" name="Picture 2" descr="The Skies Over Europe are Filled with Warring Aircraft">
            <a:hlinkClick r:id="rId2" tooltip="The Skies Over Europe are Filled with Warring Aircraft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680" y="1088568"/>
            <a:ext cx="4211320" cy="5606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r>
              <a:rPr lang="en-US" b="1" dirty="0" smtClean="0"/>
              <a:t>Utilizing your notes and past knowledge answer the following questions: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Describe the 20 year period from 1919-1939.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change in aircraft during this period.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four stages of the first Atlantic Ocean crossing.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challenges associated with the first attempts to cross the Atlantic Ocean.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first nonstop crossing of the Atlantic by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</a:rPr>
              <a:t>Alcock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 and Brown.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Warm-Up – 9/15 – 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11094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British production </a:t>
            </a:r>
            <a:r>
              <a:rPr lang="en-US" dirty="0" smtClean="0"/>
              <a:t>beginning of war about </a:t>
            </a:r>
            <a:r>
              <a:rPr lang="en-US" dirty="0" smtClean="0">
                <a:solidFill>
                  <a:srgbClr val="FF0000"/>
                </a:solidFill>
              </a:rPr>
              <a:t>20 per month to 3,500 per month </a:t>
            </a:r>
            <a:r>
              <a:rPr lang="en-US" dirty="0" smtClean="0"/>
              <a:t>by war’s end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Investing in Air Power</a:t>
            </a:r>
            <a:endParaRPr lang="en-US" dirty="0"/>
          </a:p>
        </p:txBody>
      </p:sp>
      <p:pic>
        <p:nvPicPr>
          <p:cNvPr id="87042" name="Picture 2" descr="http://home.comcast.net/~bzee1b/DSb_9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449190"/>
            <a:ext cx="6629400" cy="4408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419600" cy="51480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America’s front-line strength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750 combat aircraft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800 pilots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Approx 3,000 training aircraft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Total 9,500 men in Air Service</a:t>
            </a:r>
          </a:p>
          <a:p>
            <a:r>
              <a:rPr lang="en-US" dirty="0" smtClean="0"/>
              <a:t>That all changed when the war ended.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Investing in Air Power</a:t>
            </a:r>
            <a:endParaRPr lang="en-US" dirty="0"/>
          </a:p>
        </p:txBody>
      </p:sp>
      <p:pic>
        <p:nvPicPr>
          <p:cNvPr id="84994" name="Picture 2" descr="USA - Join the Air Service Learn-Earn WWI Propaganda Poster">
            <a:hlinkClick r:id="rId2" tooltip="USA - Join the Air Service Learn-Earn WWI Propaganda Poster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399" y="991953"/>
            <a:ext cx="4234349" cy="5637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Within 3 days of the </a:t>
            </a:r>
            <a:r>
              <a:rPr lang="en-US" dirty="0" smtClean="0">
                <a:solidFill>
                  <a:srgbClr val="FF0000"/>
                </a:solidFill>
              </a:rPr>
              <a:t>war ending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FF0000"/>
                </a:solidFill>
              </a:rPr>
              <a:t>U.S.</a:t>
            </a:r>
            <a:r>
              <a:rPr lang="en-US" dirty="0" smtClean="0"/>
              <a:t> government </a:t>
            </a:r>
            <a:r>
              <a:rPr lang="en-US" dirty="0" smtClean="0">
                <a:solidFill>
                  <a:srgbClr val="FF0000"/>
                </a:solidFill>
              </a:rPr>
              <a:t>canceled $100 million in airplane contracts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Within 3 months, 175,000 factory workers had been laid off.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Investing in Air Power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648200" y="304800"/>
            <a:ext cx="3648761" cy="4508927"/>
            <a:chOff x="4648200" y="304800"/>
            <a:chExt cx="3648761" cy="4508927"/>
          </a:xfrm>
        </p:grpSpPr>
        <p:pic>
          <p:nvPicPr>
            <p:cNvPr id="31745" name="Picture 1" descr="C:\Users\Owner\AppData\Local\Microsoft\Windows\Temporary Internet Files\Content.IE5\P1WKMZ1R\MC90002429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990600"/>
              <a:ext cx="3648761" cy="335601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486400" y="304800"/>
              <a:ext cx="2489099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700" dirty="0" smtClean="0">
                  <a:solidFill>
                    <a:srgbClr val="FF0000"/>
                  </a:solidFill>
                </a:rPr>
                <a:t>x</a:t>
              </a:r>
              <a:endParaRPr lang="en-US" sz="287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1746" name="Picture 2" descr="C:\Users\Owner\AppData\Local\Microsoft\Windows\Temporary Internet Files\Content.IE5\OW5P6O6T\MC91021633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19600"/>
            <a:ext cx="2682989" cy="2150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791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Military aviation was cut by 95 percent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Military </a:t>
            </a:r>
            <a:r>
              <a:rPr lang="en-US" dirty="0" smtClean="0">
                <a:solidFill>
                  <a:srgbClr val="FF0000"/>
                </a:solidFill>
              </a:rPr>
              <a:t>airfields were closed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Pilots and other aviation personnel were unemployed</a:t>
            </a:r>
          </a:p>
          <a:p>
            <a:r>
              <a:rPr lang="en-US" dirty="0" smtClean="0"/>
              <a:t>Aviation in the U.S. almost died – except for two groups of people </a:t>
            </a:r>
          </a:p>
          <a:p>
            <a:pPr lvl="1"/>
            <a:r>
              <a:rPr lang="en-US" dirty="0" smtClean="0"/>
              <a:t>Barnstormers and Army aviators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Investing in Air Power</a:t>
            </a:r>
            <a:endParaRPr lang="en-US" dirty="0"/>
          </a:p>
        </p:txBody>
      </p:sp>
      <p:pic>
        <p:nvPicPr>
          <p:cNvPr id="88067" name="Picture 3" descr="C:\Users\Owner\AppData\Local\Microsoft\Windows\Temporary Internet Files\Content.IE5\OW5P6O6T\MP9003995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24000"/>
            <a:ext cx="2667000" cy="2133600"/>
          </a:xfrm>
          <a:prstGeom prst="rect">
            <a:avLst/>
          </a:prstGeom>
          <a:noFill/>
        </p:spPr>
      </p:pic>
      <p:pic>
        <p:nvPicPr>
          <p:cNvPr id="88069" name="Picture 5" descr="C:\Users\Owner\AppData\Local\Microsoft\Windows\Temporary Internet Files\Content.IE5\OW5P6O6T\MC9000393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572000"/>
            <a:ext cx="3138933" cy="1794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39196" y="690860"/>
            <a:ext cx="6665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“Barnstormers”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682" name="Picture 2" descr="http://t0.gstatic.com/images?q=tbn:ANd9GcR_TRacQerHuVMtjdfp5hBxmnxqsuN2geOrqfCxIj5585J7nzX3yAt721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2370667" cy="1219200"/>
          </a:xfrm>
          <a:prstGeom prst="rect">
            <a:avLst/>
          </a:prstGeom>
          <a:noFill/>
        </p:spPr>
      </p:pic>
      <p:pic>
        <p:nvPicPr>
          <p:cNvPr id="71684" name="Picture 4" descr="http://t2.gstatic.com/images?q=tbn:ANd9GcRY1LnCwsJ8G_Orteghv6iRAyF4NG9McAACQ8RJzRs8IEzDIyjqGk1k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057400"/>
            <a:ext cx="1905000" cy="1494441"/>
          </a:xfrm>
          <a:prstGeom prst="rect">
            <a:avLst/>
          </a:prstGeom>
          <a:noFill/>
        </p:spPr>
      </p:pic>
      <p:pic>
        <p:nvPicPr>
          <p:cNvPr id="71686" name="Picture 6" descr="http://t1.gstatic.com/images?q=tbn:ANd9GcSe0B6JcZiM4YpBG-1D-CHRW3Nd0wFfxGpBCAqWR3zUs6DVQJp7HtdOZr2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33400"/>
            <a:ext cx="847725" cy="1238250"/>
          </a:xfrm>
          <a:prstGeom prst="rect">
            <a:avLst/>
          </a:prstGeom>
          <a:noFill/>
        </p:spPr>
      </p:pic>
      <p:pic>
        <p:nvPicPr>
          <p:cNvPr id="71690" name="Picture 10" descr="http://einhornpress.com/images/AIRPLANE%20GLADYS%20ONE.JP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3276600"/>
            <a:ext cx="5334000" cy="2850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8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3124200" cy="426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Ex-military pilots </a:t>
            </a:r>
            <a:r>
              <a:rPr lang="en-US" sz="2400" dirty="0" smtClean="0"/>
              <a:t>who </a:t>
            </a:r>
            <a:r>
              <a:rPr lang="en-US" sz="2400" dirty="0" smtClean="0">
                <a:solidFill>
                  <a:srgbClr val="FF0000"/>
                </a:solidFill>
              </a:rPr>
              <a:t>flew</a:t>
            </a:r>
            <a:r>
              <a:rPr lang="en-US" sz="2400" dirty="0" smtClean="0"/>
              <a:t> war-surplus planes </a:t>
            </a:r>
            <a:r>
              <a:rPr lang="en-US" sz="2400" dirty="0" smtClean="0">
                <a:solidFill>
                  <a:srgbClr val="FF0000"/>
                </a:solidFill>
              </a:rPr>
              <a:t>Curtiss JN-4 “Jenny”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Gov’t paid $5000 but sold for as little as $200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Barnstormers</a:t>
            </a:r>
            <a:endParaRPr lang="en-US" dirty="0"/>
          </a:p>
        </p:txBody>
      </p:sp>
      <p:pic>
        <p:nvPicPr>
          <p:cNvPr id="101378" name="Picture 2" descr="http://www.aviation-central.com/1914-1918/images/aca1d-c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0"/>
            <a:ext cx="3581400" cy="2618860"/>
          </a:xfrm>
          <a:prstGeom prst="rect">
            <a:avLst/>
          </a:prstGeom>
          <a:noFill/>
        </p:spPr>
      </p:pic>
      <p:pic>
        <p:nvPicPr>
          <p:cNvPr id="101380" name="Picture 4" descr="Curtiss JN-4 Jenny aircraft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661653"/>
            <a:ext cx="5562600" cy="4196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27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They flew over small towns, </a:t>
            </a:r>
            <a:r>
              <a:rPr lang="en-US" dirty="0" smtClean="0"/>
              <a:t>then landed on nearby farms,</a:t>
            </a:r>
            <a:r>
              <a:rPr lang="en-US" dirty="0" smtClean="0">
                <a:solidFill>
                  <a:srgbClr val="FF0000"/>
                </a:solidFill>
              </a:rPr>
              <a:t> and took people for rides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Barnstormers</a:t>
            </a:r>
            <a:endParaRPr lang="en-US" dirty="0"/>
          </a:p>
        </p:txBody>
      </p:sp>
      <p:pic>
        <p:nvPicPr>
          <p:cNvPr id="48138" name="Picture 10" descr="Clyde Pangborn falling from p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78375"/>
            <a:ext cx="9144000" cy="487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6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21081"/>
            <a:ext cx="8229600" cy="106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They put on exhibitions and wing-walking demonstrations – </a:t>
            </a:r>
            <a:r>
              <a:rPr lang="en-US" dirty="0" smtClean="0"/>
              <a:t>Groups were </a:t>
            </a:r>
            <a:r>
              <a:rPr lang="en-US" dirty="0" smtClean="0">
                <a:solidFill>
                  <a:srgbClr val="FF0000"/>
                </a:solidFill>
              </a:rPr>
              <a:t>known as “Flying Circus”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 dirty="0" smtClean="0"/>
              <a:t>Barnstormers</a:t>
            </a:r>
            <a:endParaRPr lang="en-US" dirty="0"/>
          </a:p>
        </p:txBody>
      </p:sp>
      <p:pic>
        <p:nvPicPr>
          <p:cNvPr id="48130" name="Picture 2" descr="Ormer Locklear Flying Circus poster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88211"/>
            <a:ext cx="7048126" cy="4940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29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Some </a:t>
            </a:r>
            <a:r>
              <a:rPr lang="en-US" dirty="0" smtClean="0"/>
              <a:t>of the </a:t>
            </a:r>
            <a:r>
              <a:rPr lang="en-US" dirty="0" smtClean="0">
                <a:solidFill>
                  <a:srgbClr val="FF0000"/>
                </a:solidFill>
              </a:rPr>
              <a:t>barnstormers were women pilots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Barnstormers</a:t>
            </a:r>
            <a:endParaRPr lang="en-US" dirty="0"/>
          </a:p>
        </p:txBody>
      </p:sp>
      <p:pic>
        <p:nvPicPr>
          <p:cNvPr id="48132" name="Picture 4" descr="Pancho Bar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21393"/>
            <a:ext cx="2419350" cy="297925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87356" y="5200650"/>
            <a:ext cx="3956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Pancho</a:t>
            </a:r>
            <a:r>
              <a:rPr lang="en-US" b="1" dirty="0" smtClean="0"/>
              <a:t> Barnes</a:t>
            </a:r>
          </a:p>
          <a:p>
            <a:pPr algn="ctr"/>
            <a:r>
              <a:rPr lang="en-US" b="1" dirty="0" smtClean="0"/>
              <a:t>Speed queen of the "Golden Era of Airplane Racing"</a:t>
            </a:r>
            <a:endParaRPr lang="en-US" b="1" dirty="0"/>
          </a:p>
        </p:txBody>
      </p:sp>
      <p:pic>
        <p:nvPicPr>
          <p:cNvPr id="75778" name="Picture 2" descr="Bessie Cole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248" y="1719299"/>
            <a:ext cx="2209800" cy="35407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" y="5257800"/>
            <a:ext cx="2667000" cy="9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Bessie Coleman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licensed black female pilot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5780" name="Picture 4" descr="Bessie Coleman's pilot's licen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676400"/>
            <a:ext cx="3013075" cy="2377710"/>
          </a:xfrm>
          <a:prstGeom prst="rect">
            <a:avLst/>
          </a:prstGeom>
          <a:noFill/>
        </p:spPr>
      </p:pic>
      <p:pic>
        <p:nvPicPr>
          <p:cNvPr id="75782" name="Picture 6" descr="Bessie Coleman postage sta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038600"/>
            <a:ext cx="1485900" cy="2324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40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35052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WWI ended, most people had never seen an airplane.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Barnstormers helped create interest in fliers and flying.</a:t>
            </a:r>
          </a:p>
          <a:p>
            <a:r>
              <a:rPr lang="en-US" dirty="0" smtClean="0"/>
              <a:t>This interest sparked people to </a:t>
            </a:r>
            <a:r>
              <a:rPr lang="en-US" dirty="0" smtClean="0">
                <a:solidFill>
                  <a:srgbClr val="FF0000"/>
                </a:solidFill>
              </a:rPr>
              <a:t>improve aircraft design, safety, and achievement.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Barnstormers</a:t>
            </a:r>
            <a:endParaRPr lang="en-US" dirty="0"/>
          </a:p>
        </p:txBody>
      </p:sp>
      <p:pic>
        <p:nvPicPr>
          <p:cNvPr id="48138" name="Picture 10" descr="Clyde Pangborn falling from p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495800"/>
            <a:ext cx="3998184" cy="21336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199"/>
            <a:ext cx="3578225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95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791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20-year period between </a:t>
            </a:r>
            <a:r>
              <a:rPr lang="en-US" dirty="0" smtClean="0"/>
              <a:t>the end of </a:t>
            </a:r>
            <a:r>
              <a:rPr lang="en-US" dirty="0" smtClean="0">
                <a:solidFill>
                  <a:srgbClr val="FF0000"/>
                </a:solidFill>
              </a:rPr>
              <a:t>World War I and</a:t>
            </a:r>
            <a:r>
              <a:rPr lang="en-US" dirty="0" smtClean="0"/>
              <a:t> the beginning of </a:t>
            </a:r>
            <a:r>
              <a:rPr lang="en-US" dirty="0" smtClean="0">
                <a:solidFill>
                  <a:srgbClr val="FF0000"/>
                </a:solidFill>
              </a:rPr>
              <a:t>World War II </a:t>
            </a:r>
            <a:r>
              <a:rPr lang="en-US" dirty="0" smtClean="0"/>
              <a:t>has been </a:t>
            </a:r>
            <a:r>
              <a:rPr lang="en-US" dirty="0" smtClean="0">
                <a:solidFill>
                  <a:srgbClr val="FF0000"/>
                </a:solidFill>
              </a:rPr>
              <a:t>called the Golden Age of Aviation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During this period, there were many exciting and dramatic exploits by daring aviators from many lands.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477000" y="381000"/>
            <a:ext cx="2231701" cy="2960132"/>
            <a:chOff x="6477000" y="381000"/>
            <a:chExt cx="2231701" cy="2960132"/>
          </a:xfrm>
        </p:grpSpPr>
        <p:pic>
          <p:nvPicPr>
            <p:cNvPr id="48130" name="Picture 2" descr="Lind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7000" y="381000"/>
              <a:ext cx="2114550" cy="2622043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6477000" y="2971800"/>
              <a:ext cx="2231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Charles Lindbergh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7000" y="3276600"/>
            <a:ext cx="2305050" cy="3417332"/>
            <a:chOff x="6477000" y="3276600"/>
            <a:chExt cx="2305050" cy="3417332"/>
          </a:xfrm>
        </p:grpSpPr>
        <p:pic>
          <p:nvPicPr>
            <p:cNvPr id="48132" name="Picture 4" descr="amelia  earhart, freckles">
              <a:hlinkClick r:id="rId3" tooltip="amelia freckles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0" y="3276600"/>
              <a:ext cx="2305050" cy="304800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781800" y="6324600"/>
              <a:ext cx="1822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Amelia Earhart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281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8534400" cy="4995672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u="sng" dirty="0" smtClean="0"/>
              <a:t>Mission:</a:t>
            </a:r>
          </a:p>
          <a:p>
            <a:pPr lvl="0"/>
            <a:r>
              <a:rPr lang="en-US" sz="3100" dirty="0" smtClean="0"/>
              <a:t>Describe what happened to America’s air power shortly after the end of WWI.</a:t>
            </a:r>
          </a:p>
          <a:p>
            <a:pPr lvl="0"/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What was the impact on military aviation when WWI ended?</a:t>
            </a:r>
          </a:p>
          <a:p>
            <a:pPr lvl="0"/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Describe the cost and use of the Curtiss JN-4 “Jenny” after the war.</a:t>
            </a:r>
          </a:p>
          <a:p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Who was </a:t>
            </a:r>
            <a:r>
              <a:rPr lang="en-US" sz="3100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first licensed black female pilot?</a:t>
            </a:r>
          </a:p>
          <a:p>
            <a:r>
              <a:rPr lang="en-US" sz="3100" dirty="0">
                <a:solidFill>
                  <a:schemeClr val="bg1">
                    <a:lumMod val="85000"/>
                  </a:schemeClr>
                </a:solidFill>
              </a:rPr>
              <a:t>Describe the </a:t>
            </a:r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impact “barnstormers” had on aviation development</a:t>
            </a:r>
          </a:p>
          <a:p>
            <a:pPr lvl="1"/>
            <a:endParaRPr lang="en-US" b="1" u="sng" dirty="0" smtClean="0"/>
          </a:p>
          <a:p>
            <a:r>
              <a:rPr lang="en-US" sz="3200" b="1" u="sng" dirty="0" smtClean="0"/>
              <a:t>EQ: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What were some of the technological improvements that influenced aviation during this timeframe (1919-1939)?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Mission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Within 3 days of the </a:t>
            </a:r>
            <a:r>
              <a:rPr lang="en-US" dirty="0" smtClean="0">
                <a:solidFill>
                  <a:srgbClr val="FF0000"/>
                </a:solidFill>
              </a:rPr>
              <a:t>war ending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FF0000"/>
                </a:solidFill>
              </a:rPr>
              <a:t>U.S.</a:t>
            </a:r>
            <a:r>
              <a:rPr lang="en-US" dirty="0" smtClean="0"/>
              <a:t> government </a:t>
            </a:r>
            <a:r>
              <a:rPr lang="en-US" dirty="0" smtClean="0">
                <a:solidFill>
                  <a:srgbClr val="FF0000"/>
                </a:solidFill>
              </a:rPr>
              <a:t>canceled $100 million in airplane contracts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Within 3 months, 175,000 factory workers had been laid off.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Investing in Air Power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648200" y="304800"/>
            <a:ext cx="3648761" cy="4508927"/>
            <a:chOff x="4648200" y="304800"/>
            <a:chExt cx="3648761" cy="4508927"/>
          </a:xfrm>
        </p:grpSpPr>
        <p:pic>
          <p:nvPicPr>
            <p:cNvPr id="31745" name="Picture 1" descr="C:\Users\Owner\AppData\Local\Microsoft\Windows\Temporary Internet Files\Content.IE5\P1WKMZ1R\MC900024297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990600"/>
              <a:ext cx="3648761" cy="335601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486400" y="304800"/>
              <a:ext cx="2489099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700" dirty="0" smtClean="0">
                  <a:solidFill>
                    <a:srgbClr val="FF0000"/>
                  </a:solidFill>
                </a:rPr>
                <a:t>x</a:t>
              </a:r>
              <a:endParaRPr lang="en-US" sz="287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1746" name="Picture 2" descr="C:\Users\Owner\AppData\Local\Microsoft\Windows\Temporary Internet Files\Content.IE5\OW5P6O6T\MC91021633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19600"/>
            <a:ext cx="2682989" cy="2150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132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8534400" cy="4995672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u="sng" dirty="0" smtClean="0"/>
              <a:t>Mission:</a:t>
            </a:r>
          </a:p>
          <a:p>
            <a:pPr lvl="0"/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Describe the what happened to America’s air power shortly after the end of WWI.</a:t>
            </a:r>
          </a:p>
          <a:p>
            <a:pPr lvl="0"/>
            <a:r>
              <a:rPr lang="en-US" sz="3100" dirty="0" smtClean="0"/>
              <a:t>What was the impact on military aviation when WWI ended?</a:t>
            </a:r>
          </a:p>
          <a:p>
            <a:pPr lvl="0"/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Describe the cost and use of the Curtiss JN-4 “Jenny” after the war.</a:t>
            </a:r>
          </a:p>
          <a:p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Who was </a:t>
            </a:r>
            <a:r>
              <a:rPr lang="en-US" sz="3100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first licensed black female pilot?</a:t>
            </a:r>
          </a:p>
          <a:p>
            <a:r>
              <a:rPr lang="en-US" sz="3100" dirty="0">
                <a:solidFill>
                  <a:schemeClr val="bg1">
                    <a:lumMod val="85000"/>
                  </a:schemeClr>
                </a:solidFill>
              </a:rPr>
              <a:t>Describe the </a:t>
            </a:r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impact “barnstormers” had on aviation development</a:t>
            </a:r>
          </a:p>
          <a:p>
            <a:pPr lvl="1"/>
            <a:endParaRPr lang="en-US" b="1" u="sng" dirty="0" smtClean="0"/>
          </a:p>
          <a:p>
            <a:r>
              <a:rPr lang="en-US" sz="3200" b="1" u="sng" dirty="0" smtClean="0"/>
              <a:t>EQ: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What were some of the technological improvements that influenced aviation during this timeframe (1919-1939)?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Mission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791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Military aviation was cut by 95 percent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Military </a:t>
            </a:r>
            <a:r>
              <a:rPr lang="en-US" dirty="0" smtClean="0">
                <a:solidFill>
                  <a:srgbClr val="FF0000"/>
                </a:solidFill>
              </a:rPr>
              <a:t>airfields were closed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Pilots and other aviation personnel were unemployed</a:t>
            </a:r>
          </a:p>
          <a:p>
            <a:r>
              <a:rPr lang="en-US" dirty="0" smtClean="0"/>
              <a:t>Aviation in the U.S. almost died – except for two groups of people </a:t>
            </a:r>
          </a:p>
          <a:p>
            <a:pPr lvl="1"/>
            <a:r>
              <a:rPr lang="en-US" dirty="0" smtClean="0"/>
              <a:t>Barnstormers and Army aviators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Investing in Air Power</a:t>
            </a:r>
            <a:endParaRPr lang="en-US" dirty="0"/>
          </a:p>
        </p:txBody>
      </p:sp>
      <p:pic>
        <p:nvPicPr>
          <p:cNvPr id="88067" name="Picture 3" descr="C:\Users\Owner\AppData\Local\Microsoft\Windows\Temporary Internet Files\Content.IE5\OW5P6O6T\MP9003995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24000"/>
            <a:ext cx="2667000" cy="2133600"/>
          </a:xfrm>
          <a:prstGeom prst="rect">
            <a:avLst/>
          </a:prstGeom>
          <a:noFill/>
        </p:spPr>
      </p:pic>
      <p:pic>
        <p:nvPicPr>
          <p:cNvPr id="88069" name="Picture 5" descr="C:\Users\Owner\AppData\Local\Microsoft\Windows\Temporary Internet Files\Content.IE5\OW5P6O6T\MC9000393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572000"/>
            <a:ext cx="3138933" cy="1794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92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8534400" cy="4995672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u="sng" dirty="0" smtClean="0"/>
              <a:t>Mission:</a:t>
            </a:r>
          </a:p>
          <a:p>
            <a:pPr lvl="0"/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Describe the what happened to America’s air power shortly after the end of WWI.</a:t>
            </a:r>
          </a:p>
          <a:p>
            <a:pPr lvl="0"/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What was the impact on military aviation when WWI ended?</a:t>
            </a:r>
          </a:p>
          <a:p>
            <a:pPr lvl="0"/>
            <a:r>
              <a:rPr lang="en-US" sz="3100" dirty="0" smtClean="0"/>
              <a:t>Describe the cost and use of the Curtiss JN-4 “Jenny” after the war.</a:t>
            </a:r>
          </a:p>
          <a:p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Who was </a:t>
            </a:r>
            <a:r>
              <a:rPr lang="en-US" sz="3100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first licensed black female pilot?</a:t>
            </a:r>
          </a:p>
          <a:p>
            <a:r>
              <a:rPr lang="en-US" sz="3100" dirty="0">
                <a:solidFill>
                  <a:schemeClr val="bg1">
                    <a:lumMod val="85000"/>
                  </a:schemeClr>
                </a:solidFill>
              </a:rPr>
              <a:t>Describe the </a:t>
            </a:r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impact “barnstormers” had on aviation development</a:t>
            </a:r>
          </a:p>
          <a:p>
            <a:pPr lvl="1"/>
            <a:endParaRPr lang="en-US" b="1" u="sng" dirty="0" smtClean="0"/>
          </a:p>
          <a:p>
            <a:r>
              <a:rPr lang="en-US" sz="3200" b="1" u="sng" dirty="0" smtClean="0"/>
              <a:t>EQ: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What were some of the technological improvements that influenced aviation during this timeframe (1919-1939)?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Mission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3124200" cy="426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Ex-military pilots </a:t>
            </a:r>
            <a:r>
              <a:rPr lang="en-US" sz="2400" dirty="0" smtClean="0"/>
              <a:t>who </a:t>
            </a:r>
            <a:r>
              <a:rPr lang="en-US" sz="2400" dirty="0" smtClean="0">
                <a:solidFill>
                  <a:srgbClr val="FF0000"/>
                </a:solidFill>
              </a:rPr>
              <a:t>flew</a:t>
            </a:r>
            <a:r>
              <a:rPr lang="en-US" sz="2400" dirty="0" smtClean="0"/>
              <a:t> war-surplus planes </a:t>
            </a:r>
            <a:r>
              <a:rPr lang="en-US" sz="2400" dirty="0" smtClean="0">
                <a:solidFill>
                  <a:srgbClr val="FF0000"/>
                </a:solidFill>
              </a:rPr>
              <a:t>Curtiss JN-4 “Jenny”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Gov’t paid $5000 but sold for as little as $200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Barnstormers</a:t>
            </a:r>
            <a:endParaRPr lang="en-US" dirty="0"/>
          </a:p>
        </p:txBody>
      </p:sp>
      <p:pic>
        <p:nvPicPr>
          <p:cNvPr id="101378" name="Picture 2" descr="http://www.aviation-central.com/1914-1918/images/aca1d-c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0"/>
            <a:ext cx="3581400" cy="2618860"/>
          </a:xfrm>
          <a:prstGeom prst="rect">
            <a:avLst/>
          </a:prstGeom>
          <a:noFill/>
        </p:spPr>
      </p:pic>
      <p:pic>
        <p:nvPicPr>
          <p:cNvPr id="101380" name="Picture 4" descr="Curtiss JN-4 Jenny aircraft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661653"/>
            <a:ext cx="5562600" cy="4196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945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8534400" cy="4995672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u="sng" dirty="0" smtClean="0"/>
              <a:t>Mission:</a:t>
            </a:r>
          </a:p>
          <a:p>
            <a:pPr lvl="0"/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Describe the what happened to America’s air power shortly after the end of WWI.</a:t>
            </a:r>
          </a:p>
          <a:p>
            <a:pPr lvl="0"/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What was the impact on military aviation when WWI ended?</a:t>
            </a:r>
          </a:p>
          <a:p>
            <a:pPr lvl="0"/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Describe the cost and use of the Curtiss JN-4 “Jenny” after the war.</a:t>
            </a:r>
          </a:p>
          <a:p>
            <a:r>
              <a:rPr lang="en-US" sz="3100" dirty="0" smtClean="0"/>
              <a:t>Who was </a:t>
            </a:r>
            <a:r>
              <a:rPr lang="en-US" sz="3100" dirty="0"/>
              <a:t>the </a:t>
            </a:r>
            <a:r>
              <a:rPr lang="en-US" sz="3100" dirty="0" smtClean="0"/>
              <a:t>first licensed black female pilot?</a:t>
            </a:r>
          </a:p>
          <a:p>
            <a:r>
              <a:rPr lang="en-US" sz="3100" dirty="0"/>
              <a:t>Describe the </a:t>
            </a:r>
            <a:r>
              <a:rPr lang="en-US" sz="3100" dirty="0" smtClean="0"/>
              <a:t>impact “barnstormers” had on aviation </a:t>
            </a:r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development</a:t>
            </a:r>
          </a:p>
          <a:p>
            <a:pPr lvl="1"/>
            <a:endParaRPr lang="en-US" b="1" u="sng" dirty="0" smtClean="0"/>
          </a:p>
          <a:p>
            <a:r>
              <a:rPr lang="en-US" sz="3200" b="1" u="sng" dirty="0" smtClean="0"/>
              <a:t>EQ: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What were some of the technological improvements that influenced aviation during this timeframe (1919-1939)?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Mission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Some </a:t>
            </a:r>
            <a:r>
              <a:rPr lang="en-US" dirty="0" smtClean="0"/>
              <a:t>of the </a:t>
            </a:r>
            <a:r>
              <a:rPr lang="en-US" dirty="0" smtClean="0">
                <a:solidFill>
                  <a:srgbClr val="FF0000"/>
                </a:solidFill>
              </a:rPr>
              <a:t>barnstormers were women pilots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Barnstormers</a:t>
            </a:r>
            <a:endParaRPr lang="en-US" dirty="0"/>
          </a:p>
        </p:txBody>
      </p:sp>
      <p:pic>
        <p:nvPicPr>
          <p:cNvPr id="48132" name="Picture 4" descr="Pancho Bar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21393"/>
            <a:ext cx="2419350" cy="297925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87356" y="5200650"/>
            <a:ext cx="3956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Pancho</a:t>
            </a:r>
            <a:r>
              <a:rPr lang="en-US" b="1" dirty="0" smtClean="0"/>
              <a:t> Barnes</a:t>
            </a:r>
          </a:p>
          <a:p>
            <a:pPr algn="ctr"/>
            <a:r>
              <a:rPr lang="en-US" b="1" dirty="0" smtClean="0"/>
              <a:t>Speed queen of the "Golden Era of Airplane Racing"</a:t>
            </a:r>
            <a:endParaRPr lang="en-US" b="1" dirty="0"/>
          </a:p>
        </p:txBody>
      </p:sp>
      <p:pic>
        <p:nvPicPr>
          <p:cNvPr id="75778" name="Picture 2" descr="Bessie Cole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248" y="1719299"/>
            <a:ext cx="2209800" cy="35407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" y="5257800"/>
            <a:ext cx="2667000" cy="9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Bessie Coleman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licensed black female pilot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5780" name="Picture 4" descr="Bessie Coleman's pilot's licen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676400"/>
            <a:ext cx="3013075" cy="2377710"/>
          </a:xfrm>
          <a:prstGeom prst="rect">
            <a:avLst/>
          </a:prstGeom>
          <a:noFill/>
        </p:spPr>
      </p:pic>
      <p:pic>
        <p:nvPicPr>
          <p:cNvPr id="75782" name="Picture 6" descr="Bessie Coleman postage sta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038600"/>
            <a:ext cx="1485900" cy="2324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21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8534400" cy="4995672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u="sng" dirty="0" smtClean="0"/>
              <a:t>Mission:</a:t>
            </a:r>
          </a:p>
          <a:p>
            <a:pPr lvl="0"/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Describe the what happened to America’s air power shortly after the end of WWI.</a:t>
            </a:r>
          </a:p>
          <a:p>
            <a:pPr lvl="0"/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What was the impact on military aviation when WWI ended?</a:t>
            </a:r>
          </a:p>
          <a:p>
            <a:pPr lvl="0"/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Describe the cost and use of the Curtiss JN-4 “Jenny” after the war.</a:t>
            </a:r>
          </a:p>
          <a:p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Who was </a:t>
            </a:r>
            <a:r>
              <a:rPr lang="en-US" sz="3100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first licensed black female pilot?</a:t>
            </a:r>
          </a:p>
          <a:p>
            <a:r>
              <a:rPr lang="en-US" sz="3100" dirty="0"/>
              <a:t>Describe the </a:t>
            </a:r>
            <a:r>
              <a:rPr lang="en-US" sz="3100" dirty="0" smtClean="0"/>
              <a:t>impact “barnstormers” had on aviation development</a:t>
            </a:r>
          </a:p>
          <a:p>
            <a:pPr lvl="1"/>
            <a:endParaRPr lang="en-US" b="1" u="sng" dirty="0" smtClean="0"/>
          </a:p>
          <a:p>
            <a:r>
              <a:rPr lang="en-US" sz="3200" b="1" u="sng" dirty="0" smtClean="0"/>
              <a:t>EQ: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What were some of the technological improvements that influenced aviation during this timeframe (1919-1939)?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Mission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r>
              <a:rPr lang="en-US" b="1" dirty="0" smtClean="0"/>
              <a:t>Utilizing your notes and past knowledge answer the following questions: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20 year period from 1919-1939.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/>
              <a:t>Describe the change in aircraft during this period.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four stages of the first Atlantic Ocean crossing.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challenges associated with the first attempts to cross the Atlantic Ocean.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first nonstop crossing of the Atlantic by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</a:rPr>
              <a:t>Alcock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 and Brown.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Warm-Up – 9/15 – 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35052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WWI ended, most people had never seen an airplane.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Barnstormers helped create interest in fliers and flying.</a:t>
            </a:r>
          </a:p>
          <a:p>
            <a:r>
              <a:rPr lang="en-US" dirty="0" smtClean="0"/>
              <a:t>This interest sparked people to </a:t>
            </a:r>
            <a:r>
              <a:rPr lang="en-US" dirty="0" smtClean="0">
                <a:solidFill>
                  <a:srgbClr val="FF0000"/>
                </a:solidFill>
              </a:rPr>
              <a:t>improve aircraft design, safety, and achievement.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Barnstormers</a:t>
            </a:r>
            <a:endParaRPr lang="en-US" dirty="0"/>
          </a:p>
        </p:txBody>
      </p:sp>
      <p:pic>
        <p:nvPicPr>
          <p:cNvPr id="48138" name="Picture 10" descr="Clyde Pangborn falling from p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495800"/>
            <a:ext cx="3998184" cy="21336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199"/>
            <a:ext cx="3578225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39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Lesson Closure- Finish these </a:t>
            </a:r>
            <a:r>
              <a:rPr lang="en-US" sz="3200" b="1" dirty="0" smtClean="0"/>
              <a:t>Statements 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6561" y="4343396"/>
            <a:ext cx="4327478" cy="2057400"/>
            <a:chOff x="1886803" y="4876800"/>
            <a:chExt cx="3581400" cy="1453655"/>
          </a:xfrm>
        </p:grpSpPr>
        <p:sp>
          <p:nvSpPr>
            <p:cNvPr id="10" name="Rounded Rectangle 9"/>
            <p:cNvSpPr/>
            <p:nvPr/>
          </p:nvSpPr>
          <p:spPr>
            <a:xfrm>
              <a:off x="1886803" y="4876800"/>
              <a:ext cx="3581400" cy="145365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40766" y="5114343"/>
              <a:ext cx="3508612" cy="97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/>
                <a:t>3. Something I found difficult to understand today was ...</a:t>
              </a:r>
              <a:endParaRPr lang="en-US" sz="2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76800" y="4343400"/>
            <a:ext cx="4163024" cy="2057399"/>
            <a:chOff x="5740879" y="4876799"/>
            <a:chExt cx="3691738" cy="1453655"/>
          </a:xfrm>
        </p:grpSpPr>
        <p:sp>
          <p:nvSpPr>
            <p:cNvPr id="9" name="Rounded Rectangle 8"/>
            <p:cNvSpPr/>
            <p:nvPr/>
          </p:nvSpPr>
          <p:spPr>
            <a:xfrm>
              <a:off x="5740879" y="4876799"/>
              <a:ext cx="3581400" cy="145365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35983" y="5114342"/>
              <a:ext cx="3396634" cy="97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4. I really enjoyed today's lesson because ...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1901" y="1128256"/>
            <a:ext cx="3954439" cy="2311190"/>
            <a:chOff x="609600" y="813010"/>
            <a:chExt cx="3581400" cy="1453655"/>
          </a:xfrm>
        </p:grpSpPr>
        <p:sp>
          <p:nvSpPr>
            <p:cNvPr id="7" name="Rounded Rectangle 6"/>
            <p:cNvSpPr/>
            <p:nvPr/>
          </p:nvSpPr>
          <p:spPr>
            <a:xfrm>
              <a:off x="609600" y="813010"/>
              <a:ext cx="3581400" cy="145365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40438" y="1178171"/>
              <a:ext cx="3319724" cy="987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1. One thing I learned today was ...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41460" y="1142994"/>
            <a:ext cx="4145507" cy="2248678"/>
            <a:chOff x="5105400" y="830196"/>
            <a:chExt cx="3591636" cy="1453655"/>
          </a:xfrm>
        </p:grpSpPr>
        <p:sp>
          <p:nvSpPr>
            <p:cNvPr id="8" name="Rounded Rectangle 7"/>
            <p:cNvSpPr/>
            <p:nvPr/>
          </p:nvSpPr>
          <p:spPr>
            <a:xfrm>
              <a:off x="5105400" y="830196"/>
              <a:ext cx="3581400" cy="145365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191836" y="1097674"/>
              <a:ext cx="3505200" cy="1173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/>
                <a:t>2. Something from today's lesson that I want to find out more about is ...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612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5791200" cy="1947672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airplane changed from a slow, wood-framed, fabric-covered biplane to a fast, sleek, all-metal monoplane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5057" name="Picture 1" descr="F:\Aviation Class\Aviation Pics\Aviation Pics - Videos\Early Aviation\Wright brother Fl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258" y="1981200"/>
            <a:ext cx="3505200" cy="2541270"/>
          </a:xfrm>
          <a:prstGeom prst="rect">
            <a:avLst/>
          </a:prstGeom>
          <a:noFill/>
        </p:spPr>
      </p:pic>
      <p:pic>
        <p:nvPicPr>
          <p:cNvPr id="45059" name="Picture 3" descr="http://einhornpress.com/images/AVIATION%20GOUP%20OF%20Morane%20Parasols%20of%20US%20during%20WWI%202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668" y="3173451"/>
            <a:ext cx="5029200" cy="3646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8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r>
              <a:rPr lang="en-US" b="1" dirty="0" smtClean="0"/>
              <a:t>Utilizing your notes and past knowledge answer the following questions: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20 year period from 1919-1939.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change in aircraft during this period.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Describe the four stages of the first Atlantic Ocean crossing.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challenges associated with the first attempts to cross the Atlantic Ocean.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first nonstop crossing of the Atlantic by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</a:rPr>
              <a:t>Alcock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 and Brown.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Warm-Up – 9/15 – 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flight</a:t>
            </a:r>
            <a:r>
              <a:rPr lang="en-US" dirty="0" smtClean="0"/>
              <a:t> was to be </a:t>
            </a:r>
            <a:r>
              <a:rPr lang="en-US" dirty="0" smtClean="0">
                <a:solidFill>
                  <a:srgbClr val="FF0000"/>
                </a:solidFill>
              </a:rPr>
              <a:t>made in 4 stages</a:t>
            </a:r>
          </a:p>
          <a:p>
            <a:pPr lvl="1"/>
            <a:r>
              <a:rPr lang="en-US" dirty="0" smtClean="0"/>
              <a:t>Rockaway, </a:t>
            </a:r>
            <a:r>
              <a:rPr lang="en-US" dirty="0" smtClean="0">
                <a:solidFill>
                  <a:srgbClr val="FF0000"/>
                </a:solidFill>
              </a:rPr>
              <a:t>NY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</a:t>
            </a:r>
            <a:r>
              <a:rPr lang="en-US" dirty="0" err="1" smtClean="0"/>
              <a:t>Trepassey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Newfoundland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Azores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Lisbon, </a:t>
            </a:r>
            <a:r>
              <a:rPr lang="en-US" dirty="0" smtClean="0">
                <a:solidFill>
                  <a:srgbClr val="FF0000"/>
                </a:solidFill>
              </a:rPr>
              <a:t>Portugal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Plymouth, </a:t>
            </a:r>
            <a:r>
              <a:rPr lang="en-US" dirty="0" smtClean="0">
                <a:solidFill>
                  <a:srgbClr val="FF0000"/>
                </a:solidFill>
              </a:rPr>
              <a:t>England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the Atlantic</a:t>
            </a:r>
            <a:endParaRPr lang="en-US" dirty="0"/>
          </a:p>
        </p:txBody>
      </p:sp>
      <p:pic>
        <p:nvPicPr>
          <p:cNvPr id="4" name="Picture 6" descr="http://www.naval-history.net/Map01NorthAtlant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1400"/>
            <a:ext cx="8686800" cy="44958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1600200" y="4800600"/>
            <a:ext cx="1447800" cy="304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55961" y="4800600"/>
            <a:ext cx="1973239" cy="609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5351060"/>
            <a:ext cx="1447800" cy="76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16154" y="4572000"/>
            <a:ext cx="365646" cy="7381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4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r>
              <a:rPr lang="en-US" b="1" dirty="0" smtClean="0"/>
              <a:t>Utilizing your notes and past knowledge answer the following questions: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20 year period from 1919-1939.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change in aircraft during this period.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four stages of the first Atlantic Ocean crossing.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/>
              <a:t>Describe the challenges associated with the first attempts to cross the Atlantic Ocean.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first nonstop crossing of the Atlantic by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</a:rPr>
              <a:t>Alcock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 and Brown.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Warm-Up – 9/15 – 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14737</TotalTime>
  <Words>2138</Words>
  <Application>Microsoft Office PowerPoint</Application>
  <PresentationFormat>On-screen Show (4:3)</PresentationFormat>
  <Paragraphs>376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Concourse</vt:lpstr>
      <vt:lpstr>3_Custom Design</vt:lpstr>
      <vt:lpstr>1_Concourse</vt:lpstr>
      <vt:lpstr>1_Office Theme</vt:lpstr>
      <vt:lpstr>Warm-Up – 9/15 – 10 minutes</vt:lpstr>
      <vt:lpstr>Questions / Comments</vt:lpstr>
      <vt:lpstr>Warm-Up – 9/15 – 10 minutes</vt:lpstr>
      <vt:lpstr>Introduction</vt:lpstr>
      <vt:lpstr>Warm-Up – 9/15 – 10 minutes</vt:lpstr>
      <vt:lpstr>Introduction</vt:lpstr>
      <vt:lpstr>Warm-Up – 9/15 – 10 minutes</vt:lpstr>
      <vt:lpstr>Flying the Atlantic</vt:lpstr>
      <vt:lpstr>Warm-Up – 9/15 – 10 minutes</vt:lpstr>
      <vt:lpstr>Flying the Atlantic</vt:lpstr>
      <vt:lpstr>Flying the Atlantic</vt:lpstr>
      <vt:lpstr>Warm-Up – 9/15 – 10 minutes</vt:lpstr>
      <vt:lpstr>Flying the Atlantic</vt:lpstr>
      <vt:lpstr>Questions / Comments</vt:lpstr>
      <vt:lpstr>THIS DAY IN AVIATION</vt:lpstr>
      <vt:lpstr>THIS DAY IN AVIATION</vt:lpstr>
      <vt:lpstr>THIS DAY IN AVIATION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Video of the Day</vt:lpstr>
      <vt:lpstr>Today’s Mission Requirements</vt:lpstr>
      <vt:lpstr>Investing in Air Power</vt:lpstr>
      <vt:lpstr>Investing in Air Power</vt:lpstr>
      <vt:lpstr>Investing in Air Power</vt:lpstr>
      <vt:lpstr>Investing in Air Power</vt:lpstr>
      <vt:lpstr>Investing in Air Power</vt:lpstr>
      <vt:lpstr>Investing in Air Power</vt:lpstr>
      <vt:lpstr>PowerPoint Presentation</vt:lpstr>
      <vt:lpstr>Barnstormers</vt:lpstr>
      <vt:lpstr>Barnstormers</vt:lpstr>
      <vt:lpstr>Barnstormers</vt:lpstr>
      <vt:lpstr>Barnstormers</vt:lpstr>
      <vt:lpstr>Barnstormers</vt:lpstr>
      <vt:lpstr>Questions / Comments</vt:lpstr>
      <vt:lpstr>Today’s Mission Requirements</vt:lpstr>
      <vt:lpstr>Investing in Air Power</vt:lpstr>
      <vt:lpstr>Today’s Mission Requirements</vt:lpstr>
      <vt:lpstr>Investing in Air Power</vt:lpstr>
      <vt:lpstr>Today’s Mission Requirements</vt:lpstr>
      <vt:lpstr>Barnstormers</vt:lpstr>
      <vt:lpstr>Today’s Mission Requirements</vt:lpstr>
      <vt:lpstr>Barnstormers</vt:lpstr>
      <vt:lpstr>Today’s Mission Requirements</vt:lpstr>
      <vt:lpstr>Barnstormers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Petrucci, Anthony P</cp:lastModifiedBy>
  <cp:revision>722</cp:revision>
  <cp:lastPrinted>2011-10-26T12:08:57Z</cp:lastPrinted>
  <dcterms:created xsi:type="dcterms:W3CDTF">2011-01-17T01:19:35Z</dcterms:created>
  <dcterms:modified xsi:type="dcterms:W3CDTF">2015-09-14T23:42:08Z</dcterms:modified>
</cp:coreProperties>
</file>