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12" r:id="rId3"/>
    <p:sldMasterId id="2147483725" r:id="rId4"/>
    <p:sldMasterId id="2147483737" r:id="rId5"/>
    <p:sldMasterId id="2147483749" r:id="rId6"/>
    <p:sldMasterId id="2147483761" r:id="rId7"/>
    <p:sldMasterId id="2147483773" r:id="rId8"/>
    <p:sldMasterId id="2147483785" r:id="rId9"/>
  </p:sldMasterIdLst>
  <p:notesMasterIdLst>
    <p:notesMasterId r:id="rId60"/>
  </p:notesMasterIdLst>
  <p:handoutMasterIdLst>
    <p:handoutMasterId r:id="rId61"/>
  </p:handoutMasterIdLst>
  <p:sldIdLst>
    <p:sldId id="315" r:id="rId10"/>
    <p:sldId id="786" r:id="rId11"/>
    <p:sldId id="846" r:id="rId12"/>
    <p:sldId id="841" r:id="rId13"/>
    <p:sldId id="847" r:id="rId14"/>
    <p:sldId id="842" r:id="rId15"/>
    <p:sldId id="848" r:id="rId16"/>
    <p:sldId id="843" r:id="rId17"/>
    <p:sldId id="849" r:id="rId18"/>
    <p:sldId id="844" r:id="rId19"/>
    <p:sldId id="850" r:id="rId20"/>
    <p:sldId id="845" r:id="rId21"/>
    <p:sldId id="788" r:id="rId22"/>
    <p:sldId id="852" r:id="rId23"/>
    <p:sldId id="853" r:id="rId24"/>
    <p:sldId id="854" r:id="rId25"/>
    <p:sldId id="787" r:id="rId26"/>
    <p:sldId id="855" r:id="rId27"/>
    <p:sldId id="840" r:id="rId28"/>
    <p:sldId id="811" r:id="rId29"/>
    <p:sldId id="812" r:id="rId30"/>
    <p:sldId id="813" r:id="rId31"/>
    <p:sldId id="814" r:id="rId32"/>
    <p:sldId id="815" r:id="rId33"/>
    <p:sldId id="816" r:id="rId34"/>
    <p:sldId id="817" r:id="rId35"/>
    <p:sldId id="818" r:id="rId36"/>
    <p:sldId id="819" r:id="rId37"/>
    <p:sldId id="820" r:id="rId38"/>
    <p:sldId id="821" r:id="rId39"/>
    <p:sldId id="822" r:id="rId40"/>
    <p:sldId id="823" r:id="rId41"/>
    <p:sldId id="824" r:id="rId42"/>
    <p:sldId id="825" r:id="rId43"/>
    <p:sldId id="826" r:id="rId44"/>
    <p:sldId id="827" r:id="rId45"/>
    <p:sldId id="828" r:id="rId46"/>
    <p:sldId id="829" r:id="rId47"/>
    <p:sldId id="830" r:id="rId48"/>
    <p:sldId id="831" r:id="rId49"/>
    <p:sldId id="832" r:id="rId50"/>
    <p:sldId id="833" r:id="rId51"/>
    <p:sldId id="834" r:id="rId52"/>
    <p:sldId id="835" r:id="rId53"/>
    <p:sldId id="836" r:id="rId54"/>
    <p:sldId id="837" r:id="rId55"/>
    <p:sldId id="838" r:id="rId56"/>
    <p:sldId id="839" r:id="rId57"/>
    <p:sldId id="791" r:id="rId58"/>
    <p:sldId id="764" r:id="rId5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25" autoAdjust="0"/>
    <p:restoredTop sz="94671" autoAdjust="0"/>
  </p:normalViewPr>
  <p:slideViewPr>
    <p:cSldViewPr>
      <p:cViewPr varScale="1">
        <p:scale>
          <a:sx n="77" d="100"/>
          <a:sy n="77" d="100"/>
        </p:scale>
        <p:origin x="1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D4383-0F09-4E6C-B174-C410CB4086D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0CDD4-582B-4442-A454-D5793CF0F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79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674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0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9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65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7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6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31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74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9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73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76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6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58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0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3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28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1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83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7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8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93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1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40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086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2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574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54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30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99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52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4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507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13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033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624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68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8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5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66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11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9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1338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9994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76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9525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84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1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8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367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62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34565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2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20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77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1530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03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2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64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4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573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94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4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2524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2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19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74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533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089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29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9/29/2017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25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089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9/29/2017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8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259"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259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7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259"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259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9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259"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259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259"/>
              <a:t>9/29/2017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259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8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wiaviation.com/popup/RAF_FE-6.html" TargetMode="Externa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9/98/Roland-Garros.jpg" TargetMode="Externa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hyperlink" Target="http://en.wikipedia.org/wiki/File:Seversky_P-35A_USAF.jpg" TargetMode="External"/><Relationship Id="rId2" Type="http://schemas.openxmlformats.org/officeDocument/2006/relationships/hyperlink" Target="http://en.wikipedia.org/wiki/File:Flying_jenny_croppe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hyperlink" Target="http://en.wikipedia.org/wiki/File:Curtiss_NC-4_four_engine_configuration-detail.jpg" TargetMode="External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cepilots.com/pioneer/amelia-earhart-freckles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hyperlink" Target="//upload.wikimedia.org/wikipedia/commons/c/ce/Airspeed_indicator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5/57/3-Pointer_Altimeter.svg" TargetMode="External"/><Relationship Id="rId5" Type="http://schemas.openxmlformats.org/officeDocument/2006/relationships/image" Target="../media/image23.png"/><Relationship Id="rId4" Type="http://schemas.openxmlformats.org/officeDocument/2006/relationships/hyperlink" Target="//upload.wikimedia.org/wikipedia/commons/a/a4/Attitude_indicator_level_flight.sv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//upload.wikimedia.org/wikipedia/commons/f/f4/NC_aircraft_trans-Atlantic_flight,_1919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//upload.wikimedia.org/wikipedia/commons/f/f4/NC_aircraft_trans-Atlantic_flight,_1919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//upload.wikimedia.org/wikipedia/commons/f/f4/NC_aircraft_trans-Atlantic_flight,_1919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//upload.wikimedia.org/wikipedia/commons/f/f4/NC_aircraft_trans-Atlantic_flight,_1919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//upload.wikimedia.org/wikipedia/en/b/b7/Vickers_F.B.27_Vimy_side_view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//upload.wikimedia.org/wikipedia/commons/0/07/Alcockandbrown_takeoff1919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//upload.wikimedia.org/wikipedia/commons/9/9c/Alcock-Brown-Clifden.jp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Describe the state of the US Aviation military industry at the start and end of World War I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/>
              <a:t>What was the military role of the airplane in World War I</a:t>
            </a:r>
            <a:r>
              <a:rPr lang="en-US" b="1" dirty="0" smtClean="0"/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What was the nickname given to the first bombers of WWI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/>
              <a:t>What type of aircraft led to gaining control of the air</a:t>
            </a:r>
            <a:r>
              <a:rPr lang="en-US" b="1" dirty="0" smtClean="0"/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What was the first type of bullet deflection used on propellers?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10/2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more and more bombing raids took place, clear need </a:t>
            </a:r>
            <a:r>
              <a:rPr lang="en-US" sz="2800" dirty="0" smtClean="0">
                <a:solidFill>
                  <a:srgbClr val="FF0000"/>
                </a:solidFill>
              </a:rPr>
              <a:t>for control of the air</a:t>
            </a:r>
            <a:r>
              <a:rPr lang="en-US" sz="2800" dirty="0" smtClean="0"/>
              <a:t> was needed.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Fighter or pursuit aircraft were needed to drive off bombers.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122" name="Picture 2" descr="RAF FE.6 - 1914">
            <a:hlinkClick r:id="rId2" tooltip="RAF FE.6 - 1914  Click for Larger Im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06092"/>
            <a:ext cx="5143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state of the US Aviation military industry at the start and end of World War 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military role of the airplane in World War 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nickname given to the first bombers of WWI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type of aircraft led to gaining control of the air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What was the first type of bullet deflection used on propellers?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10/2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28672"/>
          </a:xfrm>
        </p:spPr>
        <p:txBody>
          <a:bodyPr>
            <a:normAutofit/>
          </a:bodyPr>
          <a:lstStyle/>
          <a:p>
            <a:r>
              <a:rPr lang="en-US" b="1" dirty="0" smtClean="0"/>
              <a:t>1915 – French pilot – </a:t>
            </a:r>
            <a:r>
              <a:rPr lang="en-US" b="1" dirty="0" smtClean="0">
                <a:solidFill>
                  <a:srgbClr val="FF0000"/>
                </a:solidFill>
              </a:rPr>
              <a:t>Roland </a:t>
            </a:r>
            <a:r>
              <a:rPr lang="en-US" b="1" dirty="0" err="1" smtClean="0">
                <a:solidFill>
                  <a:srgbClr val="FF0000"/>
                </a:solidFill>
              </a:rPr>
              <a:t>Garros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Mounted an automatic rifle on aircraft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Fired through the propeller</a:t>
            </a:r>
          </a:p>
          <a:p>
            <a:pPr lvl="1"/>
            <a:r>
              <a:rPr lang="en-US" dirty="0" smtClean="0"/>
              <a:t>To keep from shooting off propeller, the </a:t>
            </a:r>
            <a:r>
              <a:rPr lang="en-US" dirty="0" smtClean="0">
                <a:solidFill>
                  <a:srgbClr val="FF0000"/>
                </a:solidFill>
              </a:rPr>
              <a:t>rear of the propeller was armored with steel plates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Fighter Development</a:t>
            </a:r>
            <a:endParaRPr lang="en-US" dirty="0"/>
          </a:p>
        </p:txBody>
      </p:sp>
      <p:pic>
        <p:nvPicPr>
          <p:cNvPr id="2052" name="Picture 4" descr="File:Roland-Garro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5255"/>
            <a:ext cx="4238625" cy="309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1921 — US Marine Corps planes complete five days of maneuvers with the East Coast Expeditionary Forces at Wilderness Run, Virginia.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They made 204 flights, with total distance flown of 10,500 miles.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72" y="4083888"/>
            <a:ext cx="3485628" cy="323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16" y="1524000"/>
            <a:ext cx="3775597" cy="222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019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1921 — A Larsen J.L.-6 armored monoplane with 30 machine guns, was exhibited at </a:t>
            </a:r>
            <a:r>
              <a:rPr lang="en-US" sz="2800" dirty="0" err="1"/>
              <a:t>Bolling</a:t>
            </a:r>
            <a:r>
              <a:rPr lang="en-US" sz="2800" dirty="0"/>
              <a:t> Field, Washington, D.C.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26" y="3938589"/>
            <a:ext cx="4908474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3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751784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2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1942 — The Bell P-59A  made the first flight of a United States turbojet aircraft.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3" y="3620939"/>
            <a:ext cx="4922043" cy="307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207732" cy="33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131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604224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Glider Challenge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Glenn 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Helicopter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Commercial Air Travel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Lafayette Escadrille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Test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Flyboys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Flyboys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3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ndara"/>
                          <a:cs typeface="Times New Roman"/>
                        </a:rPr>
                        <a:t>Chapter 3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1600200" y="5032920"/>
            <a:ext cx="1334815" cy="182508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2808" y="-112387"/>
            <a:ext cx="68226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September/October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15000" y="476436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312" y="424554"/>
            <a:ext cx="4161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The Golden Age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8723" y="5896421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</a:rPr>
              <a:t>1919 - 1939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31746" name="Picture 2" descr="http://upload.wikimedia.org/wikipedia/commons/thumb/7/74/Flying_jenny_cropped.jpg/300px-Flying_jenny_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857500" cy="1733551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thumb/b/b1/Curtiss_NC-4_four_engine_configuration-detail.jpg/300px-Curtiss_NC-4_four_engine_configuration-deta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7971" y="1070430"/>
            <a:ext cx="3248269" cy="12668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31085" y="1143000"/>
            <a:ext cx="5192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“Barnstormers”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5105400"/>
            <a:ext cx="4572008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2DA2B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DA2BF">
                        <a:tint val="63000"/>
                        <a:sat val="105000"/>
                      </a:srgbClr>
                    </a:gs>
                    <a:gs pos="90000">
                      <a:srgbClr val="2DA2B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Investing in Air Power</a:t>
            </a:r>
            <a:endParaRPr lang="en-US" sz="5400" b="1" dirty="0">
              <a:ln w="17780" cmpd="sng">
                <a:solidFill>
                  <a:srgbClr val="2DA2B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2DA2BF">
                      <a:tint val="63000"/>
                      <a:sat val="105000"/>
                    </a:srgbClr>
                  </a:gs>
                  <a:gs pos="90000">
                    <a:srgbClr val="2DA2BF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953000"/>
            <a:ext cx="380999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Army Air Power Develops</a:t>
            </a:r>
            <a:endParaRPr lang="en-US" sz="5400" b="1" dirty="0">
              <a:ln w="11430"/>
              <a:gradFill>
                <a:gsLst>
                  <a:gs pos="0">
                    <a:srgbClr val="DA1F28">
                      <a:tint val="70000"/>
                      <a:satMod val="245000"/>
                    </a:srgbClr>
                  </a:gs>
                  <a:gs pos="75000">
                    <a:srgbClr val="DA1F28">
                      <a:tint val="90000"/>
                      <a:shade val="60000"/>
                      <a:satMod val="240000"/>
                    </a:srgbClr>
                  </a:gs>
                  <a:gs pos="100000">
                    <a:srgbClr val="DA1F28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50" name="Picture 6" descr="http://warbird.com/geebe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0"/>
            <a:ext cx="1590675" cy="1800225"/>
          </a:xfrm>
          <a:prstGeom prst="rect">
            <a:avLst/>
          </a:prstGeom>
          <a:noFill/>
        </p:spPr>
      </p:pic>
      <p:pic>
        <p:nvPicPr>
          <p:cNvPr id="31752" name="Picture 8" descr="http://upload.wikimedia.org/wikipedia/commons/thumb/a/a9/Seversky_P-35A_USAF.jpg/300px-Seversky_P-35A_USAF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905000"/>
            <a:ext cx="2705100" cy="2137030"/>
          </a:xfrm>
          <a:prstGeom prst="rect">
            <a:avLst/>
          </a:prstGeom>
          <a:noFill/>
        </p:spPr>
      </p:pic>
      <p:pic>
        <p:nvPicPr>
          <p:cNvPr id="31754" name="Picture 10" descr="http://www.airventuremuseum.org/images/collection/aircraft/Ford%20Trimotor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895600"/>
            <a:ext cx="3543300" cy="22288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9600" y="2590800"/>
            <a:ext cx="7133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Lef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Air Mail Speeds Up Delivery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995672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u="sng" dirty="0" smtClean="0"/>
              <a:t>Mission:</a:t>
            </a:r>
          </a:p>
          <a:p>
            <a:pPr lvl="0"/>
            <a:r>
              <a:rPr lang="en-US" sz="2800" dirty="0" smtClean="0"/>
              <a:t>Describe the 20 year period from 1919-1939.</a:t>
            </a:r>
          </a:p>
          <a:p>
            <a:pPr lvl="0"/>
            <a:r>
              <a:rPr lang="en-US" sz="2800" dirty="0" smtClean="0"/>
              <a:t>Describe the change in aircraft during this period.</a:t>
            </a:r>
          </a:p>
          <a:p>
            <a:pPr lvl="0"/>
            <a:r>
              <a:rPr lang="en-US" sz="2800" dirty="0" smtClean="0"/>
              <a:t>Describe the four stages of the first Atlantic Ocean crossing.</a:t>
            </a:r>
          </a:p>
          <a:p>
            <a:pPr lvl="0"/>
            <a:r>
              <a:rPr lang="en-US" sz="2800" dirty="0" smtClean="0"/>
              <a:t>Describe the challenges associated with the first attempts to cross the Atlantic Ocean.</a:t>
            </a:r>
          </a:p>
          <a:p>
            <a:pPr lvl="0"/>
            <a:r>
              <a:rPr lang="en-US" sz="2800" dirty="0" smtClean="0"/>
              <a:t>Describe the first nonstop crossing of the Atlantic by </a:t>
            </a:r>
            <a:r>
              <a:rPr lang="en-US" sz="2800" dirty="0" err="1" smtClean="0"/>
              <a:t>Alcock</a:t>
            </a:r>
            <a:r>
              <a:rPr lang="en-US" sz="2800" dirty="0" smtClean="0"/>
              <a:t> and Brown.</a:t>
            </a:r>
            <a:endParaRPr lang="en-US" sz="4000" dirty="0" smtClean="0"/>
          </a:p>
          <a:p>
            <a:pPr lvl="1"/>
            <a:endParaRPr lang="en-US" b="1" u="sng" dirty="0" smtClean="0"/>
          </a:p>
          <a:p>
            <a:r>
              <a:rPr lang="en-US" sz="3200" b="1" u="sng" dirty="0" smtClean="0"/>
              <a:t>EQ: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What were some of the technological improvements that influenced aviation during this timeframe (1919-1939)?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Mission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791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20-year period between </a:t>
            </a:r>
            <a:r>
              <a:rPr lang="en-US" dirty="0" smtClean="0"/>
              <a:t>the end of </a:t>
            </a:r>
            <a:r>
              <a:rPr lang="en-US" dirty="0" smtClean="0">
                <a:solidFill>
                  <a:srgbClr val="FF0000"/>
                </a:solidFill>
              </a:rPr>
              <a:t>World War I and</a:t>
            </a:r>
            <a:r>
              <a:rPr lang="en-US" dirty="0" smtClean="0"/>
              <a:t> the beginning of </a:t>
            </a:r>
            <a:r>
              <a:rPr lang="en-US" dirty="0" smtClean="0">
                <a:solidFill>
                  <a:srgbClr val="FF0000"/>
                </a:solidFill>
              </a:rPr>
              <a:t>World War II </a:t>
            </a:r>
            <a:r>
              <a:rPr lang="en-US" dirty="0" smtClean="0"/>
              <a:t>has been </a:t>
            </a:r>
            <a:r>
              <a:rPr lang="en-US" dirty="0" smtClean="0">
                <a:solidFill>
                  <a:srgbClr val="FF0000"/>
                </a:solidFill>
              </a:rPr>
              <a:t>called the Golden Age of Aviation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During this period, there were many exciting and dramatic exploits by daring aviators from many lands.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77000" y="381000"/>
            <a:ext cx="2231701" cy="2960132"/>
            <a:chOff x="6477000" y="381000"/>
            <a:chExt cx="2231701" cy="2960132"/>
          </a:xfrm>
        </p:grpSpPr>
        <p:pic>
          <p:nvPicPr>
            <p:cNvPr id="48130" name="Picture 2" descr="Lind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381000"/>
              <a:ext cx="2114550" cy="2622043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477000" y="2971800"/>
              <a:ext cx="2231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Charles Lindbergh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7000" y="3276600"/>
            <a:ext cx="2305050" cy="3417332"/>
            <a:chOff x="6477000" y="3276600"/>
            <a:chExt cx="2305050" cy="3417332"/>
          </a:xfrm>
        </p:grpSpPr>
        <p:pic>
          <p:nvPicPr>
            <p:cNvPr id="48132" name="Picture 4" descr="amelia  earhart, freckles">
              <a:hlinkClick r:id="rId3" tooltip="amelia freckles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3276600"/>
              <a:ext cx="2305050" cy="304800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781800" y="6324600"/>
              <a:ext cx="1822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Amelia Earhart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4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 smtClean="0">
                <a:solidFill>
                  <a:srgbClr val="FF0000"/>
                </a:solidFill>
              </a:rPr>
              <a:t>speed and altitude records were set and broken </a:t>
            </a:r>
            <a:r>
              <a:rPr lang="en-US" dirty="0" smtClean="0"/>
              <a:t>again and again.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 were oceans and continents to cross and each accomplishment led to someone who wanted to do it better and faster.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7106" name="Picture 2" descr="File:Airspeed indicator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-20782"/>
            <a:ext cx="2608944" cy="2623439"/>
          </a:xfrm>
          <a:prstGeom prst="rect">
            <a:avLst/>
          </a:prstGeom>
          <a:noFill/>
        </p:spPr>
      </p:pic>
      <p:pic>
        <p:nvPicPr>
          <p:cNvPr id="47108" name="Picture 4" descr="File:Attitude indicator level flight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533899"/>
            <a:ext cx="2324100" cy="2324101"/>
          </a:xfrm>
          <a:prstGeom prst="rect">
            <a:avLst/>
          </a:prstGeom>
          <a:noFill/>
        </p:spPr>
      </p:pic>
      <p:pic>
        <p:nvPicPr>
          <p:cNvPr id="47111" name="Picture 7" descr="File:3-Pointer Altimeter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5100" y="2362200"/>
            <a:ext cx="2628900" cy="267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1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5791200" cy="194767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airplane changed from a slow, wood-framed, fabric-covered biplane to a fast, sleek, all-metal monoplane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5057" name="Picture 1" descr="F:\Aviation Class\Aviation Pics\Aviation Pics - Videos\Early Aviation\Wright brother 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258" y="1981200"/>
            <a:ext cx="3505200" cy="2541270"/>
          </a:xfrm>
          <a:prstGeom prst="rect">
            <a:avLst/>
          </a:prstGeom>
          <a:noFill/>
        </p:spPr>
      </p:pic>
      <p:pic>
        <p:nvPicPr>
          <p:cNvPr id="45059" name="Picture 3" descr="http://einhornpress.com/images/AVIATION%20GOUP%20OF%20Morane%20Parasols%20of%20US%20during%20WWI%202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68" y="3173451"/>
            <a:ext cx="5029200" cy="364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1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4" y="275648"/>
            <a:ext cx="838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Technological Advances of Aircraft – WWI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6" y="1219200"/>
            <a:ext cx="754602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3138" y="4311318"/>
            <a:ext cx="6969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Farman Biplane: 1913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Designed by French aviator Henri Farman, the Farman </a:t>
            </a:r>
            <a:r>
              <a:rPr lang="en-US" dirty="0" smtClean="0">
                <a:solidFill>
                  <a:prstClr val="black"/>
                </a:solidFill>
              </a:rPr>
              <a:t>biplanes </a:t>
            </a:r>
            <a:r>
              <a:rPr lang="en-US" dirty="0">
                <a:solidFill>
                  <a:prstClr val="black"/>
                </a:solidFill>
              </a:rPr>
              <a:t>were employed in the early stages of WWI by the French military. 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846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4668982"/>
            <a:ext cx="72390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Caudron</a:t>
            </a:r>
            <a:r>
              <a:rPr lang="en-US" b="1" dirty="0">
                <a:solidFill>
                  <a:prstClr val="black"/>
                </a:solidFill>
              </a:rPr>
              <a:t> G.III - 1914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The French </a:t>
            </a:r>
            <a:r>
              <a:rPr lang="en-US" dirty="0" err="1">
                <a:solidFill>
                  <a:prstClr val="black"/>
                </a:solidFill>
              </a:rPr>
              <a:t>Caudron</a:t>
            </a:r>
            <a:r>
              <a:rPr lang="en-US" dirty="0">
                <a:solidFill>
                  <a:prstClr val="black"/>
                </a:solidFill>
              </a:rPr>
              <a:t> G.III was a two seat, </a:t>
            </a:r>
            <a:r>
              <a:rPr lang="en-US" dirty="0" smtClean="0">
                <a:solidFill>
                  <a:prstClr val="black"/>
                </a:solidFill>
              </a:rPr>
              <a:t>single-engine </a:t>
            </a:r>
            <a:r>
              <a:rPr lang="en-US" dirty="0">
                <a:solidFill>
                  <a:prstClr val="black"/>
                </a:solidFill>
              </a:rPr>
              <a:t>tractor biplane built in 1913 for reconnaissance missions.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9484"/>
            <a:ext cx="883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161" y="4304437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De Havilland D.H.2: 1915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The D.H.2 had good maneuverability with an excellent rate of climb. Mounting the engine to the rear of the fuselage permitted the use of a fixed, forward-firing machine gun before the advent of the synchronous machine gun.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810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64820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</a:rPr>
              <a:t>Albatros</a:t>
            </a:r>
            <a:r>
              <a:rPr lang="en-US" sz="2400" b="1" dirty="0">
                <a:solidFill>
                  <a:prstClr val="black"/>
                </a:solidFill>
              </a:rPr>
              <a:t> D.III - 1916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The German </a:t>
            </a:r>
            <a:r>
              <a:rPr lang="en-US" dirty="0" err="1">
                <a:solidFill>
                  <a:prstClr val="black"/>
                </a:solidFill>
              </a:rPr>
              <a:t>Albatros</a:t>
            </a:r>
            <a:r>
              <a:rPr lang="en-US" dirty="0">
                <a:solidFill>
                  <a:prstClr val="black"/>
                </a:solidFill>
              </a:rPr>
              <a:t> D.III was a </a:t>
            </a:r>
            <a:r>
              <a:rPr lang="en-US" dirty="0" err="1">
                <a:solidFill>
                  <a:prstClr val="black"/>
                </a:solidFill>
              </a:rPr>
              <a:t>sesquiplane</a:t>
            </a:r>
            <a:r>
              <a:rPr lang="en-US" dirty="0">
                <a:solidFill>
                  <a:prstClr val="black"/>
                </a:solidFill>
              </a:rPr>
              <a:t> semi-</a:t>
            </a:r>
            <a:r>
              <a:rPr lang="en-US" dirty="0" err="1">
                <a:solidFill>
                  <a:prstClr val="black"/>
                </a:solidFill>
              </a:rPr>
              <a:t>monocoque</a:t>
            </a:r>
            <a:r>
              <a:rPr lang="en-US" dirty="0">
                <a:solidFill>
                  <a:prstClr val="black"/>
                </a:solidFill>
              </a:rPr>
              <a:t>, plywood skinned </a:t>
            </a:r>
            <a:r>
              <a:rPr lang="en-US" dirty="0" err="1">
                <a:solidFill>
                  <a:prstClr val="black"/>
                </a:solidFill>
              </a:rPr>
              <a:t>fightercraft</a:t>
            </a:r>
            <a:r>
              <a:rPr lang="en-US" dirty="0">
                <a:solidFill>
                  <a:prstClr val="black"/>
                </a:solidFill>
              </a:rPr>
              <a:t> armed with twin 0.312 in (7.92 mm) LMG 08/15 "Spandau" machine guns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7082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9855" y="4267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</a:rPr>
              <a:t>Salmson</a:t>
            </a:r>
            <a:r>
              <a:rPr lang="en-US" sz="2400" b="1" dirty="0">
                <a:solidFill>
                  <a:prstClr val="black"/>
                </a:solidFill>
              </a:rPr>
              <a:t> 2: 1918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err="1">
                <a:solidFill>
                  <a:prstClr val="black"/>
                </a:solidFill>
              </a:rPr>
              <a:t>Salmson</a:t>
            </a:r>
            <a:r>
              <a:rPr lang="en-US" dirty="0">
                <a:solidFill>
                  <a:prstClr val="black"/>
                </a:solidFill>
              </a:rPr>
              <a:t> 2 was a reconnaissance aircraft made by </a:t>
            </a:r>
            <a:r>
              <a:rPr lang="en-US" dirty="0" err="1">
                <a:solidFill>
                  <a:prstClr val="black"/>
                </a:solidFill>
              </a:rPr>
              <a:t>Salmson</a:t>
            </a:r>
            <a:r>
              <a:rPr lang="en-US" dirty="0">
                <a:solidFill>
                  <a:prstClr val="black"/>
                </a:solidFill>
              </a:rPr>
              <a:t>, it was the main reconnaissance aircraft in use with the French army in 1918</a:t>
            </a:r>
          </a:p>
        </p:txBody>
      </p:sp>
    </p:spTree>
    <p:extLst>
      <p:ext uri="{BB962C8B-B14F-4D97-AF65-F5344CB8AC3E}">
        <p14:creationId xmlns:p14="http://schemas.microsoft.com/office/powerpoint/2010/main" val="25298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Describe the state of the US Aviation military industry at the start and end of World War I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military role of the airplane in World War 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nickname given to the first bombers of WWI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type of aircraft led to gaining control of the air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first type of bullet deflection used on propellers?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10/2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http://www.naval-history.net/Map01NorthAtlan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296274" cy="64821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70390" y="115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first natural barrier </a:t>
            </a:r>
            <a:r>
              <a:rPr lang="en-US" dirty="0" smtClean="0">
                <a:solidFill>
                  <a:prstClr val="black"/>
                </a:solidFill>
              </a:rPr>
              <a:t>to be challenged was the </a:t>
            </a:r>
            <a:r>
              <a:rPr lang="en-US" dirty="0" smtClean="0">
                <a:solidFill>
                  <a:srgbClr val="FF0000"/>
                </a:solidFill>
              </a:rPr>
              <a:t>Atlantic Ocean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52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Flying the Atlantic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flight</a:t>
            </a:r>
            <a:r>
              <a:rPr lang="en-US" dirty="0" smtClean="0"/>
              <a:t> was to be </a:t>
            </a:r>
            <a:r>
              <a:rPr lang="en-US" dirty="0" smtClean="0">
                <a:solidFill>
                  <a:srgbClr val="FF0000"/>
                </a:solidFill>
              </a:rPr>
              <a:t>made in 4 stages</a:t>
            </a:r>
          </a:p>
          <a:p>
            <a:pPr lvl="1"/>
            <a:r>
              <a:rPr lang="en-US" dirty="0" smtClean="0"/>
              <a:t>Rockaway, </a:t>
            </a:r>
            <a:r>
              <a:rPr lang="en-US" dirty="0" smtClean="0">
                <a:solidFill>
                  <a:srgbClr val="FF0000"/>
                </a:solidFill>
              </a:rPr>
              <a:t>NY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 err="1" smtClean="0"/>
              <a:t>Trepassey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Newfoundland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Azores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Lisbon, </a:t>
            </a:r>
            <a:r>
              <a:rPr lang="en-US" dirty="0" smtClean="0">
                <a:solidFill>
                  <a:srgbClr val="FF0000"/>
                </a:solidFill>
              </a:rPr>
              <a:t>Portugal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Plymouth, </a:t>
            </a:r>
            <a:r>
              <a:rPr lang="en-US" dirty="0" smtClean="0">
                <a:solidFill>
                  <a:srgbClr val="FF0000"/>
                </a:solidFill>
              </a:rPr>
              <a:t>England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4" name="Picture 6" descr="http://www.naval-history.net/Map01NorthAtlan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8686800" cy="44958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600200" y="4800600"/>
            <a:ext cx="1447800" cy="30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5961" y="4800600"/>
            <a:ext cx="1973239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5351060"/>
            <a:ext cx="1447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16154" y="4572000"/>
            <a:ext cx="365646" cy="7381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9"/>
            <a:ext cx="4191000" cy="438607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attempt</a:t>
            </a:r>
            <a:r>
              <a:rPr lang="en-US" dirty="0" smtClean="0"/>
              <a:t> was to be </a:t>
            </a:r>
            <a:r>
              <a:rPr lang="en-US" dirty="0" smtClean="0">
                <a:solidFill>
                  <a:srgbClr val="FF0000"/>
                </a:solidFill>
              </a:rPr>
              <a:t>made in 1919 </a:t>
            </a:r>
            <a:r>
              <a:rPr lang="en-US" dirty="0" smtClean="0"/>
              <a:t>by the United States Navy </a:t>
            </a:r>
            <a:r>
              <a:rPr lang="en-US" dirty="0" smtClean="0">
                <a:solidFill>
                  <a:srgbClr val="FF0000"/>
                </a:solidFill>
              </a:rPr>
              <a:t>flying</a:t>
            </a:r>
            <a:r>
              <a:rPr lang="en-US" dirty="0" smtClean="0"/>
              <a:t> three new </a:t>
            </a:r>
            <a:r>
              <a:rPr lang="en-US" dirty="0" smtClean="0">
                <a:solidFill>
                  <a:srgbClr val="FF0000"/>
                </a:solidFill>
              </a:rPr>
              <a:t>Curtiss flying boats (NC-1, NC-3, and NC-4)</a:t>
            </a:r>
          </a:p>
          <a:p>
            <a:endParaRPr lang="en-US" dirty="0"/>
          </a:p>
        </p:txBody>
      </p:sp>
      <p:pic>
        <p:nvPicPr>
          <p:cNvPr id="76802" name="Picture 2" descr="http://images.fineartamerica.com/images-medium/u-s-coast-guard--curtiss-flying-boat-william-h-ravell-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510540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8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5638800" cy="4843272"/>
          </a:xfrm>
        </p:spPr>
        <p:txBody>
          <a:bodyPr/>
          <a:lstStyle/>
          <a:p>
            <a:r>
              <a:rPr lang="en-US" dirty="0" smtClean="0"/>
              <a:t>The journey </a:t>
            </a:r>
            <a:r>
              <a:rPr lang="en-US" dirty="0" smtClean="0">
                <a:solidFill>
                  <a:srgbClr val="FF0000"/>
                </a:solidFill>
              </a:rPr>
              <a:t>began May 1919 </a:t>
            </a:r>
            <a:r>
              <a:rPr lang="en-US" dirty="0" smtClean="0"/>
              <a:t>and all </a:t>
            </a:r>
            <a:r>
              <a:rPr lang="en-US" dirty="0" smtClean="0">
                <a:solidFill>
                  <a:srgbClr val="FF0000"/>
                </a:solidFill>
              </a:rPr>
              <a:t>three aircraft </a:t>
            </a:r>
            <a:r>
              <a:rPr lang="en-US" dirty="0" smtClean="0"/>
              <a:t>made it safely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err="1" smtClean="0">
                <a:solidFill>
                  <a:srgbClr val="FF0000"/>
                </a:solidFill>
              </a:rPr>
              <a:t>Trepassey</a:t>
            </a:r>
            <a:r>
              <a:rPr lang="en-US" dirty="0" smtClean="0">
                <a:solidFill>
                  <a:srgbClr val="FF0000"/>
                </a:solidFill>
              </a:rPr>
              <a:t>, Newfoundland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next stage </a:t>
            </a:r>
            <a:r>
              <a:rPr lang="en-US" dirty="0" smtClean="0"/>
              <a:t>was critical for it was to cover over </a:t>
            </a:r>
            <a:r>
              <a:rPr lang="en-US" dirty="0" smtClean="0">
                <a:solidFill>
                  <a:srgbClr val="FF0000"/>
                </a:solidFill>
              </a:rPr>
              <a:t>1200 miles over water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Naval vessels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rgbClr val="FF0000"/>
                </a:solidFill>
              </a:rPr>
              <a:t>stretched 50 miles apart</a:t>
            </a:r>
            <a:r>
              <a:rPr lang="en-US" dirty="0" smtClean="0"/>
              <a:t> along the route (should it ditch no more than 25 miles apart)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4" name="Picture 2" descr="File:NC aircraft trans-Atlantic flight, 1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789" y="2764974"/>
            <a:ext cx="3654211" cy="2457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0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le:NC aircraft trans-Atlantic flight, 1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9" y="381007"/>
            <a:ext cx="8979702" cy="60388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1524000"/>
            <a:ext cx="1524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5334000" cy="49956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NC-1 and NC-3 landed in the water </a:t>
            </a:r>
            <a:r>
              <a:rPr lang="en-US" dirty="0" smtClean="0"/>
              <a:t>to check their navigation</a:t>
            </a:r>
          </a:p>
          <a:p>
            <a:r>
              <a:rPr lang="en-US" dirty="0" smtClean="0"/>
              <a:t>12 ft waves prevented </a:t>
            </a:r>
            <a:r>
              <a:rPr lang="en-US" dirty="0" smtClean="0">
                <a:solidFill>
                  <a:srgbClr val="FF0000"/>
                </a:solidFill>
              </a:rPr>
              <a:t>NC-3</a:t>
            </a:r>
            <a:r>
              <a:rPr lang="en-US" dirty="0" smtClean="0"/>
              <a:t> from taking off – so he </a:t>
            </a:r>
            <a:r>
              <a:rPr lang="en-US" dirty="0" smtClean="0">
                <a:solidFill>
                  <a:srgbClr val="FF0000"/>
                </a:solidFill>
              </a:rPr>
              <a:t>taxied for 3 days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arrived in the Azores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plane</a:t>
            </a:r>
            <a:r>
              <a:rPr lang="en-US" dirty="0" smtClean="0"/>
              <a:t> was so badly damaged that it was </a:t>
            </a:r>
            <a:r>
              <a:rPr lang="en-US" dirty="0" smtClean="0">
                <a:solidFill>
                  <a:srgbClr val="FF0000"/>
                </a:solidFill>
              </a:rPr>
              <a:t>unable to fly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36866" name="Picture 2" descr="http://acepilots.com/airplanes/wp-content/uploads/2008/05/us_navy-curtiss-nc-4_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62400"/>
            <a:ext cx="4038600" cy="2689708"/>
          </a:xfrm>
          <a:prstGeom prst="rect">
            <a:avLst/>
          </a:prstGeom>
          <a:noFill/>
        </p:spPr>
      </p:pic>
      <p:pic>
        <p:nvPicPr>
          <p:cNvPr id="36868" name="Picture 4" descr="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678619" cy="2666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1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le:NC aircraft trans-Atlantic flight, 1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9" y="381007"/>
            <a:ext cx="8979702" cy="60388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53000" y="2743200"/>
            <a:ext cx="2438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3352800"/>
            <a:ext cx="16764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507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NC-1</a:t>
            </a:r>
            <a:r>
              <a:rPr lang="en-US" dirty="0" smtClean="0"/>
              <a:t> came down after flying 850 miles – </a:t>
            </a:r>
            <a:r>
              <a:rPr lang="en-US" dirty="0" smtClean="0">
                <a:solidFill>
                  <a:srgbClr val="FF0000"/>
                </a:solidFill>
              </a:rPr>
              <a:t>damaged on landing in the water </a:t>
            </a:r>
            <a:r>
              <a:rPr lang="en-US" dirty="0" smtClean="0"/>
              <a:t>and began to break up</a:t>
            </a:r>
          </a:p>
          <a:p>
            <a:r>
              <a:rPr lang="en-US" dirty="0" smtClean="0"/>
              <a:t>Steamship rescued the crew and naval destroyer tried to tow the </a:t>
            </a:r>
            <a:r>
              <a:rPr lang="en-US" dirty="0" smtClean="0">
                <a:solidFill>
                  <a:srgbClr val="FF0000"/>
                </a:solidFill>
              </a:rPr>
              <a:t>plane</a:t>
            </a:r>
            <a:r>
              <a:rPr lang="en-US" dirty="0" smtClean="0"/>
              <a:t> but it </a:t>
            </a:r>
            <a:r>
              <a:rPr lang="en-US" dirty="0" smtClean="0">
                <a:solidFill>
                  <a:srgbClr val="FF0000"/>
                </a:solidFill>
              </a:rPr>
              <a:t>broke up and sank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NC-4</a:t>
            </a:r>
            <a:r>
              <a:rPr lang="en-US" dirty="0" smtClean="0"/>
              <a:t> kept flying and </a:t>
            </a:r>
            <a:r>
              <a:rPr lang="en-US" dirty="0" smtClean="0">
                <a:solidFill>
                  <a:srgbClr val="FF0000"/>
                </a:solidFill>
              </a:rPr>
              <a:t>landed in Azores harbor 15 hrs and 18 minutes after leaving Newfoundland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35842" name="Picture 2" descr="http://www.afhra.af.mil/shared/media/photodb/web/090713-F-1405A-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3238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6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ile:NC aircraft trans-Atlantic flight, 1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9" y="381007"/>
            <a:ext cx="8979702" cy="60388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48200" y="5029200"/>
            <a:ext cx="1828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0400" y="3276600"/>
            <a:ext cx="1828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NC-4 and crew flown on to Lisbon, Portugal </a:t>
            </a:r>
            <a:r>
              <a:rPr lang="en-US" dirty="0" smtClean="0"/>
              <a:t>several days later and made the journey in 9 hrs and 43 minutes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Total time </a:t>
            </a:r>
            <a:r>
              <a:rPr lang="en-US" dirty="0" smtClean="0"/>
              <a:t>from Newfoundland was </a:t>
            </a:r>
            <a:r>
              <a:rPr lang="en-US" dirty="0" smtClean="0">
                <a:solidFill>
                  <a:srgbClr val="FF0000"/>
                </a:solidFill>
              </a:rPr>
              <a:t>26 hrs 45 minutes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sp>
        <p:nvSpPr>
          <p:cNvPr id="34820" name="AutoShape 4" descr="http://www.aviation-history.com/navy/%20nc4-5.jp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http://www.aviation-history.com/navy/%20nc4-5.jp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4" name="AutoShape 8" descr="http://www.aviation-history.com/navy/%20nc4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6" name="AutoShape 10" descr="http://www.aviation-history.com/navy/%20nc4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8" name="AutoShape 12" descr="http://www.aviation-history.com/navy/%20nc4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4830" name="Picture 14" descr="http://www.oldgloryprints.com/First_Across_the_P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6296025" cy="4086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63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3886200" cy="48432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1908 – US Army purchased a Wright Flyer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Three years it was the entire “Air Force”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1911 – US Congress bought 5 more planes</a:t>
            </a:r>
          </a:p>
          <a:p>
            <a:pPr marL="109710" indent="0">
              <a:buNone/>
            </a:pPr>
            <a:endParaRPr lang="en-US" dirty="0" smtClean="0"/>
          </a:p>
          <a:p>
            <a:r>
              <a:rPr lang="en-US" dirty="0" smtClean="0"/>
              <a:t>By end of </a:t>
            </a:r>
            <a:r>
              <a:rPr lang="en-US" dirty="0" smtClean="0">
                <a:solidFill>
                  <a:srgbClr val="FF0000"/>
                </a:solidFill>
              </a:rPr>
              <a:t>1913 – US had 19 aircraft and 29 pilots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885162"/>
            <a:ext cx="4791075" cy="375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1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919472"/>
          </a:xfrm>
        </p:spPr>
        <p:txBody>
          <a:bodyPr>
            <a:normAutofit/>
          </a:bodyPr>
          <a:lstStyle/>
          <a:p>
            <a:r>
              <a:rPr lang="en-US" dirty="0" smtClean="0"/>
              <a:t>Few days later </a:t>
            </a:r>
            <a:r>
              <a:rPr lang="en-US" dirty="0" smtClean="0">
                <a:solidFill>
                  <a:srgbClr val="FF0000"/>
                </a:solidFill>
              </a:rPr>
              <a:t>flew up to Spain </a:t>
            </a:r>
            <a:r>
              <a:rPr lang="en-US" dirty="0" smtClean="0"/>
              <a:t>due to engine trouble and </a:t>
            </a:r>
            <a:r>
              <a:rPr lang="en-US" dirty="0" smtClean="0">
                <a:solidFill>
                  <a:srgbClr val="FF0000"/>
                </a:solidFill>
              </a:rPr>
              <a:t>then on to Plymouth, England </a:t>
            </a:r>
            <a:r>
              <a:rPr lang="en-US" dirty="0" smtClean="0"/>
              <a:t>and landed near where the Mayflower had moored 300 years before.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sp>
        <p:nvSpPr>
          <p:cNvPr id="34820" name="AutoShape 4" descr="http://www.aviation-history.com/navy/%20nc4-5.jp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2" name="AutoShape 6" descr="http://www.aviation-history.com/navy/%20nc4-5.jp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9876" name="Picture 4" descr="Curtiss NC - 1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6324600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7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572000"/>
            <a:ext cx="8229600" cy="17952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 distance and time from Rockaway, NY: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3,936 miles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52 hrs and 31 minutes</a:t>
            </a:r>
          </a:p>
          <a:p>
            <a:r>
              <a:rPr lang="en-US" dirty="0" smtClean="0"/>
              <a:t>This marked the </a:t>
            </a:r>
            <a:r>
              <a:rPr lang="en-US" dirty="0" smtClean="0">
                <a:solidFill>
                  <a:srgbClr val="FF0000"/>
                </a:solidFill>
              </a:rPr>
              <a:t>first transatlantic crossing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sp>
        <p:nvSpPr>
          <p:cNvPr id="33794" name="AutoShape 2" descr="http://www.aviation-history.com/navy/%20nc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6" name="AutoShape 4" descr="http://www.aviation-history.com/navy/%20nc4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3798" name="Picture 6" descr="A photo of Elmer St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88574"/>
            <a:ext cx="4581525" cy="3428059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791200" y="1447800"/>
            <a:ext cx="2751074" cy="2960132"/>
            <a:chOff x="5791200" y="1447800"/>
            <a:chExt cx="2751074" cy="2960132"/>
          </a:xfrm>
        </p:grpSpPr>
        <p:pic>
          <p:nvPicPr>
            <p:cNvPr id="33800" name="Picture 8" descr="A photo of Elmer Sto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1447800"/>
              <a:ext cx="1895475" cy="247433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791200" y="4038600"/>
              <a:ext cx="2751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CDR Elmer Stone USCG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weeks later the </a:t>
            </a:r>
            <a:r>
              <a:rPr lang="en-US" dirty="0" smtClean="0">
                <a:solidFill>
                  <a:srgbClr val="FF0000"/>
                </a:solidFill>
              </a:rPr>
              <a:t>first non-stop crossing </a:t>
            </a:r>
            <a:r>
              <a:rPr lang="en-US" dirty="0" smtClean="0"/>
              <a:t>of the Atlantic was made in a </a:t>
            </a:r>
            <a:r>
              <a:rPr lang="en-US" dirty="0" smtClean="0">
                <a:solidFill>
                  <a:srgbClr val="FF0000"/>
                </a:solidFill>
              </a:rPr>
              <a:t>Vickers-</a:t>
            </a:r>
            <a:r>
              <a:rPr lang="en-US" dirty="0" err="1" smtClean="0">
                <a:solidFill>
                  <a:srgbClr val="FF0000"/>
                </a:solidFill>
              </a:rPr>
              <a:t>Vimy</a:t>
            </a:r>
            <a:r>
              <a:rPr lang="en-US" dirty="0" smtClean="0">
                <a:solidFill>
                  <a:srgbClr val="FF0000"/>
                </a:solidFill>
              </a:rPr>
              <a:t> IV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Captain John </a:t>
            </a:r>
            <a:r>
              <a:rPr lang="en-US" dirty="0" err="1" smtClean="0">
                <a:solidFill>
                  <a:srgbClr val="FF0000"/>
                </a:solidFill>
              </a:rPr>
              <a:t>Alcock</a:t>
            </a:r>
            <a:r>
              <a:rPr lang="en-US" dirty="0" smtClean="0">
                <a:solidFill>
                  <a:srgbClr val="FF0000"/>
                </a:solidFill>
              </a:rPr>
              <a:t> &amp; Lt Arthur Brown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Departed St. John’s Newfoundland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Arrived </a:t>
            </a:r>
            <a:r>
              <a:rPr lang="en-US" dirty="0" err="1" smtClean="0">
                <a:solidFill>
                  <a:srgbClr val="FF0000"/>
                </a:solidFill>
              </a:rPr>
              <a:t>Clifden</a:t>
            </a:r>
            <a:r>
              <a:rPr lang="en-US" dirty="0" smtClean="0">
                <a:solidFill>
                  <a:srgbClr val="FF0000"/>
                </a:solidFill>
              </a:rPr>
              <a:t>, Ireland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16 hrs and 12 minutes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1,880 miles </a:t>
            </a:r>
            <a:r>
              <a:rPr lang="en-US" dirty="0" err="1" smtClean="0"/>
              <a:t>avg</a:t>
            </a:r>
            <a:r>
              <a:rPr lang="en-US" dirty="0" smtClean="0"/>
              <a:t> speed 2 miles a minute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Won prize of $50,000 </a:t>
            </a:r>
            <a:r>
              <a:rPr lang="en-US" dirty="0" smtClean="0"/>
              <a:t>by </a:t>
            </a:r>
            <a:r>
              <a:rPr lang="en-US" b="1" i="1" dirty="0" smtClean="0"/>
              <a:t>London Daily Mail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Remarkable advance from 1903 to 1919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the Atlantic</a:t>
            </a:r>
            <a:endParaRPr lang="en-US" dirty="0"/>
          </a:p>
        </p:txBody>
      </p:sp>
      <p:pic>
        <p:nvPicPr>
          <p:cNvPr id="80898" name="Picture 2" descr="File:Vickers F.B.27 Vimy side 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0"/>
            <a:ext cx="5276850" cy="2047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081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ile:Alcockandbrown takeoff1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620000" cy="39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9172" y="5384802"/>
            <a:ext cx="752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Alcock</a:t>
            </a:r>
            <a:r>
              <a:rPr lang="en-US" b="1" dirty="0" smtClean="0">
                <a:solidFill>
                  <a:prstClr val="black"/>
                </a:solidFill>
              </a:rPr>
              <a:t> and Brown takeoff from St. John's, Newfoundland in 1919.</a:t>
            </a:r>
          </a:p>
        </p:txBody>
      </p:sp>
    </p:spTree>
    <p:extLst>
      <p:ext uri="{BB962C8B-B14F-4D97-AF65-F5344CB8AC3E}">
        <p14:creationId xmlns:p14="http://schemas.microsoft.com/office/powerpoint/2010/main" val="37510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ile:Alcock-Brown-Clif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28" y="457200"/>
            <a:ext cx="8376182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6632" y="6085116"/>
            <a:ext cx="43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Crash landed County Galway, Ireland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5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9031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014052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31146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state of the US Aviation military industry at the start and end of World War 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/>
              <a:t>What was the military role of the airplane in World War I</a:t>
            </a:r>
            <a:r>
              <a:rPr lang="en-US" b="1" dirty="0" smtClean="0"/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nickname given to the first bombers of WWI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type of aircraft led to gaining control of the air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first type of bullet deflection used on propellers?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10/2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Lesson Closure- Finish these </a:t>
            </a:r>
            <a:r>
              <a:rPr lang="en-US" sz="3200" b="1" dirty="0" smtClean="0"/>
              <a:t>Statements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6561" y="4343396"/>
            <a:ext cx="4327478" cy="2057400"/>
            <a:chOff x="1886803" y="4876800"/>
            <a:chExt cx="3581400" cy="1453655"/>
          </a:xfrm>
        </p:grpSpPr>
        <p:sp>
          <p:nvSpPr>
            <p:cNvPr id="10" name="Rounded Rectangle 9"/>
            <p:cNvSpPr/>
            <p:nvPr/>
          </p:nvSpPr>
          <p:spPr>
            <a:xfrm>
              <a:off x="1886803" y="4876800"/>
              <a:ext cx="3581400" cy="145365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40766" y="5114343"/>
              <a:ext cx="3508612" cy="97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3. Something I found difficult to understand today was ...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6800" y="4343400"/>
            <a:ext cx="4163024" cy="2057399"/>
            <a:chOff x="5740879" y="4876799"/>
            <a:chExt cx="3691738" cy="1453655"/>
          </a:xfrm>
        </p:grpSpPr>
        <p:sp>
          <p:nvSpPr>
            <p:cNvPr id="9" name="Rounded Rectangle 8"/>
            <p:cNvSpPr/>
            <p:nvPr/>
          </p:nvSpPr>
          <p:spPr>
            <a:xfrm>
              <a:off x="5740879" y="4876799"/>
              <a:ext cx="3581400" cy="145365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35983" y="5114342"/>
              <a:ext cx="3396634" cy="97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4. I really enjoyed today's lesson because ...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1901" y="1128256"/>
            <a:ext cx="3954439" cy="2311190"/>
            <a:chOff x="609600" y="813010"/>
            <a:chExt cx="3581400" cy="1453655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813010"/>
              <a:ext cx="3581400" cy="14536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40438" y="1178171"/>
              <a:ext cx="3319724" cy="987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1. One thing I learned today was ...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1460" y="1142994"/>
            <a:ext cx="4145507" cy="2248678"/>
            <a:chOff x="5105400" y="830196"/>
            <a:chExt cx="3591636" cy="1453655"/>
          </a:xfrm>
        </p:grpSpPr>
        <p:sp>
          <p:nvSpPr>
            <p:cNvPr id="8" name="Rounded Rectangle 7"/>
            <p:cNvSpPr/>
            <p:nvPr/>
          </p:nvSpPr>
          <p:spPr>
            <a:xfrm>
              <a:off x="5105400" y="830196"/>
              <a:ext cx="3581400" cy="145365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191836" y="1097674"/>
              <a:ext cx="3505200" cy="1173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2. Something from today's lesson that I want to find out more about is ...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61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5181600" cy="469086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Airplane was first used for observation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This use changed the battlefield forever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14650"/>
            <a:ext cx="4261556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state of the US Aviation military industry at the start and end of World War 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military role of the airplane in World War 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rgbClr val="0070C0"/>
                </a:solidFill>
              </a:rPr>
              <a:t>What was the nickname given to the first bombers of WWI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type of aircraft led to gaining control of the air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first type of bullet deflection used on propellers?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10/2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5181600" cy="1566669"/>
          </a:xfrm>
        </p:spPr>
        <p:txBody>
          <a:bodyPr/>
          <a:lstStyle/>
          <a:p>
            <a:r>
              <a:rPr lang="en-US" b="1" dirty="0" smtClean="0"/>
              <a:t>Evolved to use </a:t>
            </a:r>
            <a:r>
              <a:rPr lang="en-US" b="1" dirty="0" smtClean="0">
                <a:solidFill>
                  <a:srgbClr val="FF0000"/>
                </a:solidFill>
              </a:rPr>
              <a:t>as a bomber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With pilot or observer carrying bombs in lap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183741" cy="25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Utilizing your notes and past knowledge answer the following questions: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Describe the state of the US Aviation military industry at the start and end of World War 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military role of the airplane in World War 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nickname given to the first bombers of WWI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/>
              <a:t>What type of aircraft led to gaining control of the air</a:t>
            </a:r>
            <a:r>
              <a:rPr lang="en-US" b="1" dirty="0" smtClean="0"/>
              <a:t>?</a:t>
            </a:r>
          </a:p>
          <a:p>
            <a:pPr marL="624078" indent="-514350">
              <a:buClrTx/>
              <a:buSzPct val="80000"/>
              <a:buFont typeface="+mj-lt"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What was the first type of bullet deflection used on propellers?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Warm-Up – 10/2 –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15324</TotalTime>
  <Words>1831</Words>
  <Application>Microsoft Office PowerPoint</Application>
  <PresentationFormat>On-screen Show (4:3)</PresentationFormat>
  <Paragraphs>308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50</vt:i4>
      </vt:variant>
    </vt:vector>
  </HeadingPairs>
  <TitlesOfParts>
    <vt:vector size="71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Times New Roman</vt:lpstr>
      <vt:lpstr>Verdana</vt:lpstr>
      <vt:lpstr>Wingdings 2</vt:lpstr>
      <vt:lpstr>Wingdings 3</vt:lpstr>
      <vt:lpstr>Concourse</vt:lpstr>
      <vt:lpstr>3_Custom Design</vt:lpstr>
      <vt:lpstr>1_Office Theme</vt:lpstr>
      <vt:lpstr>1_Concourse</vt:lpstr>
      <vt:lpstr>2_Concourse</vt:lpstr>
      <vt:lpstr>3_Concourse</vt:lpstr>
      <vt:lpstr>4_Concourse</vt:lpstr>
      <vt:lpstr>5_Concourse</vt:lpstr>
      <vt:lpstr>5_Office Theme</vt:lpstr>
      <vt:lpstr>Warm-Up – 10/2 – 10 minutes</vt:lpstr>
      <vt:lpstr>Questions / Comments</vt:lpstr>
      <vt:lpstr>Warm-Up – 10/2 – 10 minutes</vt:lpstr>
      <vt:lpstr>Preparing for War</vt:lpstr>
      <vt:lpstr>Warm-Up – 10/2 – 10 minutes</vt:lpstr>
      <vt:lpstr>Military Role of the Airplane</vt:lpstr>
      <vt:lpstr>Warm-Up – 10/2 – 10 minutes</vt:lpstr>
      <vt:lpstr>Military Role of the Airplane</vt:lpstr>
      <vt:lpstr>Warm-Up – 10/2 – 10 minutes</vt:lpstr>
      <vt:lpstr>Introduction</vt:lpstr>
      <vt:lpstr>Warm-Up – 10/2 – 10 minutes</vt:lpstr>
      <vt:lpstr>Fighter Development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Introduction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Flying the Atlantic</vt:lpstr>
      <vt:lpstr>Flying the Atlantic</vt:lpstr>
      <vt:lpstr>Flying the Atlantic</vt:lpstr>
      <vt:lpstr>PowerPoint Presentation</vt:lpstr>
      <vt:lpstr>Flying the Atlantic</vt:lpstr>
      <vt:lpstr>PowerPoint Presentation</vt:lpstr>
      <vt:lpstr>Flying the Atlantic</vt:lpstr>
      <vt:lpstr>PowerPoint Presentation</vt:lpstr>
      <vt:lpstr>Flying the Atlantic</vt:lpstr>
      <vt:lpstr>Flying the Atlantic</vt:lpstr>
      <vt:lpstr>Flying the Atlantic</vt:lpstr>
      <vt:lpstr>Flying the Atlantic</vt:lpstr>
      <vt:lpstr>PowerPoint Presentation</vt:lpstr>
      <vt:lpstr>PowerPoint Presentation</vt:lpstr>
      <vt:lpstr>Questions / Comments</vt:lpstr>
      <vt:lpstr>PowerPoint Presentation</vt:lpstr>
      <vt:lpstr>Safety Rules – Safety Monitor Brief</vt:lpstr>
      <vt:lpstr>PowerPoint Presentation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735</cp:revision>
  <cp:lastPrinted>2011-10-26T12:08:57Z</cp:lastPrinted>
  <dcterms:created xsi:type="dcterms:W3CDTF">2011-01-17T01:19:35Z</dcterms:created>
  <dcterms:modified xsi:type="dcterms:W3CDTF">2017-09-29T13:46:35Z</dcterms:modified>
</cp:coreProperties>
</file>