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9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1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85" r:id="rId3"/>
    <p:sldMasterId id="2147483757" r:id="rId4"/>
    <p:sldMasterId id="2147483769" r:id="rId5"/>
    <p:sldMasterId id="2147483805" r:id="rId6"/>
    <p:sldMasterId id="2147483822" r:id="rId7"/>
    <p:sldMasterId id="2147483906" r:id="rId8"/>
    <p:sldMasterId id="2147483918" r:id="rId9"/>
    <p:sldMasterId id="2147483934" r:id="rId10"/>
    <p:sldMasterId id="2147483946" r:id="rId11"/>
    <p:sldMasterId id="2147483958" r:id="rId12"/>
  </p:sldMasterIdLst>
  <p:notesMasterIdLst>
    <p:notesMasterId r:id="rId62"/>
  </p:notesMasterIdLst>
  <p:handoutMasterIdLst>
    <p:handoutMasterId r:id="rId63"/>
  </p:handoutMasterIdLst>
  <p:sldIdLst>
    <p:sldId id="415" r:id="rId13"/>
    <p:sldId id="416" r:id="rId14"/>
    <p:sldId id="431" r:id="rId15"/>
    <p:sldId id="437" r:id="rId16"/>
    <p:sldId id="432" r:id="rId17"/>
    <p:sldId id="438" r:id="rId18"/>
    <p:sldId id="433" r:id="rId19"/>
    <p:sldId id="439" r:id="rId20"/>
    <p:sldId id="434" r:id="rId21"/>
    <p:sldId id="436" r:id="rId22"/>
    <p:sldId id="435" r:id="rId23"/>
    <p:sldId id="440" r:id="rId24"/>
    <p:sldId id="441" r:id="rId25"/>
    <p:sldId id="442" r:id="rId26"/>
    <p:sldId id="429" r:id="rId27"/>
    <p:sldId id="449" r:id="rId28"/>
    <p:sldId id="450" r:id="rId29"/>
    <p:sldId id="451" r:id="rId30"/>
    <p:sldId id="384" r:id="rId31"/>
    <p:sldId id="452" r:id="rId32"/>
    <p:sldId id="386" r:id="rId33"/>
    <p:sldId id="400" r:id="rId34"/>
    <p:sldId id="301" r:id="rId35"/>
    <p:sldId id="403" r:id="rId36"/>
    <p:sldId id="404" r:id="rId37"/>
    <p:sldId id="405" r:id="rId38"/>
    <p:sldId id="406" r:id="rId39"/>
    <p:sldId id="407" r:id="rId40"/>
    <p:sldId id="408" r:id="rId41"/>
    <p:sldId id="409" r:id="rId42"/>
    <p:sldId id="430" r:id="rId43"/>
    <p:sldId id="414" r:id="rId44"/>
    <p:sldId id="256" r:id="rId45"/>
    <p:sldId id="272" r:id="rId46"/>
    <p:sldId id="277" r:id="rId47"/>
    <p:sldId id="269" r:id="rId48"/>
    <p:sldId id="270" r:id="rId49"/>
    <p:sldId id="275" r:id="rId50"/>
    <p:sldId id="276" r:id="rId51"/>
    <p:sldId id="278" r:id="rId52"/>
    <p:sldId id="282" r:id="rId53"/>
    <p:sldId id="283" r:id="rId54"/>
    <p:sldId id="286" r:id="rId55"/>
    <p:sldId id="287" r:id="rId56"/>
    <p:sldId id="288" r:id="rId57"/>
    <p:sldId id="289" r:id="rId58"/>
    <p:sldId id="447" r:id="rId59"/>
    <p:sldId id="448" r:id="rId60"/>
    <p:sldId id="446" r:id="rId61"/>
  </p:sldIdLst>
  <p:sldSz cx="9144000" cy="6858000" type="screen4x3"/>
  <p:notesSz cx="6858000" cy="9144000"/>
  <p:custDataLst>
    <p:tags r:id="rId6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0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11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1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2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298" algn="l" defTabSz="91411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360" algn="l" defTabSz="91411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416" algn="l" defTabSz="91411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6478" algn="l" defTabSz="91411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en" initials="K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4" autoAdjust="0"/>
    <p:restoredTop sz="94660"/>
  </p:normalViewPr>
  <p:slideViewPr>
    <p:cSldViewPr>
      <p:cViewPr varScale="1">
        <p:scale>
          <a:sx n="106" d="100"/>
          <a:sy n="106" d="100"/>
        </p:scale>
        <p:origin x="171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04"/>
    </p:cViewPr>
  </p:sorterViewPr>
  <p:notesViewPr>
    <p:cSldViewPr>
      <p:cViewPr varScale="1">
        <p:scale>
          <a:sx n="83" d="100"/>
          <a:sy n="83" d="100"/>
        </p:scale>
        <p:origin x="-265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handoutMaster" Target="handoutMasters/handoutMaster1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tags" Target="tags/tag1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viewProps" Target="viewProp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95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8100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059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118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18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239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298" algn="l" defTabSz="914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60" algn="l" defTabSz="914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16" algn="l" defTabSz="914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78" algn="l" defTabSz="914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2701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123069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04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2384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8164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9288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241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8449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6781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284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8921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0036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6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411" tIns="45706" rIns="91411" bIns="45706"/>
          <a:lstStyle>
            <a:lvl1pPr marL="0" indent="0" algn="ctr">
              <a:buNone/>
              <a:defRPr sz="2800">
                <a:solidFill>
                  <a:srgbClr val="00386B"/>
                </a:solidFill>
              </a:defRPr>
            </a:lvl1pPr>
            <a:lvl2pPr marL="457059" indent="0" algn="ctr">
              <a:buNone/>
              <a:defRPr/>
            </a:lvl2pPr>
            <a:lvl3pPr marL="914118" indent="0" algn="ctr">
              <a:buNone/>
              <a:defRPr/>
            </a:lvl3pPr>
            <a:lvl4pPr marL="1371180" indent="0" algn="ctr">
              <a:buNone/>
              <a:defRPr/>
            </a:lvl4pPr>
            <a:lvl5pPr marL="1828239" indent="0" algn="ctr">
              <a:buNone/>
              <a:defRPr/>
            </a:lvl5pPr>
            <a:lvl6pPr marL="2285298" indent="0" algn="ctr">
              <a:buNone/>
              <a:defRPr/>
            </a:lvl6pPr>
            <a:lvl7pPr marL="2742360" indent="0" algn="ctr">
              <a:buNone/>
              <a:defRPr/>
            </a:lvl7pPr>
            <a:lvl8pPr marL="3199416" indent="0" algn="ctr">
              <a:buNone/>
              <a:defRPr/>
            </a:lvl8pPr>
            <a:lvl9pPr marL="3656478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6" y="381000"/>
            <a:ext cx="6246479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411" tIns="45706" rIns="91411" bIns="4570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181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0455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10" y="27393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11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13930" indent="0">
              <a:buNone/>
              <a:defRPr sz="800"/>
            </a:lvl2pPr>
            <a:lvl3pPr marL="627843" indent="0">
              <a:buNone/>
              <a:defRPr sz="700"/>
            </a:lvl3pPr>
            <a:lvl4pPr marL="941793" indent="0">
              <a:buNone/>
              <a:defRPr sz="600"/>
            </a:lvl4pPr>
            <a:lvl5pPr marL="1255752" indent="0">
              <a:buNone/>
              <a:defRPr sz="600"/>
            </a:lvl5pPr>
            <a:lvl6pPr marL="1569660" indent="0">
              <a:buNone/>
              <a:defRPr sz="600"/>
            </a:lvl6pPr>
            <a:lvl7pPr marL="1883580" indent="0">
              <a:buNone/>
              <a:defRPr sz="600"/>
            </a:lvl7pPr>
            <a:lvl8pPr marL="2197503" indent="0">
              <a:buNone/>
              <a:defRPr sz="600"/>
            </a:lvl8pPr>
            <a:lvl9pPr marL="251143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11604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09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309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13930" indent="0">
              <a:buNone/>
              <a:defRPr sz="2000"/>
            </a:lvl2pPr>
            <a:lvl3pPr marL="627843" indent="0">
              <a:buNone/>
              <a:defRPr sz="1700"/>
            </a:lvl3pPr>
            <a:lvl4pPr marL="941793" indent="0">
              <a:buNone/>
              <a:defRPr sz="1400"/>
            </a:lvl4pPr>
            <a:lvl5pPr marL="1255752" indent="0">
              <a:buNone/>
              <a:defRPr sz="1400"/>
            </a:lvl5pPr>
            <a:lvl6pPr marL="1569660" indent="0">
              <a:buNone/>
              <a:defRPr sz="1400"/>
            </a:lvl6pPr>
            <a:lvl7pPr marL="1883580" indent="0">
              <a:buNone/>
              <a:defRPr sz="1400"/>
            </a:lvl7pPr>
            <a:lvl8pPr marL="2197503" indent="0">
              <a:buNone/>
              <a:defRPr sz="1400"/>
            </a:lvl8pPr>
            <a:lvl9pPr marL="2511439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09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13930" indent="0">
              <a:buNone/>
              <a:defRPr sz="800"/>
            </a:lvl2pPr>
            <a:lvl3pPr marL="627843" indent="0">
              <a:buNone/>
              <a:defRPr sz="700"/>
            </a:lvl3pPr>
            <a:lvl4pPr marL="941793" indent="0">
              <a:buNone/>
              <a:defRPr sz="600"/>
            </a:lvl4pPr>
            <a:lvl5pPr marL="1255752" indent="0">
              <a:buNone/>
              <a:defRPr sz="600"/>
            </a:lvl5pPr>
            <a:lvl6pPr marL="1569660" indent="0">
              <a:buNone/>
              <a:defRPr sz="600"/>
            </a:lvl6pPr>
            <a:lvl7pPr marL="1883580" indent="0">
              <a:buNone/>
              <a:defRPr sz="600"/>
            </a:lvl7pPr>
            <a:lvl8pPr marL="2197503" indent="0">
              <a:buNone/>
              <a:defRPr sz="600"/>
            </a:lvl8pPr>
            <a:lvl9pPr marL="251143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20174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451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432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597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7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960" indent="0" algn="ctr">
              <a:buNone/>
              <a:defRPr/>
            </a:lvl2pPr>
            <a:lvl3pPr marL="641925" indent="0" algn="ctr">
              <a:buNone/>
              <a:defRPr/>
            </a:lvl3pPr>
            <a:lvl4pPr marL="962890" indent="0" algn="ctr">
              <a:buNone/>
              <a:defRPr/>
            </a:lvl4pPr>
            <a:lvl5pPr marL="1283855" indent="0" algn="ctr">
              <a:buNone/>
              <a:defRPr/>
            </a:lvl5pPr>
            <a:lvl6pPr marL="1604822" indent="0" algn="ctr">
              <a:buNone/>
              <a:defRPr/>
            </a:lvl6pPr>
            <a:lvl7pPr marL="1925783" indent="0" algn="ctr">
              <a:buNone/>
              <a:defRPr/>
            </a:lvl7pPr>
            <a:lvl8pPr marL="2246751" indent="0" algn="ctr">
              <a:buNone/>
              <a:defRPr/>
            </a:lvl8pPr>
            <a:lvl9pPr marL="25677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687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394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960" indent="0">
              <a:buNone/>
              <a:defRPr sz="1300"/>
            </a:lvl2pPr>
            <a:lvl3pPr marL="641925" indent="0">
              <a:buNone/>
              <a:defRPr sz="1100"/>
            </a:lvl3pPr>
            <a:lvl4pPr marL="962890" indent="0">
              <a:buNone/>
              <a:defRPr sz="1000"/>
            </a:lvl4pPr>
            <a:lvl5pPr marL="1283855" indent="0">
              <a:buNone/>
              <a:defRPr sz="1000"/>
            </a:lvl5pPr>
            <a:lvl6pPr marL="1604822" indent="0">
              <a:buNone/>
              <a:defRPr sz="1000"/>
            </a:lvl6pPr>
            <a:lvl7pPr marL="1925783" indent="0">
              <a:buNone/>
              <a:defRPr sz="1000"/>
            </a:lvl7pPr>
            <a:lvl8pPr marL="2246751" indent="0">
              <a:buNone/>
              <a:defRPr sz="1000"/>
            </a:lvl8pPr>
            <a:lvl9pPr marL="256771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23814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0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0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5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  <a:prstGeom prst="rect">
            <a:avLst/>
          </a:prstGeom>
        </p:spPr>
        <p:txBody>
          <a:bodyPr vert="eaVert" lIns="91411" tIns="45706" rIns="91411" bIns="4570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60" indent="0">
              <a:buNone/>
              <a:defRPr sz="1400" b="1"/>
            </a:lvl2pPr>
            <a:lvl3pPr marL="641925" indent="0">
              <a:buNone/>
              <a:defRPr sz="1300" b="1"/>
            </a:lvl3pPr>
            <a:lvl4pPr marL="962890" indent="0">
              <a:buNone/>
              <a:defRPr sz="1100" b="1"/>
            </a:lvl4pPr>
            <a:lvl5pPr marL="1283855" indent="0">
              <a:buNone/>
              <a:defRPr sz="1100" b="1"/>
            </a:lvl5pPr>
            <a:lvl6pPr marL="1604822" indent="0">
              <a:buNone/>
              <a:defRPr sz="1100" b="1"/>
            </a:lvl6pPr>
            <a:lvl7pPr marL="1925783" indent="0">
              <a:buNone/>
              <a:defRPr sz="1100" b="1"/>
            </a:lvl7pPr>
            <a:lvl8pPr marL="2246751" indent="0">
              <a:buNone/>
              <a:defRPr sz="1100" b="1"/>
            </a:lvl8pPr>
            <a:lvl9pPr marL="256771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60" indent="0">
              <a:buNone/>
              <a:defRPr sz="1400" b="1"/>
            </a:lvl2pPr>
            <a:lvl3pPr marL="641925" indent="0">
              <a:buNone/>
              <a:defRPr sz="1300" b="1"/>
            </a:lvl3pPr>
            <a:lvl4pPr marL="962890" indent="0">
              <a:buNone/>
              <a:defRPr sz="1100" b="1"/>
            </a:lvl4pPr>
            <a:lvl5pPr marL="1283855" indent="0">
              <a:buNone/>
              <a:defRPr sz="1100" b="1"/>
            </a:lvl5pPr>
            <a:lvl6pPr marL="1604822" indent="0">
              <a:buNone/>
              <a:defRPr sz="1100" b="1"/>
            </a:lvl6pPr>
            <a:lvl7pPr marL="1925783" indent="0">
              <a:buNone/>
              <a:defRPr sz="1100" b="1"/>
            </a:lvl7pPr>
            <a:lvl8pPr marL="2246751" indent="0">
              <a:buNone/>
              <a:defRPr sz="1100" b="1"/>
            </a:lvl8pPr>
            <a:lvl9pPr marL="256771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4106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4713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89649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7" y="27350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7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960" indent="0">
              <a:buNone/>
              <a:defRPr sz="800"/>
            </a:lvl2pPr>
            <a:lvl3pPr marL="641925" indent="0">
              <a:buNone/>
              <a:defRPr sz="700"/>
            </a:lvl3pPr>
            <a:lvl4pPr marL="962890" indent="0">
              <a:buNone/>
              <a:defRPr sz="600"/>
            </a:lvl4pPr>
            <a:lvl5pPr marL="1283855" indent="0">
              <a:buNone/>
              <a:defRPr sz="600"/>
            </a:lvl5pPr>
            <a:lvl6pPr marL="1604822" indent="0">
              <a:buNone/>
              <a:defRPr sz="600"/>
            </a:lvl6pPr>
            <a:lvl7pPr marL="1925783" indent="0">
              <a:buNone/>
              <a:defRPr sz="600"/>
            </a:lvl7pPr>
            <a:lvl8pPr marL="2246751" indent="0">
              <a:buNone/>
              <a:defRPr sz="600"/>
            </a:lvl8pPr>
            <a:lvl9pPr marL="256771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238764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960" indent="0">
              <a:buNone/>
              <a:defRPr sz="2000"/>
            </a:lvl2pPr>
            <a:lvl3pPr marL="641925" indent="0">
              <a:buNone/>
              <a:defRPr sz="1700"/>
            </a:lvl3pPr>
            <a:lvl4pPr marL="962890" indent="0">
              <a:buNone/>
              <a:defRPr sz="1400"/>
            </a:lvl4pPr>
            <a:lvl5pPr marL="1283855" indent="0">
              <a:buNone/>
              <a:defRPr sz="1400"/>
            </a:lvl5pPr>
            <a:lvl6pPr marL="1604822" indent="0">
              <a:buNone/>
              <a:defRPr sz="1400"/>
            </a:lvl6pPr>
            <a:lvl7pPr marL="1925783" indent="0">
              <a:buNone/>
              <a:defRPr sz="1400"/>
            </a:lvl7pPr>
            <a:lvl8pPr marL="2246751" indent="0">
              <a:buNone/>
              <a:defRPr sz="1400"/>
            </a:lvl8pPr>
            <a:lvl9pPr marL="2567713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5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960" indent="0">
              <a:buNone/>
              <a:defRPr sz="800"/>
            </a:lvl2pPr>
            <a:lvl3pPr marL="641925" indent="0">
              <a:buNone/>
              <a:defRPr sz="700"/>
            </a:lvl3pPr>
            <a:lvl4pPr marL="962890" indent="0">
              <a:buNone/>
              <a:defRPr sz="600"/>
            </a:lvl4pPr>
            <a:lvl5pPr marL="1283855" indent="0">
              <a:buNone/>
              <a:defRPr sz="600"/>
            </a:lvl5pPr>
            <a:lvl6pPr marL="1604822" indent="0">
              <a:buNone/>
              <a:defRPr sz="600"/>
            </a:lvl6pPr>
            <a:lvl7pPr marL="1925783" indent="0">
              <a:buNone/>
              <a:defRPr sz="600"/>
            </a:lvl7pPr>
            <a:lvl8pPr marL="2246751" indent="0">
              <a:buNone/>
              <a:defRPr sz="600"/>
            </a:lvl8pPr>
            <a:lvl9pPr marL="256771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266450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4594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9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70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59" indent="0" algn="ctr">
              <a:buNone/>
              <a:defRPr/>
            </a:lvl2pPr>
            <a:lvl3pPr marL="914118" indent="0" algn="ctr">
              <a:buNone/>
              <a:defRPr/>
            </a:lvl3pPr>
            <a:lvl4pPr marL="1371180" indent="0" algn="ctr">
              <a:buNone/>
              <a:defRPr/>
            </a:lvl4pPr>
            <a:lvl5pPr marL="1828239" indent="0" algn="ctr">
              <a:buNone/>
              <a:defRPr/>
            </a:lvl5pPr>
            <a:lvl6pPr marL="2285298" indent="0" algn="ctr">
              <a:buNone/>
              <a:defRPr/>
            </a:lvl6pPr>
            <a:lvl7pPr marL="2742360" indent="0" algn="ctr">
              <a:buNone/>
              <a:defRPr/>
            </a:lvl7pPr>
            <a:lvl8pPr marL="3199416" indent="0" algn="ctr">
              <a:buNone/>
              <a:defRPr/>
            </a:lvl8pPr>
            <a:lvl9pPr marL="3656478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8" indent="0">
              <a:buNone/>
              <a:defRPr sz="1600"/>
            </a:lvl3pPr>
            <a:lvl4pPr marL="1371180" indent="0">
              <a:buNone/>
              <a:defRPr sz="1400"/>
            </a:lvl4pPr>
            <a:lvl5pPr marL="1828239" indent="0">
              <a:buNone/>
              <a:defRPr sz="1400"/>
            </a:lvl5pPr>
            <a:lvl6pPr marL="2285298" indent="0">
              <a:buNone/>
              <a:defRPr sz="1400"/>
            </a:lvl6pPr>
            <a:lvl7pPr marL="2742360" indent="0">
              <a:buNone/>
              <a:defRPr sz="1400"/>
            </a:lvl7pPr>
            <a:lvl8pPr marL="3199416" indent="0">
              <a:buNone/>
              <a:defRPr sz="1400"/>
            </a:lvl8pPr>
            <a:lvl9pPr marL="365647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8" indent="0">
              <a:buNone/>
              <a:defRPr sz="1800" b="1"/>
            </a:lvl3pPr>
            <a:lvl4pPr marL="1371180" indent="0">
              <a:buNone/>
              <a:defRPr sz="1600" b="1"/>
            </a:lvl4pPr>
            <a:lvl5pPr marL="1828239" indent="0">
              <a:buNone/>
              <a:defRPr sz="1600" b="1"/>
            </a:lvl5pPr>
            <a:lvl6pPr marL="2285298" indent="0">
              <a:buNone/>
              <a:defRPr sz="1600" b="1"/>
            </a:lvl6pPr>
            <a:lvl7pPr marL="2742360" indent="0">
              <a:buNone/>
              <a:defRPr sz="1600" b="1"/>
            </a:lvl7pPr>
            <a:lvl8pPr marL="3199416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8" indent="0">
              <a:buNone/>
              <a:defRPr sz="1800" b="1"/>
            </a:lvl3pPr>
            <a:lvl4pPr marL="1371180" indent="0">
              <a:buNone/>
              <a:defRPr sz="1600" b="1"/>
            </a:lvl4pPr>
            <a:lvl5pPr marL="1828239" indent="0">
              <a:buNone/>
              <a:defRPr sz="1600" b="1"/>
            </a:lvl5pPr>
            <a:lvl6pPr marL="2285298" indent="0">
              <a:buNone/>
              <a:defRPr sz="1600" b="1"/>
            </a:lvl6pPr>
            <a:lvl7pPr marL="2742360" indent="0">
              <a:buNone/>
              <a:defRPr sz="1600" b="1"/>
            </a:lvl7pPr>
            <a:lvl8pPr marL="3199416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8" indent="0">
              <a:buNone/>
              <a:defRPr sz="1000"/>
            </a:lvl3pPr>
            <a:lvl4pPr marL="1371180" indent="0">
              <a:buNone/>
              <a:defRPr sz="900"/>
            </a:lvl4pPr>
            <a:lvl5pPr marL="1828239" indent="0">
              <a:buNone/>
              <a:defRPr sz="900"/>
            </a:lvl5pPr>
            <a:lvl6pPr marL="2285298" indent="0">
              <a:buNone/>
              <a:defRPr sz="900"/>
            </a:lvl6pPr>
            <a:lvl7pPr marL="2742360" indent="0">
              <a:buNone/>
              <a:defRPr sz="900"/>
            </a:lvl7pPr>
            <a:lvl8pPr marL="3199416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11" tIns="45706" rIns="91411" bIns="45706"/>
          <a:lstStyle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8" indent="0">
              <a:buNone/>
              <a:defRPr sz="2400"/>
            </a:lvl3pPr>
            <a:lvl4pPr marL="1371180" indent="0">
              <a:buNone/>
              <a:defRPr sz="2000"/>
            </a:lvl4pPr>
            <a:lvl5pPr marL="1828239" indent="0">
              <a:buNone/>
              <a:defRPr sz="2000"/>
            </a:lvl5pPr>
            <a:lvl6pPr marL="2285298" indent="0">
              <a:buNone/>
              <a:defRPr sz="2000"/>
            </a:lvl6pPr>
            <a:lvl7pPr marL="2742360" indent="0">
              <a:buNone/>
              <a:defRPr sz="2000"/>
            </a:lvl7pPr>
            <a:lvl8pPr marL="3199416" indent="0">
              <a:buNone/>
              <a:defRPr sz="2000"/>
            </a:lvl8pPr>
            <a:lvl9pPr marL="36564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8" indent="0">
              <a:buNone/>
              <a:defRPr sz="1000"/>
            </a:lvl3pPr>
            <a:lvl4pPr marL="1371180" indent="0">
              <a:buNone/>
              <a:defRPr sz="900"/>
            </a:lvl4pPr>
            <a:lvl5pPr marL="1828239" indent="0">
              <a:buNone/>
              <a:defRPr sz="900"/>
            </a:lvl5pPr>
            <a:lvl6pPr marL="2285298" indent="0">
              <a:buNone/>
              <a:defRPr sz="900"/>
            </a:lvl6pPr>
            <a:lvl7pPr marL="2742360" indent="0">
              <a:buNone/>
              <a:defRPr sz="900"/>
            </a:lvl7pPr>
            <a:lvl8pPr marL="3199416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35" indent="0" algn="ctr">
              <a:buNone/>
              <a:defRPr/>
            </a:lvl2pPr>
            <a:lvl3pPr marL="914071" indent="0" algn="ctr">
              <a:buNone/>
              <a:defRPr/>
            </a:lvl3pPr>
            <a:lvl4pPr marL="1371110" indent="0" algn="ctr">
              <a:buNone/>
              <a:defRPr/>
            </a:lvl4pPr>
            <a:lvl5pPr marL="1828146" indent="0" algn="ctr">
              <a:buNone/>
              <a:defRPr/>
            </a:lvl5pPr>
            <a:lvl6pPr marL="2285181" indent="0" algn="ctr">
              <a:buNone/>
              <a:defRPr/>
            </a:lvl6pPr>
            <a:lvl7pPr marL="2742219" indent="0" algn="ctr">
              <a:buNone/>
              <a:defRPr/>
            </a:lvl7pPr>
            <a:lvl8pPr marL="3199252" indent="0" algn="ctr">
              <a:buNone/>
              <a:defRPr/>
            </a:lvl8pPr>
            <a:lvl9pPr marL="3656291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73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26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72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77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68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23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8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  <a:prstGeom prst="rect">
            <a:avLst/>
          </a:prstGeom>
        </p:spPr>
        <p:txBody>
          <a:bodyPr lIns="91411" tIns="45706" rIns="91411" bIns="45706"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8" indent="0">
              <a:buNone/>
              <a:defRPr sz="1600"/>
            </a:lvl3pPr>
            <a:lvl4pPr marL="1371180" indent="0">
              <a:buNone/>
              <a:defRPr sz="1400"/>
            </a:lvl4pPr>
            <a:lvl5pPr marL="1828239" indent="0">
              <a:buNone/>
              <a:defRPr sz="1400"/>
            </a:lvl5pPr>
            <a:lvl6pPr marL="2285298" indent="0">
              <a:buNone/>
              <a:defRPr sz="1400"/>
            </a:lvl6pPr>
            <a:lvl7pPr marL="2742360" indent="0">
              <a:buNone/>
              <a:defRPr sz="1400"/>
            </a:lvl7pPr>
            <a:lvl8pPr marL="3199416" indent="0">
              <a:buNone/>
              <a:defRPr sz="1400"/>
            </a:lvl8pPr>
            <a:lvl9pPr marL="365647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302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6054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94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7492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87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591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8593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35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9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411" tIns="45706" rIns="91411" bIns="4570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 lIns="91411" tIns="45706" rIns="91411" bIns="4570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8382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25450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70182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303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603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490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00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003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014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4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11" tIns="45706" rIns="91411" bIns="45706"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8" indent="0">
              <a:buNone/>
              <a:defRPr sz="1800" b="1"/>
            </a:lvl3pPr>
            <a:lvl4pPr marL="1371180" indent="0">
              <a:buNone/>
              <a:defRPr sz="1600" b="1"/>
            </a:lvl4pPr>
            <a:lvl5pPr marL="1828239" indent="0">
              <a:buNone/>
              <a:defRPr sz="1600" b="1"/>
            </a:lvl5pPr>
            <a:lvl6pPr marL="2285298" indent="0">
              <a:buNone/>
              <a:defRPr sz="1600" b="1"/>
            </a:lvl6pPr>
            <a:lvl7pPr marL="2742360" indent="0">
              <a:buNone/>
              <a:defRPr sz="1600" b="1"/>
            </a:lvl7pPr>
            <a:lvl8pPr marL="3199416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11" tIns="45706" rIns="91411" bIns="4570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11" tIns="45706" rIns="91411" bIns="45706"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8" indent="0">
              <a:buNone/>
              <a:defRPr sz="1800" b="1"/>
            </a:lvl3pPr>
            <a:lvl4pPr marL="1371180" indent="0">
              <a:buNone/>
              <a:defRPr sz="1600" b="1"/>
            </a:lvl4pPr>
            <a:lvl5pPr marL="1828239" indent="0">
              <a:buNone/>
              <a:defRPr sz="1600" b="1"/>
            </a:lvl5pPr>
            <a:lvl6pPr marL="2285298" indent="0">
              <a:buNone/>
              <a:defRPr sz="1600" b="1"/>
            </a:lvl6pPr>
            <a:lvl7pPr marL="2742360" indent="0">
              <a:buNone/>
              <a:defRPr sz="1600" b="1"/>
            </a:lvl7pPr>
            <a:lvl8pPr marL="3199416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11" tIns="45706" rIns="91411" bIns="4570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258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993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573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222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033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244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F6C88-DF7A-42C4-960E-E540B9C6F0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921900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2468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914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652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5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3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632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326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073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392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2389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681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330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100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4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4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13" rIns="45713"/>
          <a:lstStyle>
            <a:lvl1pPr marL="0" marR="63999" indent="0" algn="r">
              <a:buNone/>
              <a:defRPr>
                <a:solidFill>
                  <a:schemeClr val="tx2"/>
                </a:solidFill>
              </a:defRPr>
            </a:lvl1pPr>
            <a:lvl2pPr marL="457130" indent="0" algn="ctr">
              <a:buNone/>
            </a:lvl2pPr>
            <a:lvl3pPr marL="914259" indent="0" algn="ctr">
              <a:buNone/>
            </a:lvl3pPr>
            <a:lvl4pPr marL="1371390" indent="0" algn="ctr">
              <a:buNone/>
            </a:lvl4pPr>
            <a:lvl5pPr marL="1828519" indent="0" algn="ctr">
              <a:buNone/>
            </a:lvl5pPr>
            <a:lvl6pPr marL="2285649" indent="0" algn="ctr">
              <a:buNone/>
            </a:lvl6pPr>
            <a:lvl7pPr marL="2742780" indent="0" algn="ctr">
              <a:buNone/>
            </a:lvl7pPr>
            <a:lvl8pPr marL="3199908" indent="0" algn="ctr">
              <a:buNone/>
            </a:lvl8pPr>
            <a:lvl9pPr marL="365703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2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259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259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defTabSz="914259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3EDD2D-B004-45A0-8FF1-F3C2E575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40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12/27/2017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2975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25" rIns="91425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12/27/2017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18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12/27/2017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47497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7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7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12/27/2017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45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12/27/2017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80509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12/27/2017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392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12/27/2017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42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lIns="91425" tIns="0" rIns="91425" anchor="t"/>
          <a:lstStyle>
            <a:lvl1pPr marL="0" marR="1828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12/27/2017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5" y="6407947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20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5" tIns="45713" rIns="91425" bIns="45713" anchor="ctr" compatLnSpc="1"/>
          <a:lstStyle>
            <a:extLst/>
          </a:lstStyle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4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11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12/27/2017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6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 lIns="91411" tIns="45706" rIns="91411" bIns="45706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411" tIns="45706" rIns="91411" bIns="45706"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8" indent="0">
              <a:buNone/>
              <a:defRPr sz="1000"/>
            </a:lvl3pPr>
            <a:lvl4pPr marL="1371180" indent="0">
              <a:buNone/>
              <a:defRPr sz="900"/>
            </a:lvl4pPr>
            <a:lvl5pPr marL="1828239" indent="0">
              <a:buNone/>
              <a:defRPr sz="900"/>
            </a:lvl5pPr>
            <a:lvl6pPr marL="2285298" indent="0">
              <a:buNone/>
              <a:defRPr sz="900"/>
            </a:lvl6pPr>
            <a:lvl7pPr marL="2742360" indent="0">
              <a:buNone/>
              <a:defRPr sz="900"/>
            </a:lvl7pPr>
            <a:lvl8pPr marL="3199416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3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12/27/2017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872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1"/>
            <a:ext cx="62468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1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425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848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12/27/2017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901474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1" y="4664646"/>
            <a:ext cx="915069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348" y="4952630"/>
            <a:ext cx="9147349" cy="1912069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372" y="4832896"/>
              <a:ext cx="7456628" cy="51842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defTabSz="91430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Lucida Sans Unicode"/>
                <a:sym typeface="Helvetica Light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305" y="5135411"/>
              <a:ext cx="9108695" cy="83873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algn="ctr" defTabSz="410730" hangingPunct="0"/>
              <a:endParaRPr lang="en-US" sz="2500" smtClean="0">
                <a:solidFill>
                  <a:srgbClr val="000000"/>
                </a:solidFill>
                <a:latin typeface="Helvetica Light" charset="0"/>
                <a:sym typeface="Helvetica Light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defTabSz="91430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sym typeface="Helvetica Light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16" rIns="45716"/>
          <a:lstStyle>
            <a:lvl1pPr marL="0" marR="64002" indent="0" algn="r">
              <a:buNone/>
              <a:defRPr>
                <a:solidFill>
                  <a:schemeClr val="tx2"/>
                </a:solidFill>
              </a:defRPr>
            </a:lvl1pPr>
            <a:lvl2pPr marL="457154" indent="0" algn="ctr">
              <a:buNone/>
            </a:lvl2pPr>
            <a:lvl3pPr marL="914306" indent="0" algn="ctr">
              <a:buNone/>
            </a:lvl3pPr>
            <a:lvl4pPr marL="1371460" indent="0" algn="ctr">
              <a:buNone/>
            </a:lvl4pPr>
            <a:lvl5pPr marL="1828613" indent="0" algn="ctr">
              <a:buNone/>
            </a:lvl5pPr>
            <a:lvl6pPr marL="2285766" indent="0" algn="ctr">
              <a:buNone/>
            </a:lvl6pPr>
            <a:lvl7pPr marL="2742920" indent="0" algn="ctr">
              <a:buNone/>
            </a:lvl7pPr>
            <a:lvl8pPr marL="3200072" indent="0" algn="ctr">
              <a:buNone/>
            </a:lvl8pPr>
            <a:lvl9pPr marL="3657226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10970DAB-A7A3-476F-804B-2AA63C334141}" type="datetimeFigureOut">
              <a:rPr lang="en-US"/>
              <a:pPr>
                <a:defRPr/>
              </a:pPr>
              <a:t>12/27/2017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DA2BF">
                    <a:tint val="20000"/>
                  </a:srgb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04250ED-B5D8-44E3-9198-74CBD79EC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369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2F731587-30F2-450B-B603-77980763EA8F}" type="datetimeFigureOut">
              <a:rPr lang="en-US"/>
              <a:pPr>
                <a:defRPr/>
              </a:pPr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D3B2E2C7-8914-4747-AC6C-1D974D438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521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616" y="3005956"/>
            <a:ext cx="183059" cy="22770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50209" y="3005956"/>
            <a:ext cx="183059" cy="22770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7488B75-9039-40FF-9ECF-9F763A013E71}" type="datetimeFigureOut">
              <a:rPr lang="en-US"/>
              <a:pPr>
                <a:defRPr/>
              </a:pPr>
              <a:t>12/27/2017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C56E3E5-1136-4D81-883E-026673050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95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EE65843-C44B-446F-8521-0A0056D4DF8C}" type="datetimeFigureOut">
              <a:rPr lang="en-US"/>
              <a:pPr>
                <a:defRPr/>
              </a:pPr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55DBEA7D-22CE-4BDC-A13F-F330F1FE3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01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6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6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EBF6C14-EB01-40C5-BAED-D502B006E0A4}" type="datetimeFigureOut">
              <a:rPr lang="en-US"/>
              <a:pPr>
                <a:defRPr/>
              </a:pPr>
              <a:t>12/27/2017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73BA7882-65C1-4045-B453-7DD513610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6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627365B9-891F-4ED7-8966-B51A972389D4}" type="datetimeFigureOut">
              <a:rPr lang="en-US"/>
              <a:pPr>
                <a:defRPr/>
              </a:pPr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5CD28347-8B1F-4863-B5EB-C533EF7FE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94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1" tIns="45706" rIns="91411" bIns="45706"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8" indent="0">
              <a:buNone/>
              <a:defRPr sz="2400"/>
            </a:lvl3pPr>
            <a:lvl4pPr marL="1371180" indent="0">
              <a:buNone/>
              <a:defRPr sz="2000"/>
            </a:lvl4pPr>
            <a:lvl5pPr marL="1828239" indent="0">
              <a:buNone/>
              <a:defRPr sz="2000"/>
            </a:lvl5pPr>
            <a:lvl6pPr marL="2285298" indent="0">
              <a:buNone/>
              <a:defRPr sz="2000"/>
            </a:lvl6pPr>
            <a:lvl7pPr marL="2742360" indent="0">
              <a:buNone/>
              <a:defRPr sz="2000"/>
            </a:lvl7pPr>
            <a:lvl8pPr marL="3199416" indent="0">
              <a:buNone/>
              <a:defRPr sz="2000"/>
            </a:lvl8pPr>
            <a:lvl9pPr marL="3656478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11" tIns="45706" rIns="91411" bIns="45706"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8" indent="0">
              <a:buNone/>
              <a:defRPr sz="1000"/>
            </a:lvl3pPr>
            <a:lvl4pPr marL="1371180" indent="0">
              <a:buNone/>
              <a:defRPr sz="900"/>
            </a:lvl4pPr>
            <a:lvl5pPr marL="1828239" indent="0">
              <a:buNone/>
              <a:defRPr sz="900"/>
            </a:lvl5pPr>
            <a:lvl6pPr marL="2285298" indent="0">
              <a:buNone/>
              <a:defRPr sz="900"/>
            </a:lvl6pPr>
            <a:lvl7pPr marL="2742360" indent="0">
              <a:buNone/>
              <a:defRPr sz="900"/>
            </a:lvl7pPr>
            <a:lvl8pPr marL="3199416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19408D8D-D6C7-4E0A-97CF-6CB58E6BFFB2}" type="datetimeFigureOut">
              <a:rPr lang="en-US"/>
              <a:pPr>
                <a:defRPr/>
              </a:pPr>
              <a:t>12/27/2017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E3895A4-699D-4AE5-AC4B-3B9618116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005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B0132107-DA20-491E-B4BB-E519FE3000BE}" type="datetimeFigureOut">
              <a:rPr lang="en-US"/>
              <a:pPr>
                <a:defRPr/>
              </a:pPr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C3CF9753-4F04-4211-93B8-436770629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59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498948" y="5944940"/>
            <a:ext cx="4941465" cy="9208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6" rIns="91430" bIns="45716"/>
          <a:lstStyle>
            <a:extLst/>
          </a:lstStyle>
          <a:p>
            <a:pPr defTabSz="9143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  <a:sym typeface="Helvetica Light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553" y="5939359"/>
            <a:ext cx="3690193" cy="933152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430" tIns="45716" rIns="91430" bIns="45716"/>
          <a:lstStyle/>
          <a:p>
            <a:pPr algn="ctr" defTabSz="410730" hangingPunct="0"/>
            <a:endParaRPr lang="en-US" sz="250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5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030" y="4988348"/>
            <a:ext cx="183059" cy="22882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623" y="4988348"/>
            <a:ext cx="183059" cy="22882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tIns="0"/>
          <a:lstStyle>
            <a:lvl1pPr marL="0" marR="18286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D56AACDD-4E01-41D4-A683-F4654AD64CDB}" type="datetimeFigureOut">
              <a:rPr lang="en-US"/>
              <a:pPr>
                <a:defRPr/>
              </a:pPr>
              <a:t>12/27/2017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F448D2A-95C9-4C20-9637-61717A3A6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89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AD811AD-CD89-447A-9E3C-99CDCE4AD891}" type="datetimeFigureOut">
              <a:rPr lang="en-US"/>
              <a:pPr>
                <a:defRPr/>
              </a:pPr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90892F2-77C8-4BB2-89C3-45AEB1A7D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492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2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B26018A-3F57-4584-895F-0982B1F67931}" type="datetimeFigureOut">
              <a:rPr lang="en-US"/>
              <a:pPr>
                <a:defRPr/>
              </a:pPr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91BD09B4-B4FC-41F5-A28A-8243D4E41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907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711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13930" indent="0" algn="ctr">
              <a:buNone/>
              <a:defRPr/>
            </a:lvl2pPr>
            <a:lvl3pPr marL="627843" indent="0" algn="ctr">
              <a:buNone/>
              <a:defRPr/>
            </a:lvl3pPr>
            <a:lvl4pPr marL="941793" indent="0" algn="ctr">
              <a:buNone/>
              <a:defRPr/>
            </a:lvl4pPr>
            <a:lvl5pPr marL="1255752" indent="0" algn="ctr">
              <a:buNone/>
              <a:defRPr/>
            </a:lvl5pPr>
            <a:lvl6pPr marL="1569660" indent="0" algn="ctr">
              <a:buNone/>
              <a:defRPr/>
            </a:lvl6pPr>
            <a:lvl7pPr marL="1883580" indent="0" algn="ctr">
              <a:buNone/>
              <a:defRPr/>
            </a:lvl7pPr>
            <a:lvl8pPr marL="2197503" indent="0" algn="ctr">
              <a:buNone/>
              <a:defRPr/>
            </a:lvl8pPr>
            <a:lvl9pPr marL="25114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59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883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13930" indent="0">
              <a:buNone/>
              <a:defRPr sz="1300"/>
            </a:lvl2pPr>
            <a:lvl3pPr marL="627843" indent="0">
              <a:buNone/>
              <a:defRPr sz="1100"/>
            </a:lvl3pPr>
            <a:lvl4pPr marL="941793" indent="0">
              <a:buNone/>
              <a:defRPr sz="1000"/>
            </a:lvl4pPr>
            <a:lvl5pPr marL="1255752" indent="0">
              <a:buNone/>
              <a:defRPr sz="1000"/>
            </a:lvl5pPr>
            <a:lvl6pPr marL="1569660" indent="0">
              <a:buNone/>
              <a:defRPr sz="1000"/>
            </a:lvl6pPr>
            <a:lvl7pPr marL="1883580" indent="0">
              <a:buNone/>
              <a:defRPr sz="1000"/>
            </a:lvl7pPr>
            <a:lvl8pPr marL="2197503" indent="0">
              <a:buNone/>
              <a:defRPr sz="1000"/>
            </a:lvl8pPr>
            <a:lvl9pPr marL="251143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72217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713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713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133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3930" indent="0">
              <a:buNone/>
              <a:defRPr sz="1400" b="1"/>
            </a:lvl2pPr>
            <a:lvl3pPr marL="627843" indent="0">
              <a:buNone/>
              <a:defRPr sz="1300" b="1"/>
            </a:lvl3pPr>
            <a:lvl4pPr marL="941793" indent="0">
              <a:buNone/>
              <a:defRPr sz="1100" b="1"/>
            </a:lvl4pPr>
            <a:lvl5pPr marL="1255752" indent="0">
              <a:buNone/>
              <a:defRPr sz="1100" b="1"/>
            </a:lvl5pPr>
            <a:lvl6pPr marL="1569660" indent="0">
              <a:buNone/>
              <a:defRPr sz="1100" b="1"/>
            </a:lvl6pPr>
            <a:lvl7pPr marL="1883580" indent="0">
              <a:buNone/>
              <a:defRPr sz="1100" b="1"/>
            </a:lvl7pPr>
            <a:lvl8pPr marL="2197503" indent="0">
              <a:buNone/>
              <a:defRPr sz="1100" b="1"/>
            </a:lvl8pPr>
            <a:lvl9pPr marL="251143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3930" indent="0">
              <a:buNone/>
              <a:defRPr sz="1400" b="1"/>
            </a:lvl2pPr>
            <a:lvl3pPr marL="627843" indent="0">
              <a:buNone/>
              <a:defRPr sz="1300" b="1"/>
            </a:lvl3pPr>
            <a:lvl4pPr marL="941793" indent="0">
              <a:buNone/>
              <a:defRPr sz="1100" b="1"/>
            </a:lvl4pPr>
            <a:lvl5pPr marL="1255752" indent="0">
              <a:buNone/>
              <a:defRPr sz="1100" b="1"/>
            </a:lvl5pPr>
            <a:lvl6pPr marL="1569660" indent="0">
              <a:buNone/>
              <a:defRPr sz="1100" b="1"/>
            </a:lvl6pPr>
            <a:lvl7pPr marL="1883580" indent="0">
              <a:buNone/>
              <a:defRPr sz="1100" b="1"/>
            </a:lvl7pPr>
            <a:lvl8pPr marL="2197503" indent="0">
              <a:buNone/>
              <a:defRPr sz="1100" b="1"/>
            </a:lvl8pPr>
            <a:lvl9pPr marL="251143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0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1" tIns="45706" rIns="91411" bIns="4570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5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1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8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23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96" indent="-342796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22" indent="-285662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7" indent="-228529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8" indent="-228529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70" indent="-22852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30" indent="-22852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88" indent="-22852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49" indent="-22852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006" indent="-22852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9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6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8948" y="5944940"/>
            <a:ext cx="4941465" cy="9208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6" rIns="91430" bIns="45716"/>
          <a:lstStyle>
            <a:extLst/>
          </a:lstStyle>
          <a:p>
            <a:pPr defTabSz="9143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Lucida Sans Unicode"/>
              <a:sym typeface="Helvetica Light" charset="0"/>
            </a:endParaRPr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485553" y="5939359"/>
            <a:ext cx="3690193" cy="933152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430" tIns="45716" rIns="91430" bIns="45716"/>
          <a:lstStyle/>
          <a:p>
            <a:pPr algn="ctr" defTabSz="410730" hangingPunct="0"/>
            <a:endParaRPr lang="en-US" sz="250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5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91430" tIns="45716" rIns="91430" bIns="45716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647" y="1481212"/>
            <a:ext cx="8228707" cy="45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404" y="6408168"/>
            <a:ext cx="1919883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l" hangingPunct="1">
              <a:defRPr sz="1000">
                <a:latin typeface="Lucida Sans Unicode" pitchFamily="34" charset="0"/>
              </a:defRPr>
            </a:lvl1pPr>
          </a:lstStyle>
          <a:p>
            <a:pPr defTabSz="410730">
              <a:defRPr/>
            </a:pPr>
            <a:fld id="{60CA2BA0-F627-488A-89E9-10E0D150F899}" type="datetimeFigureOut">
              <a:rPr lang="en-US" smtClean="0">
                <a:solidFill>
                  <a:srgbClr val="000000"/>
                </a:solidFill>
                <a:sym typeface="Helvetica Light" charset="0"/>
              </a:rPr>
              <a:pPr defTabSz="410730">
                <a:defRPr/>
              </a:pPr>
              <a:t>12/27/2017</a:t>
            </a:fld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12" y="6408168"/>
            <a:ext cx="2350740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hangingPunct="1">
              <a:defRPr sz="1000">
                <a:latin typeface="Lucida Sans Unicode" pitchFamily="34" charset="0"/>
              </a:defRPr>
            </a:lvl1pPr>
          </a:lstStyle>
          <a:p>
            <a:pPr defTabSz="410730">
              <a:defRPr/>
            </a:pPr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87" y="6408168"/>
            <a:ext cx="366117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hangingPunct="1">
              <a:defRPr sz="1000">
                <a:latin typeface="Lucida Sans Unicode" pitchFamily="34" charset="0"/>
              </a:defRPr>
            </a:lvl1pPr>
          </a:lstStyle>
          <a:p>
            <a:pPr defTabSz="410730">
              <a:defRPr/>
            </a:pPr>
            <a:fld id="{EE2AC025-F49A-453C-84B4-E5D546254483}" type="slidenum">
              <a:rPr lang="en-US" smtClean="0">
                <a:solidFill>
                  <a:srgbClr val="000000"/>
                </a:solidFill>
                <a:sym typeface="Helvetica Light" charset="0"/>
              </a:rPr>
              <a:pPr defTabSz="410730">
                <a:defRPr/>
              </a:pPr>
              <a:t>‹#›</a:t>
            </a:fld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13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32144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642882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964323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285763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4969" indent="-255591" algn="l" rtl="0" eaLnBrk="0" fontAlgn="base" hangingPunct="0">
        <a:spcBef>
          <a:spcPts val="404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76" indent="-227688" algn="l" rtl="0" eaLnBrk="0" fontAlgn="base" hangingPunct="0">
        <a:spcBef>
          <a:spcPts val="326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408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786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88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36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613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190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766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432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4840" tIns="34840" rIns="34840" bIns="348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432" y="1947135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4840" tIns="34840" rIns="34840" bIns="348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941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ctr" defTabSz="40108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0108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0108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0108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0108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13930" algn="ctr" defTabSz="401085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27843" algn="ctr" defTabSz="401085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41793" algn="ctr" defTabSz="401085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55752" algn="ctr" defTabSz="401085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1522" indent="-261522" algn="l" defTabSz="40108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23217" indent="-261522" algn="l" defTabSz="40108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784856" indent="-261522" algn="l" defTabSz="40108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46432" indent="-261522" algn="l" defTabSz="40108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08033" indent="-261522" algn="l" defTabSz="40108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21978" indent="-261522" algn="l" defTabSz="401085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35910" indent="-261522" algn="l" defTabSz="401085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49821" indent="-261522" algn="l" defTabSz="401085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563748" indent="-261522" algn="l" defTabSz="401085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278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3930" algn="l" defTabSz="6278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27843" algn="l" defTabSz="6278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41793" algn="l" defTabSz="6278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55752" algn="l" defTabSz="6278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69660" algn="l" defTabSz="6278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83580" algn="l" defTabSz="6278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97503" algn="l" defTabSz="6278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11439" algn="l" defTabSz="6278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892987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8" tIns="35658" rIns="35658" bIns="356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892987" y="1946690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8" tIns="35658" rIns="35658" bIns="356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38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xStyles>
    <p:titleStyle>
      <a:lvl1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960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925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890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855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3168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0812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798441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6080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3712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8313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9276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0240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1201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6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925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89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855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822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783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751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713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3C12-BC1A-4959-8182-8B391870C7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2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96" indent="-342796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22" indent="-285662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2647" indent="-228529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599708" indent="-228529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6770" indent="-228529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3830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8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49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00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9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6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3C12-BC1A-4959-8182-8B391870C7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8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3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0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78" indent="-342778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684" indent="-285647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2589" indent="-22851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599626" indent="-228517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6665" indent="-228517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0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3C12-BC1A-4959-8182-8B391870C7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44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D940E21-42B8-4226-8C60-9DE6FF1CCD57}" type="slidenum">
              <a:rPr lang="en-US">
                <a:solidFill>
                  <a:srgbClr val="000000"/>
                </a:solidFill>
                <a:latin typeface="Arial" pitchFamily="34" charset="0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7338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3C12-BC1A-4959-8182-8B391870C7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9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20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5" tIns="45713" rIns="91425" bIns="45713" anchor="ctr" compatLnSpc="1"/>
          <a:lstStyle>
            <a:extLst/>
          </a:lstStyle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4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1"/>
            <a:ext cx="8229600" cy="4525963"/>
          </a:xfrm>
          <a:prstGeom prst="rect">
            <a:avLst/>
          </a:prstGeom>
        </p:spPr>
        <p:txBody>
          <a:bodyPr vert="horz" lIns="91425" tIns="45713" rIns="91425" bIns="45713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fld id="{A8287187-F107-4CD8-9534-F5D0BC6D3595}" type="datetimeFigureOut">
              <a:rPr lang="en-US" smtClean="0">
                <a:solidFill>
                  <a:prstClr val="black"/>
                </a:solidFill>
                <a:latin typeface="Lucida Sans Unicode"/>
              </a:rPr>
              <a:pPr defTabSz="914259" fontAlgn="auto">
                <a:spcBef>
                  <a:spcPts val="0"/>
                </a:spcBef>
                <a:spcAft>
                  <a:spcPts val="0"/>
                </a:spcAft>
              </a:pPr>
              <a:t>12/27/2017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5" y="6407947"/>
            <a:ext cx="2350681" cy="365125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7"/>
            <a:ext cx="365760" cy="365125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fld id="{F33EDD2D-B004-45A0-8FF1-F3C2E57571A4}" type="slidenum">
              <a:rPr lang="en-US" smtClean="0">
                <a:solidFill>
                  <a:prstClr val="black"/>
                </a:solidFill>
                <a:latin typeface="Lucida Sans Unicode"/>
              </a:rPr>
              <a:pPr defTabSz="91425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7085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03" indent="-255993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96" indent="-228564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404" indent="-228564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824" indent="-228564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0" indent="-228564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954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519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085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649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D940E21-42B8-4226-8C60-9DE6FF1CCD57}" type="slidenum"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9642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 fontScale="92500"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What is the maximum length of the fuselage when designing the glider in the Aery software program?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What is the </a:t>
            </a:r>
            <a:r>
              <a:rPr lang="en-US" sz="28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width of </a:t>
            </a:r>
            <a:r>
              <a:rPr lang="en-US" sz="28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the fuselage when designing the glider in the Aery software program?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What is the overall dimensions of the balsa wood?</a:t>
            </a:r>
            <a:endParaRPr lang="en-US" sz="28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ea typeface="Helvetica" charset="0"/>
                <a:cs typeface="Helvetica" charset="0"/>
                <a:sym typeface="Helvetica" charset="0"/>
              </a:rPr>
              <a:t>What key or menu item would I select to check if my Aery glider would fly?</a:t>
            </a:r>
            <a:endParaRPr lang="en-US" sz="2800" b="1" dirty="0"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Besides the fuselage, what are the other three aircraft parts you must design?</a:t>
            </a:r>
            <a:endParaRPr lang="en-US" sz="28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1/30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23357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it Fly? Analysis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74" y="1524000"/>
            <a:ext cx="6739126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6222" y="3429000"/>
            <a:ext cx="470237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Press F3 or under Analysis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Once you get an AERY number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AND</a:t>
            </a:r>
            <a:r>
              <a:rPr lang="en-US" sz="2400" b="1" dirty="0" smtClean="0">
                <a:solidFill>
                  <a:srgbClr val="000000"/>
                </a:solidFill>
              </a:rPr>
              <a:t> it is stable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Raise Hand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7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 fontScale="92500"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What is the maximum length of the fuselage when designing the glider in the Aery software program?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What is the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width of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the fuselage when designing the glider in the Aery software program?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is the overall dimensions of the balsa wood?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key or menu item would I select to check if my Aery glider would fly?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Besides the fuselage, what are the other three aircraft parts you must design?</a:t>
            </a:r>
            <a:endParaRPr lang="en-US" sz="28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1/30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9662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Wing Design Tab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545" y="1676400"/>
            <a:ext cx="653491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5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Stabilizer (Horizontal) Design Tab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56" y="1733384"/>
            <a:ext cx="6356444" cy="47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0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Tail Design Tab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740" y="1619652"/>
            <a:ext cx="6713060" cy="50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2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699" tIns="49699" rIns="49699" bIns="49699" anchor="ctr"/>
          <a:lstStyle/>
          <a:p>
            <a:pPr algn="ctr" defTabSz="401064" hangingPunct="0"/>
            <a:endParaRPr lang="en-US" sz="2500">
              <a:solidFill>
                <a:srgbClr val="000000"/>
              </a:solidFill>
              <a:latin typeface="Helvetica Light"/>
              <a:sym typeface="Helvetica Light" charset="0"/>
            </a:endParaRPr>
          </a:p>
        </p:txBody>
      </p:sp>
      <p:sp>
        <p:nvSpPr>
          <p:cNvPr id="27651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699" tIns="49699" rIns="49699" bIns="49699" anchor="ctr"/>
          <a:lstStyle/>
          <a:p>
            <a:pPr algn="ctr" defTabSz="401064" hangingPunct="0"/>
            <a:endParaRPr lang="en-US" sz="2500">
              <a:solidFill>
                <a:srgbClr val="000000"/>
              </a:solidFill>
              <a:latin typeface="Helvetica Light"/>
              <a:sym typeface="Helvetica Light" charset="0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523184" cy="3558480"/>
          </a:xfrm>
        </p:spPr>
        <p:txBody>
          <a:bodyPr lIns="86699" tIns="49699" rIns="86699" bIns="49699" anchor="t"/>
          <a:lstStyle/>
          <a:p>
            <a:pPr marL="215838" indent="-165643" defTabSz="89271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January 30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838" indent="-165643" defTabSz="89271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  <a:defRPr/>
            </a:pPr>
            <a:endParaRPr lang="en-US" sz="14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>
              <a:defRPr/>
            </a:pPr>
            <a:r>
              <a:rPr lang="en-US" sz="2800" dirty="0"/>
              <a:t>1957 </a:t>
            </a:r>
            <a:r>
              <a:rPr lang="en-US" sz="2800" dirty="0" smtClean="0"/>
              <a:t>— </a:t>
            </a:r>
            <a:r>
              <a:rPr lang="en-US" sz="2800" dirty="0"/>
              <a:t>Sikorsky's HSS-1 (Model S-58) piston-</a:t>
            </a:r>
            <a:r>
              <a:rPr lang="en-US" sz="2800" dirty="0" err="1"/>
              <a:t>engined</a:t>
            </a:r>
            <a:r>
              <a:rPr lang="en-US" sz="2800" dirty="0"/>
              <a:t> helicopter, developed for anti-submarine operations, makes its first flight.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995" y="274588"/>
            <a:ext cx="8229823" cy="1143000"/>
          </a:xfrm>
        </p:spPr>
        <p:txBody>
          <a:bodyPr lIns="86699" tIns="49699" rIns="86699" bIns="49699"/>
          <a:lstStyle/>
          <a:p>
            <a:pPr defTabSz="892711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119" y="4724400"/>
            <a:ext cx="4791281" cy="153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810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9528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699" tIns="49699" rIns="49699" bIns="49699" anchor="ctr"/>
          <a:lstStyle/>
          <a:p>
            <a:pPr algn="ctr" defTabSz="401064" hangingPunct="0"/>
            <a:endParaRPr lang="en-US" sz="2500">
              <a:solidFill>
                <a:srgbClr val="000000"/>
              </a:solidFill>
              <a:latin typeface="Helvetica Light"/>
              <a:sym typeface="Helvetica Light" charset="0"/>
            </a:endParaRPr>
          </a:p>
        </p:txBody>
      </p:sp>
      <p:sp>
        <p:nvSpPr>
          <p:cNvPr id="27651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699" tIns="49699" rIns="49699" bIns="49699" anchor="ctr"/>
          <a:lstStyle/>
          <a:p>
            <a:pPr algn="ctr" defTabSz="401064" hangingPunct="0"/>
            <a:endParaRPr lang="en-US" sz="2500">
              <a:solidFill>
                <a:srgbClr val="000000"/>
              </a:solidFill>
              <a:latin typeface="Helvetica Light"/>
              <a:sym typeface="Helvetica Light" charset="0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599384" cy="3558480"/>
          </a:xfrm>
        </p:spPr>
        <p:txBody>
          <a:bodyPr lIns="86699" tIns="49699" rIns="86699" bIns="49699" anchor="t"/>
          <a:lstStyle/>
          <a:p>
            <a:pPr marL="215838" indent="-165643" defTabSz="89271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January 30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838" indent="-165643" defTabSz="89271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  <a:defRPr/>
            </a:pPr>
            <a:endParaRPr lang="en-US" sz="14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>
              <a:defRPr/>
            </a:pPr>
            <a:r>
              <a:rPr lang="en-US" sz="2800" dirty="0"/>
              <a:t>1958 </a:t>
            </a:r>
            <a:r>
              <a:rPr lang="en-US" sz="2800" dirty="0" smtClean="0"/>
              <a:t>— </a:t>
            </a:r>
            <a:r>
              <a:rPr lang="en-US" sz="2800" dirty="0"/>
              <a:t>First United States satellite, “Explorer 1,” launched into orbit.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995" y="274588"/>
            <a:ext cx="8229823" cy="1143000"/>
          </a:xfrm>
        </p:spPr>
        <p:txBody>
          <a:bodyPr lIns="86699" tIns="49699" rIns="86699" bIns="49699"/>
          <a:lstStyle/>
          <a:p>
            <a:pPr defTabSz="892711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10818"/>
            <a:ext cx="4343400" cy="278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3403992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007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699" tIns="49699" rIns="49699" bIns="49699" anchor="ctr"/>
          <a:lstStyle/>
          <a:p>
            <a:pPr algn="ctr" defTabSz="401064" hangingPunct="0"/>
            <a:endParaRPr lang="en-US" sz="2500">
              <a:solidFill>
                <a:srgbClr val="000000"/>
              </a:solidFill>
              <a:latin typeface="Helvetica Light"/>
              <a:sym typeface="Helvetica Light" charset="0"/>
            </a:endParaRPr>
          </a:p>
        </p:txBody>
      </p:sp>
      <p:sp>
        <p:nvSpPr>
          <p:cNvPr id="27651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699" tIns="49699" rIns="49699" bIns="49699" anchor="ctr"/>
          <a:lstStyle/>
          <a:p>
            <a:pPr algn="ctr" defTabSz="401064" hangingPunct="0"/>
            <a:endParaRPr lang="en-US" sz="2500">
              <a:solidFill>
                <a:srgbClr val="000000"/>
              </a:solidFill>
              <a:latin typeface="Helvetica Light"/>
              <a:sym typeface="Helvetica Light" charset="0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339828" cy="3558480"/>
          </a:xfrm>
        </p:spPr>
        <p:txBody>
          <a:bodyPr lIns="86699" tIns="49699" rIns="86699" bIns="49699" anchor="t"/>
          <a:lstStyle/>
          <a:p>
            <a:pPr marL="215838" indent="-165643" defTabSz="89271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January 30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838" indent="-165643" defTabSz="89271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  <a:defRPr/>
            </a:pPr>
            <a:endParaRPr lang="en-US" sz="14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>
              <a:defRPr/>
            </a:pPr>
            <a:r>
              <a:rPr lang="en-US" sz="2800" dirty="0"/>
              <a:t>1988 </a:t>
            </a:r>
            <a:r>
              <a:rPr lang="en-US" sz="2800" dirty="0" smtClean="0"/>
              <a:t>— </a:t>
            </a:r>
            <a:r>
              <a:rPr lang="en-US" sz="2800" dirty="0"/>
              <a:t>Boeing's long-range 747SP “Friendship One” returns to Seattle to set a round-the-world record of 36 hours 54 minutes 15 seconds.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995" y="274588"/>
            <a:ext cx="8229823" cy="1143000"/>
          </a:xfrm>
        </p:spPr>
        <p:txBody>
          <a:bodyPr lIns="86699" tIns="49699" rIns="86699" bIns="49699"/>
          <a:lstStyle/>
          <a:p>
            <a:pPr defTabSz="892711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905176"/>
            <a:ext cx="4152900" cy="265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002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2925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5" y="1752607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41200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54728" y="657054"/>
          <a:ext cx="8078788" cy="6767830"/>
        </p:xfrm>
        <a:graphic>
          <a:graphicData uri="http://schemas.openxmlformats.org/drawingml/2006/table">
            <a:tbl>
              <a:tblPr firstRow="1" firstCol="1" bandRow="1"/>
              <a:tblGrid>
                <a:gridCol w="1150258"/>
                <a:gridCol w="1153325"/>
                <a:gridCol w="1155777"/>
                <a:gridCol w="1153937"/>
                <a:gridCol w="1155777"/>
                <a:gridCol w="1155777"/>
                <a:gridCol w="1153937"/>
              </a:tblGrid>
              <a:tr h="2250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261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8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Welcome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to</a:t>
                      </a:r>
                      <a:r>
                        <a:rPr lang="en-US" sz="1300" b="1" baseline="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 Aviation</a:t>
                      </a:r>
                      <a:endParaRPr lang="en-US" sz="1300" b="1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Parts of an Aircraft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Forces of Flight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Control Surfaces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Syllabus Due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Aircraft Review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12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Quiz</a:t>
                      </a:r>
                      <a:endParaRPr lang="en-US" sz="1300" b="1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HOLIDAY</a:t>
                      </a:r>
                      <a:endParaRPr lang="en-US" sz="1300" b="1" dirty="0" smtClean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16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Quiz Review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Intro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17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Developing the Airplane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Wright Brothers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Test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096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Development of Aviation in U.S.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Curtiss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Vin </a:t>
                      </a:r>
                      <a:r>
                        <a:rPr kumimoji="0" lang="en-US" sz="14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Fiz</a:t>
                      </a:r>
                      <a:endParaRPr kumimoji="0" lang="en-US" sz="1400" b="1" i="0" u="none" strike="noStrike" kern="8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ndara"/>
                        <a:ea typeface="Candar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Progress </a:t>
                      </a:r>
                      <a:r>
                        <a:rPr kumimoji="0" lang="en-US" sz="14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Rpts</a:t>
                      </a: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Due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Progress in Europe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QUIZ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Progress </a:t>
                      </a:r>
                      <a:r>
                        <a:rPr kumimoji="0" lang="en-US" sz="14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Rpts</a:t>
                      </a: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Sent Home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096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AERY Software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Balsa Glider Construction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Balsa Glider Construction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31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Balsa Glider Construction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Balsa Glider Construction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  <a:r>
                        <a:rPr lang="en-US" sz="13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Glider Challenge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  <a:r>
                        <a:rPr lang="en-US" sz="13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261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527" name="Oval 2"/>
          <p:cNvSpPr>
            <a:spLocks noChangeArrowheads="1"/>
          </p:cNvSpPr>
          <p:nvPr/>
        </p:nvSpPr>
        <p:spPr bwMode="auto">
          <a:xfrm>
            <a:off x="2756923" y="5600700"/>
            <a:ext cx="1339453" cy="12573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22" tIns="32109" rIns="64222" bIns="32109"/>
          <a:lstStyle/>
          <a:p>
            <a:pPr algn="ctr" defTabSz="409236" hangingPunct="0"/>
            <a:endParaRPr lang="en-US" sz="250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56923" y="-112387"/>
            <a:ext cx="367440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January 2018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5715000" y="3200400"/>
            <a:ext cx="2111478" cy="2819400"/>
          </a:xfrm>
          <a:prstGeom prst="star5">
            <a:avLst/>
          </a:prstGeom>
          <a:noFill/>
          <a:ln w="79375" cap="flat" cmpd="sng" algn="ctr">
            <a:solidFill>
              <a:srgbClr val="0070C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584200" hangingPunct="0"/>
            <a:endParaRPr lang="en-US" sz="3600" smtClean="0">
              <a:solidFill>
                <a:srgbClr val="000000"/>
              </a:solidFill>
              <a:latin typeface="Helvetica Light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16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27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5" y="1752607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68895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A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793771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2172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4" tIns="50774" rIns="50774" bIns="50774" anchor="ctr"/>
          <a:lstStyle/>
          <a:p>
            <a:pPr defTabSz="410541"/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4" tIns="50774" rIns="50774" bIns="50774" anchor="ctr"/>
          <a:lstStyle/>
          <a:p>
            <a:pPr defTabSz="410541"/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8" tIns="32128" rIns="64258" bIns="32128"/>
          <a:lstStyle/>
          <a:p>
            <a:pPr defTabSz="410541"/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61" y="1143001"/>
            <a:ext cx="8534549" cy="5638800"/>
          </a:xfrm>
        </p:spPr>
        <p:txBody>
          <a:bodyPr lIns="88849" tIns="50774" rIns="88849" bIns="50774" anchor="t">
            <a:normAutofit/>
          </a:bodyPr>
          <a:lstStyle/>
          <a:p>
            <a:pPr marL="371495" indent="-294519" defTabSz="91367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6976" indent="0" defTabSz="91367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r>
              <a:rPr lang="en-US" sz="2400" i="1" dirty="0"/>
              <a:t>It is expected that students will: </a:t>
            </a:r>
            <a:endParaRPr lang="en-US" sz="2400" dirty="0"/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Describe the requirements for a glider to remain stable in flight.</a:t>
            </a:r>
          </a:p>
          <a:p>
            <a:r>
              <a:rPr lang="en-US" sz="2400" dirty="0"/>
              <a:t>Design and construct a glider that meets the design requirements provided by the instructor.</a:t>
            </a:r>
          </a:p>
          <a:p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495" indent="-294519" defTabSz="91367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57059" indent="-228529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What </a:t>
            </a:r>
            <a:r>
              <a:rPr lang="en-US" dirty="0"/>
              <a:t>factors affect lift and drag?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1" y="274588"/>
            <a:ext cx="8229823" cy="1143000"/>
          </a:xfrm>
        </p:spPr>
        <p:txBody>
          <a:bodyPr lIns="88849" tIns="50774" rIns="88849" bIns="50774"/>
          <a:lstStyle/>
          <a:p>
            <a:pPr defTabSz="913675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500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24000"/>
            <a:ext cx="6801611" cy="507583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Interface Tab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5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Wing Design Tab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545" y="1676400"/>
            <a:ext cx="653491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Stabilizer (Horizontal) Design Tab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56" y="1733384"/>
            <a:ext cx="6356444" cy="47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1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Tail Design Tab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740" y="1619652"/>
            <a:ext cx="6713060" cy="50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2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it Fly? Analysis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74" y="1524000"/>
            <a:ext cx="6739126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6222" y="3429000"/>
            <a:ext cx="470237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Press F3 or under Analysis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Once you get an AERY number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AND</a:t>
            </a:r>
            <a:r>
              <a:rPr lang="en-US" sz="2400" b="1" dirty="0" smtClean="0">
                <a:solidFill>
                  <a:srgbClr val="000000"/>
                </a:solidFill>
              </a:rPr>
              <a:t> it is stable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Raise Hand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n-US" dirty="0"/>
              <a:t>Building on a </a:t>
            </a:r>
            <a:r>
              <a:rPr lang="en-US" dirty="0" smtClean="0"/>
              <a:t>Single </a:t>
            </a:r>
            <a:r>
              <a:rPr lang="en-US" dirty="0"/>
              <a:t>S</a:t>
            </a:r>
            <a:r>
              <a:rPr lang="en-US" dirty="0" smtClean="0"/>
              <a:t>heet</a:t>
            </a:r>
            <a:endParaRPr lang="en-US" dirty="0"/>
          </a:p>
        </p:txBody>
      </p:sp>
      <p:sp>
        <p:nvSpPr>
          <p:cNvPr id="7" name="Rectangle 5" descr="Oak"/>
          <p:cNvSpPr>
            <a:spLocks noChangeArrowheads="1"/>
          </p:cNvSpPr>
          <p:nvPr/>
        </p:nvSpPr>
        <p:spPr bwMode="auto">
          <a:xfrm>
            <a:off x="466078" y="1676399"/>
            <a:ext cx="8229600" cy="2133600"/>
          </a:xfrm>
          <a:prstGeom prst="rect">
            <a:avLst/>
          </a:prstGeom>
          <a:blipFill dpi="0" rotWithShape="1">
            <a:blip r:embed="rId2" cstate="print">
              <a:alphaModFix amt="40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1" tIns="45706" rIns="91411" bIns="45706" anchor="ctr"/>
          <a:lstStyle/>
          <a:p>
            <a:pPr algn="ctr"/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457200" y="2286000"/>
            <a:ext cx="4876800" cy="1524000"/>
            <a:chOff x="288" y="1728"/>
            <a:chExt cx="3072" cy="960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3360" y="216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 flipV="1">
              <a:off x="1824" y="1728"/>
              <a:ext cx="15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288" y="1728"/>
              <a:ext cx="15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584" y="2112"/>
              <a:ext cx="41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Wing</a:t>
              </a:r>
            </a:p>
          </p:txBody>
        </p:sp>
      </p:grp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5334000" y="2971800"/>
            <a:ext cx="2057400" cy="838200"/>
            <a:chOff x="3360" y="2160"/>
            <a:chExt cx="1296" cy="528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84" y="2284"/>
              <a:ext cx="69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000000"/>
                  </a:solidFill>
                </a:rPr>
                <a:t>Horizontal</a:t>
              </a:r>
            </a:p>
            <a:p>
              <a:pPr algn="ctr"/>
              <a:r>
                <a:rPr lang="en-US" sz="1600">
                  <a:solidFill>
                    <a:srgbClr val="000000"/>
                  </a:solidFill>
                </a:rPr>
                <a:t>Stabilizer</a:t>
              </a: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3360" y="2160"/>
              <a:ext cx="62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984" y="2160"/>
              <a:ext cx="67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4656" y="23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24"/>
          <p:cNvGrpSpPr>
            <a:grpSpLocks/>
          </p:cNvGrpSpPr>
          <p:nvPr/>
        </p:nvGrpSpPr>
        <p:grpSpPr bwMode="auto">
          <a:xfrm>
            <a:off x="7467600" y="2590801"/>
            <a:ext cx="1219200" cy="1219200"/>
            <a:chOff x="4704" y="1920"/>
            <a:chExt cx="768" cy="768"/>
          </a:xfrm>
        </p:grpSpPr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4830" y="2226"/>
              <a:ext cx="53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000000"/>
                  </a:solidFill>
                </a:rPr>
                <a:t>Vertical</a:t>
              </a:r>
            </a:p>
            <a:p>
              <a:pPr algn="ctr"/>
              <a:r>
                <a:rPr lang="en-US" sz="1600">
                  <a:solidFill>
                    <a:srgbClr val="000000"/>
                  </a:solidFill>
                </a:rPr>
                <a:t>Tail</a:t>
              </a: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4704" y="220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V="1">
              <a:off x="4704" y="1920"/>
              <a:ext cx="76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325016" y="4800601"/>
            <a:ext cx="82661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1" tIns="45706" rIns="91411" bIns="45706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3200" b="0" dirty="0">
                <a:latin typeface="Arial" charset="0"/>
              </a:rPr>
              <a:t>Notice the grain direction: Always </a:t>
            </a:r>
            <a:r>
              <a:rPr lang="en-US" sz="3200" b="0" dirty="0" err="1">
                <a:latin typeface="Arial" charset="0"/>
              </a:rPr>
              <a:t>spanwise</a:t>
            </a:r>
            <a:r>
              <a:rPr lang="en-US" sz="3200" b="0" dirty="0">
                <a:latin typeface="Arial" charset="0"/>
              </a:rPr>
              <a:t>!</a:t>
            </a:r>
          </a:p>
        </p:txBody>
      </p: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457200" y="3886200"/>
            <a:ext cx="4876800" cy="685800"/>
            <a:chOff x="288" y="2736"/>
            <a:chExt cx="3072" cy="432"/>
          </a:xfrm>
        </p:grpSpPr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912" y="2802"/>
              <a:ext cx="196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0" dirty="0">
                  <a:solidFill>
                    <a:srgbClr val="000000"/>
                  </a:solidFill>
                </a:rPr>
                <a:t>Leave extra space at these locations if material allows</a:t>
              </a:r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832" y="2736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H="1" flipV="1">
              <a:off x="288" y="2736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105400" y="1691483"/>
            <a:ext cx="3578441" cy="716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8016" y="187893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Fuselage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6078" y="1219201"/>
            <a:ext cx="0" cy="380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683841" y="1219200"/>
            <a:ext cx="0" cy="380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66078" y="1430891"/>
            <a:ext cx="8125051" cy="1690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17304" y="824806"/>
            <a:ext cx="928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90 cm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36 inch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9566" y="3809999"/>
            <a:ext cx="381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6634" y="1670480"/>
            <a:ext cx="381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17134" y="1730380"/>
            <a:ext cx="0" cy="2061863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-30948" y="3990975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7.5 cm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3 inch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95400" y="5867400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NOTE: Fuselage can be </a:t>
            </a:r>
            <a:r>
              <a:rPr lang="en-US" b="1" dirty="0" smtClean="0">
                <a:solidFill>
                  <a:srgbClr val="000000"/>
                </a:solidFill>
              </a:rPr>
              <a:t>no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LONGER</a:t>
            </a:r>
            <a:r>
              <a:rPr lang="en-US" dirty="0" smtClean="0">
                <a:solidFill>
                  <a:srgbClr val="000000"/>
                </a:solidFill>
              </a:rPr>
              <a:t> than </a:t>
            </a:r>
            <a:r>
              <a:rPr lang="en-US" b="1" dirty="0" smtClean="0">
                <a:solidFill>
                  <a:srgbClr val="FF0000"/>
                </a:solidFill>
              </a:rPr>
              <a:t>35 cm or 12 inch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    Can be </a:t>
            </a:r>
            <a:r>
              <a:rPr lang="en-US" b="1" dirty="0" smtClean="0">
                <a:solidFill>
                  <a:srgbClr val="000000"/>
                </a:solidFill>
              </a:rPr>
              <a:t>no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WIDER</a:t>
            </a:r>
            <a:r>
              <a:rPr lang="en-US" dirty="0" smtClean="0">
                <a:solidFill>
                  <a:srgbClr val="000000"/>
                </a:solidFill>
              </a:rPr>
              <a:t> than </a:t>
            </a:r>
            <a:r>
              <a:rPr lang="en-US" b="1" dirty="0" smtClean="0">
                <a:solidFill>
                  <a:srgbClr val="FF0000"/>
                </a:solidFill>
              </a:rPr>
              <a:t>2.5 cm or 1 inch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31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 fontScale="92500"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What is the maximum length of the fuselage when designing the glider in the Aery software program?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What is the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width of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the fuselage when designing the glider in the Aery software program?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is the overall dimensions of the balsa wood?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key or menu item would I select to check if my Aery glider would fly?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Besides the fuselage, what are the other three aircraft parts you must design?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1/30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64525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Once it is Stable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 your plans</a:t>
            </a:r>
          </a:p>
          <a:p>
            <a:r>
              <a:rPr lang="en-US" dirty="0" smtClean="0"/>
              <a:t>Exit to Lab room</a:t>
            </a:r>
          </a:p>
          <a:p>
            <a:r>
              <a:rPr lang="en-US" dirty="0" smtClean="0"/>
              <a:t>Safety Glasses</a:t>
            </a:r>
          </a:p>
          <a:p>
            <a:r>
              <a:rPr lang="en-US" dirty="0" smtClean="0"/>
              <a:t>Model Kit – for Knife</a:t>
            </a:r>
          </a:p>
          <a:p>
            <a:r>
              <a:rPr lang="en-US" dirty="0" smtClean="0"/>
              <a:t>Go to table with cutting board</a:t>
            </a:r>
          </a:p>
          <a:p>
            <a:r>
              <a:rPr lang="en-US" dirty="0" smtClean="0"/>
              <a:t>Ruler</a:t>
            </a:r>
          </a:p>
          <a:p>
            <a:r>
              <a:rPr lang="en-US" dirty="0" smtClean="0"/>
              <a:t>Balsa wood</a:t>
            </a:r>
          </a:p>
        </p:txBody>
      </p:sp>
    </p:spTree>
    <p:extLst>
      <p:ext uri="{BB962C8B-B14F-4D97-AF65-F5344CB8AC3E}">
        <p14:creationId xmlns:p14="http://schemas.microsoft.com/office/powerpoint/2010/main" val="38900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Aery Software Activity Worksheet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7239000" cy="452596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Login to Computer</a:t>
            </a:r>
            <a:endParaRPr lang="en-US" sz="3200" dirty="0"/>
          </a:p>
          <a:p>
            <a:pPr eaLnBrk="1" hangingPunct="1"/>
            <a:r>
              <a:rPr lang="en-US" sz="3200" dirty="0" smtClean="0"/>
              <a:t>Go to website – petrucciaviation.weebly.com</a:t>
            </a:r>
            <a:endParaRPr lang="en-US" sz="3200" dirty="0"/>
          </a:p>
          <a:p>
            <a:pPr lvl="1"/>
            <a:r>
              <a:rPr lang="en-US" dirty="0" smtClean="0"/>
              <a:t>Intro to Aviation</a:t>
            </a:r>
          </a:p>
          <a:p>
            <a:pPr lvl="1"/>
            <a:r>
              <a:rPr lang="en-US" dirty="0" smtClean="0"/>
              <a:t>Class Materials</a:t>
            </a:r>
          </a:p>
          <a:p>
            <a:pPr lvl="1"/>
            <a:r>
              <a:rPr lang="en-US" dirty="0" smtClean="0"/>
              <a:t>Classroom Worksheets</a:t>
            </a:r>
          </a:p>
          <a:p>
            <a:pPr lvl="1"/>
            <a:r>
              <a:rPr lang="en-US" dirty="0" smtClean="0"/>
              <a:t>Aery Glider Software</a:t>
            </a:r>
            <a:endParaRPr lang="en-US" dirty="0"/>
          </a:p>
          <a:p>
            <a:pPr eaLnBrk="1" hangingPunct="1"/>
            <a:r>
              <a:rPr lang="en-US" sz="3200" dirty="0" smtClean="0"/>
              <a:t>Go to Search bar – bottom of computer</a:t>
            </a:r>
          </a:p>
          <a:p>
            <a:pPr lvl="1"/>
            <a:r>
              <a:rPr lang="en-US" dirty="0" smtClean="0"/>
              <a:t>Type in AERY</a:t>
            </a:r>
          </a:p>
          <a:p>
            <a:pPr lvl="1"/>
            <a:r>
              <a:rPr lang="en-US" dirty="0" smtClean="0"/>
              <a:t>Launch software</a:t>
            </a:r>
            <a:endParaRPr lang="en-US" dirty="0"/>
          </a:p>
        </p:txBody>
      </p:sp>
      <p:pic>
        <p:nvPicPr>
          <p:cNvPr id="5" name="Picture 11" descr="A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1011382"/>
            <a:ext cx="310717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717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5" y="1752607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404750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4724400"/>
            <a:ext cx="7772400" cy="9906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Balsa Glider Construction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060" y="990600"/>
            <a:ext cx="551234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Familiarize Yourself with the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Components</a:t>
            </a:r>
          </a:p>
          <a:p>
            <a:pPr eaLnBrk="1" hangingPunct="1"/>
            <a:r>
              <a:rPr lang="en-US" sz="3200" dirty="0"/>
              <a:t>Dimensions</a:t>
            </a:r>
          </a:p>
          <a:p>
            <a:pPr eaLnBrk="1" hangingPunct="1"/>
            <a:r>
              <a:rPr lang="en-US" sz="3200" dirty="0"/>
              <a:t>Materials</a:t>
            </a:r>
          </a:p>
          <a:p>
            <a:pPr eaLnBrk="1" hangingPunct="1"/>
            <a:r>
              <a:rPr lang="en-US" sz="3200" dirty="0"/>
              <a:t>Outlines vs. cuts</a:t>
            </a:r>
          </a:p>
        </p:txBody>
      </p:sp>
      <p:pic>
        <p:nvPicPr>
          <p:cNvPr id="6" name="Picture 7" descr="glid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76513"/>
            <a:ext cx="40386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115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on a </a:t>
            </a:r>
            <a:r>
              <a:rPr lang="en-US" dirty="0" smtClean="0"/>
              <a:t>Single </a:t>
            </a:r>
            <a:r>
              <a:rPr lang="en-US" dirty="0"/>
              <a:t>S</a:t>
            </a:r>
            <a:r>
              <a:rPr lang="en-US" dirty="0" smtClean="0"/>
              <a:t>heet</a:t>
            </a:r>
            <a:endParaRPr lang="en-US" dirty="0"/>
          </a:p>
        </p:txBody>
      </p:sp>
      <p:sp>
        <p:nvSpPr>
          <p:cNvPr id="7" name="Rectangle 5" descr="Oak"/>
          <p:cNvSpPr>
            <a:spLocks noChangeArrowheads="1"/>
          </p:cNvSpPr>
          <p:nvPr/>
        </p:nvSpPr>
        <p:spPr bwMode="auto">
          <a:xfrm>
            <a:off x="457200" y="1676401"/>
            <a:ext cx="8229600" cy="2133600"/>
          </a:xfrm>
          <a:prstGeom prst="rect">
            <a:avLst/>
          </a:prstGeom>
          <a:blipFill dpi="0" rotWithShape="1">
            <a:blip r:embed="rId2" cstate="print">
              <a:alphaModFix amt="40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1" tIns="45706" rIns="91411" bIns="45706" anchor="ctr"/>
          <a:lstStyle/>
          <a:p>
            <a:pPr algn="ctr"/>
            <a:endParaRPr lang="en-US" sz="2400"/>
          </a:p>
        </p:txBody>
      </p: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457200" y="2286000"/>
            <a:ext cx="4876800" cy="1524000"/>
            <a:chOff x="288" y="1728"/>
            <a:chExt cx="3072" cy="960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3360" y="216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 flipV="1">
              <a:off x="1824" y="1728"/>
              <a:ext cx="15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288" y="1728"/>
              <a:ext cx="15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584" y="2112"/>
              <a:ext cx="41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Wing</a:t>
              </a:r>
            </a:p>
          </p:txBody>
        </p:sp>
      </p:grp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5334000" y="2971800"/>
            <a:ext cx="2057400" cy="838200"/>
            <a:chOff x="3360" y="2160"/>
            <a:chExt cx="1296" cy="528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84" y="2284"/>
              <a:ext cx="69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Horizontal</a:t>
              </a:r>
            </a:p>
            <a:p>
              <a:pPr algn="ctr"/>
              <a:r>
                <a:rPr lang="en-US" sz="1600"/>
                <a:t>Stabilizer</a:t>
              </a: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3360" y="2160"/>
              <a:ext cx="62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984" y="2160"/>
              <a:ext cx="67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4656" y="23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24"/>
          <p:cNvGrpSpPr>
            <a:grpSpLocks/>
          </p:cNvGrpSpPr>
          <p:nvPr/>
        </p:nvGrpSpPr>
        <p:grpSpPr bwMode="auto">
          <a:xfrm>
            <a:off x="7467600" y="2590801"/>
            <a:ext cx="1219200" cy="1219200"/>
            <a:chOff x="4704" y="1920"/>
            <a:chExt cx="768" cy="768"/>
          </a:xfrm>
        </p:grpSpPr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4830" y="2226"/>
              <a:ext cx="53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Vertical</a:t>
              </a:r>
            </a:p>
            <a:p>
              <a:pPr algn="ctr"/>
              <a:r>
                <a:rPr lang="en-US" sz="1600"/>
                <a:t>Tail</a:t>
              </a: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4704" y="220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V="1">
              <a:off x="4704" y="1920"/>
              <a:ext cx="76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325016" y="4800601"/>
            <a:ext cx="82661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1" tIns="45706" rIns="91411" bIns="45706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3200" b="0" dirty="0">
                <a:latin typeface="Arial" charset="0"/>
              </a:rPr>
              <a:t>Notice the grain direction: Always </a:t>
            </a:r>
            <a:r>
              <a:rPr lang="en-US" sz="3200" b="0" dirty="0" err="1">
                <a:latin typeface="Arial" charset="0"/>
              </a:rPr>
              <a:t>spanwise</a:t>
            </a:r>
            <a:r>
              <a:rPr lang="en-US" sz="3200" b="0" dirty="0">
                <a:latin typeface="Arial" charset="0"/>
              </a:rPr>
              <a:t>!</a:t>
            </a:r>
          </a:p>
        </p:txBody>
      </p: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457200" y="3886200"/>
            <a:ext cx="4876800" cy="685800"/>
            <a:chOff x="288" y="2736"/>
            <a:chExt cx="3072" cy="432"/>
          </a:xfrm>
        </p:grpSpPr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912" y="2802"/>
              <a:ext cx="196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0" dirty="0">
                  <a:solidFill>
                    <a:schemeClr val="tx1"/>
                  </a:solidFill>
                </a:rPr>
                <a:t>Leave extra space at these locations if material allows</a:t>
              </a:r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832" y="2736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H="1" flipV="1">
              <a:off x="288" y="2736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011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Marking the </a:t>
            </a:r>
            <a:r>
              <a:rPr lang="en-US" dirty="0" smtClean="0"/>
              <a:t>Fuselage</a:t>
            </a:r>
            <a:endParaRPr lang="en-US" dirty="0"/>
          </a:p>
        </p:txBody>
      </p:sp>
      <p:sp>
        <p:nvSpPr>
          <p:cNvPr id="4" name="Rectangle 4" descr="Oak"/>
          <p:cNvSpPr>
            <a:spLocks noChangeArrowheads="1"/>
          </p:cNvSpPr>
          <p:nvPr/>
        </p:nvSpPr>
        <p:spPr bwMode="auto">
          <a:xfrm>
            <a:off x="381000" y="2971800"/>
            <a:ext cx="8305800" cy="1524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1" tIns="45706" rIns="91411" bIns="45706" anchor="ctr"/>
          <a:lstStyle/>
          <a:p>
            <a:endParaRPr lang="en-US"/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447800" y="3124201"/>
            <a:ext cx="1036638" cy="1295400"/>
            <a:chOff x="960" y="1488"/>
            <a:chExt cx="653" cy="816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1296" y="14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960" y="1938"/>
              <a:ext cx="65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1600" b="0">
                  <a:solidFill>
                    <a:schemeClr val="tx1"/>
                  </a:solidFill>
                </a:rPr>
                <a:t>Wing</a:t>
              </a:r>
            </a:p>
            <a:p>
              <a:pPr algn="ctr"/>
              <a:r>
                <a:rPr lang="en-US" sz="1600" b="0">
                  <a:solidFill>
                    <a:schemeClr val="tx1"/>
                  </a:solidFill>
                </a:rPr>
                <a:t>Location</a:t>
              </a:r>
            </a:p>
          </p:txBody>
        </p: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2830525" y="3124208"/>
            <a:ext cx="928688" cy="1544637"/>
            <a:chOff x="1831" y="1488"/>
            <a:chExt cx="585" cy="973"/>
          </a:xfrm>
        </p:grpSpPr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2160" y="14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1831" y="1938"/>
              <a:ext cx="585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1600" b="0">
                  <a:solidFill>
                    <a:schemeClr val="tx1"/>
                  </a:solidFill>
                </a:rPr>
                <a:t>Center</a:t>
              </a:r>
            </a:p>
            <a:p>
              <a:pPr algn="ctr"/>
              <a:r>
                <a:rPr lang="en-US" sz="1600" b="0">
                  <a:solidFill>
                    <a:schemeClr val="tx1"/>
                  </a:solidFill>
                </a:rPr>
                <a:t>of</a:t>
              </a:r>
            </a:p>
            <a:p>
              <a:pPr algn="ctr"/>
              <a:r>
                <a:rPr lang="en-US" sz="1600" b="0">
                  <a:solidFill>
                    <a:schemeClr val="tx1"/>
                  </a:solidFill>
                </a:rPr>
                <a:t>Gravity</a:t>
              </a:r>
            </a:p>
          </p:txBody>
        </p:sp>
      </p:grpSp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4419610" y="3124206"/>
            <a:ext cx="1146176" cy="1831975"/>
            <a:chOff x="2400" y="1488"/>
            <a:chExt cx="722" cy="1154"/>
          </a:xfrm>
        </p:grpSpPr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2400" y="14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400" y="187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533" y="2274"/>
              <a:ext cx="58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1600" b="0">
                  <a:solidFill>
                    <a:schemeClr val="tx1"/>
                  </a:solidFill>
                </a:rPr>
                <a:t>Neutral</a:t>
              </a:r>
            </a:p>
            <a:p>
              <a:pPr algn="ctr"/>
              <a:r>
                <a:rPr lang="en-US" sz="1600" b="0">
                  <a:solidFill>
                    <a:schemeClr val="tx1"/>
                  </a:solidFill>
                </a:rPr>
                <a:t>Point</a:t>
              </a:r>
            </a:p>
          </p:txBody>
        </p:sp>
      </p:grp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5956300" y="3124200"/>
            <a:ext cx="1219200" cy="1343025"/>
            <a:chOff x="3800" y="1488"/>
            <a:chExt cx="768" cy="846"/>
          </a:xfrm>
        </p:grpSpPr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V="1">
              <a:off x="4272" y="1488"/>
              <a:ext cx="14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3800" y="1968"/>
              <a:ext cx="76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1600" b="0">
                  <a:solidFill>
                    <a:schemeClr val="tx1"/>
                  </a:solidFill>
                </a:rPr>
                <a:t>Horizontal</a:t>
              </a:r>
            </a:p>
            <a:p>
              <a:pPr algn="ctr"/>
              <a:r>
                <a:rPr lang="en-US" sz="1600" b="0">
                  <a:solidFill>
                    <a:schemeClr val="tx1"/>
                  </a:solidFill>
                </a:rPr>
                <a:t>Stabilizer</a:t>
              </a:r>
            </a:p>
          </p:txBody>
        </p:sp>
      </p:grpSp>
      <p:grpSp>
        <p:nvGrpSpPr>
          <p:cNvPr id="18" name="Group 21"/>
          <p:cNvGrpSpPr>
            <a:grpSpLocks/>
          </p:cNvGrpSpPr>
          <p:nvPr/>
        </p:nvGrpSpPr>
        <p:grpSpPr bwMode="auto">
          <a:xfrm>
            <a:off x="7305689" y="3124201"/>
            <a:ext cx="949327" cy="1346200"/>
            <a:chOff x="4650" y="1488"/>
            <a:chExt cx="598" cy="848"/>
          </a:xfrm>
        </p:grpSpPr>
        <p:sp>
          <p:nvSpPr>
            <p:cNvPr id="19" name="Line 8"/>
            <p:cNvSpPr>
              <a:spLocks noChangeShapeType="1"/>
            </p:cNvSpPr>
            <p:nvPr/>
          </p:nvSpPr>
          <p:spPr bwMode="auto">
            <a:xfrm flipH="1" flipV="1">
              <a:off x="4752" y="1488"/>
              <a:ext cx="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4650" y="1968"/>
              <a:ext cx="59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1600" b="0">
                  <a:solidFill>
                    <a:schemeClr val="tx1"/>
                  </a:solidFill>
                </a:rPr>
                <a:t>Vertical</a:t>
              </a:r>
            </a:p>
            <a:p>
              <a:pPr algn="ctr"/>
              <a:r>
                <a:rPr lang="en-US" sz="1600" b="0">
                  <a:solidFill>
                    <a:schemeClr val="tx1"/>
                  </a:solidFill>
                </a:rPr>
                <a:t>Tail</a:t>
              </a:r>
            </a:p>
          </p:txBody>
        </p:sp>
      </p:grpSp>
      <p:grpSp>
        <p:nvGrpSpPr>
          <p:cNvPr id="21" name="Group 24"/>
          <p:cNvGrpSpPr>
            <a:grpSpLocks/>
          </p:cNvGrpSpPr>
          <p:nvPr/>
        </p:nvGrpSpPr>
        <p:grpSpPr bwMode="auto">
          <a:xfrm>
            <a:off x="8001000" y="1692276"/>
            <a:ext cx="914400" cy="2041525"/>
            <a:chOff x="5040" y="1066"/>
            <a:chExt cx="576" cy="1286"/>
          </a:xfrm>
        </p:grpSpPr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5328" y="1488"/>
              <a:ext cx="0" cy="86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5040" y="1066"/>
              <a:ext cx="57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0">
                  <a:solidFill>
                    <a:schemeClr val="tx1"/>
                  </a:solidFill>
                </a:rPr>
                <a:t>Cut for Length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775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 </a:t>
            </a:r>
            <a:r>
              <a:rPr lang="en-US" dirty="0" smtClean="0"/>
              <a:t>Out Pieces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Cut </a:t>
            </a:r>
            <a:r>
              <a:rPr lang="en-US"/>
              <a:t>the </a:t>
            </a:r>
            <a:r>
              <a:rPr lang="en-US" smtClean="0"/>
              <a:t>wing</a:t>
            </a:r>
            <a:endParaRPr lang="en-US" dirty="0"/>
          </a:p>
          <a:p>
            <a:r>
              <a:rPr lang="en-US" dirty="0"/>
              <a:t>Cut out stabilizers </a:t>
            </a:r>
            <a:endParaRPr lang="en-US" dirty="0" smtClean="0"/>
          </a:p>
          <a:p>
            <a:r>
              <a:rPr lang="en-US" dirty="0" smtClean="0"/>
              <a:t>Sand </a:t>
            </a:r>
            <a:r>
              <a:rPr lang="en-US" dirty="0"/>
              <a:t>leading and trailing edges with minimal </a:t>
            </a:r>
            <a:r>
              <a:rPr lang="en-US" dirty="0" smtClean="0"/>
              <a:t>rounding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2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Shaping the Wing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6"/>
            <a:ext cx="4038600" cy="4525963"/>
          </a:xfrm>
        </p:spPr>
        <p:txBody>
          <a:bodyPr/>
          <a:lstStyle/>
          <a:p>
            <a:pPr eaLnBrk="1" hangingPunct="1"/>
            <a:r>
              <a:rPr lang="en-US" sz="3200" dirty="0"/>
              <a:t>Leading edge should have minimal rounding</a:t>
            </a:r>
          </a:p>
          <a:p>
            <a:pPr eaLnBrk="1" hangingPunct="1"/>
            <a:r>
              <a:rPr lang="en-US" sz="3200" dirty="0"/>
              <a:t>Trailing edge needs taper on top only</a:t>
            </a:r>
          </a:p>
          <a:p>
            <a:pPr eaLnBrk="1" hangingPunct="1"/>
            <a:r>
              <a:rPr lang="en-US" sz="3200" dirty="0"/>
              <a:t>Use sanding block and edge of a solid surface for uniform sanding</a:t>
            </a:r>
          </a:p>
        </p:txBody>
      </p:sp>
      <p:pic>
        <p:nvPicPr>
          <p:cNvPr id="6" name="Picture 7" descr="drawing glider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22631"/>
            <a:ext cx="40386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5174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Adding the 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Center the wing on the fuselage</a:t>
            </a:r>
          </a:p>
          <a:p>
            <a:pPr eaLnBrk="1" hangingPunct="1"/>
            <a:r>
              <a:rPr lang="en-US" sz="3200" dirty="0"/>
              <a:t>Glue it on straight and square to the fuselage . . . </a:t>
            </a:r>
            <a:r>
              <a:rPr lang="en-US" sz="3200" dirty="0">
                <a:solidFill>
                  <a:srgbClr val="E60702"/>
                </a:solidFill>
              </a:rPr>
              <a:t>this is critical</a:t>
            </a:r>
          </a:p>
        </p:txBody>
      </p:sp>
      <p:pic>
        <p:nvPicPr>
          <p:cNvPr id="7" name="Picture 12" descr="drawing glider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506" y="3124206"/>
            <a:ext cx="40386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 descr="drawing glider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29"/>
          <a:stretch>
            <a:fillRect/>
          </a:stretch>
        </p:blipFill>
        <p:spPr>
          <a:xfrm>
            <a:off x="2514600" y="5029200"/>
            <a:ext cx="1752600" cy="114300"/>
          </a:xfrm>
          <a:prstGeom prst="rect">
            <a:avLst/>
          </a:prstGeom>
          <a:noFill/>
        </p:spPr>
      </p:pic>
      <p:sp>
        <p:nvSpPr>
          <p:cNvPr id="9" name="Rectangle 8" descr="Oak"/>
          <p:cNvSpPr>
            <a:spLocks noChangeArrowheads="1"/>
          </p:cNvSpPr>
          <p:nvPr/>
        </p:nvSpPr>
        <p:spPr bwMode="auto">
          <a:xfrm>
            <a:off x="762000" y="5181600"/>
            <a:ext cx="6781800" cy="762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1" tIns="45706" rIns="91411" bIns="45706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1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n-US" dirty="0"/>
              <a:t>Building on a </a:t>
            </a:r>
            <a:r>
              <a:rPr lang="en-US" dirty="0" smtClean="0"/>
              <a:t>Single </a:t>
            </a:r>
            <a:r>
              <a:rPr lang="en-US" dirty="0"/>
              <a:t>S</a:t>
            </a:r>
            <a:r>
              <a:rPr lang="en-US" dirty="0" smtClean="0"/>
              <a:t>heet</a:t>
            </a:r>
            <a:endParaRPr lang="en-US" dirty="0"/>
          </a:p>
        </p:txBody>
      </p:sp>
      <p:sp>
        <p:nvSpPr>
          <p:cNvPr id="7" name="Rectangle 5" descr="Oak"/>
          <p:cNvSpPr>
            <a:spLocks noChangeArrowheads="1"/>
          </p:cNvSpPr>
          <p:nvPr/>
        </p:nvSpPr>
        <p:spPr bwMode="auto">
          <a:xfrm>
            <a:off x="466078" y="1676399"/>
            <a:ext cx="8229600" cy="2133600"/>
          </a:xfrm>
          <a:prstGeom prst="rect">
            <a:avLst/>
          </a:prstGeom>
          <a:blipFill dpi="0" rotWithShape="1">
            <a:blip r:embed="rId2" cstate="print">
              <a:alphaModFix amt="40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1" tIns="45706" rIns="91411" bIns="45706" anchor="ctr"/>
          <a:lstStyle/>
          <a:p>
            <a:pPr algn="ctr"/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457200" y="2286000"/>
            <a:ext cx="4876800" cy="1524000"/>
            <a:chOff x="288" y="1728"/>
            <a:chExt cx="3072" cy="960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3360" y="216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 flipV="1">
              <a:off x="1824" y="1728"/>
              <a:ext cx="15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288" y="1728"/>
              <a:ext cx="15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584" y="2112"/>
              <a:ext cx="41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Wing</a:t>
              </a:r>
            </a:p>
          </p:txBody>
        </p:sp>
      </p:grp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5334000" y="2971800"/>
            <a:ext cx="2057400" cy="838200"/>
            <a:chOff x="3360" y="2160"/>
            <a:chExt cx="1296" cy="528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84" y="2284"/>
              <a:ext cx="69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000000"/>
                  </a:solidFill>
                </a:rPr>
                <a:t>Horizontal</a:t>
              </a:r>
            </a:p>
            <a:p>
              <a:pPr algn="ctr"/>
              <a:r>
                <a:rPr lang="en-US" sz="1600">
                  <a:solidFill>
                    <a:srgbClr val="000000"/>
                  </a:solidFill>
                </a:rPr>
                <a:t>Stabilizer</a:t>
              </a: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3360" y="2160"/>
              <a:ext cx="62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984" y="2160"/>
              <a:ext cx="67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4656" y="23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24"/>
          <p:cNvGrpSpPr>
            <a:grpSpLocks/>
          </p:cNvGrpSpPr>
          <p:nvPr/>
        </p:nvGrpSpPr>
        <p:grpSpPr bwMode="auto">
          <a:xfrm>
            <a:off x="7467600" y="2590801"/>
            <a:ext cx="1219200" cy="1219200"/>
            <a:chOff x="4704" y="1920"/>
            <a:chExt cx="768" cy="768"/>
          </a:xfrm>
        </p:grpSpPr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4830" y="2226"/>
              <a:ext cx="53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000000"/>
                  </a:solidFill>
                </a:rPr>
                <a:t>Vertical</a:t>
              </a:r>
            </a:p>
            <a:p>
              <a:pPr algn="ctr"/>
              <a:r>
                <a:rPr lang="en-US" sz="1600">
                  <a:solidFill>
                    <a:srgbClr val="000000"/>
                  </a:solidFill>
                </a:rPr>
                <a:t>Tail</a:t>
              </a: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4704" y="220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V="1">
              <a:off x="4704" y="1920"/>
              <a:ext cx="76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325016" y="4800601"/>
            <a:ext cx="82661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1" tIns="45706" rIns="91411" bIns="45706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3200" b="0" dirty="0">
                <a:latin typeface="Arial" charset="0"/>
              </a:rPr>
              <a:t>Notice the grain direction: Always </a:t>
            </a:r>
            <a:r>
              <a:rPr lang="en-US" sz="3200" b="0" dirty="0" err="1">
                <a:latin typeface="Arial" charset="0"/>
              </a:rPr>
              <a:t>spanwise</a:t>
            </a:r>
            <a:r>
              <a:rPr lang="en-US" sz="3200" b="0" dirty="0">
                <a:latin typeface="Arial" charset="0"/>
              </a:rPr>
              <a:t>!</a:t>
            </a:r>
          </a:p>
        </p:txBody>
      </p: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457200" y="3886200"/>
            <a:ext cx="4876800" cy="685800"/>
            <a:chOff x="288" y="2736"/>
            <a:chExt cx="3072" cy="432"/>
          </a:xfrm>
        </p:grpSpPr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912" y="2802"/>
              <a:ext cx="196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0" dirty="0">
                  <a:solidFill>
                    <a:srgbClr val="000000"/>
                  </a:solidFill>
                </a:rPr>
                <a:t>Leave extra space at these locations if material allows</a:t>
              </a:r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832" y="2736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H="1" flipV="1">
              <a:off x="288" y="2736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105400" y="1691483"/>
            <a:ext cx="3578441" cy="716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8016" y="187893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Fuselage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6078" y="1219201"/>
            <a:ext cx="0" cy="380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683841" y="1219200"/>
            <a:ext cx="0" cy="380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66078" y="1430891"/>
            <a:ext cx="8125051" cy="1690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17304" y="824806"/>
            <a:ext cx="928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90 cm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36 inch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9566" y="3809999"/>
            <a:ext cx="381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6634" y="1670480"/>
            <a:ext cx="381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17134" y="1730380"/>
            <a:ext cx="0" cy="2061863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-30948" y="3990975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7.5 cm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3 inch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95400" y="5867400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NOTE: Fuselage can be </a:t>
            </a:r>
            <a:r>
              <a:rPr lang="en-US" b="1" dirty="0" smtClean="0">
                <a:solidFill>
                  <a:srgbClr val="000000"/>
                </a:solidFill>
              </a:rPr>
              <a:t>no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LONGER</a:t>
            </a:r>
            <a:r>
              <a:rPr lang="en-US" dirty="0" smtClean="0">
                <a:solidFill>
                  <a:srgbClr val="000000"/>
                </a:solidFill>
              </a:rPr>
              <a:t> than </a:t>
            </a:r>
            <a:r>
              <a:rPr lang="en-US" b="1" dirty="0" smtClean="0">
                <a:solidFill>
                  <a:srgbClr val="FF0000"/>
                </a:solidFill>
              </a:rPr>
              <a:t>35 cm or 12 inch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    Can be </a:t>
            </a:r>
            <a:r>
              <a:rPr lang="en-US" b="1" dirty="0" smtClean="0">
                <a:solidFill>
                  <a:srgbClr val="000000"/>
                </a:solidFill>
              </a:rPr>
              <a:t>no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WIDER</a:t>
            </a:r>
            <a:r>
              <a:rPr lang="en-US" dirty="0" smtClean="0">
                <a:solidFill>
                  <a:srgbClr val="000000"/>
                </a:solidFill>
              </a:rPr>
              <a:t> than </a:t>
            </a:r>
            <a:r>
              <a:rPr lang="en-US" b="1" dirty="0" smtClean="0">
                <a:solidFill>
                  <a:srgbClr val="FF0000"/>
                </a:solidFill>
              </a:rPr>
              <a:t>2.5 cm or 1 inch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45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Making a Strong Bond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6"/>
            <a:ext cx="4267200" cy="4525963"/>
          </a:xfrm>
        </p:spPr>
        <p:txBody>
          <a:bodyPr/>
          <a:lstStyle/>
          <a:p>
            <a:pPr eaLnBrk="1" hangingPunct="1"/>
            <a:r>
              <a:rPr lang="en-US" sz="3200" dirty="0"/>
              <a:t>Avoid typical novice method of applying excessive glue on an edge and sticking material together</a:t>
            </a:r>
          </a:p>
          <a:p>
            <a:pPr eaLnBrk="1" hangingPunct="1"/>
            <a:r>
              <a:rPr lang="en-US" sz="3200" dirty="0"/>
              <a:t>Light bond with reinforcing fillets increases the glue surface area and bond strength</a:t>
            </a:r>
          </a:p>
        </p:txBody>
      </p:sp>
      <p:pic>
        <p:nvPicPr>
          <p:cNvPr id="7" name="Picture 7" descr="drawing glider 1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648200" y="1676401"/>
            <a:ext cx="4267200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 descr="drawing glider 1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85"/>
          <a:stretch/>
        </p:blipFill>
        <p:spPr bwMode="auto">
          <a:xfrm>
            <a:off x="4648200" y="3234418"/>
            <a:ext cx="4267200" cy="120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3100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One piece stabilizer</a:t>
            </a:r>
          </a:p>
          <a:p>
            <a:pPr lvl="1" eaLnBrk="1" hangingPunct="1"/>
            <a:r>
              <a:rPr lang="en-US" dirty="0"/>
              <a:t>Stronger</a:t>
            </a:r>
          </a:p>
          <a:p>
            <a:pPr lvl="1" eaLnBrk="1" hangingPunct="1"/>
            <a:r>
              <a:rPr lang="en-US" dirty="0"/>
              <a:t>Only possible if mounted somewhere away from </a:t>
            </a:r>
            <a:r>
              <a:rPr lang="en-US" dirty="0" smtClean="0"/>
              <a:t>vertical stabilizer</a:t>
            </a:r>
            <a:endParaRPr lang="en-US" dirty="0"/>
          </a:p>
          <a:p>
            <a:pPr eaLnBrk="1" hangingPunct="1"/>
            <a:r>
              <a:rPr lang="en-US" dirty="0"/>
              <a:t>Two piece stabilizer</a:t>
            </a:r>
          </a:p>
          <a:p>
            <a:pPr lvl="1" eaLnBrk="1" hangingPunct="1"/>
            <a:r>
              <a:rPr lang="en-US" dirty="0"/>
              <a:t>Weaker</a:t>
            </a:r>
          </a:p>
          <a:p>
            <a:pPr lvl="1" eaLnBrk="1" hangingPunct="1"/>
            <a:r>
              <a:rPr lang="en-US" dirty="0"/>
              <a:t>Mount anywhere else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Add Horizontal Stabilizer</a:t>
            </a: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105400" y="1828800"/>
            <a:ext cx="3200400" cy="1066800"/>
          </a:xfrm>
          <a:custGeom>
            <a:avLst/>
            <a:gdLst>
              <a:gd name="T0" fmla="*/ 1600200 w 2016"/>
              <a:gd name="T1" fmla="*/ 0 h 672"/>
              <a:gd name="T2" fmla="*/ 0 w 2016"/>
              <a:gd name="T3" fmla="*/ 381000 h 672"/>
              <a:gd name="T4" fmla="*/ 0 w 2016"/>
              <a:gd name="T5" fmla="*/ 1066800 h 672"/>
              <a:gd name="T6" fmla="*/ 3200400 w 2016"/>
              <a:gd name="T7" fmla="*/ 1066800 h 672"/>
              <a:gd name="T8" fmla="*/ 3200400 w 2016"/>
              <a:gd name="T9" fmla="*/ 381000 h 672"/>
              <a:gd name="T10" fmla="*/ 1600200 w 2016"/>
              <a:gd name="T11" fmla="*/ 0 h 6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16"/>
              <a:gd name="T19" fmla="*/ 0 h 672"/>
              <a:gd name="T20" fmla="*/ 2016 w 2016"/>
              <a:gd name="T21" fmla="*/ 672 h 6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16" h="672">
                <a:moveTo>
                  <a:pt x="1008" y="0"/>
                </a:moveTo>
                <a:lnTo>
                  <a:pt x="0" y="240"/>
                </a:lnTo>
                <a:lnTo>
                  <a:pt x="0" y="672"/>
                </a:lnTo>
                <a:lnTo>
                  <a:pt x="2016" y="672"/>
                </a:lnTo>
                <a:lnTo>
                  <a:pt x="2016" y="240"/>
                </a:lnTo>
                <a:lnTo>
                  <a:pt x="1008" y="0"/>
                </a:lnTo>
                <a:close/>
              </a:path>
            </a:pathLst>
          </a:custGeom>
          <a:blipFill dpi="0" rotWithShape="1">
            <a:blip r:embed="rId2" cstate="print">
              <a:alphaModFix amt="50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11" tIns="45706" rIns="91411" bIns="45706"/>
          <a:lstStyle/>
          <a:p>
            <a:endParaRPr 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105401" y="3810001"/>
            <a:ext cx="3276600" cy="1066800"/>
            <a:chOff x="336" y="1872"/>
            <a:chExt cx="2064" cy="672"/>
          </a:xfrm>
        </p:grpSpPr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336" y="1872"/>
              <a:ext cx="1008" cy="672"/>
            </a:xfrm>
            <a:custGeom>
              <a:avLst/>
              <a:gdLst>
                <a:gd name="T0" fmla="*/ 1008 w 1008"/>
                <a:gd name="T1" fmla="*/ 672 h 672"/>
                <a:gd name="T2" fmla="*/ 1008 w 1008"/>
                <a:gd name="T3" fmla="*/ 0 h 672"/>
                <a:gd name="T4" fmla="*/ 0 w 1008"/>
                <a:gd name="T5" fmla="*/ 240 h 672"/>
                <a:gd name="T6" fmla="*/ 0 w 1008"/>
                <a:gd name="T7" fmla="*/ 672 h 672"/>
                <a:gd name="T8" fmla="*/ 1008 w 1008"/>
                <a:gd name="T9" fmla="*/ 672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8"/>
                <a:gd name="T16" fmla="*/ 0 h 672"/>
                <a:gd name="T17" fmla="*/ 1008 w 100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8" h="672">
                  <a:moveTo>
                    <a:pt x="1008" y="672"/>
                  </a:moveTo>
                  <a:lnTo>
                    <a:pt x="1008" y="0"/>
                  </a:lnTo>
                  <a:lnTo>
                    <a:pt x="0" y="240"/>
                  </a:lnTo>
                  <a:lnTo>
                    <a:pt x="0" y="672"/>
                  </a:lnTo>
                  <a:lnTo>
                    <a:pt x="1008" y="672"/>
                  </a:lnTo>
                  <a:close/>
                </a:path>
              </a:pathLst>
            </a:custGeom>
            <a:blipFill dpi="0" rotWithShape="1">
              <a:blip r:embed="rId2" cstate="print">
                <a:alphaModFix amt="50000"/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9" descr="Oak"/>
            <p:cNvSpPr>
              <a:spLocks/>
            </p:cNvSpPr>
            <p:nvPr/>
          </p:nvSpPr>
          <p:spPr bwMode="auto">
            <a:xfrm>
              <a:off x="1392" y="1872"/>
              <a:ext cx="1008" cy="672"/>
            </a:xfrm>
            <a:custGeom>
              <a:avLst/>
              <a:gdLst>
                <a:gd name="T0" fmla="*/ 0 w 1008"/>
                <a:gd name="T1" fmla="*/ 0 h 672"/>
                <a:gd name="T2" fmla="*/ 0 w 1008"/>
                <a:gd name="T3" fmla="*/ 672 h 672"/>
                <a:gd name="T4" fmla="*/ 1008 w 1008"/>
                <a:gd name="T5" fmla="*/ 672 h 672"/>
                <a:gd name="T6" fmla="*/ 1008 w 1008"/>
                <a:gd name="T7" fmla="*/ 240 h 672"/>
                <a:gd name="T8" fmla="*/ 0 w 1008"/>
                <a:gd name="T9" fmla="*/ 0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8"/>
                <a:gd name="T16" fmla="*/ 0 h 672"/>
                <a:gd name="T17" fmla="*/ 1008 w 100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8" h="672">
                  <a:moveTo>
                    <a:pt x="0" y="0"/>
                  </a:moveTo>
                  <a:lnTo>
                    <a:pt x="0" y="672"/>
                  </a:lnTo>
                  <a:lnTo>
                    <a:pt x="1008" y="672"/>
                  </a:lnTo>
                  <a:lnTo>
                    <a:pt x="1008" y="24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 cstate="print">
                <a:alphaModFix amt="50000"/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803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Hold stabilizer on wedge </a:t>
            </a:r>
          </a:p>
          <a:p>
            <a:pPr eaLnBrk="1" hangingPunct="1"/>
            <a:r>
              <a:rPr lang="en-US" sz="3200" dirty="0"/>
              <a:t>Ensure from front or back that stabilizer is parallel to wing</a:t>
            </a:r>
          </a:p>
          <a:p>
            <a:pPr eaLnBrk="1" hangingPunct="1"/>
            <a:r>
              <a:rPr lang="en-US" sz="3200" dirty="0"/>
              <a:t>If not, sand wedge slightly and recheck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Check Alignment</a:t>
            </a:r>
          </a:p>
        </p:txBody>
      </p:sp>
      <p:pic>
        <p:nvPicPr>
          <p:cNvPr id="4" name="Picture 7" descr="drawing glider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1" y="3048006"/>
            <a:ext cx="4038600" cy="569913"/>
          </a:xfrm>
        </p:spPr>
      </p:pic>
    </p:spTree>
    <p:extLst>
      <p:ext uri="{BB962C8B-B14F-4D97-AF65-F5344CB8AC3E}">
        <p14:creationId xmlns:p14="http://schemas.microsoft.com/office/powerpoint/2010/main" val="362556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Requires tail </a:t>
            </a:r>
            <a:r>
              <a:rPr lang="en-US" dirty="0" smtClean="0"/>
              <a:t>at </a:t>
            </a:r>
            <a:r>
              <a:rPr lang="en-US" dirty="0"/>
              <a:t>a completely different location on </a:t>
            </a:r>
            <a:r>
              <a:rPr lang="en-US" dirty="0" smtClean="0"/>
              <a:t>fuselage </a:t>
            </a:r>
            <a:r>
              <a:rPr lang="en-US" dirty="0"/>
              <a:t>from </a:t>
            </a:r>
            <a:r>
              <a:rPr lang="en-US" dirty="0" smtClean="0"/>
              <a:t>horizontal stabilizer</a:t>
            </a:r>
            <a:endParaRPr lang="en-US" dirty="0"/>
          </a:p>
          <a:p>
            <a:pPr eaLnBrk="1" hangingPunct="1"/>
            <a:r>
              <a:rPr lang="en-US" dirty="0"/>
              <a:t>Glue </a:t>
            </a:r>
            <a:r>
              <a:rPr lang="en-US" dirty="0" smtClean="0"/>
              <a:t>onto </a:t>
            </a:r>
            <a:r>
              <a:rPr lang="en-US" dirty="0"/>
              <a:t>side of fuselage flush with bottom </a:t>
            </a:r>
            <a:r>
              <a:rPr lang="en-US" dirty="0" smtClean="0"/>
              <a:t>edge and front </a:t>
            </a:r>
            <a:r>
              <a:rPr lang="en-US" dirty="0"/>
              <a:t>edge even with vertical tail </a:t>
            </a:r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Vertical Stabilizer Side Mount</a:t>
            </a:r>
          </a:p>
        </p:txBody>
      </p:sp>
      <p:grpSp>
        <p:nvGrpSpPr>
          <p:cNvPr id="15" name="Group 36"/>
          <p:cNvGrpSpPr>
            <a:grpSpLocks/>
          </p:cNvGrpSpPr>
          <p:nvPr/>
        </p:nvGrpSpPr>
        <p:grpSpPr bwMode="auto">
          <a:xfrm>
            <a:off x="4953001" y="3429000"/>
            <a:ext cx="3581400" cy="457200"/>
            <a:chOff x="3120" y="2160"/>
            <a:chExt cx="2256" cy="288"/>
          </a:xfrm>
        </p:grpSpPr>
        <p:sp>
          <p:nvSpPr>
            <p:cNvPr id="16" name="Rectangle 3" descr="Oak"/>
            <p:cNvSpPr>
              <a:spLocks noChangeArrowheads="1"/>
            </p:cNvSpPr>
            <p:nvPr/>
          </p:nvSpPr>
          <p:spPr bwMode="auto">
            <a:xfrm>
              <a:off x="3120" y="2160"/>
              <a:ext cx="2256" cy="288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3456" y="21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3321" y="2256"/>
              <a:ext cx="22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VT</a:t>
              </a:r>
            </a:p>
          </p:txBody>
        </p:sp>
      </p:grpSp>
      <p:grpSp>
        <p:nvGrpSpPr>
          <p:cNvPr id="19" name="Group 12"/>
          <p:cNvGrpSpPr>
            <a:grpSpLocks/>
          </p:cNvGrpSpPr>
          <p:nvPr/>
        </p:nvGrpSpPr>
        <p:grpSpPr bwMode="auto">
          <a:xfrm>
            <a:off x="4648200" y="1812926"/>
            <a:ext cx="4086225" cy="701675"/>
            <a:chOff x="2928" y="1142"/>
            <a:chExt cx="2574" cy="442"/>
          </a:xfrm>
        </p:grpSpPr>
        <p:sp>
          <p:nvSpPr>
            <p:cNvPr id="20" name="Rectangle 13" descr="Oak"/>
            <p:cNvSpPr>
              <a:spLocks noChangeArrowheads="1"/>
            </p:cNvSpPr>
            <p:nvPr/>
          </p:nvSpPr>
          <p:spPr bwMode="auto">
            <a:xfrm>
              <a:off x="3120" y="1296"/>
              <a:ext cx="2256" cy="288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2928" y="1142"/>
              <a:ext cx="33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Front</a:t>
              </a:r>
            </a:p>
          </p:txBody>
        </p:sp>
        <p:sp>
          <p:nvSpPr>
            <p:cNvPr id="33" name="Text Box 15"/>
            <p:cNvSpPr txBox="1">
              <a:spLocks noChangeArrowheads="1"/>
            </p:cNvSpPr>
            <p:nvPr/>
          </p:nvSpPr>
          <p:spPr bwMode="auto">
            <a:xfrm>
              <a:off x="5192" y="1142"/>
              <a:ext cx="31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Back</a:t>
              </a:r>
            </a:p>
          </p:txBody>
        </p:sp>
        <p:sp>
          <p:nvSpPr>
            <p:cNvPr id="34" name="Text Box 16"/>
            <p:cNvSpPr txBox="1">
              <a:spLocks noChangeArrowheads="1"/>
            </p:cNvSpPr>
            <p:nvPr/>
          </p:nvSpPr>
          <p:spPr bwMode="auto">
            <a:xfrm>
              <a:off x="4175" y="1382"/>
              <a:ext cx="78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Side of Fuselage</a:t>
              </a:r>
            </a:p>
          </p:txBody>
        </p:sp>
        <p:sp>
          <p:nvSpPr>
            <p:cNvPr id="35" name="Line 17"/>
            <p:cNvSpPr>
              <a:spLocks noChangeShapeType="1"/>
            </p:cNvSpPr>
            <p:nvPr/>
          </p:nvSpPr>
          <p:spPr bwMode="auto">
            <a:xfrm>
              <a:off x="3456" y="12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18"/>
            <p:cNvSpPr txBox="1">
              <a:spLocks noChangeArrowheads="1"/>
            </p:cNvSpPr>
            <p:nvPr/>
          </p:nvSpPr>
          <p:spPr bwMode="auto">
            <a:xfrm>
              <a:off x="3321" y="1392"/>
              <a:ext cx="22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VT</a:t>
              </a:r>
            </a:p>
          </p:txBody>
        </p:sp>
      </p:grpSp>
      <p:grpSp>
        <p:nvGrpSpPr>
          <p:cNvPr id="37" name="Group 35"/>
          <p:cNvGrpSpPr>
            <a:grpSpLocks/>
          </p:cNvGrpSpPr>
          <p:nvPr/>
        </p:nvGrpSpPr>
        <p:grpSpPr bwMode="auto">
          <a:xfrm>
            <a:off x="4953001" y="4479943"/>
            <a:ext cx="3581400" cy="779464"/>
            <a:chOff x="3120" y="2822"/>
            <a:chExt cx="2256" cy="491"/>
          </a:xfrm>
        </p:grpSpPr>
        <p:sp>
          <p:nvSpPr>
            <p:cNvPr id="38" name="Rectangle 22" descr="Oak"/>
            <p:cNvSpPr>
              <a:spLocks noChangeArrowheads="1"/>
            </p:cNvSpPr>
            <p:nvPr/>
          </p:nvSpPr>
          <p:spPr bwMode="auto">
            <a:xfrm>
              <a:off x="3120" y="2832"/>
              <a:ext cx="2256" cy="144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23"/>
            <p:cNvSpPr txBox="1">
              <a:spLocks noChangeArrowheads="1"/>
            </p:cNvSpPr>
            <p:nvPr/>
          </p:nvSpPr>
          <p:spPr bwMode="auto">
            <a:xfrm>
              <a:off x="4030" y="3158"/>
              <a:ext cx="48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Top View</a:t>
              </a:r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>
              <a:off x="3456" y="28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 Box 25"/>
            <p:cNvSpPr txBox="1">
              <a:spLocks noChangeArrowheads="1"/>
            </p:cNvSpPr>
            <p:nvPr/>
          </p:nvSpPr>
          <p:spPr bwMode="auto">
            <a:xfrm>
              <a:off x="3216" y="2822"/>
              <a:ext cx="22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VT</a:t>
              </a:r>
            </a:p>
          </p:txBody>
        </p:sp>
        <p:grpSp>
          <p:nvGrpSpPr>
            <p:cNvPr id="42" name="Group 34"/>
            <p:cNvGrpSpPr>
              <a:grpSpLocks/>
            </p:cNvGrpSpPr>
            <p:nvPr/>
          </p:nvGrpSpPr>
          <p:grpSpPr bwMode="auto">
            <a:xfrm>
              <a:off x="3456" y="2976"/>
              <a:ext cx="1680" cy="69"/>
              <a:chOff x="1824" y="3744"/>
              <a:chExt cx="1680" cy="69"/>
            </a:xfrm>
          </p:grpSpPr>
          <p:sp>
            <p:nvSpPr>
              <p:cNvPr id="43" name="Rectangle 33"/>
              <p:cNvSpPr>
                <a:spLocks noChangeArrowheads="1"/>
              </p:cNvSpPr>
              <p:nvPr/>
            </p:nvSpPr>
            <p:spPr bwMode="auto">
              <a:xfrm>
                <a:off x="1824" y="3744"/>
                <a:ext cx="1680" cy="6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29" descr="Oak"/>
              <p:cNvSpPr>
                <a:spLocks noChangeArrowheads="1"/>
              </p:cNvSpPr>
              <p:nvPr/>
            </p:nvSpPr>
            <p:spPr bwMode="auto">
              <a:xfrm>
                <a:off x="1824" y="3744"/>
                <a:ext cx="1680" cy="69"/>
              </a:xfrm>
              <a:prstGeom prst="rect">
                <a:avLst/>
              </a:prstGeom>
              <a:blipFill dpi="0" rotWithShape="1">
                <a:blip r:embed="rId2" cstate="print">
                  <a:alphaModFix amt="50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30"/>
              <p:cNvSpPr>
                <a:spLocks noChangeShapeType="1"/>
              </p:cNvSpPr>
              <p:nvPr/>
            </p:nvSpPr>
            <p:spPr bwMode="auto">
              <a:xfrm>
                <a:off x="2544" y="3744"/>
                <a:ext cx="0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6" name="Group 32"/>
          <p:cNvGrpSpPr>
            <a:grpSpLocks/>
          </p:cNvGrpSpPr>
          <p:nvPr/>
        </p:nvGrpSpPr>
        <p:grpSpPr bwMode="auto">
          <a:xfrm>
            <a:off x="5486400" y="1371600"/>
            <a:ext cx="2667000" cy="2514600"/>
            <a:chOff x="960" y="2400"/>
            <a:chExt cx="1680" cy="1584"/>
          </a:xfrm>
        </p:grpSpPr>
        <p:sp>
          <p:nvSpPr>
            <p:cNvPr id="47" name="Freeform 31"/>
            <p:cNvSpPr>
              <a:spLocks/>
            </p:cNvSpPr>
            <p:nvPr/>
          </p:nvSpPr>
          <p:spPr bwMode="auto">
            <a:xfrm rot="-5400000">
              <a:off x="1008" y="2352"/>
              <a:ext cx="1584" cy="1680"/>
            </a:xfrm>
            <a:custGeom>
              <a:avLst/>
              <a:gdLst>
                <a:gd name="T0" fmla="*/ 0 w 1584"/>
                <a:gd name="T1" fmla="*/ 0 h 1680"/>
                <a:gd name="T2" fmla="*/ 0 w 1584"/>
                <a:gd name="T3" fmla="*/ 1680 h 1680"/>
                <a:gd name="T4" fmla="*/ 1584 w 1584"/>
                <a:gd name="T5" fmla="*/ 1680 h 1680"/>
                <a:gd name="T6" fmla="*/ 1584 w 1584"/>
                <a:gd name="T7" fmla="*/ 816 h 1680"/>
                <a:gd name="T8" fmla="*/ 0 w 1584"/>
                <a:gd name="T9" fmla="*/ 0 h 1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4"/>
                <a:gd name="T16" fmla="*/ 0 h 1680"/>
                <a:gd name="T17" fmla="*/ 1584 w 1584"/>
                <a:gd name="T18" fmla="*/ 1680 h 1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4" h="1680">
                  <a:moveTo>
                    <a:pt x="0" y="0"/>
                  </a:moveTo>
                  <a:lnTo>
                    <a:pt x="0" y="1680"/>
                  </a:lnTo>
                  <a:lnTo>
                    <a:pt x="1584" y="1680"/>
                  </a:lnTo>
                  <a:lnTo>
                    <a:pt x="1584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28" descr="Oak"/>
            <p:cNvSpPr>
              <a:spLocks/>
            </p:cNvSpPr>
            <p:nvPr/>
          </p:nvSpPr>
          <p:spPr bwMode="auto">
            <a:xfrm rot="-5400000">
              <a:off x="1008" y="2352"/>
              <a:ext cx="1584" cy="1680"/>
            </a:xfrm>
            <a:custGeom>
              <a:avLst/>
              <a:gdLst>
                <a:gd name="T0" fmla="*/ 0 w 1584"/>
                <a:gd name="T1" fmla="*/ 0 h 1680"/>
                <a:gd name="T2" fmla="*/ 0 w 1584"/>
                <a:gd name="T3" fmla="*/ 1680 h 1680"/>
                <a:gd name="T4" fmla="*/ 1584 w 1584"/>
                <a:gd name="T5" fmla="*/ 1680 h 1680"/>
                <a:gd name="T6" fmla="*/ 1584 w 1584"/>
                <a:gd name="T7" fmla="*/ 816 h 1680"/>
                <a:gd name="T8" fmla="*/ 0 w 1584"/>
                <a:gd name="T9" fmla="*/ 0 h 1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4"/>
                <a:gd name="T16" fmla="*/ 0 h 1680"/>
                <a:gd name="T17" fmla="*/ 1584 w 1584"/>
                <a:gd name="T18" fmla="*/ 1680 h 1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4" h="1680">
                  <a:moveTo>
                    <a:pt x="0" y="0"/>
                  </a:moveTo>
                  <a:lnTo>
                    <a:pt x="0" y="1680"/>
                  </a:lnTo>
                  <a:lnTo>
                    <a:pt x="1584" y="1680"/>
                  </a:lnTo>
                  <a:lnTo>
                    <a:pt x="1584" y="81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 cstate="print">
                <a:alphaModFix amt="50000"/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354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Can be used no matter where </a:t>
            </a:r>
            <a:r>
              <a:rPr lang="en-US" dirty="0" smtClean="0"/>
              <a:t>tail </a:t>
            </a:r>
            <a:r>
              <a:rPr lang="en-US" dirty="0"/>
              <a:t>is </a:t>
            </a:r>
            <a:r>
              <a:rPr lang="en-US" dirty="0" smtClean="0"/>
              <a:t>located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Draw </a:t>
            </a:r>
            <a:r>
              <a:rPr lang="en-US" dirty="0" smtClean="0"/>
              <a:t>line </a:t>
            </a:r>
            <a:r>
              <a:rPr lang="en-US" dirty="0"/>
              <a:t>down </a:t>
            </a:r>
            <a:r>
              <a:rPr lang="en-US" dirty="0" smtClean="0"/>
              <a:t>center </a:t>
            </a:r>
            <a:r>
              <a:rPr lang="en-US" dirty="0"/>
              <a:t>of </a:t>
            </a:r>
            <a:r>
              <a:rPr lang="en-US" dirty="0" smtClean="0"/>
              <a:t>fuselage </a:t>
            </a:r>
            <a:r>
              <a:rPr lang="en-US" dirty="0"/>
              <a:t>top starting at </a:t>
            </a:r>
            <a:r>
              <a:rPr lang="en-US" dirty="0" smtClean="0"/>
              <a:t>vertical </a:t>
            </a:r>
            <a:r>
              <a:rPr lang="en-US" dirty="0"/>
              <a:t>tail </a:t>
            </a:r>
            <a:r>
              <a:rPr lang="en-US" dirty="0" smtClean="0"/>
              <a:t>mark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Glue on </a:t>
            </a:r>
            <a:r>
              <a:rPr lang="en-US" dirty="0" smtClean="0"/>
              <a:t>vertical </a:t>
            </a:r>
            <a:r>
              <a:rPr lang="en-US" dirty="0"/>
              <a:t>tail straight and </a:t>
            </a:r>
            <a:r>
              <a:rPr lang="en-US" dirty="0" smtClean="0"/>
              <a:t>square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Vertical Stabilizer Top Mount</a:t>
            </a:r>
          </a:p>
        </p:txBody>
      </p:sp>
      <p:grpSp>
        <p:nvGrpSpPr>
          <p:cNvPr id="27" name="Group 2"/>
          <p:cNvGrpSpPr>
            <a:grpSpLocks/>
          </p:cNvGrpSpPr>
          <p:nvPr/>
        </p:nvGrpSpPr>
        <p:grpSpPr bwMode="auto">
          <a:xfrm>
            <a:off x="4953001" y="4114800"/>
            <a:ext cx="3581400" cy="457200"/>
            <a:chOff x="3120" y="2160"/>
            <a:chExt cx="2256" cy="288"/>
          </a:xfrm>
        </p:grpSpPr>
        <p:sp>
          <p:nvSpPr>
            <p:cNvPr id="28" name="Rectangle 3" descr="Oak"/>
            <p:cNvSpPr>
              <a:spLocks noChangeArrowheads="1"/>
            </p:cNvSpPr>
            <p:nvPr/>
          </p:nvSpPr>
          <p:spPr bwMode="auto">
            <a:xfrm>
              <a:off x="3120" y="2160"/>
              <a:ext cx="2256" cy="288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4"/>
            <p:cNvSpPr>
              <a:spLocks noChangeShapeType="1"/>
            </p:cNvSpPr>
            <p:nvPr/>
          </p:nvSpPr>
          <p:spPr bwMode="auto">
            <a:xfrm>
              <a:off x="3456" y="21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3321" y="2256"/>
              <a:ext cx="22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VT</a:t>
              </a:r>
            </a:p>
          </p:txBody>
        </p:sp>
      </p:grpSp>
      <p:grpSp>
        <p:nvGrpSpPr>
          <p:cNvPr id="31" name="Group 8"/>
          <p:cNvGrpSpPr>
            <a:grpSpLocks/>
          </p:cNvGrpSpPr>
          <p:nvPr/>
        </p:nvGrpSpPr>
        <p:grpSpPr bwMode="auto">
          <a:xfrm>
            <a:off x="4648200" y="1812926"/>
            <a:ext cx="4086225" cy="701675"/>
            <a:chOff x="2928" y="1142"/>
            <a:chExt cx="2574" cy="442"/>
          </a:xfrm>
        </p:grpSpPr>
        <p:sp>
          <p:nvSpPr>
            <p:cNvPr id="49" name="Rectangle 9" descr="Oak"/>
            <p:cNvSpPr>
              <a:spLocks noChangeArrowheads="1"/>
            </p:cNvSpPr>
            <p:nvPr/>
          </p:nvSpPr>
          <p:spPr bwMode="auto">
            <a:xfrm>
              <a:off x="3120" y="1296"/>
              <a:ext cx="2256" cy="288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Text Box 10"/>
            <p:cNvSpPr txBox="1">
              <a:spLocks noChangeArrowheads="1"/>
            </p:cNvSpPr>
            <p:nvPr/>
          </p:nvSpPr>
          <p:spPr bwMode="auto">
            <a:xfrm>
              <a:off x="2928" y="1142"/>
              <a:ext cx="33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Front</a:t>
              </a:r>
            </a:p>
          </p:txBody>
        </p:sp>
        <p:sp>
          <p:nvSpPr>
            <p:cNvPr id="51" name="Text Box 11"/>
            <p:cNvSpPr txBox="1">
              <a:spLocks noChangeArrowheads="1"/>
            </p:cNvSpPr>
            <p:nvPr/>
          </p:nvSpPr>
          <p:spPr bwMode="auto">
            <a:xfrm>
              <a:off x="5192" y="1142"/>
              <a:ext cx="31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Back</a:t>
              </a:r>
            </a:p>
          </p:txBody>
        </p:sp>
        <p:sp>
          <p:nvSpPr>
            <p:cNvPr id="52" name="Text Box 12"/>
            <p:cNvSpPr txBox="1">
              <a:spLocks noChangeArrowheads="1"/>
            </p:cNvSpPr>
            <p:nvPr/>
          </p:nvSpPr>
          <p:spPr bwMode="auto">
            <a:xfrm>
              <a:off x="4175" y="1382"/>
              <a:ext cx="78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Side of Fuselage</a:t>
              </a:r>
            </a:p>
          </p:txBody>
        </p:sp>
        <p:sp>
          <p:nvSpPr>
            <p:cNvPr id="53" name="Line 13"/>
            <p:cNvSpPr>
              <a:spLocks noChangeShapeType="1"/>
            </p:cNvSpPr>
            <p:nvPr/>
          </p:nvSpPr>
          <p:spPr bwMode="auto">
            <a:xfrm>
              <a:off x="3456" y="12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 Box 14"/>
            <p:cNvSpPr txBox="1">
              <a:spLocks noChangeArrowheads="1"/>
            </p:cNvSpPr>
            <p:nvPr/>
          </p:nvSpPr>
          <p:spPr bwMode="auto">
            <a:xfrm>
              <a:off x="3321" y="1392"/>
              <a:ext cx="22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VT</a:t>
              </a:r>
            </a:p>
          </p:txBody>
        </p:sp>
      </p:grpSp>
      <p:grpSp>
        <p:nvGrpSpPr>
          <p:cNvPr id="55" name="Group 33"/>
          <p:cNvGrpSpPr>
            <a:grpSpLocks/>
          </p:cNvGrpSpPr>
          <p:nvPr/>
        </p:nvGrpSpPr>
        <p:grpSpPr bwMode="auto">
          <a:xfrm>
            <a:off x="4953001" y="3108339"/>
            <a:ext cx="3581400" cy="490538"/>
            <a:chOff x="3120" y="1958"/>
            <a:chExt cx="2256" cy="309"/>
          </a:xfrm>
        </p:grpSpPr>
        <p:sp>
          <p:nvSpPr>
            <p:cNvPr id="56" name="Rectangle 16" descr="Oak"/>
            <p:cNvSpPr>
              <a:spLocks noChangeArrowheads="1"/>
            </p:cNvSpPr>
            <p:nvPr/>
          </p:nvSpPr>
          <p:spPr bwMode="auto">
            <a:xfrm>
              <a:off x="3120" y="1968"/>
              <a:ext cx="2256" cy="144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Text Box 17"/>
            <p:cNvSpPr txBox="1">
              <a:spLocks noChangeArrowheads="1"/>
            </p:cNvSpPr>
            <p:nvPr/>
          </p:nvSpPr>
          <p:spPr bwMode="auto">
            <a:xfrm>
              <a:off x="4030" y="2112"/>
              <a:ext cx="48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Top View</a:t>
              </a:r>
            </a:p>
          </p:txBody>
        </p:sp>
        <p:sp>
          <p:nvSpPr>
            <p:cNvPr id="58" name="Line 18"/>
            <p:cNvSpPr>
              <a:spLocks noChangeShapeType="1"/>
            </p:cNvSpPr>
            <p:nvPr/>
          </p:nvSpPr>
          <p:spPr bwMode="auto">
            <a:xfrm>
              <a:off x="3456" y="196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 Box 19"/>
            <p:cNvSpPr txBox="1">
              <a:spLocks noChangeArrowheads="1"/>
            </p:cNvSpPr>
            <p:nvPr/>
          </p:nvSpPr>
          <p:spPr bwMode="auto">
            <a:xfrm>
              <a:off x="3216" y="1958"/>
              <a:ext cx="22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VT</a:t>
              </a:r>
            </a:p>
          </p:txBody>
        </p:sp>
      </p:grpSp>
      <p:grpSp>
        <p:nvGrpSpPr>
          <p:cNvPr id="60" name="Group 24"/>
          <p:cNvGrpSpPr>
            <a:grpSpLocks/>
          </p:cNvGrpSpPr>
          <p:nvPr/>
        </p:nvGrpSpPr>
        <p:grpSpPr bwMode="auto">
          <a:xfrm>
            <a:off x="5486400" y="1600200"/>
            <a:ext cx="2667000" cy="2514600"/>
            <a:chOff x="960" y="2400"/>
            <a:chExt cx="1680" cy="1584"/>
          </a:xfrm>
        </p:grpSpPr>
        <p:sp>
          <p:nvSpPr>
            <p:cNvPr id="61" name="Freeform 25"/>
            <p:cNvSpPr>
              <a:spLocks/>
            </p:cNvSpPr>
            <p:nvPr/>
          </p:nvSpPr>
          <p:spPr bwMode="auto">
            <a:xfrm rot="-5400000">
              <a:off x="1008" y="2352"/>
              <a:ext cx="1584" cy="1680"/>
            </a:xfrm>
            <a:custGeom>
              <a:avLst/>
              <a:gdLst>
                <a:gd name="T0" fmla="*/ 0 w 1584"/>
                <a:gd name="T1" fmla="*/ 0 h 1680"/>
                <a:gd name="T2" fmla="*/ 0 w 1584"/>
                <a:gd name="T3" fmla="*/ 1680 h 1680"/>
                <a:gd name="T4" fmla="*/ 1584 w 1584"/>
                <a:gd name="T5" fmla="*/ 1680 h 1680"/>
                <a:gd name="T6" fmla="*/ 1584 w 1584"/>
                <a:gd name="T7" fmla="*/ 816 h 1680"/>
                <a:gd name="T8" fmla="*/ 0 w 1584"/>
                <a:gd name="T9" fmla="*/ 0 h 1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4"/>
                <a:gd name="T16" fmla="*/ 0 h 1680"/>
                <a:gd name="T17" fmla="*/ 1584 w 1584"/>
                <a:gd name="T18" fmla="*/ 1680 h 1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4" h="1680">
                  <a:moveTo>
                    <a:pt x="0" y="0"/>
                  </a:moveTo>
                  <a:lnTo>
                    <a:pt x="0" y="1680"/>
                  </a:lnTo>
                  <a:lnTo>
                    <a:pt x="1584" y="1680"/>
                  </a:lnTo>
                  <a:lnTo>
                    <a:pt x="1584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26" descr="Oak"/>
            <p:cNvSpPr>
              <a:spLocks/>
            </p:cNvSpPr>
            <p:nvPr/>
          </p:nvSpPr>
          <p:spPr bwMode="auto">
            <a:xfrm rot="-5400000">
              <a:off x="1008" y="2352"/>
              <a:ext cx="1584" cy="1680"/>
            </a:xfrm>
            <a:custGeom>
              <a:avLst/>
              <a:gdLst>
                <a:gd name="T0" fmla="*/ 0 w 1584"/>
                <a:gd name="T1" fmla="*/ 0 h 1680"/>
                <a:gd name="T2" fmla="*/ 0 w 1584"/>
                <a:gd name="T3" fmla="*/ 1680 h 1680"/>
                <a:gd name="T4" fmla="*/ 1584 w 1584"/>
                <a:gd name="T5" fmla="*/ 1680 h 1680"/>
                <a:gd name="T6" fmla="*/ 1584 w 1584"/>
                <a:gd name="T7" fmla="*/ 816 h 1680"/>
                <a:gd name="T8" fmla="*/ 0 w 1584"/>
                <a:gd name="T9" fmla="*/ 0 h 1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4"/>
                <a:gd name="T16" fmla="*/ 0 h 1680"/>
                <a:gd name="T17" fmla="*/ 1584 w 1584"/>
                <a:gd name="T18" fmla="*/ 1680 h 1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4" h="1680">
                  <a:moveTo>
                    <a:pt x="0" y="0"/>
                  </a:moveTo>
                  <a:lnTo>
                    <a:pt x="0" y="1680"/>
                  </a:lnTo>
                  <a:lnTo>
                    <a:pt x="1584" y="1680"/>
                  </a:lnTo>
                  <a:lnTo>
                    <a:pt x="1584" y="81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 cstate="print">
                <a:alphaModFix amt="50000"/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" name="Line 27"/>
          <p:cNvSpPr>
            <a:spLocks noChangeShapeType="1"/>
          </p:cNvSpPr>
          <p:nvPr/>
        </p:nvSpPr>
        <p:spPr bwMode="auto">
          <a:xfrm>
            <a:off x="5486400" y="3244850"/>
            <a:ext cx="28194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1" tIns="45706" rIns="91411" bIns="45706"/>
          <a:lstStyle/>
          <a:p>
            <a:endParaRPr lang="en-US"/>
          </a:p>
        </p:txBody>
      </p:sp>
      <p:grpSp>
        <p:nvGrpSpPr>
          <p:cNvPr id="64" name="Group 35"/>
          <p:cNvGrpSpPr>
            <a:grpSpLocks/>
          </p:cNvGrpSpPr>
          <p:nvPr/>
        </p:nvGrpSpPr>
        <p:grpSpPr bwMode="auto">
          <a:xfrm>
            <a:off x="4953001" y="4953038"/>
            <a:ext cx="3581400" cy="246063"/>
            <a:chOff x="3120" y="2534"/>
            <a:chExt cx="2256" cy="155"/>
          </a:xfrm>
        </p:grpSpPr>
        <p:grpSp>
          <p:nvGrpSpPr>
            <p:cNvPr id="65" name="Group 32"/>
            <p:cNvGrpSpPr>
              <a:grpSpLocks/>
            </p:cNvGrpSpPr>
            <p:nvPr/>
          </p:nvGrpSpPr>
          <p:grpSpPr bwMode="auto">
            <a:xfrm>
              <a:off x="3120" y="2534"/>
              <a:ext cx="2256" cy="155"/>
              <a:chOff x="3120" y="2534"/>
              <a:chExt cx="2256" cy="155"/>
            </a:xfrm>
          </p:grpSpPr>
          <p:sp>
            <p:nvSpPr>
              <p:cNvPr id="70" name="Rectangle 28" descr="Oak"/>
              <p:cNvSpPr>
                <a:spLocks noChangeArrowheads="1"/>
              </p:cNvSpPr>
              <p:nvPr/>
            </p:nvSpPr>
            <p:spPr bwMode="auto">
              <a:xfrm>
                <a:off x="3120" y="2544"/>
                <a:ext cx="2256" cy="144"/>
              </a:xfrm>
              <a:prstGeom prst="rect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29"/>
              <p:cNvSpPr>
                <a:spLocks noChangeShapeType="1"/>
              </p:cNvSpPr>
              <p:nvPr/>
            </p:nvSpPr>
            <p:spPr bwMode="auto">
              <a:xfrm>
                <a:off x="3456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Text Box 30"/>
              <p:cNvSpPr txBox="1">
                <a:spLocks noChangeArrowheads="1"/>
              </p:cNvSpPr>
              <p:nvPr/>
            </p:nvSpPr>
            <p:spPr bwMode="auto">
              <a:xfrm>
                <a:off x="3216" y="2534"/>
                <a:ext cx="22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800" b="1">
                    <a:solidFill>
                      <a:srgbClr val="003399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>
                  <a:defRPr sz="3800" b="1">
                    <a:solidFill>
                      <a:srgbClr val="003399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>
                  <a:defRPr sz="3800" b="1">
                    <a:solidFill>
                      <a:srgbClr val="003399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>
                  <a:defRPr sz="3800" b="1">
                    <a:solidFill>
                      <a:srgbClr val="003399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>
                  <a:defRPr sz="3800" b="1">
                    <a:solidFill>
                      <a:srgbClr val="003399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 b="1">
                    <a:solidFill>
                      <a:srgbClr val="003399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 b="1">
                    <a:solidFill>
                      <a:srgbClr val="003399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 b="1">
                    <a:solidFill>
                      <a:srgbClr val="003399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 b="1">
                    <a:solidFill>
                      <a:srgbClr val="003399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r>
                  <a:rPr lang="en-US" sz="1000" b="0">
                    <a:solidFill>
                      <a:schemeClr val="tx1"/>
                    </a:solidFill>
                  </a:rPr>
                  <a:t>VT</a:t>
                </a:r>
              </a:p>
            </p:txBody>
          </p:sp>
        </p:grpSp>
        <p:grpSp>
          <p:nvGrpSpPr>
            <p:cNvPr id="66" name="Group 34"/>
            <p:cNvGrpSpPr>
              <a:grpSpLocks/>
            </p:cNvGrpSpPr>
            <p:nvPr/>
          </p:nvGrpSpPr>
          <p:grpSpPr bwMode="auto">
            <a:xfrm>
              <a:off x="3456" y="2579"/>
              <a:ext cx="1680" cy="69"/>
              <a:chOff x="3456" y="2859"/>
              <a:chExt cx="1680" cy="69"/>
            </a:xfrm>
          </p:grpSpPr>
          <p:sp>
            <p:nvSpPr>
              <p:cNvPr id="67" name="Rectangle 21"/>
              <p:cNvSpPr>
                <a:spLocks noChangeArrowheads="1"/>
              </p:cNvSpPr>
              <p:nvPr/>
            </p:nvSpPr>
            <p:spPr bwMode="auto">
              <a:xfrm>
                <a:off x="3456" y="2859"/>
                <a:ext cx="1680" cy="6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Rectangle 22" descr="Oak"/>
              <p:cNvSpPr>
                <a:spLocks noChangeArrowheads="1"/>
              </p:cNvSpPr>
              <p:nvPr/>
            </p:nvSpPr>
            <p:spPr bwMode="auto">
              <a:xfrm>
                <a:off x="3456" y="2859"/>
                <a:ext cx="1680" cy="69"/>
              </a:xfrm>
              <a:prstGeom prst="rect">
                <a:avLst/>
              </a:prstGeom>
              <a:blipFill dpi="0" rotWithShape="1">
                <a:blip r:embed="rId2" cstate="print">
                  <a:alphaModFix amt="50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23"/>
              <p:cNvSpPr>
                <a:spLocks noChangeShapeType="1"/>
              </p:cNvSpPr>
              <p:nvPr/>
            </p:nvSpPr>
            <p:spPr bwMode="auto">
              <a:xfrm>
                <a:off x="4176" y="2859"/>
                <a:ext cx="0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3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Place </a:t>
            </a:r>
            <a:r>
              <a:rPr lang="en-US" dirty="0" smtClean="0"/>
              <a:t>pencil </a:t>
            </a:r>
            <a:r>
              <a:rPr lang="en-US" dirty="0"/>
              <a:t>on </a:t>
            </a:r>
            <a:r>
              <a:rPr lang="en-US" dirty="0" smtClean="0"/>
              <a:t>table </a:t>
            </a:r>
            <a:r>
              <a:rPr lang="en-US" dirty="0"/>
              <a:t>top and put </a:t>
            </a:r>
            <a:r>
              <a:rPr lang="en-US" dirty="0" smtClean="0"/>
              <a:t>glider </a:t>
            </a:r>
            <a:r>
              <a:rPr lang="en-US" dirty="0"/>
              <a:t>on top of it with </a:t>
            </a:r>
            <a:r>
              <a:rPr lang="en-US" dirty="0" smtClean="0"/>
              <a:t>center of gravity </a:t>
            </a:r>
            <a:r>
              <a:rPr lang="en-US" dirty="0"/>
              <a:t>directly over </a:t>
            </a:r>
            <a:r>
              <a:rPr lang="en-US" dirty="0" smtClean="0"/>
              <a:t>pencil</a:t>
            </a:r>
            <a:endParaRPr lang="en-US" dirty="0"/>
          </a:p>
          <a:p>
            <a:pPr eaLnBrk="1" hangingPunct="1"/>
            <a:r>
              <a:rPr lang="en-US" dirty="0"/>
              <a:t>Add clay to </a:t>
            </a:r>
            <a:r>
              <a:rPr lang="en-US" dirty="0" smtClean="0"/>
              <a:t>nose </a:t>
            </a:r>
            <a:r>
              <a:rPr lang="en-US" dirty="0"/>
              <a:t>until </a:t>
            </a:r>
            <a:r>
              <a:rPr lang="en-US" dirty="0" smtClean="0"/>
              <a:t>glider </a:t>
            </a:r>
            <a:r>
              <a:rPr lang="en-US" dirty="0"/>
              <a:t>balances at </a:t>
            </a:r>
            <a:r>
              <a:rPr lang="en-US" dirty="0" smtClean="0"/>
              <a:t>the center of gravity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Balance the Glider</a:t>
            </a:r>
          </a:p>
        </p:txBody>
      </p:sp>
      <p:pic>
        <p:nvPicPr>
          <p:cNvPr id="33" name="Picture 7" descr="drawing glider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4800606"/>
            <a:ext cx="4038600" cy="995363"/>
          </a:xfrm>
          <a:noFill/>
        </p:spPr>
      </p:pic>
    </p:spTree>
    <p:extLst>
      <p:ext uri="{BB962C8B-B14F-4D97-AF65-F5344CB8AC3E}">
        <p14:creationId xmlns:p14="http://schemas.microsoft.com/office/powerpoint/2010/main" val="317287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Hold </a:t>
            </a:r>
            <a:r>
              <a:rPr lang="en-US" dirty="0" smtClean="0"/>
              <a:t>glider </a:t>
            </a:r>
            <a:r>
              <a:rPr lang="en-US" dirty="0"/>
              <a:t>on fingertips placed at </a:t>
            </a:r>
            <a:r>
              <a:rPr lang="en-US" dirty="0" smtClean="0"/>
              <a:t>nose </a:t>
            </a:r>
            <a:r>
              <a:rPr lang="en-US" dirty="0"/>
              <a:t>and </a:t>
            </a:r>
            <a:r>
              <a:rPr lang="en-US" dirty="0" smtClean="0"/>
              <a:t>tail</a:t>
            </a:r>
            <a:endParaRPr lang="en-US" dirty="0"/>
          </a:p>
          <a:p>
            <a:pPr eaLnBrk="1" hangingPunct="1"/>
            <a:r>
              <a:rPr lang="en-US" dirty="0"/>
              <a:t>Add clay to </a:t>
            </a:r>
            <a:r>
              <a:rPr lang="en-US" dirty="0" smtClean="0"/>
              <a:t>wingtips </a:t>
            </a:r>
            <a:r>
              <a:rPr lang="en-US" dirty="0"/>
              <a:t>until </a:t>
            </a:r>
            <a:r>
              <a:rPr lang="en-US" dirty="0" smtClean="0"/>
              <a:t>glider </a:t>
            </a:r>
            <a:r>
              <a:rPr lang="en-US" dirty="0"/>
              <a:t>balances at </a:t>
            </a:r>
            <a:r>
              <a:rPr lang="en-US" dirty="0" smtClean="0"/>
              <a:t>fuselage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Balance the Glider</a:t>
            </a:r>
          </a:p>
        </p:txBody>
      </p:sp>
      <p:pic>
        <p:nvPicPr>
          <p:cNvPr id="6" name="Picture 6" descr="drawing glider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4724406"/>
            <a:ext cx="4038600" cy="569913"/>
          </a:xfrm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019800" y="5334001"/>
            <a:ext cx="228600" cy="304800"/>
          </a:xfrm>
          <a:prstGeom prst="triangle">
            <a:avLst>
              <a:gd name="adj" fmla="val 50000"/>
            </a:avLst>
          </a:prstGeom>
          <a:solidFill>
            <a:srgbClr val="E6070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1" tIns="45706" rIns="91411" bIns="45706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9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6542" y="1502527"/>
            <a:ext cx="7615396" cy="3181159"/>
          </a:xfrm>
          <a:prstGeom prst="rect">
            <a:avLst/>
          </a:prstGeom>
          <a:noFill/>
        </p:spPr>
        <p:txBody>
          <a:bodyPr wrap="none" lIns="64284" tIns="32142" rIns="64284" bIns="3214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10709" hangingPunct="0"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FIRST.</a:t>
            </a:r>
          </a:p>
          <a:p>
            <a:pPr algn="ctr" defTabSz="410709" hangingPunct="0">
              <a:defRPr/>
            </a:pPr>
            <a:endParaRPr lang="en-US" sz="6700" b="1" spc="35" dirty="0">
              <a:ln w="11430"/>
              <a:gradFill>
                <a:gsLst>
                  <a:gs pos="25000">
                    <a:srgbClr val="DA1F28">
                      <a:satMod val="155000"/>
                    </a:srgbClr>
                  </a:gs>
                  <a:gs pos="100000">
                    <a:srgbClr val="DA1F2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 Light" charset="0"/>
              <a:sym typeface="Helvetica Light" charset="0"/>
            </a:endParaRPr>
          </a:p>
          <a:p>
            <a:pPr algn="ctr" defTabSz="410709" hangingPunct="0"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ALWAYS.</a:t>
            </a:r>
          </a:p>
        </p:txBody>
      </p:sp>
    </p:spTree>
    <p:extLst>
      <p:ext uri="{BB962C8B-B14F-4D97-AF65-F5344CB8AC3E}">
        <p14:creationId xmlns:p14="http://schemas.microsoft.com/office/powerpoint/2010/main" val="119854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hangingPunct="0"/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Safety Rules – Safety Monitor Brief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649" y="1077144"/>
            <a:ext cx="8186291" cy="3941340"/>
          </a:xfrm>
          <a:ln>
            <a:prstDash val="solid"/>
          </a:ln>
        </p:spPr>
        <p:txBody>
          <a:bodyPr lIns="88887" tIns="50793" rIns="88887" bIns="50793"/>
          <a:lstStyle/>
          <a:p>
            <a:pPr>
              <a:defRPr/>
            </a:pPr>
            <a:r>
              <a:rPr lang="en-US" sz="2800" b="1" i="1" dirty="0"/>
              <a:t>Must Use Safety Glasses</a:t>
            </a:r>
          </a:p>
          <a:p>
            <a:pPr>
              <a:defRPr/>
            </a:pPr>
            <a:r>
              <a:rPr lang="en-US" sz="2800" b="1" i="1" dirty="0"/>
              <a:t>Use of Cutting tools is Dangerous – AT ALL TIMES</a:t>
            </a:r>
          </a:p>
          <a:p>
            <a:pPr>
              <a:defRPr/>
            </a:pPr>
            <a:r>
              <a:rPr lang="en-US" sz="2800" b="1" i="1" dirty="0"/>
              <a:t>Must Use Cutting Mats</a:t>
            </a:r>
          </a:p>
          <a:p>
            <a:pPr>
              <a:defRPr/>
            </a:pPr>
            <a:r>
              <a:rPr lang="en-US" sz="2800" b="1" i="1" dirty="0"/>
              <a:t>Extended breathing of adhesives and paint fumes can be dangerous</a:t>
            </a:r>
          </a:p>
          <a:p>
            <a:pPr>
              <a:defRPr/>
            </a:pPr>
            <a:r>
              <a:rPr lang="en-US" sz="2800" b="1" i="1" dirty="0"/>
              <a:t>All Areas will remain clean and organized</a:t>
            </a:r>
          </a:p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Plane Captains </a:t>
            </a:r>
            <a:r>
              <a:rPr lang="en-US" sz="2800" b="1" i="1" dirty="0"/>
              <a:t>will insure All Areas will be cleaned  and all items put back in proper locations </a:t>
            </a:r>
            <a:r>
              <a:rPr lang="en-US" sz="4200" b="1" i="1" dirty="0" smtClean="0"/>
              <a:t>10</a:t>
            </a:r>
            <a:r>
              <a:rPr lang="en-US" sz="2800" b="1" i="1" dirty="0" smtClean="0"/>
              <a:t>minutes </a:t>
            </a:r>
            <a:r>
              <a:rPr lang="en-US" sz="2800" b="1" i="1" dirty="0"/>
              <a:t>prior to class ending</a:t>
            </a:r>
          </a:p>
          <a:p>
            <a:pPr>
              <a:defRPr/>
            </a:pPr>
            <a:r>
              <a:rPr lang="en-US" sz="2800" b="1" i="1" dirty="0"/>
              <a:t>Class </a:t>
            </a:r>
            <a:r>
              <a:rPr lang="en-US" sz="2800" b="1" i="1" cap="all" dirty="0">
                <a:solidFill>
                  <a:srgbClr val="C00000"/>
                </a:solidFill>
              </a:rPr>
              <a:t>safety monitor </a:t>
            </a:r>
            <a:r>
              <a:rPr lang="en-US" sz="2800" b="1" i="1" dirty="0"/>
              <a:t>will insure areas are clean and safe at all times</a:t>
            </a:r>
          </a:p>
        </p:txBody>
      </p:sp>
    </p:spTree>
    <p:extLst>
      <p:ext uri="{BB962C8B-B14F-4D97-AF65-F5344CB8AC3E}">
        <p14:creationId xmlns:p14="http://schemas.microsoft.com/office/powerpoint/2010/main" val="17262501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5" y="1752607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16161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 fontScale="92500"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What is the maximum length of the fuselage when designing the glider in the Aery software program?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What is the </a:t>
            </a:r>
            <a:r>
              <a:rPr lang="en-US" sz="28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width of </a:t>
            </a:r>
            <a:r>
              <a:rPr lang="en-US" sz="28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the fuselage when designing the glider in the Aery software program?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is the overall dimensions of the balsa wood?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key or menu item would I select to check if my Aery glider would fly?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Besides the fuselage, what are the other three aircraft parts you must design?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1/30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77916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n-US" dirty="0"/>
              <a:t>Building on a </a:t>
            </a:r>
            <a:r>
              <a:rPr lang="en-US" dirty="0" smtClean="0"/>
              <a:t>Single </a:t>
            </a:r>
            <a:r>
              <a:rPr lang="en-US" dirty="0"/>
              <a:t>S</a:t>
            </a:r>
            <a:r>
              <a:rPr lang="en-US" dirty="0" smtClean="0"/>
              <a:t>heet</a:t>
            </a:r>
            <a:endParaRPr lang="en-US" dirty="0"/>
          </a:p>
        </p:txBody>
      </p:sp>
      <p:sp>
        <p:nvSpPr>
          <p:cNvPr id="7" name="Rectangle 5" descr="Oak"/>
          <p:cNvSpPr>
            <a:spLocks noChangeArrowheads="1"/>
          </p:cNvSpPr>
          <p:nvPr/>
        </p:nvSpPr>
        <p:spPr bwMode="auto">
          <a:xfrm>
            <a:off x="466078" y="1676399"/>
            <a:ext cx="8229600" cy="2133600"/>
          </a:xfrm>
          <a:prstGeom prst="rect">
            <a:avLst/>
          </a:prstGeom>
          <a:blipFill dpi="0" rotWithShape="1">
            <a:blip r:embed="rId2" cstate="print">
              <a:alphaModFix amt="40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1" tIns="45706" rIns="91411" bIns="45706" anchor="ctr"/>
          <a:lstStyle/>
          <a:p>
            <a:pPr algn="ctr"/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457200" y="2286000"/>
            <a:ext cx="4876800" cy="1524000"/>
            <a:chOff x="288" y="1728"/>
            <a:chExt cx="3072" cy="960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3360" y="216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 flipV="1">
              <a:off x="1824" y="1728"/>
              <a:ext cx="15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288" y="1728"/>
              <a:ext cx="15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584" y="2112"/>
              <a:ext cx="41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Wing</a:t>
              </a:r>
            </a:p>
          </p:txBody>
        </p:sp>
      </p:grp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5334000" y="2971800"/>
            <a:ext cx="2057400" cy="838200"/>
            <a:chOff x="3360" y="2160"/>
            <a:chExt cx="1296" cy="528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84" y="2284"/>
              <a:ext cx="69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000000"/>
                  </a:solidFill>
                </a:rPr>
                <a:t>Horizontal</a:t>
              </a:r>
            </a:p>
            <a:p>
              <a:pPr algn="ctr"/>
              <a:r>
                <a:rPr lang="en-US" sz="1600">
                  <a:solidFill>
                    <a:srgbClr val="000000"/>
                  </a:solidFill>
                </a:rPr>
                <a:t>Stabilizer</a:t>
              </a: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3360" y="2160"/>
              <a:ext cx="62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984" y="2160"/>
              <a:ext cx="67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4656" y="23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24"/>
          <p:cNvGrpSpPr>
            <a:grpSpLocks/>
          </p:cNvGrpSpPr>
          <p:nvPr/>
        </p:nvGrpSpPr>
        <p:grpSpPr bwMode="auto">
          <a:xfrm>
            <a:off x="7467600" y="2590801"/>
            <a:ext cx="1219200" cy="1219200"/>
            <a:chOff x="4704" y="1920"/>
            <a:chExt cx="768" cy="768"/>
          </a:xfrm>
        </p:grpSpPr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4830" y="2226"/>
              <a:ext cx="53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000000"/>
                  </a:solidFill>
                </a:rPr>
                <a:t>Vertical</a:t>
              </a:r>
            </a:p>
            <a:p>
              <a:pPr algn="ctr"/>
              <a:r>
                <a:rPr lang="en-US" sz="1600">
                  <a:solidFill>
                    <a:srgbClr val="000000"/>
                  </a:solidFill>
                </a:rPr>
                <a:t>Tail</a:t>
              </a: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4704" y="220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V="1">
              <a:off x="4704" y="1920"/>
              <a:ext cx="76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325016" y="4800601"/>
            <a:ext cx="82661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1" tIns="45706" rIns="91411" bIns="45706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3200" b="0" dirty="0">
                <a:latin typeface="Arial" charset="0"/>
              </a:rPr>
              <a:t>Notice the grain direction: Always </a:t>
            </a:r>
            <a:r>
              <a:rPr lang="en-US" sz="3200" b="0" dirty="0" err="1">
                <a:latin typeface="Arial" charset="0"/>
              </a:rPr>
              <a:t>spanwise</a:t>
            </a:r>
            <a:r>
              <a:rPr lang="en-US" sz="3200" b="0" dirty="0">
                <a:latin typeface="Arial" charset="0"/>
              </a:rPr>
              <a:t>!</a:t>
            </a:r>
          </a:p>
        </p:txBody>
      </p: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457200" y="3886200"/>
            <a:ext cx="4876800" cy="685800"/>
            <a:chOff x="288" y="2736"/>
            <a:chExt cx="3072" cy="432"/>
          </a:xfrm>
        </p:grpSpPr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912" y="2802"/>
              <a:ext cx="196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0" dirty="0">
                  <a:solidFill>
                    <a:srgbClr val="000000"/>
                  </a:solidFill>
                </a:rPr>
                <a:t>Leave extra space at these locations if material allows</a:t>
              </a:r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832" y="2736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H="1" flipV="1">
              <a:off x="288" y="2736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105400" y="1691483"/>
            <a:ext cx="3578441" cy="716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8016" y="187893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Fuselage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6078" y="1219201"/>
            <a:ext cx="0" cy="380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683841" y="1219200"/>
            <a:ext cx="0" cy="380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66078" y="1430891"/>
            <a:ext cx="8125051" cy="1690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17304" y="824806"/>
            <a:ext cx="928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90 cm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36 inch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9566" y="3809999"/>
            <a:ext cx="381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6634" y="1670480"/>
            <a:ext cx="381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17134" y="1730380"/>
            <a:ext cx="0" cy="2061863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-30948" y="3990975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7.5 cm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3 inch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95400" y="5867400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NOTE: Fuselage can be </a:t>
            </a:r>
            <a:r>
              <a:rPr lang="en-US" b="1" dirty="0" smtClean="0">
                <a:solidFill>
                  <a:srgbClr val="000000"/>
                </a:solidFill>
              </a:rPr>
              <a:t>no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LONGER</a:t>
            </a:r>
            <a:r>
              <a:rPr lang="en-US" dirty="0" smtClean="0">
                <a:solidFill>
                  <a:srgbClr val="000000"/>
                </a:solidFill>
              </a:rPr>
              <a:t> than </a:t>
            </a:r>
            <a:r>
              <a:rPr lang="en-US" b="1" dirty="0" smtClean="0">
                <a:solidFill>
                  <a:srgbClr val="FF0000"/>
                </a:solidFill>
              </a:rPr>
              <a:t>35 cm or 12 inch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    Can be </a:t>
            </a:r>
            <a:r>
              <a:rPr lang="en-US" b="1" dirty="0" smtClean="0">
                <a:solidFill>
                  <a:srgbClr val="000000"/>
                </a:solidFill>
              </a:rPr>
              <a:t>no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WIDER</a:t>
            </a:r>
            <a:r>
              <a:rPr lang="en-US" dirty="0" smtClean="0">
                <a:solidFill>
                  <a:srgbClr val="000000"/>
                </a:solidFill>
              </a:rPr>
              <a:t> than </a:t>
            </a:r>
            <a:r>
              <a:rPr lang="en-US" b="1" dirty="0" smtClean="0">
                <a:solidFill>
                  <a:srgbClr val="FF0000"/>
                </a:solidFill>
              </a:rPr>
              <a:t>2.5 cm or 1 inch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1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 fontScale="92500"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What is the maximum length of the fuselage when designing the glider in the Aery software program?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What is the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width of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the fuselage when designing the glider in the Aery software program?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What is the overall dimensions of the balsa wood?</a:t>
            </a:r>
            <a:endParaRPr lang="en-US" sz="28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key or menu item would I select to check if my Aery glider would fly?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Besides the fuselage, what are the other three aircraft parts you must design?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1/30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21106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n-US" dirty="0"/>
              <a:t>Building on a </a:t>
            </a:r>
            <a:r>
              <a:rPr lang="en-US" dirty="0" smtClean="0"/>
              <a:t>Single </a:t>
            </a:r>
            <a:r>
              <a:rPr lang="en-US" dirty="0"/>
              <a:t>S</a:t>
            </a:r>
            <a:r>
              <a:rPr lang="en-US" dirty="0" smtClean="0"/>
              <a:t>heet</a:t>
            </a:r>
            <a:endParaRPr lang="en-US" dirty="0"/>
          </a:p>
        </p:txBody>
      </p:sp>
      <p:sp>
        <p:nvSpPr>
          <p:cNvPr id="7" name="Rectangle 5" descr="Oak"/>
          <p:cNvSpPr>
            <a:spLocks noChangeArrowheads="1"/>
          </p:cNvSpPr>
          <p:nvPr/>
        </p:nvSpPr>
        <p:spPr bwMode="auto">
          <a:xfrm>
            <a:off x="466078" y="1676399"/>
            <a:ext cx="8229600" cy="2133600"/>
          </a:xfrm>
          <a:prstGeom prst="rect">
            <a:avLst/>
          </a:prstGeom>
          <a:blipFill dpi="0" rotWithShape="1">
            <a:blip r:embed="rId2" cstate="print">
              <a:alphaModFix amt="40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1" tIns="45706" rIns="91411" bIns="45706" anchor="ctr"/>
          <a:lstStyle/>
          <a:p>
            <a:pPr algn="ctr"/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457200" y="2286000"/>
            <a:ext cx="4876800" cy="1524000"/>
            <a:chOff x="288" y="1728"/>
            <a:chExt cx="3072" cy="960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3360" y="216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 flipV="1">
              <a:off x="1824" y="1728"/>
              <a:ext cx="15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288" y="1728"/>
              <a:ext cx="15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584" y="2112"/>
              <a:ext cx="41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Wing</a:t>
              </a:r>
            </a:p>
          </p:txBody>
        </p:sp>
      </p:grp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5334000" y="2971800"/>
            <a:ext cx="2057400" cy="838200"/>
            <a:chOff x="3360" y="2160"/>
            <a:chExt cx="1296" cy="528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84" y="2284"/>
              <a:ext cx="69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000000"/>
                  </a:solidFill>
                </a:rPr>
                <a:t>Horizontal</a:t>
              </a:r>
            </a:p>
            <a:p>
              <a:pPr algn="ctr"/>
              <a:r>
                <a:rPr lang="en-US" sz="1600">
                  <a:solidFill>
                    <a:srgbClr val="000000"/>
                  </a:solidFill>
                </a:rPr>
                <a:t>Stabilizer</a:t>
              </a: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3360" y="2160"/>
              <a:ext cx="62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984" y="2160"/>
              <a:ext cx="67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4656" y="23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24"/>
          <p:cNvGrpSpPr>
            <a:grpSpLocks/>
          </p:cNvGrpSpPr>
          <p:nvPr/>
        </p:nvGrpSpPr>
        <p:grpSpPr bwMode="auto">
          <a:xfrm>
            <a:off x="7467600" y="2590801"/>
            <a:ext cx="1219200" cy="1219200"/>
            <a:chOff x="4704" y="1920"/>
            <a:chExt cx="768" cy="768"/>
          </a:xfrm>
        </p:grpSpPr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4830" y="2226"/>
              <a:ext cx="53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000000"/>
                  </a:solidFill>
                </a:rPr>
                <a:t>Vertical</a:t>
              </a:r>
            </a:p>
            <a:p>
              <a:pPr algn="ctr"/>
              <a:r>
                <a:rPr lang="en-US" sz="1600">
                  <a:solidFill>
                    <a:srgbClr val="000000"/>
                  </a:solidFill>
                </a:rPr>
                <a:t>Tail</a:t>
              </a: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4704" y="220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V="1">
              <a:off x="4704" y="1920"/>
              <a:ext cx="76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325016" y="4800601"/>
            <a:ext cx="82661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1" tIns="45706" rIns="91411" bIns="45706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3200" b="0" dirty="0">
                <a:latin typeface="Arial" charset="0"/>
              </a:rPr>
              <a:t>Notice the grain direction: Always </a:t>
            </a:r>
            <a:r>
              <a:rPr lang="en-US" sz="3200" b="0" dirty="0" err="1">
                <a:latin typeface="Arial" charset="0"/>
              </a:rPr>
              <a:t>spanwise</a:t>
            </a:r>
            <a:r>
              <a:rPr lang="en-US" sz="3200" b="0" dirty="0">
                <a:latin typeface="Arial" charset="0"/>
              </a:rPr>
              <a:t>!</a:t>
            </a:r>
          </a:p>
        </p:txBody>
      </p: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457200" y="3886200"/>
            <a:ext cx="4876800" cy="685800"/>
            <a:chOff x="288" y="2736"/>
            <a:chExt cx="3072" cy="432"/>
          </a:xfrm>
        </p:grpSpPr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912" y="2802"/>
              <a:ext cx="196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0" dirty="0">
                  <a:solidFill>
                    <a:srgbClr val="000000"/>
                  </a:solidFill>
                </a:rPr>
                <a:t>Leave extra space at these locations if material allows</a:t>
              </a:r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832" y="2736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H="1" flipV="1">
              <a:off x="288" y="2736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105400" y="1691483"/>
            <a:ext cx="3578441" cy="716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8016" y="187893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Fuselage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6078" y="1219201"/>
            <a:ext cx="0" cy="380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683841" y="1219200"/>
            <a:ext cx="0" cy="380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66078" y="1430891"/>
            <a:ext cx="8125051" cy="1690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17304" y="824806"/>
            <a:ext cx="928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90 cm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36 inch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9566" y="3809999"/>
            <a:ext cx="381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6634" y="1670480"/>
            <a:ext cx="381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17134" y="1730380"/>
            <a:ext cx="0" cy="2061863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-30948" y="3990975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7.5 cm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3 inch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95400" y="5867400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NOTE: Fuselage can be </a:t>
            </a:r>
            <a:r>
              <a:rPr lang="en-US" b="1" dirty="0" smtClean="0">
                <a:solidFill>
                  <a:srgbClr val="000000"/>
                </a:solidFill>
              </a:rPr>
              <a:t>no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LONGER</a:t>
            </a:r>
            <a:r>
              <a:rPr lang="en-US" dirty="0" smtClean="0">
                <a:solidFill>
                  <a:srgbClr val="000000"/>
                </a:solidFill>
              </a:rPr>
              <a:t> than </a:t>
            </a:r>
            <a:r>
              <a:rPr lang="en-US" b="1" dirty="0" smtClean="0">
                <a:solidFill>
                  <a:srgbClr val="FF0000"/>
                </a:solidFill>
              </a:rPr>
              <a:t>35 cm or 12 inch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    Can be </a:t>
            </a:r>
            <a:r>
              <a:rPr lang="en-US" b="1" dirty="0" smtClean="0">
                <a:solidFill>
                  <a:srgbClr val="000000"/>
                </a:solidFill>
              </a:rPr>
              <a:t>no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WIDER</a:t>
            </a:r>
            <a:r>
              <a:rPr lang="en-US" dirty="0" smtClean="0">
                <a:solidFill>
                  <a:srgbClr val="000000"/>
                </a:solidFill>
              </a:rPr>
              <a:t> than </a:t>
            </a:r>
            <a:r>
              <a:rPr lang="en-US" b="1" dirty="0" smtClean="0">
                <a:solidFill>
                  <a:srgbClr val="FF0000"/>
                </a:solidFill>
              </a:rPr>
              <a:t>2.5 cm or 1 inch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7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 fontScale="92500"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What is the maximum length of the fuselage when designing the glider in the Aery software program?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What is the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width of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the fuselage when designing the glider in the Aery software program?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is the overall dimensions of the balsa wood?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ea typeface="Helvetica" charset="0"/>
                <a:cs typeface="Helvetica" charset="0"/>
                <a:sym typeface="Helvetica" charset="0"/>
              </a:rPr>
              <a:t>What key or menu item would I select to check if my Aery glider would fly?</a:t>
            </a:r>
            <a:endParaRPr lang="en-US" sz="2800" b="1" dirty="0"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Besides the fuselage, what are the other three aircraft parts you must design?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1/30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86041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44&quot;&gt;&lt;/object&gt;&lt;object type=&quot;2&quot; unique_id=&quot;10045&quot;&gt;&lt;object type=&quot;3&quot; unique_id=&quot;10046&quot;&gt;&lt;property id=&quot;20148&quot; value=&quot;5&quot;/&gt;&lt;property id=&quot;20300&quot; value=&quot;Slide 1 - &amp;quot;Balsa Glider Construction&amp;quot;&quot;/&gt;&lt;property id=&quot;20307&quot; value=&quot;256&quot;/&gt;&lt;/object&gt;&lt;object type=&quot;3&quot; unique_id=&quot;10047&quot;&gt;&lt;property id=&quot;20148&quot; value=&quot;5&quot;/&gt;&lt;property id=&quot;20300&quot; value=&quot;Slide 3 - &amp;quot;Balsa Wood&amp;quot;&quot;/&gt;&lt;property id=&quot;20307&quot; value=&quot;258&quot;/&gt;&lt;/object&gt;&lt;object type=&quot;3&quot; unique_id=&quot;10352&quot;&gt;&lt;property id=&quot;20148&quot; value=&quot;5&quot;/&gt;&lt;property id=&quot;20300&quot; value=&quot;Slide 2 - &amp;quot;Balsa Glider Construction&amp;quot;&quot;/&gt;&lt;property id=&quot;20307&quot; value=&quot;260&quot;/&gt;&lt;/object&gt;&lt;object type=&quot;3&quot; unique_id=&quot;10354&quot;&gt;&lt;property id=&quot;20148&quot; value=&quot;5&quot;/&gt;&lt;property id=&quot;20300&quot; value=&quot;Slide 7 - &amp;quot;Marking the fuselage&amp;quot;&quot;/&gt;&lt;property id=&quot;20307&quot; value=&quot;269&quot;/&gt;&lt;/object&gt;&lt;object type=&quot;3&quot; unique_id=&quot;10355&quot;&gt;&lt;property id=&quot;20148&quot; value=&quot;5&quot;/&gt;&lt;property id=&quot;20300&quot; value=&quot;Slide 9 - &amp;quot;Cut Out Pieces&amp;quot;&quot;/&gt;&lt;property id=&quot;20307&quot; value=&quot;270&quot;/&gt;&lt;/object&gt;&lt;object type=&quot;3&quot; unique_id=&quot;10763&quot;&gt;&lt;property id=&quot;20148&quot; value=&quot;5&quot;/&gt;&lt;property id=&quot;20300&quot; value=&quot;Slide 4 - &amp;quot;Glider Components&amp;quot;&quot;/&gt;&lt;property id=&quot;20307&quot; value=&quot;271&quot;/&gt;&lt;/object&gt;&lt;object type=&quot;3&quot; unique_id=&quot;10764&quot;&gt;&lt;property id=&quot;20148&quot; value=&quot;5&quot;/&gt;&lt;property id=&quot;20300&quot; value=&quot;Slide 5 - &amp;quot;Familiarize yourself with the plan&amp;quot;&quot;/&gt;&lt;property id=&quot;20307&quot; value=&quot;272&quot;/&gt;&lt;/object&gt;&lt;object type=&quot;3&quot; unique_id=&quot;10765&quot;&gt;&lt;property id=&quot;20148&quot; value=&quot;5&quot;/&gt;&lt;property id=&quot;20300&quot; value=&quot;Slide 6 - &amp;quot;Building on a single sheet&amp;quot;&quot;/&gt;&lt;property id=&quot;20307&quot; value=&quot;277&quot;/&gt;&lt;/object&gt;&lt;object type=&quot;3&quot; unique_id=&quot;10766&quot;&gt;&lt;property id=&quot;20148&quot; value=&quot;5&quot;/&gt;&lt;property id=&quot;20300&quot; value=&quot;Slide 8 - &amp;quot;Choosing a Wing Planform&amp;quot;&quot;/&gt;&lt;property id=&quot;20307&quot; value=&quot;273&quot;/&gt;&lt;/object&gt;&lt;object type=&quot;3&quot; unique_id=&quot;10767&quot;&gt;&lt;property id=&quot;20148&quot; value=&quot;5&quot;/&gt;&lt;property id=&quot;20300&quot; value=&quot;Slide 10 - &amp;quot;Trailing Edge First then Cut&amp;quot;&quot;/&gt;&lt;property id=&quot;20307&quot; value=&quot;274&quot;/&gt;&lt;/object&gt;&lt;object type=&quot;3&quot; unique_id=&quot;10768&quot;&gt;&lt;property id=&quot;20148&quot; value=&quot;5&quot;/&gt;&lt;property id=&quot;20300&quot; value=&quot;Slide 11 - &amp;quot;Shaping the Wing Profile&amp;quot;&quot;/&gt;&lt;property id=&quot;20307&quot; value=&quot;275&quot;/&gt;&lt;/object&gt;&lt;object type=&quot;3&quot; unique_id=&quot;10769&quot;&gt;&lt;property id=&quot;20148&quot; value=&quot;5&quot;/&gt;&lt;property id=&quot;20300&quot; value=&quot;Slide 12 - &amp;quot;Adding the wing&amp;quot;&quot;/&gt;&lt;property id=&quot;20307&quot; value=&quot;276&quot;/&gt;&lt;/object&gt;&lt;object type=&quot;3&quot; unique_id=&quot;10770&quot;&gt;&lt;property id=&quot;20148&quot; value=&quot;5&quot;/&gt;&lt;property id=&quot;20300&quot; value=&quot;Slide 13 - &amp;quot;Making a Strong Bond&amp;quot;&quot;/&gt;&lt;property id=&quot;20307&quot; value=&quot;278&quot;/&gt;&lt;/object&gt;&lt;object type=&quot;3&quot; unique_id=&quot;10771&quot;&gt;&lt;property id=&quot;20148&quot; value=&quot;5&quot;/&gt;&lt;property id=&quot;20300&quot; value=&quot;Slide 14 - &amp;quot;Add the Horizontal Stabilizer&amp;quot;&quot;/&gt;&lt;property id=&quot;20307&quot; value=&quot;282&quot;/&gt;&lt;/object&gt;&lt;object type=&quot;3&quot; unique_id=&quot;10772&quot;&gt;&lt;property id=&quot;20148&quot; value=&quot;5&quot;/&gt;&lt;property id=&quot;20300&quot; value=&quot;Slide 15 - &amp;quot;One Piece Stabilizer&amp;quot;&quot;/&gt;&lt;property id=&quot;20307&quot; value=&quot;279&quot;/&gt;&lt;/object&gt;&lt;object type=&quot;3&quot; unique_id=&quot;10773&quot;&gt;&lt;property id=&quot;20148&quot; value=&quot;5&quot;/&gt;&lt;property id=&quot;20300&quot; value=&quot;Slide 16 - &amp;quot;Check alignment&amp;quot;&quot;/&gt;&lt;property id=&quot;20307&quot; value=&quot;283&quot;/&gt;&lt;/object&gt;&lt;object type=&quot;3&quot; unique_id=&quot;10774&quot;&gt;&lt;property id=&quot;20148&quot; value=&quot;5&quot;/&gt;&lt;property id=&quot;20300&quot; value=&quot;Slide 17 - &amp;quot;Glue the Stabilizer&amp;quot;&quot;/&gt;&lt;property id=&quot;20307&quot; value=&quot;280&quot;/&gt;&lt;/object&gt;&lt;object type=&quot;3&quot; unique_id=&quot;10775&quot;&gt;&lt;property id=&quot;20148&quot; value=&quot;5&quot;/&gt;&lt;property id=&quot;20300&quot; value=&quot;Slide 18 - &amp;quot;Two Piece Stabilizer&amp;quot;&quot;/&gt;&lt;property id=&quot;20307&quot; value=&quot;281&quot;/&gt;&lt;/object&gt;&lt;object type=&quot;3&quot; unique_id=&quot;10776&quot;&gt;&lt;property id=&quot;20148&quot; value=&quot;5&quot;/&gt;&lt;property id=&quot;20300&quot; value=&quot;Slide 19 - &amp;quot;Check alignment&amp;quot;&quot;/&gt;&lt;property id=&quot;20307&quot; value=&quot;284&quot;/&gt;&lt;/object&gt;&lt;object type=&quot;3&quot; unique_id=&quot;10777&quot;&gt;&lt;property id=&quot;20148&quot; value=&quot;5&quot;/&gt;&lt;property id=&quot;20300&quot; value=&quot;Slide 20 - &amp;quot;Glue Stabilizer&amp;quot;&quot;/&gt;&lt;property id=&quot;20307&quot; value=&quot;285&quot;/&gt;&lt;/object&gt;&lt;object type=&quot;3&quot; unique_id=&quot;10778&quot;&gt;&lt;property id=&quot;20148&quot; value=&quot;5&quot;/&gt;&lt;property id=&quot;20300&quot; value=&quot;Slide 21 - &amp;quot;Vertical Stabilizer Side Mount&amp;quot;&quot;/&gt;&lt;property id=&quot;20307&quot; value=&quot;286&quot;/&gt;&lt;/object&gt;&lt;object type=&quot;3&quot; unique_id=&quot;10779&quot;&gt;&lt;property id=&quot;20148&quot; value=&quot;5&quot;/&gt;&lt;property id=&quot;20300&quot; value=&quot;Slide 22 - &amp;quot;Vertical Stabilizer Top Mount&amp;quot;&quot;/&gt;&lt;property id=&quot;20307&quot; value=&quot;287&quot;/&gt;&lt;/object&gt;&lt;object type=&quot;3&quot; unique_id=&quot;10780&quot;&gt;&lt;property id=&quot;20148&quot; value=&quot;5&quot;/&gt;&lt;property id=&quot;20300&quot; value=&quot;Slide 23 - &amp;quot;Balance the Glider&amp;quot;&quot;/&gt;&lt;property id=&quot;20307&quot; value=&quot;288&quot;/&gt;&lt;/object&gt;&lt;object type=&quot;3&quot; unique_id=&quot;10781&quot;&gt;&lt;property id=&quot;20148&quot; value=&quot;5&quot;/&gt;&lt;property id=&quot;20300&quot; value=&quot;Slide 24 - &amp;quot;Balance the Glider&amp;quot;&quot;/&gt;&lt;property id=&quot;20307&quot; value=&quot;289&quot;/&gt;&lt;/object&gt;&lt;object type=&quot;3&quot; unique_id=&quot;10782&quot;&gt;&lt;property id=&quot;20148&quot; value=&quot;5&quot;/&gt;&lt;property id=&quot;20300&quot; value=&quot;Slide 25 - &amp;quot;Wings with Dihedral?&amp;quot;&quot;/&gt;&lt;property id=&quot;20307&quot; value=&quot;290&quot;/&gt;&lt;/object&gt;&lt;object type=&quot;3&quot; unique_id=&quot;10783&quot;&gt;&lt;property id=&quot;20148&quot; value=&quot;5&quot;/&gt;&lt;property id=&quot;20300&quot; value=&quot;Slide 26 - &amp;quot;Making Cuts&amp;quot;&quot;/&gt;&lt;property id=&quot;20307&quot; value=&quot;291&quot;/&gt;&lt;/object&gt;&lt;object type=&quot;3&quot; unique_id=&quot;10784&quot;&gt;&lt;property id=&quot;20148&quot; value=&quot;5&quot;/&gt;&lt;property id=&quot;20300&quot; value=&quot;Slide 27 - &amp;quot;Assemble Wing&amp;quot;&quot;/&gt;&lt;property id=&quot;20307&quot; value=&quot;292&quot;/&gt;&lt;/object&gt;&lt;object type=&quot;3&quot; unique_id=&quot;10785&quot;&gt;&lt;property id=&quot;20148&quot; value=&quot;5&quot;/&gt;&lt;property id=&quot;20300&quot; value=&quot;Slide 28 - &amp;quot;Making Cuts&amp;quot;&quot;/&gt;&lt;property id=&quot;20307&quot; value=&quot;293&quot;/&gt;&lt;/object&gt;&lt;object type=&quot;3&quot; unique_id=&quot;10786&quot;&gt;&lt;property id=&quot;20148&quot; value=&quot;5&quot;/&gt;&lt;property id=&quot;20300&quot; value=&quot;Slide 29 - &amp;quot;Final Assembly&amp;quot;&quot;/&gt;&lt;property id=&quot;20307&quot; value=&quot;294&quot;/&gt;&lt;/object&gt;&lt;/object&gt;&lt;/object&gt;&lt;/database&gt;"/>
  <p:tag name="SECTOMILLISECCONVERTED" val="1"/>
</p:tagLst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2.xml><?xml version="1.0" encoding="utf-8"?>
<a:theme xmlns:a="http://schemas.openxmlformats.org/drawingml/2006/main" name="8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PowerPointTemplateAE_2009_1217_NEW NEW Template</Template>
  <TotalTime>1269</TotalTime>
  <Words>1662</Words>
  <Application>Microsoft Office PowerPoint</Application>
  <PresentationFormat>On-screen Show (4:3)</PresentationFormat>
  <Paragraphs>386</Paragraphs>
  <Slides>49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49</vt:i4>
      </vt:variant>
    </vt:vector>
  </HeadingPairs>
  <TitlesOfParts>
    <vt:vector size="73" baseType="lpstr">
      <vt:lpstr>MS PGothic</vt:lpstr>
      <vt:lpstr>Arial</vt:lpstr>
      <vt:lpstr>Cambria</vt:lpstr>
      <vt:lpstr>Candara</vt:lpstr>
      <vt:lpstr>Helvetica</vt:lpstr>
      <vt:lpstr>Helvetica Light</vt:lpstr>
      <vt:lpstr>Lucida Sans Unicode</vt:lpstr>
      <vt:lpstr>Noteworthy Bold</vt:lpstr>
      <vt:lpstr>Times New Roman</vt:lpstr>
      <vt:lpstr>Verdana</vt:lpstr>
      <vt:lpstr>Wingdings 2</vt:lpstr>
      <vt:lpstr>Wingdings 3</vt:lpstr>
      <vt:lpstr>PowerPointTemplateAE_2009_1217_NEW NEW Template</vt:lpstr>
      <vt:lpstr>1_Custom Design</vt:lpstr>
      <vt:lpstr>2_Custom Design</vt:lpstr>
      <vt:lpstr>1_PowerPointTemplateAE_2009_1217_NEW NEW Template</vt:lpstr>
      <vt:lpstr>3_Custom Design</vt:lpstr>
      <vt:lpstr>5_Custom Design</vt:lpstr>
      <vt:lpstr>4_Custom Design</vt:lpstr>
      <vt:lpstr>Concourse</vt:lpstr>
      <vt:lpstr>6_Custom Design</vt:lpstr>
      <vt:lpstr>1_Concourse</vt:lpstr>
      <vt:lpstr>9_Office Theme</vt:lpstr>
      <vt:lpstr>8_Office Theme</vt:lpstr>
      <vt:lpstr>Warm-Up – 1/30 – 10 minutes</vt:lpstr>
      <vt:lpstr>Questions / Comments</vt:lpstr>
      <vt:lpstr>Warm-Up – 1/30 – 10 minutes</vt:lpstr>
      <vt:lpstr>Building on a Single Sheet</vt:lpstr>
      <vt:lpstr>Warm-Up – 1/30 – 10 minutes</vt:lpstr>
      <vt:lpstr>Building on a Single Sheet</vt:lpstr>
      <vt:lpstr>Warm-Up – 1/30 – 10 minutes</vt:lpstr>
      <vt:lpstr>Building on a Single Sheet</vt:lpstr>
      <vt:lpstr>Warm-Up – 1/30 – 10 minutes</vt:lpstr>
      <vt:lpstr>Will it Fly? Analysis</vt:lpstr>
      <vt:lpstr>Warm-Up – 1/30 – 10 minutes</vt:lpstr>
      <vt:lpstr>Wing Design Tab</vt:lpstr>
      <vt:lpstr>Stabilizer (Horizontal) Design Tab</vt:lpstr>
      <vt:lpstr>Vertical Tail Design Tab</vt:lpstr>
      <vt:lpstr>Questions / Comments</vt:lpstr>
      <vt:lpstr>THIS DAY IN AVIATION</vt:lpstr>
      <vt:lpstr>THIS DAY IN AVIATION</vt:lpstr>
      <vt:lpstr>THIS DAY IN AVIATION</vt:lpstr>
      <vt:lpstr>Questions / Comments</vt:lpstr>
      <vt:lpstr>PowerPoint Presentation</vt:lpstr>
      <vt:lpstr>Questions / Comments</vt:lpstr>
      <vt:lpstr>PowerPoint Presentation</vt:lpstr>
      <vt:lpstr>Today’s Mission Requirements</vt:lpstr>
      <vt:lpstr>Main Interface Tab</vt:lpstr>
      <vt:lpstr>Wing Design Tab</vt:lpstr>
      <vt:lpstr>Stabilizer (Horizontal) Design Tab</vt:lpstr>
      <vt:lpstr>Vertical Tail Design Tab</vt:lpstr>
      <vt:lpstr>Will it Fly? Analysis</vt:lpstr>
      <vt:lpstr>Building on a Single Sheet</vt:lpstr>
      <vt:lpstr>Once it is Stable</vt:lpstr>
      <vt:lpstr>Aery Software Activity Worksheet</vt:lpstr>
      <vt:lpstr>Questions / Comments</vt:lpstr>
      <vt:lpstr>Balsa Glider Construction</vt:lpstr>
      <vt:lpstr>Familiarize Yourself with the Plan</vt:lpstr>
      <vt:lpstr>Building on a Single Sheet</vt:lpstr>
      <vt:lpstr>Marking the Fuselage</vt:lpstr>
      <vt:lpstr>Cut Out Pieces</vt:lpstr>
      <vt:lpstr>Shaping the Wing Profile</vt:lpstr>
      <vt:lpstr>Adding the Wing</vt:lpstr>
      <vt:lpstr>Making a Strong Bond</vt:lpstr>
      <vt:lpstr>Add Horizontal Stabilizer</vt:lpstr>
      <vt:lpstr>Check Alignment</vt:lpstr>
      <vt:lpstr>Vertical Stabilizer Side Mount</vt:lpstr>
      <vt:lpstr>Vertical Stabilizer Top Mount</vt:lpstr>
      <vt:lpstr>Balance the Glider</vt:lpstr>
      <vt:lpstr>Balance the Glider</vt:lpstr>
      <vt:lpstr>PowerPoint Presentation</vt:lpstr>
      <vt:lpstr>Safety Rules – Safety Monitor Brief</vt:lpstr>
      <vt:lpstr>Questions / Comments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Balsa Glider Construction</dc:title>
  <dc:subject>AE - Lesson 1.2 - Physics of Flight</dc:subject>
  <dc:creator>AE Revision Team</dc:creator>
  <cp:lastModifiedBy>Petrucci, Anthony P</cp:lastModifiedBy>
  <cp:revision>74</cp:revision>
  <dcterms:created xsi:type="dcterms:W3CDTF">2010-01-04T14:07:12Z</dcterms:created>
  <dcterms:modified xsi:type="dcterms:W3CDTF">2017-12-27T16:47:16Z</dcterms:modified>
</cp:coreProperties>
</file>