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20" r:id="rId4"/>
    <p:sldMasterId id="2147483760" r:id="rId5"/>
    <p:sldMasterId id="2147483772" r:id="rId6"/>
    <p:sldMasterId id="2147483784" r:id="rId7"/>
  </p:sldMasterIdLst>
  <p:notesMasterIdLst>
    <p:notesMasterId r:id="rId71"/>
  </p:notesMasterIdLst>
  <p:handoutMasterIdLst>
    <p:handoutMasterId r:id="rId72"/>
  </p:handoutMasterIdLst>
  <p:sldIdLst>
    <p:sldId id="442" r:id="rId8"/>
    <p:sldId id="643" r:id="rId9"/>
    <p:sldId id="602" r:id="rId10"/>
    <p:sldId id="607" r:id="rId11"/>
    <p:sldId id="603" r:id="rId12"/>
    <p:sldId id="608" r:id="rId13"/>
    <p:sldId id="604" r:id="rId14"/>
    <p:sldId id="609" r:id="rId15"/>
    <p:sldId id="605" r:id="rId16"/>
    <p:sldId id="613" r:id="rId17"/>
    <p:sldId id="606" r:id="rId18"/>
    <p:sldId id="610" r:id="rId19"/>
    <p:sldId id="611" r:id="rId20"/>
    <p:sldId id="612" r:id="rId21"/>
    <p:sldId id="641" r:id="rId22"/>
    <p:sldId id="681" r:id="rId23"/>
    <p:sldId id="644" r:id="rId24"/>
    <p:sldId id="680" r:id="rId25"/>
    <p:sldId id="682" r:id="rId26"/>
    <p:sldId id="645" r:id="rId27"/>
    <p:sldId id="348" r:id="rId28"/>
    <p:sldId id="617" r:id="rId29"/>
    <p:sldId id="445" r:id="rId30"/>
    <p:sldId id="590" r:id="rId31"/>
    <p:sldId id="591" r:id="rId32"/>
    <p:sldId id="618" r:id="rId33"/>
    <p:sldId id="592" r:id="rId34"/>
    <p:sldId id="593" r:id="rId35"/>
    <p:sldId id="619" r:id="rId36"/>
    <p:sldId id="594" r:id="rId37"/>
    <p:sldId id="589" r:id="rId38"/>
    <p:sldId id="597" r:id="rId39"/>
    <p:sldId id="620" r:id="rId40"/>
    <p:sldId id="621" r:id="rId41"/>
    <p:sldId id="650" r:id="rId42"/>
    <p:sldId id="622" r:id="rId43"/>
    <p:sldId id="635" r:id="rId44"/>
    <p:sldId id="624" r:id="rId45"/>
    <p:sldId id="636" r:id="rId46"/>
    <p:sldId id="625" r:id="rId47"/>
    <p:sldId id="637" r:id="rId48"/>
    <p:sldId id="626" r:id="rId49"/>
    <p:sldId id="638" r:id="rId50"/>
    <p:sldId id="627" r:id="rId51"/>
    <p:sldId id="639" r:id="rId52"/>
    <p:sldId id="640" r:id="rId53"/>
    <p:sldId id="647" r:id="rId54"/>
    <p:sldId id="662" r:id="rId55"/>
    <p:sldId id="405" r:id="rId56"/>
    <p:sldId id="664" r:id="rId57"/>
    <p:sldId id="665" r:id="rId58"/>
    <p:sldId id="407" r:id="rId59"/>
    <p:sldId id="666" r:id="rId60"/>
    <p:sldId id="667" r:id="rId61"/>
    <p:sldId id="668" r:id="rId62"/>
    <p:sldId id="350" r:id="rId63"/>
    <p:sldId id="410" r:id="rId64"/>
    <p:sldId id="648" r:id="rId65"/>
    <p:sldId id="408" r:id="rId66"/>
    <p:sldId id="649" r:id="rId67"/>
    <p:sldId id="663" r:id="rId68"/>
    <p:sldId id="683" r:id="rId69"/>
    <p:sldId id="684" r:id="rId70"/>
  </p:sldIdLst>
  <p:sldSz cx="9144000" cy="6858000" type="screen4x3"/>
  <p:notesSz cx="7102475" cy="9369425"/>
  <p:defaultTextStyle>
    <a:defPPr>
      <a:defRPr lang="en-US"/>
    </a:defPPr>
    <a:lvl1pPr marL="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1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4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2212"/>
    <a:srgbClr val="990033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25" autoAdjust="0"/>
    <p:restoredTop sz="94671" autoAdjust="0"/>
  </p:normalViewPr>
  <p:slideViewPr>
    <p:cSldViewPr>
      <p:cViewPr varScale="1">
        <p:scale>
          <a:sx n="104" d="100"/>
          <a:sy n="104" d="100"/>
        </p:scale>
        <p:origin x="20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383" cy="468633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485" y="0"/>
            <a:ext cx="3078383" cy="468633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r">
              <a:defRPr sz="1200"/>
            </a:lvl1pPr>
          </a:lstStyle>
          <a:p>
            <a:fld id="{9B6D8BE2-D1D5-4664-9F4A-4B2C996109B5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183"/>
            <a:ext cx="3078383" cy="468633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485" y="8899183"/>
            <a:ext cx="3078383" cy="468633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r">
              <a:defRPr sz="1200"/>
            </a:lvl1pPr>
          </a:lstStyle>
          <a:p>
            <a:fld id="{6B208051-3465-490C-B308-C9627A309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10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472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8472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r">
              <a:defRPr sz="1200"/>
            </a:lvl1pPr>
          </a:lstStyle>
          <a:p>
            <a:fld id="{37ED5105-5C10-4D2A-9FCF-CB01B426B1AE}" type="datetimeFigureOut">
              <a:rPr lang="en-US" smtClean="0"/>
              <a:pPr/>
              <a:t>1/24/2018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8088" y="701675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02" tIns="46351" rIns="92702" bIns="4635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0477"/>
            <a:ext cx="5681980" cy="4216242"/>
          </a:xfrm>
          <a:prstGeom prst="rect">
            <a:avLst/>
          </a:prstGeom>
        </p:spPr>
        <p:txBody>
          <a:bodyPr vert="horz" lIns="92702" tIns="46351" rIns="92702" bIns="4635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77739" cy="468472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899328"/>
            <a:ext cx="3077739" cy="468472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r">
              <a:defRPr sz="1200"/>
            </a:lvl1pPr>
          </a:lstStyle>
          <a:p>
            <a:fld id="{22BE398F-38D8-4322-A7C9-2978531326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299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1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47981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3977181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4145808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1286805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3343348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3830747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2502603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38895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996145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106491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85522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624462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08201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83663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79491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36992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71910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20867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10230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35068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4019350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4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13" rIns="45713"/>
          <a:lstStyle>
            <a:lvl1pPr marL="0" marR="63999" indent="0" algn="r">
              <a:buNone/>
              <a:defRPr>
                <a:solidFill>
                  <a:schemeClr val="tx2"/>
                </a:solidFill>
              </a:defRPr>
            </a:lvl1pPr>
            <a:lvl2pPr marL="457130" indent="0" algn="ctr">
              <a:buNone/>
            </a:lvl2pPr>
            <a:lvl3pPr marL="914259" indent="0" algn="ctr">
              <a:buNone/>
            </a:lvl3pPr>
            <a:lvl4pPr marL="1371390" indent="0" algn="ctr">
              <a:buNone/>
            </a:lvl4pPr>
            <a:lvl5pPr marL="1828519" indent="0" algn="ctr">
              <a:buNone/>
            </a:lvl5pPr>
            <a:lvl6pPr marL="2285649" indent="0" algn="ctr">
              <a:buNone/>
            </a:lvl6pPr>
            <a:lvl7pPr marL="2742780" indent="0" algn="ctr">
              <a:buNone/>
            </a:lvl7pPr>
            <a:lvl8pPr marL="3199908" indent="0" algn="ctr">
              <a:buNone/>
            </a:lvl8pPr>
            <a:lvl9pPr marL="3657039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2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3EDD2D-B004-45A0-8FF1-F3C2E5757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6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1/24/2018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9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3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1/24/2018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812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4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22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2972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45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70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13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5879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2315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1/24/2018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35369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0250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40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2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858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1" y="4664646"/>
            <a:ext cx="915069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algn="ctr"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348" y="4952630"/>
            <a:ext cx="9147349" cy="1912069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372" y="4832896"/>
              <a:ext cx="7456628" cy="518428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defTabSz="914306">
                <a:defRPr/>
              </a:pPr>
              <a:endParaRPr lang="en-US">
                <a:solidFill>
                  <a:prstClr val="black"/>
                </a:solidFill>
                <a:sym typeface="Helvetica Light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305" y="5135411"/>
              <a:ext cx="9108695" cy="83873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algn="ctr" defTabSz="41073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 smtClean="0">
                <a:solidFill>
                  <a:srgbClr val="000000"/>
                </a:solidFill>
                <a:latin typeface="Helvetica Light" charset="0"/>
                <a:sym typeface="Helvetica Light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defTabSz="914306">
                <a:defRPr/>
              </a:pPr>
              <a:endParaRPr lang="en-US">
                <a:solidFill>
                  <a:prstClr val="white"/>
                </a:solidFill>
                <a:sym typeface="Helvetica Light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3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16" rIns="45716"/>
          <a:lstStyle>
            <a:lvl1pPr marL="0" marR="64002" indent="0" algn="r">
              <a:buNone/>
              <a:defRPr>
                <a:solidFill>
                  <a:schemeClr val="tx2"/>
                </a:solidFill>
              </a:defRPr>
            </a:lvl1pPr>
            <a:lvl2pPr marL="457154" indent="0" algn="ctr">
              <a:buNone/>
            </a:lvl2pPr>
            <a:lvl3pPr marL="914306" indent="0" algn="ctr">
              <a:buNone/>
            </a:lvl3pPr>
            <a:lvl4pPr marL="1371460" indent="0" algn="ctr">
              <a:buNone/>
            </a:lvl4pPr>
            <a:lvl5pPr marL="1828613" indent="0" algn="ctr">
              <a:buNone/>
            </a:lvl5pPr>
            <a:lvl6pPr marL="2285766" indent="0" algn="ctr">
              <a:buNone/>
            </a:lvl6pPr>
            <a:lvl7pPr marL="2742920" indent="0" algn="ctr">
              <a:buNone/>
            </a:lvl7pPr>
            <a:lvl8pPr marL="3200072" indent="0" algn="ctr">
              <a:buNone/>
            </a:lvl8pPr>
            <a:lvl9pPr marL="3657226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10970DAB-A7A3-476F-804B-2AA63C334141}" type="datetimeFigureOut">
              <a:rPr lang="en-US"/>
              <a:pPr>
                <a:defRPr/>
              </a:pPr>
              <a:t>1/24/2018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2DA2BF">
                    <a:tint val="20000"/>
                  </a:srgb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804250ED-B5D8-44E3-9198-74CBD79EC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79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2F731587-30F2-450B-B603-77980763EA8F}" type="datetimeFigureOut">
              <a:rPr lang="en-US"/>
              <a:pPr>
                <a:defRPr/>
              </a:pPr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D3B2E2C7-8914-4747-AC6C-1D974D438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920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616" y="3005956"/>
            <a:ext cx="183059" cy="227707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50209" y="3005956"/>
            <a:ext cx="183059" cy="227707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F7488B75-9039-40FF-9ECF-9F763A013E71}" type="datetimeFigureOut">
              <a:rPr lang="en-US"/>
              <a:pPr>
                <a:defRPr/>
              </a:pPr>
              <a:t>1/24/2018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8C56E3E5-1136-4D81-883E-026673050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14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EE65843-C44B-446F-8521-0A0056D4DF8C}" type="datetimeFigureOut">
              <a:rPr lang="en-US"/>
              <a:pPr>
                <a:defRPr/>
              </a:pPr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55DBEA7D-22CE-4BDC-A13F-F330F1FE3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61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6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6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6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6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FEBF6C14-EB01-40C5-BAED-D502B006E0A4}" type="datetimeFigureOut">
              <a:rPr lang="en-US"/>
              <a:pPr>
                <a:defRPr/>
              </a:pPr>
              <a:t>1/24/2018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73BA7882-65C1-4045-B453-7DD513610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59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627365B9-891F-4ED7-8966-B51A972389D4}" type="datetimeFigureOut">
              <a:rPr lang="en-US"/>
              <a:pPr>
                <a:defRPr/>
              </a:pPr>
              <a:t>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5CD28347-8B1F-4863-B5EB-C533EF7FE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79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19408D8D-D6C7-4E0A-97CF-6CB58E6BFFB2}" type="datetimeFigureOut">
              <a:rPr lang="en-US"/>
              <a:pPr>
                <a:defRPr/>
              </a:pPr>
              <a:t>1/24/2018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E3895A4-699D-4AE5-AC4B-3B9618116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69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25" rIns="91425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1/24/2018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475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B0132107-DA20-491E-B4BB-E519FE3000BE}" type="datetimeFigureOut">
              <a:rPr lang="en-US"/>
              <a:pPr>
                <a:defRPr/>
              </a:pPr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C3CF9753-4F04-4211-93B8-436770629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91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498948" y="5944940"/>
            <a:ext cx="4941465" cy="92087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6" rIns="91430" bIns="45716"/>
          <a:lstStyle>
            <a:extLst/>
          </a:lstStyle>
          <a:p>
            <a:pPr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553" y="5939359"/>
            <a:ext cx="3690193" cy="933152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91430" tIns="45716" rIns="91430" bIns="45716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US" sz="2500" smtClean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algn="ctr"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5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030" y="4988348"/>
            <a:ext cx="183059" cy="22882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623" y="4988348"/>
            <a:ext cx="183059" cy="22882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3" y="5443402"/>
            <a:ext cx="7162800" cy="648232"/>
          </a:xfrm>
          <a:noFill/>
        </p:spPr>
        <p:txBody>
          <a:bodyPr tIns="0"/>
          <a:lstStyle>
            <a:lvl1pPr marL="0" marR="18286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D56AACDD-4E01-41D4-A683-F4654AD64CDB}" type="datetimeFigureOut">
              <a:rPr lang="en-US"/>
              <a:pPr>
                <a:defRPr/>
              </a:pPr>
              <a:t>1/24/2018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8F448D2A-95C9-4C20-9637-61717A3A6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71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AD811AD-CD89-447A-9E3C-99CDCE4AD891}" type="datetimeFigureOut">
              <a:rPr lang="en-US"/>
              <a:pPr>
                <a:defRPr/>
              </a:pPr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F90892F2-77C8-4BB2-89C3-45AEB1A7D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267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2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B26018A-3F57-4584-895F-0982B1F67931}" type="datetimeFigureOut">
              <a:rPr lang="en-US"/>
              <a:pPr>
                <a:defRPr/>
              </a:pPr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91BD09B4-B4FC-41F5-A28A-8243D4E41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63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F6C88-DF7A-42C4-960E-E540B9C6F0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00815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1"/>
            <a:ext cx="624681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1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7381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651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7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960" indent="0" algn="ctr">
              <a:buNone/>
              <a:defRPr/>
            </a:lvl2pPr>
            <a:lvl3pPr marL="641925" indent="0" algn="ctr">
              <a:buNone/>
              <a:defRPr/>
            </a:lvl3pPr>
            <a:lvl4pPr marL="962890" indent="0" algn="ctr">
              <a:buNone/>
              <a:defRPr/>
            </a:lvl4pPr>
            <a:lvl5pPr marL="1283855" indent="0" algn="ctr">
              <a:buNone/>
              <a:defRPr/>
            </a:lvl5pPr>
            <a:lvl6pPr marL="1604822" indent="0" algn="ctr">
              <a:buNone/>
              <a:defRPr/>
            </a:lvl6pPr>
            <a:lvl7pPr marL="1925783" indent="0" algn="ctr">
              <a:buNone/>
              <a:defRPr/>
            </a:lvl7pPr>
            <a:lvl8pPr marL="2246751" indent="0" algn="ctr">
              <a:buNone/>
              <a:defRPr/>
            </a:lvl8pPr>
            <a:lvl9pPr marL="25677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420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633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960" indent="0">
              <a:buNone/>
              <a:defRPr sz="1300"/>
            </a:lvl2pPr>
            <a:lvl3pPr marL="641925" indent="0">
              <a:buNone/>
              <a:defRPr sz="1100"/>
            </a:lvl3pPr>
            <a:lvl4pPr marL="962890" indent="0">
              <a:buNone/>
              <a:defRPr sz="1000"/>
            </a:lvl4pPr>
            <a:lvl5pPr marL="1283855" indent="0">
              <a:buNone/>
              <a:defRPr sz="1000"/>
            </a:lvl5pPr>
            <a:lvl6pPr marL="1604822" indent="0">
              <a:buNone/>
              <a:defRPr sz="1000"/>
            </a:lvl6pPr>
            <a:lvl7pPr marL="1925783" indent="0">
              <a:buNone/>
              <a:defRPr sz="1000"/>
            </a:lvl7pPr>
            <a:lvl8pPr marL="2246751" indent="0">
              <a:buNone/>
              <a:defRPr sz="1000"/>
            </a:lvl8pPr>
            <a:lvl9pPr marL="256771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0533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1/24/2018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94555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70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70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243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60" indent="0">
              <a:buNone/>
              <a:defRPr sz="1400" b="1"/>
            </a:lvl2pPr>
            <a:lvl3pPr marL="641925" indent="0">
              <a:buNone/>
              <a:defRPr sz="1300" b="1"/>
            </a:lvl3pPr>
            <a:lvl4pPr marL="962890" indent="0">
              <a:buNone/>
              <a:defRPr sz="1100" b="1"/>
            </a:lvl4pPr>
            <a:lvl5pPr marL="1283855" indent="0">
              <a:buNone/>
              <a:defRPr sz="1100" b="1"/>
            </a:lvl5pPr>
            <a:lvl6pPr marL="1604822" indent="0">
              <a:buNone/>
              <a:defRPr sz="1100" b="1"/>
            </a:lvl6pPr>
            <a:lvl7pPr marL="1925783" indent="0">
              <a:buNone/>
              <a:defRPr sz="1100" b="1"/>
            </a:lvl7pPr>
            <a:lvl8pPr marL="2246751" indent="0">
              <a:buNone/>
              <a:defRPr sz="1100" b="1"/>
            </a:lvl8pPr>
            <a:lvl9pPr marL="256771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60" indent="0">
              <a:buNone/>
              <a:defRPr sz="1400" b="1"/>
            </a:lvl2pPr>
            <a:lvl3pPr marL="641925" indent="0">
              <a:buNone/>
              <a:defRPr sz="1300" b="1"/>
            </a:lvl3pPr>
            <a:lvl4pPr marL="962890" indent="0">
              <a:buNone/>
              <a:defRPr sz="1100" b="1"/>
            </a:lvl4pPr>
            <a:lvl5pPr marL="1283855" indent="0">
              <a:buNone/>
              <a:defRPr sz="1100" b="1"/>
            </a:lvl5pPr>
            <a:lvl6pPr marL="1604822" indent="0">
              <a:buNone/>
              <a:defRPr sz="1100" b="1"/>
            </a:lvl6pPr>
            <a:lvl7pPr marL="1925783" indent="0">
              <a:buNone/>
              <a:defRPr sz="1100" b="1"/>
            </a:lvl7pPr>
            <a:lvl8pPr marL="2246751" indent="0">
              <a:buNone/>
              <a:defRPr sz="1100" b="1"/>
            </a:lvl8pPr>
            <a:lvl9pPr marL="256771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940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599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9543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77" y="27350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7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960" indent="0">
              <a:buNone/>
              <a:defRPr sz="800"/>
            </a:lvl2pPr>
            <a:lvl3pPr marL="641925" indent="0">
              <a:buNone/>
              <a:defRPr sz="700"/>
            </a:lvl3pPr>
            <a:lvl4pPr marL="962890" indent="0">
              <a:buNone/>
              <a:defRPr sz="600"/>
            </a:lvl4pPr>
            <a:lvl5pPr marL="1283855" indent="0">
              <a:buNone/>
              <a:defRPr sz="600"/>
            </a:lvl5pPr>
            <a:lvl6pPr marL="1604822" indent="0">
              <a:buNone/>
              <a:defRPr sz="600"/>
            </a:lvl6pPr>
            <a:lvl7pPr marL="1925783" indent="0">
              <a:buNone/>
              <a:defRPr sz="600"/>
            </a:lvl7pPr>
            <a:lvl8pPr marL="2246751" indent="0">
              <a:buNone/>
              <a:defRPr sz="600"/>
            </a:lvl8pPr>
            <a:lvl9pPr marL="256771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35475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6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6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960" indent="0">
              <a:buNone/>
              <a:defRPr sz="2000"/>
            </a:lvl2pPr>
            <a:lvl3pPr marL="641925" indent="0">
              <a:buNone/>
              <a:defRPr sz="1700"/>
            </a:lvl3pPr>
            <a:lvl4pPr marL="962890" indent="0">
              <a:buNone/>
              <a:defRPr sz="1400"/>
            </a:lvl4pPr>
            <a:lvl5pPr marL="1283855" indent="0">
              <a:buNone/>
              <a:defRPr sz="1400"/>
            </a:lvl5pPr>
            <a:lvl6pPr marL="1604822" indent="0">
              <a:buNone/>
              <a:defRPr sz="1400"/>
            </a:lvl6pPr>
            <a:lvl7pPr marL="1925783" indent="0">
              <a:buNone/>
              <a:defRPr sz="1400"/>
            </a:lvl7pPr>
            <a:lvl8pPr marL="2246751" indent="0">
              <a:buNone/>
              <a:defRPr sz="1400"/>
            </a:lvl8pPr>
            <a:lvl9pPr marL="2567713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65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960" indent="0">
              <a:buNone/>
              <a:defRPr sz="800"/>
            </a:lvl2pPr>
            <a:lvl3pPr marL="641925" indent="0">
              <a:buNone/>
              <a:defRPr sz="700"/>
            </a:lvl3pPr>
            <a:lvl4pPr marL="962890" indent="0">
              <a:buNone/>
              <a:defRPr sz="600"/>
            </a:lvl4pPr>
            <a:lvl5pPr marL="1283855" indent="0">
              <a:buNone/>
              <a:defRPr sz="600"/>
            </a:lvl5pPr>
            <a:lvl6pPr marL="1604822" indent="0">
              <a:buNone/>
              <a:defRPr sz="600"/>
            </a:lvl6pPr>
            <a:lvl7pPr marL="1925783" indent="0">
              <a:buNone/>
              <a:defRPr sz="600"/>
            </a:lvl7pPr>
            <a:lvl8pPr marL="2246751" indent="0">
              <a:buNone/>
              <a:defRPr sz="600"/>
            </a:lvl8pPr>
            <a:lvl9pPr marL="256771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128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459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9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310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7152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13258" indent="0" algn="ctr">
              <a:buNone/>
              <a:defRPr/>
            </a:lvl2pPr>
            <a:lvl3pPr marL="626499" indent="0" algn="ctr">
              <a:buNone/>
              <a:defRPr/>
            </a:lvl3pPr>
            <a:lvl4pPr marL="939775" indent="0" algn="ctr">
              <a:buNone/>
              <a:defRPr/>
            </a:lvl4pPr>
            <a:lvl5pPr marL="1253062" indent="0" algn="ctr">
              <a:buNone/>
              <a:defRPr/>
            </a:lvl5pPr>
            <a:lvl6pPr marL="1566285" indent="0" algn="ctr">
              <a:buNone/>
              <a:defRPr/>
            </a:lvl6pPr>
            <a:lvl7pPr marL="1879531" indent="0" algn="ctr">
              <a:buNone/>
              <a:defRPr/>
            </a:lvl7pPr>
            <a:lvl8pPr marL="2192780" indent="0" algn="ctr">
              <a:buNone/>
              <a:defRPr/>
            </a:lvl8pPr>
            <a:lvl9pPr marL="250605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908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86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5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5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7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7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1/24/2018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230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13258" indent="0">
              <a:buNone/>
              <a:defRPr sz="1300"/>
            </a:lvl2pPr>
            <a:lvl3pPr marL="626499" indent="0">
              <a:buNone/>
              <a:defRPr sz="1100"/>
            </a:lvl3pPr>
            <a:lvl4pPr marL="939775" indent="0">
              <a:buNone/>
              <a:defRPr sz="1000"/>
            </a:lvl4pPr>
            <a:lvl5pPr marL="1253062" indent="0">
              <a:buNone/>
              <a:defRPr sz="1000"/>
            </a:lvl5pPr>
            <a:lvl6pPr marL="1566285" indent="0">
              <a:buNone/>
              <a:defRPr sz="1000"/>
            </a:lvl6pPr>
            <a:lvl7pPr marL="1879531" indent="0">
              <a:buNone/>
              <a:defRPr sz="1000"/>
            </a:lvl7pPr>
            <a:lvl8pPr marL="2192780" indent="0">
              <a:buNone/>
              <a:defRPr sz="1000"/>
            </a:lvl8pPr>
            <a:lvl9pPr marL="250605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2936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7177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7177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336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3258" indent="0">
              <a:buNone/>
              <a:defRPr sz="1400" b="1"/>
            </a:lvl2pPr>
            <a:lvl3pPr marL="626499" indent="0">
              <a:buNone/>
              <a:defRPr sz="1300" b="1"/>
            </a:lvl3pPr>
            <a:lvl4pPr marL="939775" indent="0">
              <a:buNone/>
              <a:defRPr sz="1100" b="1"/>
            </a:lvl4pPr>
            <a:lvl5pPr marL="1253062" indent="0">
              <a:buNone/>
              <a:defRPr sz="1100" b="1"/>
            </a:lvl5pPr>
            <a:lvl6pPr marL="1566285" indent="0">
              <a:buNone/>
              <a:defRPr sz="1100" b="1"/>
            </a:lvl6pPr>
            <a:lvl7pPr marL="1879531" indent="0">
              <a:buNone/>
              <a:defRPr sz="1100" b="1"/>
            </a:lvl7pPr>
            <a:lvl8pPr marL="2192780" indent="0">
              <a:buNone/>
              <a:defRPr sz="1100" b="1"/>
            </a:lvl8pPr>
            <a:lvl9pPr marL="250605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3258" indent="0">
              <a:buNone/>
              <a:defRPr sz="1400" b="1"/>
            </a:lvl2pPr>
            <a:lvl3pPr marL="626499" indent="0">
              <a:buNone/>
              <a:defRPr sz="1300" b="1"/>
            </a:lvl3pPr>
            <a:lvl4pPr marL="939775" indent="0">
              <a:buNone/>
              <a:defRPr sz="1100" b="1"/>
            </a:lvl4pPr>
            <a:lvl5pPr marL="1253062" indent="0">
              <a:buNone/>
              <a:defRPr sz="1100" b="1"/>
            </a:lvl5pPr>
            <a:lvl6pPr marL="1566285" indent="0">
              <a:buNone/>
              <a:defRPr sz="1100" b="1"/>
            </a:lvl6pPr>
            <a:lvl7pPr marL="1879531" indent="0">
              <a:buNone/>
              <a:defRPr sz="1100" b="1"/>
            </a:lvl7pPr>
            <a:lvl8pPr marL="2192780" indent="0">
              <a:buNone/>
              <a:defRPr sz="1100" b="1"/>
            </a:lvl8pPr>
            <a:lvl9pPr marL="250605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226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913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9992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152" y="273978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152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13258" indent="0">
              <a:buNone/>
              <a:defRPr sz="800"/>
            </a:lvl2pPr>
            <a:lvl3pPr marL="626499" indent="0">
              <a:buNone/>
              <a:defRPr sz="700"/>
            </a:lvl3pPr>
            <a:lvl4pPr marL="939775" indent="0">
              <a:buNone/>
              <a:defRPr sz="600"/>
            </a:lvl4pPr>
            <a:lvl5pPr marL="1253062" indent="0">
              <a:buNone/>
              <a:defRPr sz="600"/>
            </a:lvl5pPr>
            <a:lvl6pPr marL="1566285" indent="0">
              <a:buNone/>
              <a:defRPr sz="600"/>
            </a:lvl6pPr>
            <a:lvl7pPr marL="1879531" indent="0">
              <a:buNone/>
              <a:defRPr sz="600"/>
            </a:lvl7pPr>
            <a:lvl8pPr marL="2192780" indent="0">
              <a:buNone/>
              <a:defRPr sz="600"/>
            </a:lvl8pPr>
            <a:lvl9pPr marL="250605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21375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140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3140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13258" indent="0">
              <a:buNone/>
              <a:defRPr sz="2000"/>
            </a:lvl2pPr>
            <a:lvl3pPr marL="626499" indent="0">
              <a:buNone/>
              <a:defRPr sz="1700"/>
            </a:lvl3pPr>
            <a:lvl4pPr marL="939775" indent="0">
              <a:buNone/>
              <a:defRPr sz="1400"/>
            </a:lvl4pPr>
            <a:lvl5pPr marL="1253062" indent="0">
              <a:buNone/>
              <a:defRPr sz="1400"/>
            </a:lvl5pPr>
            <a:lvl6pPr marL="1566285" indent="0">
              <a:buNone/>
              <a:defRPr sz="1400"/>
            </a:lvl6pPr>
            <a:lvl7pPr marL="1879531" indent="0">
              <a:buNone/>
              <a:defRPr sz="1400"/>
            </a:lvl7pPr>
            <a:lvl8pPr marL="2192780" indent="0">
              <a:buNone/>
              <a:defRPr sz="1400"/>
            </a:lvl8pPr>
            <a:lvl9pPr marL="2506056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3140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13258" indent="0">
              <a:buNone/>
              <a:defRPr sz="800"/>
            </a:lvl2pPr>
            <a:lvl3pPr marL="626499" indent="0">
              <a:buNone/>
              <a:defRPr sz="700"/>
            </a:lvl3pPr>
            <a:lvl4pPr marL="939775" indent="0">
              <a:buNone/>
              <a:defRPr sz="600"/>
            </a:lvl4pPr>
            <a:lvl5pPr marL="1253062" indent="0">
              <a:buNone/>
              <a:defRPr sz="600"/>
            </a:lvl5pPr>
            <a:lvl6pPr marL="1566285" indent="0">
              <a:buNone/>
              <a:defRPr sz="600"/>
            </a:lvl6pPr>
            <a:lvl7pPr marL="1879531" indent="0">
              <a:buNone/>
              <a:defRPr sz="600"/>
            </a:lvl7pPr>
            <a:lvl8pPr marL="2192780" indent="0">
              <a:buNone/>
              <a:defRPr sz="600"/>
            </a:lvl8pPr>
            <a:lvl9pPr marL="250605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06540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242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474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296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3EDD2D-B004-45A0-8FF1-F3C2E5757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61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1/24/2018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12785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1/24/2018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418368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1/24/2018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464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1/24/2018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77047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1/24/2018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532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1/24/2018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07970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1/24/2018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8804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1/24/2018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429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1/24/2018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70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1/24/2018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6383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1/24/2018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476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1/24/2018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11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1/24/2018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209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3" y="5443402"/>
            <a:ext cx="7162800" cy="648232"/>
          </a:xfrm>
          <a:noFill/>
        </p:spPr>
        <p:txBody>
          <a:bodyPr lIns="91425" tIns="0" rIns="91425" anchor="t"/>
          <a:lstStyle>
            <a:lvl1pPr marL="0" marR="1828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1/24/2018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5" y="6407947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20" y="5939012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25" tIns="45713" rIns="91425" bIns="45713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4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61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20" y="5939012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25" tIns="45713" rIns="91425" bIns="45713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4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5" tIns="45713" rIns="91425" bIns="45713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1"/>
            <a:ext cx="8229600" cy="4525963"/>
          </a:xfrm>
          <a:prstGeom prst="rect">
            <a:avLst/>
          </a:prstGeom>
        </p:spPr>
        <p:txBody>
          <a:bodyPr vert="horz" lIns="91425" tIns="45713" rIns="91425" bIns="45713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1/24/2018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5" y="6407947"/>
            <a:ext cx="2350681" cy="365125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7"/>
            <a:ext cx="365760" cy="365125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2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03" indent="-255993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96" indent="-228564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404" indent="-228564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824" indent="-228564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0" indent="-228564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954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519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085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649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72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72" y="1946675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35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07" algn="ctr" defTabSz="41068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816" algn="ctr" defTabSz="41068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224" algn="ctr" defTabSz="41068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631" algn="ctr" defTabSz="41068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840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5679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03520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71359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9199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60608" indent="-267840" algn="l" defTabSz="41068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2016" indent="-267840" algn="l" defTabSz="41068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3423" indent="-267840" algn="l" defTabSz="41068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4830" indent="-267840" algn="l" defTabSz="41068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8948" y="5944940"/>
            <a:ext cx="4941465" cy="92087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6" rIns="91430" bIns="45716"/>
          <a:lstStyle>
            <a:extLst/>
          </a:lstStyle>
          <a:p>
            <a:pPr defTabSz="914306">
              <a:defRPr/>
            </a:pPr>
            <a:endParaRPr lang="en-US">
              <a:solidFill>
                <a:prstClr val="black"/>
              </a:solidFill>
              <a:sym typeface="Helvetica Light" charset="0"/>
            </a:endParaRPr>
          </a:p>
        </p:txBody>
      </p:sp>
      <p:sp>
        <p:nvSpPr>
          <p:cNvPr id="2051" name="Freeform 11"/>
          <p:cNvSpPr>
            <a:spLocks/>
          </p:cNvSpPr>
          <p:nvPr/>
        </p:nvSpPr>
        <p:spPr bwMode="auto">
          <a:xfrm>
            <a:off x="485553" y="5939359"/>
            <a:ext cx="3690193" cy="933152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91430" tIns="45716" rIns="91430" bIns="45716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US" sz="2500" smtClean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algn="ctr"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5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91430" tIns="45716" rIns="91430" bIns="45716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647" y="1481212"/>
            <a:ext cx="8228707" cy="452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404" y="6408168"/>
            <a:ext cx="1919883" cy="365001"/>
          </a:xfrm>
          <a:prstGeom prst="rect">
            <a:avLst/>
          </a:prstGeom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l" hangingPunct="1">
              <a:defRPr sz="1000">
                <a:latin typeface="Lucida Sans Unicode" pitchFamily="34" charset="0"/>
              </a:defRPr>
            </a:lvl1pPr>
          </a:lstStyle>
          <a:p>
            <a:pPr defTabSz="410730" fontAlgn="base">
              <a:spcBef>
                <a:spcPct val="0"/>
              </a:spcBef>
              <a:spcAft>
                <a:spcPct val="0"/>
              </a:spcAft>
              <a:defRPr/>
            </a:pPr>
            <a:fld id="{60CA2BA0-F627-488A-89E9-10E0D150F899}" type="datetimeFigureOut">
              <a:rPr lang="en-US" smtClean="0">
                <a:solidFill>
                  <a:srgbClr val="000000"/>
                </a:solidFill>
                <a:sym typeface="Helvetica Light" charset="0"/>
              </a:rPr>
              <a:pPr defTabSz="410730" fontAlgn="base">
                <a:spcBef>
                  <a:spcPct val="0"/>
                </a:spcBef>
                <a:spcAft>
                  <a:spcPct val="0"/>
                </a:spcAft>
                <a:defRPr/>
              </a:pPr>
              <a:t>1/24/2018</a:t>
            </a:fld>
            <a:endParaRPr lang="en-US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12" y="6408168"/>
            <a:ext cx="2350740" cy="365001"/>
          </a:xfrm>
          <a:prstGeom prst="rect">
            <a:avLst/>
          </a:prstGeom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 hangingPunct="1">
              <a:defRPr sz="1000">
                <a:latin typeface="Lucida Sans Unicode" pitchFamily="34" charset="0"/>
              </a:defRPr>
            </a:lvl1pPr>
          </a:lstStyle>
          <a:p>
            <a:pPr defTabSz="41073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87" y="6408168"/>
            <a:ext cx="366117" cy="365001"/>
          </a:xfrm>
          <a:prstGeom prst="rect">
            <a:avLst/>
          </a:prstGeom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 hangingPunct="1">
              <a:defRPr sz="1000">
                <a:latin typeface="Lucida Sans Unicode" pitchFamily="34" charset="0"/>
              </a:defRPr>
            </a:lvl1pPr>
          </a:lstStyle>
          <a:p>
            <a:pPr defTabSz="410730" fontAlgn="base">
              <a:spcBef>
                <a:spcPct val="0"/>
              </a:spcBef>
              <a:spcAft>
                <a:spcPct val="0"/>
              </a:spcAft>
              <a:defRPr/>
            </a:pPr>
            <a:fld id="{EE2AC025-F49A-453C-84B4-E5D546254483}" type="slidenum">
              <a:rPr lang="en-US" smtClean="0">
                <a:solidFill>
                  <a:srgbClr val="000000"/>
                </a:solidFill>
                <a:sym typeface="Helvetica Light" charset="0"/>
              </a:rPr>
              <a:pPr defTabSz="41073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84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32144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642882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964323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285763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4969" indent="-255591" algn="l" rtl="0" eaLnBrk="0" fontAlgn="base" hangingPunct="0">
        <a:spcBef>
          <a:spcPts val="404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76" indent="-227688" algn="l" rtl="0" eaLnBrk="0" fontAlgn="base" hangingPunct="0">
        <a:spcBef>
          <a:spcPts val="326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408" indent="-227688" algn="l" rtl="0" eaLnBrk="0" fontAlgn="base" hangingPunct="0">
        <a:spcBef>
          <a:spcPts val="352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1786" indent="-227688" algn="l" rtl="0" eaLnBrk="0" fontAlgn="base" hangingPunct="0">
        <a:spcBef>
          <a:spcPts val="352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588" indent="-227688" algn="l" rtl="0" eaLnBrk="0" fontAlgn="base" hangingPunct="0">
        <a:spcBef>
          <a:spcPts val="352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36" indent="-22857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613" indent="-22857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190" indent="-22857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766" indent="-22857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D940E21-42B8-4226-8C60-9DE6FF1CCD57}" type="slidenum">
              <a:rPr lang="en-US">
                <a:solidFill>
                  <a:srgbClr val="000000"/>
                </a:solidFill>
                <a:ea typeface="ＭＳ Ｐゴシック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8149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/>
          </p:cNvSpPr>
          <p:nvPr>
            <p:ph type="title"/>
          </p:nvPr>
        </p:nvSpPr>
        <p:spPr bwMode="auto">
          <a:xfrm>
            <a:off x="892987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58" tIns="35658" rIns="35658" bIns="356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/>
          </p:cNvSpPr>
          <p:nvPr>
            <p:ph type="body" idx="1"/>
          </p:nvPr>
        </p:nvSpPr>
        <p:spPr bwMode="auto">
          <a:xfrm>
            <a:off x="892987" y="1946690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58" tIns="35658" rIns="35658" bIns="356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4230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0960" algn="ctr" defTabSz="41012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1925" algn="ctr" defTabSz="41012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2890" algn="ctr" defTabSz="41012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3855" algn="ctr" defTabSz="41012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3168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0812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798441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6080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3712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8313" indent="-267466" algn="l" defTabSz="41012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9276" indent="-267466" algn="l" defTabSz="41012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0240" indent="-267466" algn="l" defTabSz="41012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1201" indent="-267466" algn="l" defTabSz="41012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960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925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890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855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822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783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751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713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3474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4761" tIns="34761" rIns="34761" bIns="3476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3474" y="1947177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4761" tIns="34761" rIns="34761" bIns="3476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81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400212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00212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00212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00212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00212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13258" algn="ctr" defTabSz="400212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26499" algn="ctr" defTabSz="400212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39775" algn="ctr" defTabSz="400212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53062" algn="ctr" defTabSz="400212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0968" indent="-260968" algn="l" defTabSz="400212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22085" indent="-260968" algn="l" defTabSz="400212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783176" indent="-260968" algn="l" defTabSz="400212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44179" indent="-260968" algn="l" defTabSz="400212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05219" indent="-260968" algn="l" defTabSz="400212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18492" indent="-260968" algn="l" defTabSz="400212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31752" indent="-260968" algn="l" defTabSz="400212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244991" indent="-260968" algn="l" defTabSz="400212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558245" indent="-260968" algn="l" defTabSz="400212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2649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3258" algn="l" defTabSz="62649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26499" algn="l" defTabSz="62649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39775" algn="l" defTabSz="62649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53062" algn="l" defTabSz="62649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66285" algn="l" defTabSz="62649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79531" algn="l" defTabSz="62649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92780" algn="l" defTabSz="62649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06056" algn="l" defTabSz="62649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400"/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 defTabSz="914400"/>
              <a:t>1/24/2018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defTabSz="914400"/>
            <a:fld id="{F33EDD2D-B004-45A0-8FF1-F3C2E57571A4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00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hyperlink" Target="//upload.wikimedia.org/wikipedia/commons/d/de/Breguet_274.jp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Aviation%20Videos/animated%20history%20of%20aviation.mp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../../../../../Aviation%20Videos/How%20Cal%20Rodgers%20Came%20to%20Long%20Beach%20in%201911.wmv.mp4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../../../../../Aviation%20Videos/Quimby5.wmv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Aviation%20Videos/Aviation%20History/very%20old%20rare%20curtiss%20motorcycle.mp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7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7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sz="11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</a:rPr>
              <a:t>Why was Glenn Curtiss known as the “Fastest Man on Earth?”</a:t>
            </a:r>
            <a:endParaRPr lang="en-US" sz="2800" b="1" dirty="0">
              <a:solidFill>
                <a:srgbClr val="0070C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What was the contribution of Curtiss to the U.S. Army aviation?</a:t>
            </a:r>
            <a:endParaRPr lang="en-US" sz="2800" b="1" dirty="0" smtClean="0"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Identify the members of the AEA.</a:t>
            </a:r>
            <a:endParaRPr lang="en-US" sz="2800" b="1" dirty="0">
              <a:solidFill>
                <a:srgbClr val="0070C0"/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ea typeface="Helvetica" charset="0"/>
                <a:cs typeface="Helvetica" charset="0"/>
                <a:sym typeface="Helvetica" charset="0"/>
              </a:rPr>
              <a:t>Describe the goals of the AEA.</a:t>
            </a:r>
            <a:endParaRPr lang="en-US" sz="2800" b="1" dirty="0"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Describe the significant aviation advances in 1910 and the impact.</a:t>
            </a:r>
            <a:endParaRPr lang="en-US" sz="2800" b="1" dirty="0">
              <a:solidFill>
                <a:srgbClr val="0070C0"/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1/24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63051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339828" cy="5182493"/>
          </a:xfrm>
        </p:spPr>
        <p:txBody>
          <a:bodyPr lIns="88896" tIns="50798" rIns="88896" bIns="50798" anchor="t">
            <a:normAutofit/>
          </a:bodyPr>
          <a:lstStyle/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/>
              <a:t>Alexander Graham Bell asked Curtiss to join him to help </a:t>
            </a:r>
            <a:r>
              <a:rPr lang="en-US" sz="2800" dirty="0" smtClean="0">
                <a:solidFill>
                  <a:srgbClr val="FF0000"/>
                </a:solidFill>
              </a:rPr>
              <a:t>design and develop aircraft and further developments in the aviation industry. (Goal of AEA)</a:t>
            </a:r>
          </a:p>
          <a:p>
            <a:pPr marL="51344" indent="0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800" dirty="0" smtClean="0"/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The AEA was formed by Bell, Curtiss, Lt Thomas Selfridge, Baldwin and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</a:rPr>
              <a:t>JohnMcCurdy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8896" tIns="50798" rIns="88896" bIns="50798"/>
          <a:lstStyle/>
          <a:p>
            <a:pPr defTabSz="914145">
              <a:defRPr/>
            </a:pPr>
            <a:r>
              <a:rPr lang="en-US" sz="41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Aerial Experiment Association</a:t>
            </a: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71600"/>
            <a:ext cx="2924175" cy="207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28" y="3657600"/>
            <a:ext cx="3549718" cy="286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2008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sz="11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Why was Glenn Curtiss known as the “Fastest Man on Earth?”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What was the contribution of Curtiss to the U.S. Army aviation?</a:t>
            </a:r>
            <a:endParaRPr lang="en-US" sz="2800" b="1" dirty="0" smtClean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Identify the members of the AEA.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Describe the goals of the AEA.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Describe the significant aviation advances in 1910 and the impact.</a:t>
            </a:r>
            <a:endParaRPr lang="en-US" sz="2800" b="1" dirty="0">
              <a:solidFill>
                <a:srgbClr val="0070C0"/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1/24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38513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31"/>
            <a:ext cx="8229600" cy="880869"/>
          </a:xfrm>
        </p:spPr>
        <p:txBody>
          <a:bodyPr>
            <a:normAutofit/>
          </a:bodyPr>
          <a:lstStyle/>
          <a:p>
            <a:pPr lvl="1"/>
            <a:r>
              <a:rPr lang="en-US" b="1" dirty="0" smtClean="0">
                <a:solidFill>
                  <a:srgbClr val="FF0000"/>
                </a:solidFill>
              </a:rPr>
              <a:t>Wright </a:t>
            </a:r>
            <a:r>
              <a:rPr lang="en-US" b="1" dirty="0">
                <a:solidFill>
                  <a:srgbClr val="FF0000"/>
                </a:solidFill>
              </a:rPr>
              <a:t>B</a:t>
            </a:r>
            <a:r>
              <a:rPr lang="en-US" b="1" dirty="0" smtClean="0">
                <a:solidFill>
                  <a:srgbClr val="FF0000"/>
                </a:solidFill>
              </a:rPr>
              <a:t>rothers and Curtiss both opened flight schools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Significant Aviation Advances 1910</a:t>
            </a:r>
            <a:br>
              <a:rPr lang="en-US" dirty="0" smtClean="0"/>
            </a:br>
            <a:r>
              <a:rPr lang="en-US" dirty="0" smtClean="0"/>
              <a:t>and their impact</a:t>
            </a:r>
            <a:endParaRPr lang="en-US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907645"/>
            <a:ext cx="533400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http://www.fiddlersgreen.net/aircraft/Wright-Glider/IMAGES/flyingscho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1208"/>
            <a:ext cx="4724400" cy="311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97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31"/>
            <a:ext cx="8686800" cy="1185669"/>
          </a:xfrm>
        </p:spPr>
        <p:txBody>
          <a:bodyPr>
            <a:normAutofit/>
          </a:bodyPr>
          <a:lstStyle/>
          <a:p>
            <a:pPr lvl="1"/>
            <a:r>
              <a:rPr lang="en-US" b="1" dirty="0" smtClean="0">
                <a:solidFill>
                  <a:srgbClr val="FF0000"/>
                </a:solidFill>
              </a:rPr>
              <a:t>Eugene Ely makes first flight from deck of USS Birmingham (</a:t>
            </a:r>
            <a:r>
              <a:rPr lang="en-US" b="1" i="1" dirty="0" smtClean="0">
                <a:solidFill>
                  <a:srgbClr val="FF0000"/>
                </a:solidFill>
              </a:rPr>
              <a:t>Hudson Flier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 – Hampton Roads, VA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Significant Aviation Advances 1910</a:t>
            </a:r>
            <a:br>
              <a:rPr lang="en-US" dirty="0" smtClean="0"/>
            </a:br>
            <a:r>
              <a:rPr lang="en-US" dirty="0" smtClean="0"/>
              <a:t>and their impact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38400"/>
            <a:ext cx="4110037" cy="416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38400"/>
            <a:ext cx="25717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14825"/>
            <a:ext cx="3200400" cy="248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06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81331"/>
            <a:ext cx="8686800" cy="880869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President Roosevelt became first president to fly </a:t>
            </a:r>
            <a:r>
              <a:rPr lang="en-US" dirty="0" smtClean="0"/>
              <a:t>(St. Louis, Missouri)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Significant Aviation Advances 1910</a:t>
            </a:r>
            <a:br>
              <a:rPr lang="en-US" dirty="0" smtClean="0"/>
            </a:br>
            <a:r>
              <a:rPr lang="en-US" dirty="0" smtClean="0"/>
              <a:t>and their impact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08136"/>
            <a:ext cx="7010400" cy="444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93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10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99" tIns="49599" rIns="49599" bIns="49599" anchor="ctr"/>
          <a:lstStyle/>
          <a:p>
            <a:pPr algn="ctr" defTabSz="400192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5059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99" tIns="49599" rIns="49599" bIns="49599" anchor="ctr"/>
          <a:lstStyle/>
          <a:p>
            <a:pPr algn="ctr" defTabSz="400192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7" y="1370707"/>
            <a:ext cx="3589734" cy="4308574"/>
          </a:xfrm>
        </p:spPr>
        <p:txBody>
          <a:bodyPr lIns="86500" tIns="49599" rIns="86500" bIns="49599" anchor="t"/>
          <a:lstStyle/>
          <a:p>
            <a:pPr marL="215376" indent="-165280" defTabSz="890821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January 24</a:t>
            </a:r>
          </a:p>
          <a:p>
            <a:pPr marL="215376" indent="-165280" defTabSz="890821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  <a:defRPr/>
            </a:pPr>
            <a:endParaRPr lang="en-US" sz="14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>
              <a:defRPr/>
            </a:pPr>
            <a:r>
              <a:rPr lang="en-US" sz="2200" dirty="0"/>
              <a:t>In 1932... French pilots Paul Condos and Henri </a:t>
            </a:r>
            <a:r>
              <a:rPr lang="en-US" sz="2200" dirty="0" err="1"/>
              <a:t>Robida</a:t>
            </a:r>
            <a:r>
              <a:rPr lang="en-US" sz="2200" dirty="0"/>
              <a:t> land in Paris after flying  from  Hanoi in French Indochina in a record time of 3 days 4 hours.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37" y="274588"/>
            <a:ext cx="8229823" cy="1143000"/>
          </a:xfrm>
        </p:spPr>
        <p:txBody>
          <a:bodyPr lIns="86500" tIns="49599" rIns="86500" bIns="49599"/>
          <a:lstStyle/>
          <a:p>
            <a:pPr defTabSz="890821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45062" name="Picture 9" descr="File:Breguet 27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891" y="4499447"/>
            <a:ext cx="3393281" cy="235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137" y="2089738"/>
            <a:ext cx="5382369" cy="312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6184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3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54728" y="657054"/>
          <a:ext cx="8078788" cy="6080042"/>
        </p:xfrm>
        <a:graphic>
          <a:graphicData uri="http://schemas.openxmlformats.org/drawingml/2006/table">
            <a:tbl>
              <a:tblPr firstRow="1" firstCol="1" bandRow="1"/>
              <a:tblGrid>
                <a:gridCol w="1150258"/>
                <a:gridCol w="1153325"/>
                <a:gridCol w="1155777"/>
                <a:gridCol w="1153937"/>
                <a:gridCol w="1155777"/>
                <a:gridCol w="1155777"/>
                <a:gridCol w="1153937"/>
              </a:tblGrid>
              <a:tr h="2250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 dirty="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Sunday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Monday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Tuesday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Wednesday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Thursday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Friday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Saturday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4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5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6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6261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7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8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Welcome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to</a:t>
                      </a:r>
                      <a:r>
                        <a:rPr lang="en-US" sz="1300" b="1" baseline="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 Aviation</a:t>
                      </a:r>
                      <a:endParaRPr lang="en-US" sz="1300" b="1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9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Parts of an Aircraft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Forces of Flight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10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Control Surfaces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Syllabus Due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11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Aircraft Review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12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Quiz</a:t>
                      </a:r>
                      <a:endParaRPr lang="en-US" sz="1300" b="1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13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352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14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15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HOLIDAY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16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Quiz Review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Intro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17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Developing the Airplane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18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Wright Brothers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19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1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Test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20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55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21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22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Development of Aviation in U.S.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Curtiss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Vin </a:t>
                      </a:r>
                      <a:r>
                        <a:rPr kumimoji="0" lang="en-US" sz="14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Fiz</a:t>
                      </a:r>
                      <a:endParaRPr kumimoji="0" lang="en-US" sz="1400" b="1" i="0" u="none" strike="noStrike" kern="8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ndara"/>
                        <a:ea typeface="Candar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Progress </a:t>
                      </a:r>
                      <a:r>
                        <a:rPr kumimoji="0" lang="en-US" sz="14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Rpts</a:t>
                      </a: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 Due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Progress in Europe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QUIZ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Progress </a:t>
                      </a:r>
                      <a:r>
                        <a:rPr kumimoji="0" lang="en-US" sz="14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Rpts</a:t>
                      </a: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 Sent Home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27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096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28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29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30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31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6261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527" name="Oval 2"/>
          <p:cNvSpPr>
            <a:spLocks noChangeArrowheads="1"/>
          </p:cNvSpPr>
          <p:nvPr/>
        </p:nvSpPr>
        <p:spPr bwMode="auto">
          <a:xfrm>
            <a:off x="3810000" y="4114800"/>
            <a:ext cx="1339453" cy="17526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22" tIns="32109" rIns="64222" bIns="32109"/>
          <a:lstStyle/>
          <a:p>
            <a:pPr algn="ctr" defTabSz="409236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756923" y="-112387"/>
            <a:ext cx="367440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D0D0D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January 2018</a:t>
            </a:r>
            <a:endPara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5-Point Star 4"/>
          <p:cNvSpPr/>
          <p:nvPr/>
        </p:nvSpPr>
        <p:spPr bwMode="auto">
          <a:xfrm>
            <a:off x="5715000" y="3200400"/>
            <a:ext cx="2111478" cy="2819400"/>
          </a:xfrm>
          <a:prstGeom prst="star5">
            <a:avLst/>
          </a:prstGeom>
          <a:noFill/>
          <a:ln w="79375" cap="flat" cmpd="sng" algn="ctr">
            <a:solidFill>
              <a:srgbClr val="0070C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96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27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647" y="76200"/>
            <a:ext cx="8228707" cy="1143000"/>
          </a:xfrm>
        </p:spPr>
        <p:txBody>
          <a:bodyPr lIns="88896" tIns="50798" rIns="88896" bIns="50798"/>
          <a:lstStyle/>
          <a:p>
            <a:pPr defTabSz="914145">
              <a:defRPr/>
            </a:pPr>
            <a:r>
              <a:rPr lang="en-US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3</a:t>
            </a:r>
            <a:r>
              <a:rPr lang="en-US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A - Missing Assignments</a:t>
            </a:r>
            <a:endParaRPr lang="en-US" dirty="0" smtClean="0"/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" y="1339454"/>
            <a:ext cx="2625254" cy="762372"/>
          </a:xfrm>
        </p:spPr>
        <p:txBody>
          <a:bodyPr lIns="88896" tIns="50798" rIns="88896" bIns="50798" anchor="t">
            <a:normAutofit fontScale="85000" lnSpcReduction="20000"/>
          </a:bodyPr>
          <a:lstStyle/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  <a:defRPr/>
            </a:pPr>
            <a:r>
              <a:rPr lang="en-US" sz="2800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How Wings Work Worksheet</a:t>
            </a:r>
            <a:endParaRPr lang="en-US" sz="2200" u="sng" dirty="0"/>
          </a:p>
        </p:txBody>
      </p:sp>
      <p:sp>
        <p:nvSpPr>
          <p:cNvPr id="46086" name="Content Placeholder 1"/>
          <p:cNvSpPr>
            <a:spLocks noGrp="1"/>
          </p:cNvSpPr>
          <p:nvPr>
            <p:ph sz="quarter" idx="2"/>
          </p:nvPr>
        </p:nvSpPr>
        <p:spPr>
          <a:xfrm>
            <a:off x="-152400" y="2143125"/>
            <a:ext cx="3276600" cy="4714875"/>
          </a:xfrm>
          <a:extLst/>
        </p:spPr>
        <p:txBody>
          <a:bodyPr lIns="64291" tIns="32146" rIns="64291" bIns="32146" numCol="1" anchor="t"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Apache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26623" y="1348765"/>
            <a:ext cx="3119989" cy="761256"/>
          </a:xfrm>
        </p:spPr>
        <p:txBody>
          <a:bodyPr lIns="88896" tIns="50798" rIns="88896" bIns="50798" anchor="t">
            <a:normAutofit lnSpcReduction="10000"/>
          </a:bodyPr>
          <a:lstStyle/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  <a:defRPr/>
            </a:pPr>
            <a:r>
              <a:rPr lang="en-US" sz="2800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Aircraft Parts Word Search</a:t>
            </a:r>
            <a:endParaRPr lang="en-US" sz="2200" u="sng" dirty="0"/>
          </a:p>
        </p:txBody>
      </p:sp>
      <p:sp>
        <p:nvSpPr>
          <p:cNvPr id="46088" name="Content Placeholder 1"/>
          <p:cNvSpPr>
            <a:spLocks noGrp="1"/>
          </p:cNvSpPr>
          <p:nvPr>
            <p:ph sz="quarter" idx="2"/>
          </p:nvPr>
        </p:nvSpPr>
        <p:spPr>
          <a:xfrm>
            <a:off x="5555223" y="2101827"/>
            <a:ext cx="3265354" cy="1555774"/>
          </a:xfrm>
        </p:spPr>
        <p:txBody>
          <a:bodyPr lIns="64291" tIns="32146" rIns="64291" bIns="32146" anchor="t">
            <a:noAutofit/>
          </a:bodyPr>
          <a:lstStyle/>
          <a:p>
            <a:pPr marL="109385" indent="0">
              <a:buNone/>
              <a:defRPr/>
            </a:pPr>
            <a:endParaRPr lang="en-US" sz="700" dirty="0"/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Ryder</a:t>
            </a: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Black Hawk</a:t>
            </a: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Big Red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705" name="TextBox 8"/>
          <p:cNvSpPr txBox="1">
            <a:spLocks noChangeArrowheads="1"/>
          </p:cNvSpPr>
          <p:nvPr/>
        </p:nvSpPr>
        <p:spPr bwMode="auto">
          <a:xfrm>
            <a:off x="2209800" y="5826251"/>
            <a:ext cx="5105302" cy="89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defTabSz="914400" eaLnBrk="1"/>
            <a:r>
              <a:rPr lang="en-US" sz="5400" b="1" dirty="0" smtClean="0">
                <a:solidFill>
                  <a:srgbClr val="FF0000"/>
                </a:solidFill>
              </a:rPr>
              <a:t>Due NLT </a:t>
            </a:r>
            <a:r>
              <a:rPr lang="en-US" sz="5400" b="1" dirty="0" smtClean="0">
                <a:solidFill>
                  <a:srgbClr val="FF0000"/>
                </a:solidFill>
              </a:rPr>
              <a:t>Today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701369" y="1339768"/>
            <a:ext cx="2625254" cy="762372"/>
          </a:xfrm>
        </p:spPr>
        <p:txBody>
          <a:bodyPr lIns="88896" tIns="50798" rIns="88896" bIns="50798" anchor="t">
            <a:normAutofit/>
          </a:bodyPr>
          <a:lstStyle/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  <a:defRPr/>
            </a:pPr>
            <a:r>
              <a:rPr lang="en-US" sz="2800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Syllabus Slip</a:t>
            </a:r>
            <a:endParaRPr lang="en-US" sz="2200" u="sng" dirty="0"/>
          </a:p>
        </p:txBody>
      </p:sp>
      <p:sp>
        <p:nvSpPr>
          <p:cNvPr id="11" name="Content Placeholder 1"/>
          <p:cNvSpPr>
            <a:spLocks noGrp="1"/>
          </p:cNvSpPr>
          <p:nvPr>
            <p:ph sz="quarter" idx="2"/>
          </p:nvPr>
        </p:nvSpPr>
        <p:spPr>
          <a:xfrm>
            <a:off x="2701369" y="2101826"/>
            <a:ext cx="3276600" cy="2700319"/>
          </a:xfrm>
          <a:extLst/>
        </p:spPr>
        <p:txBody>
          <a:bodyPr lIns="64291" tIns="32146" rIns="64291" bIns="32146" numCol="1" anchor="t"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Bulldog</a:t>
            </a: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Big Red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81" y="3450296"/>
            <a:ext cx="3261643" cy="16704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4114" y="3450296"/>
            <a:ext cx="2828789" cy="233497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352800" y="4953000"/>
            <a:ext cx="35052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41412" y="2895600"/>
            <a:ext cx="35052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352800" y="4648200"/>
            <a:ext cx="35052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313278" y="5410200"/>
            <a:ext cx="35052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941412" y="3352800"/>
            <a:ext cx="35052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941412" y="2438400"/>
            <a:ext cx="35052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2362200"/>
            <a:ext cx="24384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0745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3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3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/>
          </p:cNvSpPr>
          <p:nvPr/>
        </p:nvSpPr>
        <p:spPr bwMode="auto">
          <a:xfrm>
            <a:off x="178594" y="75902"/>
            <a:ext cx="8965406" cy="83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877" tIns="50788" rIns="88877" bIns="50788"/>
          <a:lstStyle/>
          <a:p>
            <a:pPr algn="ctr" defTabSz="913957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Chapter </a:t>
            </a:r>
            <a:r>
              <a:rPr lang="en-US" sz="3800" b="1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2</a:t>
            </a:r>
            <a:endParaRPr lang="en-US" sz="3800" b="1" dirty="0">
              <a:solidFill>
                <a:srgbClr val="00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algn="ctr" defTabSz="913957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The Adolescence of Air Power</a:t>
            </a:r>
          </a:p>
          <a:p>
            <a:pPr algn="ctr" defTabSz="913957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1904-1919</a:t>
            </a:r>
            <a:endParaRPr lang="en-US" sz="3800" b="1" dirty="0">
              <a:solidFill>
                <a:srgbClr val="C0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algn="ctr" defTabSz="913957" fontAlgn="base" hangingPunct="0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rgbClr val="000000"/>
              </a:solidFill>
              <a:sym typeface="Helvetica Light"/>
            </a:endParaRPr>
          </a:p>
        </p:txBody>
      </p:sp>
      <p:pic>
        <p:nvPicPr>
          <p:cNvPr id="102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359" y="1905000"/>
            <a:ext cx="357187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9517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55" y="1143001"/>
            <a:ext cx="8534549" cy="5638800"/>
          </a:xfrm>
        </p:spPr>
        <p:txBody>
          <a:bodyPr lIns="88877" tIns="50788" rIns="88877" bIns="50788" anchor="t">
            <a:normAutofit lnSpcReduction="10000"/>
          </a:bodyPr>
          <a:lstStyle/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prize and the rules established for the challenge of the flight across the country.</a:t>
            </a: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Identify the type and the name of the aircraft.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planned course of the flight from coast to coast.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distance, speed and the time the trip.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Harriet </a:t>
            </a:r>
            <a:r>
              <a:rPr lang="en-US" sz="2400" b="1" dirty="0" err="1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Quimby</a:t>
            </a: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 and her significance to aviation.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4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4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33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</a:t>
            </a:r>
            <a:r>
              <a:rPr lang="en-US" sz="33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significant aviation events occurring between 1904-1919 and their impact on future aviation development.</a:t>
            </a:r>
            <a:endParaRPr lang="en-US" sz="3300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5" y="274588"/>
            <a:ext cx="8229823" cy="1143000"/>
          </a:xfrm>
        </p:spPr>
        <p:txBody>
          <a:bodyPr lIns="88877" tIns="50788" rIns="88877" bIns="50788"/>
          <a:lstStyle/>
          <a:p>
            <a:pPr defTabSz="913957">
              <a:defRPr/>
            </a:pPr>
            <a:r>
              <a:rPr lang="en-US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31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557643" y="1937904"/>
            <a:ext cx="3746632" cy="255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77" tIns="32139" rIns="64277" bIns="32139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defTabSz="410667" eaLnBrk="1" fontAlgn="base">
              <a:spcBef>
                <a:spcPct val="0"/>
              </a:spcBef>
              <a:spcAft>
                <a:spcPct val="0"/>
              </a:spcAft>
            </a:pPr>
            <a:r>
              <a:rPr lang="en-US" sz="8100" b="1" dirty="0" smtClean="0">
                <a:hlinkClick r:id="rId2" action="ppaction://hlinkfile"/>
              </a:rPr>
              <a:t>Vin </a:t>
            </a:r>
            <a:r>
              <a:rPr lang="en-US" sz="8100" b="1" dirty="0" err="1" smtClean="0">
                <a:hlinkClick r:id="rId2" action="ppaction://hlinkfile"/>
              </a:rPr>
              <a:t>Fiz</a:t>
            </a:r>
            <a:r>
              <a:rPr lang="en-US" sz="8100" b="1" dirty="0" smtClean="0">
                <a:hlinkClick r:id="rId2" action="ppaction://hlinkfile"/>
              </a:rPr>
              <a:t> </a:t>
            </a:r>
          </a:p>
          <a:p>
            <a:pPr algn="ctr" defTabSz="410667" eaLnBrk="1" fontAlgn="base">
              <a:spcBef>
                <a:spcPct val="0"/>
              </a:spcBef>
              <a:spcAft>
                <a:spcPct val="0"/>
              </a:spcAft>
            </a:pPr>
            <a:r>
              <a:rPr lang="en-US" sz="8100" b="1" dirty="0" smtClean="0">
                <a:hlinkClick r:id="rId2" action="ppaction://hlinkfile"/>
              </a:rPr>
              <a:t>Flyer</a:t>
            </a:r>
            <a:endParaRPr lang="en-US" sz="8100" b="1" dirty="0"/>
          </a:p>
        </p:txBody>
      </p:sp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4188393" cy="240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93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751784" cy="5182493"/>
          </a:xfrm>
        </p:spPr>
        <p:txBody>
          <a:bodyPr lIns="88896" tIns="50798" rIns="88896" bIns="50798" anchor="t">
            <a:normAutofit/>
          </a:bodyPr>
          <a:lstStyle/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1911 – William Randolph Hearst – offered $50,000 for flight across U.S.</a:t>
            </a:r>
          </a:p>
          <a:p>
            <a:pPr marL="476995" lvl="1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Must be completed in 30 days</a:t>
            </a:r>
          </a:p>
          <a:p>
            <a:pPr marL="51344" indent="0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sz="2800" dirty="0" smtClean="0"/>
              <a:t> </a:t>
            </a: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Pilot </a:t>
            </a:r>
            <a:r>
              <a:rPr lang="en-US" sz="2800" dirty="0" err="1" smtClean="0">
                <a:solidFill>
                  <a:srgbClr val="FF0000"/>
                </a:solidFill>
              </a:rPr>
              <a:t>Calbraith</a:t>
            </a:r>
            <a:r>
              <a:rPr lang="en-US" sz="2800" dirty="0" smtClean="0">
                <a:solidFill>
                  <a:srgbClr val="FF0000"/>
                </a:solidFill>
              </a:rPr>
              <a:t> Perry Rodgers </a:t>
            </a:r>
            <a:r>
              <a:rPr lang="en-US" sz="2800" dirty="0" smtClean="0"/>
              <a:t>persuaded soft drink company “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 </a:t>
            </a:r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Fiz</a:t>
            </a:r>
            <a:r>
              <a:rPr lang="en-US" sz="2800" dirty="0" smtClean="0"/>
              <a:t>” to sponsor trip.</a:t>
            </a: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/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The aircraft was a 1911 Wright Flyer Model D called the “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 </a:t>
            </a:r>
            <a:r>
              <a:rPr lang="en-US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Fiz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Flyer</a:t>
            </a:r>
            <a:r>
              <a:rPr lang="en-US" sz="2800" dirty="0" smtClean="0">
                <a:solidFill>
                  <a:srgbClr val="FF0000"/>
                </a:solidFill>
              </a:rPr>
              <a:t>”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8896" tIns="50798" rIns="88896" bIns="50798"/>
          <a:lstStyle/>
          <a:p>
            <a:pPr defTabSz="914145">
              <a:defRPr/>
            </a:pPr>
            <a:r>
              <a:rPr lang="en-US" sz="41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Developments in the U.S.</a:t>
            </a: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6200"/>
            <a:ext cx="2038350" cy="284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576" y="4439143"/>
            <a:ext cx="3208657" cy="219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805" y="2743200"/>
            <a:ext cx="2371725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7039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066800"/>
            <a:ext cx="4339828" cy="5182493"/>
          </a:xfrm>
        </p:spPr>
        <p:txBody>
          <a:bodyPr lIns="88896" tIns="50798" rIns="88896" bIns="50798" anchor="t">
            <a:normAutofit/>
          </a:bodyPr>
          <a:lstStyle/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/>
              <a:t>Wright Brothers mechanic, </a:t>
            </a:r>
            <a:r>
              <a:rPr lang="en-US" sz="2800" dirty="0" smtClean="0">
                <a:solidFill>
                  <a:srgbClr val="C00000"/>
                </a:solidFill>
              </a:rPr>
              <a:t>Charlie Taylor takes on job as mechanic.</a:t>
            </a:r>
            <a:endParaRPr lang="en-US" sz="2800" dirty="0" smtClean="0"/>
          </a:p>
          <a:p>
            <a:pPr marL="51344" indent="0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800" dirty="0" smtClean="0"/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Trip was planned from:</a:t>
            </a: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 New York to Chicago</a:t>
            </a: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Kansas City to San Antonio / El Paso</a:t>
            </a: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Yuma to Pasadena, CA</a:t>
            </a: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>
              <a:solidFill>
                <a:srgbClr val="C00000"/>
              </a:solidFill>
            </a:endParaRP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Trip was to cover more than 3,390 miles</a:t>
            </a:r>
            <a:endParaRPr lang="en-US" sz="2800" dirty="0" smtClean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8896" tIns="50798" rIns="88896" bIns="50798"/>
          <a:lstStyle/>
          <a:p>
            <a:pPr defTabSz="914145">
              <a:defRPr/>
            </a:pPr>
            <a:r>
              <a:rPr lang="en-US" sz="41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Developments in the U.S.</a:t>
            </a:r>
            <a:endParaRPr lang="en-US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47637"/>
            <a:ext cx="190500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31036"/>
            <a:ext cx="3324225" cy="305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3312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9" y="0"/>
            <a:ext cx="90858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16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339828" cy="5182493"/>
          </a:xfrm>
        </p:spPr>
        <p:txBody>
          <a:bodyPr lIns="88896" tIns="50798" rIns="88896" bIns="50798" anchor="t">
            <a:normAutofit/>
          </a:bodyPr>
          <a:lstStyle/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/>
              <a:t>Due to 40 </a:t>
            </a:r>
            <a:r>
              <a:rPr lang="en-US" sz="2800" dirty="0" err="1" smtClean="0"/>
              <a:t>hp</a:t>
            </a:r>
            <a:r>
              <a:rPr lang="en-US" sz="2800" dirty="0" smtClean="0"/>
              <a:t> engine – Rodgers knew he could not make it over Rocky Mountains</a:t>
            </a: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/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/>
              <a:t>He </a:t>
            </a:r>
            <a:r>
              <a:rPr lang="en-US" sz="2800" dirty="0" smtClean="0">
                <a:solidFill>
                  <a:srgbClr val="FF0000"/>
                </a:solidFill>
              </a:rPr>
              <a:t>started from Long Island, NY</a:t>
            </a:r>
          </a:p>
          <a:p>
            <a:pPr marL="476995" lvl="1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Made over 68 landings</a:t>
            </a:r>
          </a:p>
          <a:p>
            <a:pPr marL="476995" lvl="1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Some severe</a:t>
            </a:r>
          </a:p>
          <a:p>
            <a:pPr marL="476995" lvl="1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400" dirty="0">
              <a:solidFill>
                <a:srgbClr val="FF0000"/>
              </a:solidFill>
            </a:endParaRPr>
          </a:p>
          <a:p>
            <a:pPr marL="476995" lvl="1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Only parts to make entire trip were rudder and 1 strut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8896" tIns="50798" rIns="88896" bIns="50798"/>
          <a:lstStyle/>
          <a:p>
            <a:pPr defTabSz="914145">
              <a:defRPr/>
            </a:pPr>
            <a:r>
              <a:rPr lang="en-US" sz="41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Developments in the U.S.</a:t>
            </a: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74877"/>
            <a:ext cx="4048125" cy="290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97" y="1447800"/>
            <a:ext cx="24479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2260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339828" cy="5182493"/>
          </a:xfrm>
        </p:spPr>
        <p:txBody>
          <a:bodyPr lIns="88896" tIns="50798" rIns="88896" bIns="50798" anchor="t">
            <a:normAutofit/>
          </a:bodyPr>
          <a:lstStyle/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/>
              <a:t> Rodgers </a:t>
            </a:r>
            <a:r>
              <a:rPr lang="en-US" sz="2800" dirty="0" smtClean="0">
                <a:solidFill>
                  <a:srgbClr val="FF0000"/>
                </a:solidFill>
              </a:rPr>
              <a:t>actual trip</a:t>
            </a:r>
          </a:p>
          <a:p>
            <a:pPr marL="476995" lvl="1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4,251 miles</a:t>
            </a:r>
          </a:p>
          <a:p>
            <a:pPr marL="476995" lvl="1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Longest flight 133 miles</a:t>
            </a:r>
          </a:p>
          <a:p>
            <a:pPr marL="476995" lvl="1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Average speed 52 mph</a:t>
            </a:r>
          </a:p>
          <a:p>
            <a:pPr marL="476995" lvl="1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Flight lasted 49 days</a:t>
            </a:r>
          </a:p>
          <a:p>
            <a:pPr marL="51344" indent="0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800" dirty="0" smtClean="0"/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/>
              <a:t>Did NOT receive prize but made </a:t>
            </a:r>
            <a:r>
              <a:rPr lang="en-US" sz="2800" dirty="0" smtClean="0">
                <a:solidFill>
                  <a:srgbClr val="FF0000"/>
                </a:solidFill>
              </a:rPr>
              <a:t>the first airplane crossing of the United States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8896" tIns="50798" rIns="88896" bIns="50798"/>
          <a:lstStyle/>
          <a:p>
            <a:pPr defTabSz="914145">
              <a:defRPr/>
            </a:pPr>
            <a:r>
              <a:rPr lang="en-US" sz="41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Development in the U.S.</a:t>
            </a:r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3430883" cy="22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036" y="4419600"/>
            <a:ext cx="4548573" cy="160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2260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8884"/>
            <a:ext cx="4657726" cy="621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3984908" cy="447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48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sz="11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</a:rPr>
              <a:t>Why was Glenn Curtiss known as the “Fastest Man on Earth?”</a:t>
            </a:r>
            <a:endParaRPr lang="en-US" sz="2800" b="1" dirty="0">
              <a:solidFill>
                <a:srgbClr val="0070C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What was the contribution of Curtiss to the U.S. Army aviation?</a:t>
            </a:r>
            <a:endParaRPr lang="en-US" sz="2800" b="1" dirty="0" smtClean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Identify the members of the AEA.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Describe the goals of the AEA.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Describe the significant aviation advances in 1910 and the impact.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1/24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38513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776" y="2667000"/>
            <a:ext cx="6637866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5" y="1219200"/>
            <a:ext cx="4599385" cy="2820293"/>
          </a:xfrm>
        </p:spPr>
        <p:txBody>
          <a:bodyPr lIns="88896" tIns="50798" rIns="88896" bIns="50798" anchor="t">
            <a:normAutofit/>
          </a:bodyPr>
          <a:lstStyle/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/>
              <a:t>Significance of trip</a:t>
            </a:r>
          </a:p>
          <a:p>
            <a:pPr marL="476995" lvl="1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400" dirty="0" smtClean="0"/>
              <a:t>No landing fields</a:t>
            </a:r>
          </a:p>
          <a:p>
            <a:pPr marL="476995" lvl="1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400" dirty="0" smtClean="0"/>
              <a:t>No advance weather information</a:t>
            </a:r>
          </a:p>
          <a:p>
            <a:pPr marL="476995" lvl="1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400" dirty="0" smtClean="0"/>
              <a:t>No special instruments</a:t>
            </a:r>
          </a:p>
          <a:p>
            <a:pPr marL="476995" lvl="1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400" dirty="0" smtClean="0"/>
              <a:t>Supplies</a:t>
            </a:r>
          </a:p>
          <a:p>
            <a:pPr marL="476995" lvl="1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400" dirty="0" smtClean="0"/>
              <a:t>facilities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8896" tIns="50798" rIns="88896" bIns="50798"/>
          <a:lstStyle/>
          <a:p>
            <a:pPr defTabSz="914145">
              <a:defRPr/>
            </a:pPr>
            <a:r>
              <a:rPr lang="en-US" sz="41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Development in the U.S.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52260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755169" y="2197282"/>
            <a:ext cx="3949765" cy="252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77" tIns="32139" rIns="64277" bIns="32139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defTabSz="410667" eaLnBrk="1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 smtClean="0">
                <a:hlinkClick r:id="rId2" action="ppaction://hlinkfile"/>
              </a:rPr>
              <a:t>Harriet</a:t>
            </a:r>
          </a:p>
          <a:p>
            <a:pPr algn="ctr" defTabSz="410667" eaLnBrk="1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 err="1" smtClean="0">
                <a:hlinkClick r:id="rId2" action="ppaction://hlinkfile"/>
              </a:rPr>
              <a:t>Quimby</a:t>
            </a:r>
            <a:endParaRPr lang="en-US" sz="8000" b="1" dirty="0"/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507" y="835238"/>
            <a:ext cx="3874538" cy="262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584" y="3733800"/>
            <a:ext cx="3008831" cy="300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52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675584" cy="5182493"/>
          </a:xfrm>
        </p:spPr>
        <p:txBody>
          <a:bodyPr lIns="88896" tIns="50798" rIns="88896" bIns="50798" anchor="t">
            <a:normAutofit/>
          </a:bodyPr>
          <a:lstStyle/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Harriet </a:t>
            </a:r>
            <a:r>
              <a:rPr lang="en-US" sz="2800" dirty="0" err="1" smtClean="0">
                <a:solidFill>
                  <a:srgbClr val="FF0000"/>
                </a:solidFill>
              </a:rPr>
              <a:t>Quimby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in Aug 1911</a:t>
            </a:r>
            <a:r>
              <a:rPr lang="en-US" sz="2800" dirty="0" smtClean="0">
                <a:solidFill>
                  <a:srgbClr val="FF0000"/>
                </a:solidFill>
              </a:rPr>
              <a:t> became America’s first licensed pilot</a:t>
            </a: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>
              <a:solidFill>
                <a:srgbClr val="FF0000"/>
              </a:solidFill>
            </a:endParaRP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She used </a:t>
            </a:r>
            <a:r>
              <a:rPr lang="en-US" sz="2800" dirty="0" smtClean="0"/>
              <a:t>her </a:t>
            </a:r>
            <a:r>
              <a:rPr lang="en-US" sz="2800" dirty="0" smtClean="0">
                <a:solidFill>
                  <a:srgbClr val="FF0000"/>
                </a:solidFill>
              </a:rPr>
              <a:t>writing</a:t>
            </a:r>
            <a:r>
              <a:rPr lang="en-US" sz="2800" dirty="0" smtClean="0"/>
              <a:t> talents to urge country to </a:t>
            </a:r>
            <a:r>
              <a:rPr lang="en-US" sz="2800" dirty="0" smtClean="0">
                <a:solidFill>
                  <a:srgbClr val="FF0000"/>
                </a:solidFill>
              </a:rPr>
              <a:t>give more attention to commercial aviation and aeronautical development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8896" tIns="50798" rIns="88896" bIns="50798"/>
          <a:lstStyle/>
          <a:p>
            <a:pPr defTabSz="914145">
              <a:defRPr/>
            </a:pPr>
            <a:r>
              <a:rPr lang="en-US" sz="41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Development in the U.S.</a:t>
            </a:r>
            <a:endParaRPr lang="en-US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97" y="1219200"/>
            <a:ext cx="3330513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37" y="4068607"/>
            <a:ext cx="3941763" cy="278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2909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675584" cy="5182493"/>
          </a:xfrm>
        </p:spPr>
        <p:txBody>
          <a:bodyPr lIns="88896" tIns="50798" rIns="88896" bIns="50798" anchor="t">
            <a:normAutofit/>
          </a:bodyPr>
          <a:lstStyle/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She became first woman to fly solo across English Channel</a:t>
            </a: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>
              <a:solidFill>
                <a:srgbClr val="FF0000"/>
              </a:solidFill>
            </a:endParaRP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/>
              <a:t>Making the flight in 30 minutes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8896" tIns="50798" rIns="88896" bIns="50798"/>
          <a:lstStyle/>
          <a:p>
            <a:pPr defTabSz="914145">
              <a:defRPr/>
            </a:pPr>
            <a:r>
              <a:rPr lang="en-US" sz="41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Development in the U.S.</a:t>
            </a:r>
            <a:endParaRPr lang="en-US" dirty="0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97" y="1219200"/>
            <a:ext cx="288036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3529311"/>
            <a:ext cx="5460988" cy="317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01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675584" cy="5182493"/>
          </a:xfrm>
        </p:spPr>
        <p:txBody>
          <a:bodyPr lIns="88896" tIns="50798" rIns="88896" bIns="50798" anchor="t">
            <a:normAutofit/>
          </a:bodyPr>
          <a:lstStyle/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June 1912</a:t>
            </a:r>
          </a:p>
          <a:p>
            <a:pPr marL="476995" lvl="1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400" dirty="0" smtClean="0"/>
              <a:t>Flying at the Harvard-Boston Aviation Meet over </a:t>
            </a:r>
            <a:r>
              <a:rPr lang="en-US" sz="2400" dirty="0" smtClean="0">
                <a:solidFill>
                  <a:srgbClr val="FF0000"/>
                </a:solidFill>
              </a:rPr>
              <a:t>Boston Harbor</a:t>
            </a:r>
          </a:p>
          <a:p>
            <a:pPr marL="476995" lvl="1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400" dirty="0">
              <a:solidFill>
                <a:srgbClr val="FF0000"/>
              </a:solidFill>
            </a:endParaRPr>
          </a:p>
          <a:p>
            <a:pPr marL="476995" lvl="1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Lost control of Bleriot monoplane</a:t>
            </a:r>
          </a:p>
          <a:p>
            <a:pPr marL="476995" lvl="1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400" dirty="0">
              <a:solidFill>
                <a:srgbClr val="FF0000"/>
              </a:solidFill>
            </a:endParaRPr>
          </a:p>
          <a:p>
            <a:pPr marL="476995" lvl="1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She and her passenger fell to their deaths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8896" tIns="50798" rIns="88896" bIns="50798"/>
          <a:lstStyle/>
          <a:p>
            <a:pPr defTabSz="914145">
              <a:defRPr/>
            </a:pPr>
            <a:r>
              <a:rPr lang="en-US" sz="41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Development in the U.S.</a:t>
            </a:r>
            <a:endParaRPr lang="en-US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3917479" cy="308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686" y="4313251"/>
            <a:ext cx="3581400" cy="255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41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3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55" y="1143001"/>
            <a:ext cx="8534549" cy="5638800"/>
          </a:xfrm>
        </p:spPr>
        <p:txBody>
          <a:bodyPr lIns="88877" tIns="50788" rIns="88877" bIns="50788" anchor="t">
            <a:normAutofit lnSpcReduction="10000"/>
          </a:bodyPr>
          <a:lstStyle/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prize and the rules established for the challenge of the flight across the country.</a:t>
            </a: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Identify the type and the name of the aircraft.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planned course of the flight from coast to coast.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distance, speed and the time the trip.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Harriet </a:t>
            </a:r>
            <a:r>
              <a:rPr lang="en-US" sz="2400" b="1" dirty="0" err="1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Quimby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and her significance to aviation.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4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4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33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</a:t>
            </a:r>
            <a:r>
              <a:rPr lang="en-US" sz="33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significant aviation events occurring between 1904-1919 and their impact on future aviation development.</a:t>
            </a:r>
            <a:endParaRPr lang="en-US" sz="3300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5" y="274588"/>
            <a:ext cx="8229823" cy="1143000"/>
          </a:xfrm>
        </p:spPr>
        <p:txBody>
          <a:bodyPr lIns="88877" tIns="50788" rIns="88877" bIns="50788"/>
          <a:lstStyle/>
          <a:p>
            <a:pPr defTabSz="913957">
              <a:defRPr/>
            </a:pPr>
            <a:r>
              <a:rPr lang="en-US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2296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751784" cy="5182493"/>
          </a:xfrm>
        </p:spPr>
        <p:txBody>
          <a:bodyPr lIns="88896" tIns="50798" rIns="88896" bIns="50798" anchor="t">
            <a:normAutofit lnSpcReduction="10000"/>
          </a:bodyPr>
          <a:lstStyle/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1911 – William Randolph Hearst – offered $50,000 for flight across U.S.</a:t>
            </a:r>
          </a:p>
          <a:p>
            <a:pPr marL="476995" lvl="1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Must be completed in 30 days</a:t>
            </a:r>
          </a:p>
          <a:p>
            <a:pPr marL="51344" indent="0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sz="2800" dirty="0" smtClean="0"/>
              <a:t> </a:t>
            </a: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Pilot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</a:rPr>
              <a:t>Calbraith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 Perry Rodgers persuaded soft drink company “</a:t>
            </a:r>
            <a:r>
              <a:rPr lang="en-US" sz="2800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 </a:t>
            </a:r>
            <a:r>
              <a:rPr lang="en-US" sz="2800" i="1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Fiz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” to sponsor trip.</a:t>
            </a: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 The aircraft was a 1911 Wright Flyer Model D at is called the “</a:t>
            </a:r>
            <a:r>
              <a:rPr lang="en-US" sz="2800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 </a:t>
            </a:r>
            <a:r>
              <a:rPr lang="en-US" sz="2800" i="1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Fiz</a:t>
            </a:r>
            <a:r>
              <a:rPr lang="en-US" sz="2800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Flyer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”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8896" tIns="50798" rIns="88896" bIns="50798"/>
          <a:lstStyle/>
          <a:p>
            <a:pPr defTabSz="914145">
              <a:defRPr/>
            </a:pPr>
            <a:r>
              <a:rPr lang="en-US" sz="41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Developments in the U.S.</a:t>
            </a: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6200"/>
            <a:ext cx="2038350" cy="284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576" y="4439143"/>
            <a:ext cx="3208657" cy="219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805" y="2743200"/>
            <a:ext cx="2371725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5213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55" y="1143001"/>
            <a:ext cx="8534549" cy="5638800"/>
          </a:xfrm>
        </p:spPr>
        <p:txBody>
          <a:bodyPr lIns="88877" tIns="50788" rIns="88877" bIns="50788" anchor="t">
            <a:normAutofit lnSpcReduction="10000"/>
          </a:bodyPr>
          <a:lstStyle/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prize and the rules established for the challenge of the flight across the country.</a:t>
            </a:r>
            <a:endParaRPr lang="en-US" sz="24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Identify the type and the name of the aircraft.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planned course of the flight from coast to coast.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distance, speed and the time the trip.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Harriet </a:t>
            </a:r>
            <a:r>
              <a:rPr lang="en-US" sz="2400" b="1" dirty="0" err="1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Quimby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and her significance to aviation.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4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4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33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</a:t>
            </a:r>
            <a:r>
              <a:rPr lang="en-US" sz="33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significant aviation events occurring between 1904-1919 and their impact on future aviation development.</a:t>
            </a:r>
            <a:endParaRPr lang="en-US" sz="3300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5" y="274588"/>
            <a:ext cx="8229823" cy="1143000"/>
          </a:xfrm>
        </p:spPr>
        <p:txBody>
          <a:bodyPr lIns="88877" tIns="50788" rIns="88877" bIns="50788"/>
          <a:lstStyle/>
          <a:p>
            <a:pPr defTabSz="913957">
              <a:defRPr/>
            </a:pPr>
            <a:r>
              <a:rPr lang="en-US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0996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751784" cy="5182493"/>
          </a:xfrm>
        </p:spPr>
        <p:txBody>
          <a:bodyPr lIns="88896" tIns="50798" rIns="88896" bIns="50798" anchor="t">
            <a:normAutofit/>
          </a:bodyPr>
          <a:lstStyle/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1911 – William Randolph Hearst – offered $50,000 for flight across U.S.</a:t>
            </a:r>
          </a:p>
          <a:p>
            <a:pPr marL="476995" lvl="1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Must be completed in 30 days</a:t>
            </a:r>
          </a:p>
          <a:p>
            <a:pPr marL="51344" indent="0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Pilot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</a:rPr>
              <a:t>Calbraith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 Perry Rodgers persuaded soft drink company “</a:t>
            </a:r>
            <a:r>
              <a:rPr lang="en-US" sz="2800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 </a:t>
            </a:r>
            <a:r>
              <a:rPr lang="en-US" sz="2800" i="1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Fiz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” to sponsor trip.</a:t>
            </a: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/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The aircraft was a 1911 Wright Flyer Model D called the “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 </a:t>
            </a:r>
            <a:r>
              <a:rPr lang="en-US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Fiz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Flyer</a:t>
            </a:r>
            <a:r>
              <a:rPr lang="en-US" sz="2800" dirty="0" smtClean="0">
                <a:solidFill>
                  <a:srgbClr val="FF0000"/>
                </a:solidFill>
              </a:rPr>
              <a:t>”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8896" tIns="50798" rIns="88896" bIns="50798"/>
          <a:lstStyle/>
          <a:p>
            <a:pPr defTabSz="914145">
              <a:defRPr/>
            </a:pPr>
            <a:r>
              <a:rPr lang="en-US" sz="41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Developments in the U.S.</a:t>
            </a: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6200"/>
            <a:ext cx="2038350" cy="284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576" y="4439143"/>
            <a:ext cx="3208657" cy="219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805" y="2743200"/>
            <a:ext cx="2371725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6063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339828" cy="5182493"/>
          </a:xfrm>
        </p:spPr>
        <p:txBody>
          <a:bodyPr lIns="88896" tIns="50798" rIns="88896" bIns="50798" anchor="t">
            <a:normAutofit/>
          </a:bodyPr>
          <a:lstStyle/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/>
              <a:t>In 1907, </a:t>
            </a:r>
            <a:r>
              <a:rPr lang="en-US" sz="2800" dirty="0" smtClean="0">
                <a:solidFill>
                  <a:srgbClr val="C00000"/>
                </a:solidFill>
              </a:rPr>
              <a:t>Curtiss became known as the “Fastest Man on Earth</a:t>
            </a:r>
            <a:r>
              <a:rPr lang="en-US" sz="2800" dirty="0" smtClean="0"/>
              <a:t>”</a:t>
            </a:r>
          </a:p>
          <a:p>
            <a:pPr marL="51344" indent="0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800" dirty="0" smtClean="0"/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Raced a  motorcycle 136.3mph.</a:t>
            </a: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>
              <a:solidFill>
                <a:srgbClr val="C00000"/>
              </a:solidFill>
            </a:endParaRP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His engines were light and powerful – which caught the interest of Thomas Baldwin – a balloonist.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8896" tIns="50798" rIns="88896" bIns="50798"/>
          <a:lstStyle/>
          <a:p>
            <a:pPr defTabSz="914145">
              <a:defRPr/>
            </a:pPr>
            <a:r>
              <a:rPr lang="en-US" sz="41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Developments in the U.S.</a:t>
            </a:r>
            <a:endParaRPr lang="en-US" dirty="0" smtClean="0"/>
          </a:p>
        </p:txBody>
      </p:sp>
      <p:pic>
        <p:nvPicPr>
          <p:cNvPr id="2050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82924"/>
            <a:ext cx="3747929" cy="249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86773"/>
            <a:ext cx="3709988" cy="262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393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55" y="1143001"/>
            <a:ext cx="8534549" cy="5638800"/>
          </a:xfrm>
        </p:spPr>
        <p:txBody>
          <a:bodyPr lIns="88877" tIns="50788" rIns="88877" bIns="50788" anchor="t">
            <a:normAutofit lnSpcReduction="10000"/>
          </a:bodyPr>
          <a:lstStyle/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prize and the rules established for the challenge of the flight across the country.</a:t>
            </a:r>
            <a:endParaRPr lang="en-US" sz="24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Identify the type and the name of the aircraft.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planned course of the flight from coast to coast.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distance, speed and the time the trip.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Harriet </a:t>
            </a:r>
            <a:r>
              <a:rPr lang="en-US" sz="2400" b="1" dirty="0" err="1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Quimby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and her significance to aviation.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4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4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33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</a:t>
            </a:r>
            <a:r>
              <a:rPr lang="en-US" sz="33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significant aviation events occurring between 1904-1919 and their impact on future aviation development.</a:t>
            </a:r>
            <a:endParaRPr lang="en-US" sz="3300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5" y="274588"/>
            <a:ext cx="8229823" cy="1143000"/>
          </a:xfrm>
        </p:spPr>
        <p:txBody>
          <a:bodyPr lIns="88877" tIns="50788" rIns="88877" bIns="50788"/>
          <a:lstStyle/>
          <a:p>
            <a:pPr defTabSz="913957">
              <a:defRPr/>
            </a:pPr>
            <a:r>
              <a:rPr lang="en-US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0996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339828" cy="5182493"/>
          </a:xfrm>
        </p:spPr>
        <p:txBody>
          <a:bodyPr lIns="88896" tIns="50798" rIns="88896" bIns="50798" anchor="t">
            <a:normAutofit/>
          </a:bodyPr>
          <a:lstStyle/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Wright Brothers mechanic, Charlie Taylor takes on job.</a:t>
            </a:r>
          </a:p>
          <a:p>
            <a:pPr marL="51344" indent="0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800" dirty="0" smtClean="0"/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Trip was planned from:</a:t>
            </a: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 New York to Chicago</a:t>
            </a: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Kansas City to San Antonio / El Paso</a:t>
            </a: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Yuma to Pasadena, CA</a:t>
            </a: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>
              <a:solidFill>
                <a:srgbClr val="C00000"/>
              </a:solidFill>
            </a:endParaRP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Trip was to cover more than 3,390 miles</a:t>
            </a:r>
            <a:endParaRPr lang="en-US" sz="2800" dirty="0" smtClean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8896" tIns="50798" rIns="88896" bIns="50798"/>
          <a:lstStyle/>
          <a:p>
            <a:pPr defTabSz="914145">
              <a:defRPr/>
            </a:pPr>
            <a:r>
              <a:rPr lang="en-US" sz="41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Developments in the U.S.</a:t>
            </a:r>
            <a:endParaRPr lang="en-US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47637"/>
            <a:ext cx="190500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31036"/>
            <a:ext cx="3324225" cy="305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6098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55" y="1143001"/>
            <a:ext cx="8534549" cy="5638800"/>
          </a:xfrm>
        </p:spPr>
        <p:txBody>
          <a:bodyPr lIns="88877" tIns="50788" rIns="88877" bIns="50788" anchor="t">
            <a:normAutofit lnSpcReduction="10000"/>
          </a:bodyPr>
          <a:lstStyle/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prize and the rules established for the challenge of the flight across the country.</a:t>
            </a:r>
            <a:endParaRPr lang="en-US" sz="24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Identify the type and the name of the aircraft.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planned course of the flight from coast to coast.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distance, speed and the time the trip.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Harriet </a:t>
            </a:r>
            <a:r>
              <a:rPr lang="en-US" sz="2400" b="1" dirty="0" err="1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Quimby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and her significance to aviation.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4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4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33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</a:t>
            </a:r>
            <a:r>
              <a:rPr lang="en-US" sz="33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significant aviation events occurring between 1904-1919 and their impact on future aviation development.</a:t>
            </a:r>
            <a:endParaRPr lang="en-US" sz="3300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5" y="274588"/>
            <a:ext cx="8229823" cy="1143000"/>
          </a:xfrm>
        </p:spPr>
        <p:txBody>
          <a:bodyPr lIns="88877" tIns="50788" rIns="88877" bIns="50788"/>
          <a:lstStyle/>
          <a:p>
            <a:pPr defTabSz="913957">
              <a:defRPr/>
            </a:pPr>
            <a:r>
              <a:rPr lang="en-US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0996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339828" cy="5182493"/>
          </a:xfrm>
        </p:spPr>
        <p:txBody>
          <a:bodyPr lIns="88896" tIns="50798" rIns="88896" bIns="50798" anchor="t">
            <a:normAutofit/>
          </a:bodyPr>
          <a:lstStyle/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/>
              <a:t> Rodgers </a:t>
            </a:r>
            <a:r>
              <a:rPr lang="en-US" sz="2800" dirty="0" smtClean="0">
                <a:solidFill>
                  <a:srgbClr val="FF0000"/>
                </a:solidFill>
              </a:rPr>
              <a:t>actual trip</a:t>
            </a:r>
          </a:p>
          <a:p>
            <a:pPr marL="476995" lvl="1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4,251 miles</a:t>
            </a:r>
          </a:p>
          <a:p>
            <a:pPr marL="476995" lvl="1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Longest flight 133 miles</a:t>
            </a:r>
          </a:p>
          <a:p>
            <a:pPr marL="476995" lvl="1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Average speed 52 mph</a:t>
            </a:r>
          </a:p>
          <a:p>
            <a:pPr marL="476995" lvl="1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Flight lasted 49 days</a:t>
            </a:r>
          </a:p>
          <a:p>
            <a:pPr marL="51344" indent="0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800" dirty="0" smtClean="0"/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/>
              <a:t>Did NOT receive prize but made </a:t>
            </a:r>
            <a:r>
              <a:rPr lang="en-US" sz="2800" dirty="0" smtClean="0">
                <a:solidFill>
                  <a:srgbClr val="FF0000"/>
                </a:solidFill>
              </a:rPr>
              <a:t>the first airplane crossing of the United States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8896" tIns="50798" rIns="88896" bIns="50798"/>
          <a:lstStyle/>
          <a:p>
            <a:pPr defTabSz="914145">
              <a:defRPr/>
            </a:pPr>
            <a:r>
              <a:rPr lang="en-US" sz="41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Development in the U.S.</a:t>
            </a:r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3430883" cy="22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036" y="4419600"/>
            <a:ext cx="4548573" cy="160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2480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55" y="1143001"/>
            <a:ext cx="8534549" cy="5638800"/>
          </a:xfrm>
        </p:spPr>
        <p:txBody>
          <a:bodyPr lIns="88877" tIns="50788" rIns="88877" bIns="50788" anchor="t">
            <a:normAutofit lnSpcReduction="10000"/>
          </a:bodyPr>
          <a:lstStyle/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prize and the rules established for the challenge of the flight across the country.</a:t>
            </a:r>
            <a:endParaRPr lang="en-US" sz="24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Identify the type and the name of the aircraft.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planned course of the flight from coast to coast.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distance, speed and the time the trip.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Harriet </a:t>
            </a:r>
            <a:r>
              <a:rPr lang="en-US" sz="2400" b="1" dirty="0" err="1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Quimby</a:t>
            </a: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 and her significance to aviation.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4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4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33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</a:t>
            </a:r>
            <a:r>
              <a:rPr lang="en-US" sz="33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significant aviation events occurring between 1904-1919 and their impact on future aviation development.</a:t>
            </a:r>
            <a:endParaRPr lang="en-US" sz="3300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5" y="274588"/>
            <a:ext cx="8229823" cy="1143000"/>
          </a:xfrm>
        </p:spPr>
        <p:txBody>
          <a:bodyPr lIns="88877" tIns="50788" rIns="88877" bIns="50788"/>
          <a:lstStyle/>
          <a:p>
            <a:pPr defTabSz="913957">
              <a:defRPr/>
            </a:pPr>
            <a:r>
              <a:rPr lang="en-US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0996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675584" cy="5182493"/>
          </a:xfrm>
        </p:spPr>
        <p:txBody>
          <a:bodyPr lIns="88896" tIns="50798" rIns="88896" bIns="50798" anchor="t">
            <a:normAutofit/>
          </a:bodyPr>
          <a:lstStyle/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Harriet </a:t>
            </a:r>
            <a:r>
              <a:rPr lang="en-US" sz="2800" dirty="0" err="1" smtClean="0">
                <a:solidFill>
                  <a:srgbClr val="FF0000"/>
                </a:solidFill>
              </a:rPr>
              <a:t>Quimby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in Aug 1911</a:t>
            </a:r>
            <a:r>
              <a:rPr lang="en-US" sz="2800" dirty="0" smtClean="0">
                <a:solidFill>
                  <a:srgbClr val="FF0000"/>
                </a:solidFill>
              </a:rPr>
              <a:t> became America’s first licensed pilot</a:t>
            </a: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>
              <a:solidFill>
                <a:srgbClr val="FF0000"/>
              </a:solidFill>
            </a:endParaRP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She used </a:t>
            </a:r>
            <a:r>
              <a:rPr lang="en-US" sz="2800" dirty="0" smtClean="0"/>
              <a:t>her </a:t>
            </a:r>
            <a:r>
              <a:rPr lang="en-US" sz="2800" dirty="0" smtClean="0">
                <a:solidFill>
                  <a:srgbClr val="FF0000"/>
                </a:solidFill>
              </a:rPr>
              <a:t>writing</a:t>
            </a:r>
            <a:r>
              <a:rPr lang="en-US" sz="2800" dirty="0" smtClean="0"/>
              <a:t> talents to urge country to </a:t>
            </a:r>
            <a:r>
              <a:rPr lang="en-US" sz="2800" dirty="0" smtClean="0">
                <a:solidFill>
                  <a:srgbClr val="FF0000"/>
                </a:solidFill>
              </a:rPr>
              <a:t>give more attention to commercial aviation and aeronautical development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8896" tIns="50798" rIns="88896" bIns="50798"/>
          <a:lstStyle/>
          <a:p>
            <a:pPr defTabSz="914145">
              <a:defRPr/>
            </a:pPr>
            <a:r>
              <a:rPr lang="en-US" sz="41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Development in the U.S.</a:t>
            </a:r>
            <a:endParaRPr lang="en-US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97" y="1219200"/>
            <a:ext cx="3330513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37" y="4068607"/>
            <a:ext cx="3941763" cy="278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1441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675584" cy="5182493"/>
          </a:xfrm>
        </p:spPr>
        <p:txBody>
          <a:bodyPr lIns="88896" tIns="50798" rIns="88896" bIns="50798" anchor="t">
            <a:normAutofit/>
          </a:bodyPr>
          <a:lstStyle/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She became first woman to fly solo across English Channel</a:t>
            </a: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>
              <a:solidFill>
                <a:srgbClr val="FF0000"/>
              </a:solidFill>
            </a:endParaRP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/>
              <a:t>Making the flight in 30 minutes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8896" tIns="50798" rIns="88896" bIns="50798"/>
          <a:lstStyle/>
          <a:p>
            <a:pPr defTabSz="914145">
              <a:defRPr/>
            </a:pPr>
            <a:r>
              <a:rPr lang="en-US" sz="41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Development in the U.S.</a:t>
            </a:r>
            <a:endParaRPr lang="en-US" dirty="0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97" y="1219200"/>
            <a:ext cx="288036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3529311"/>
            <a:ext cx="5460988" cy="317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7627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3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2510" y="1502527"/>
            <a:ext cx="7563461" cy="3158066"/>
          </a:xfrm>
          <a:prstGeom prst="rect">
            <a:avLst/>
          </a:prstGeom>
          <a:noFill/>
        </p:spPr>
        <p:txBody>
          <a:bodyPr wrap="none" lIns="64284" tIns="32142" rIns="64284" bIns="3214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00" b="1" spc="35" dirty="0">
                <a:ln w="11430"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SAFETY</a:t>
            </a:r>
            <a:r>
              <a:rPr lang="en-US" sz="6700" b="1" spc="35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 FIRST.</a:t>
            </a:r>
          </a:p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6700" b="1" spc="35" dirty="0">
              <a:ln w="11430"/>
              <a:gradFill>
                <a:gsLst>
                  <a:gs pos="25000">
                    <a:srgbClr val="DA1F28">
                      <a:satMod val="155000"/>
                    </a:srgbClr>
                  </a:gs>
                  <a:gs pos="100000">
                    <a:srgbClr val="DA1F28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elvetica Light" charset="0"/>
              <a:sym typeface="Helvetica Light" charset="0"/>
            </a:endParaRPr>
          </a:p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00" b="1" spc="35" dirty="0">
                <a:ln w="11430"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SAFETY</a:t>
            </a:r>
            <a:r>
              <a:rPr lang="en-US" sz="6700" b="1" spc="35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 ALWAYS.</a:t>
            </a:r>
          </a:p>
        </p:txBody>
      </p:sp>
    </p:spTree>
    <p:extLst>
      <p:ext uri="{BB962C8B-B14F-4D97-AF65-F5344CB8AC3E}">
        <p14:creationId xmlns:p14="http://schemas.microsoft.com/office/powerpoint/2010/main" val="399454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3" descr="image1.jp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2819"/>
            <a:ext cx="8229600" cy="1143000"/>
          </a:xfrm>
        </p:spPr>
        <p:txBody>
          <a:bodyPr lIns="88887" tIns="50793" rIns="88887" bIns="50793"/>
          <a:lstStyle/>
          <a:p>
            <a:pPr algn="ctr" defTabSz="914051" eaLnBrk="1">
              <a:defRPr/>
            </a:pPr>
            <a:r>
              <a:rPr lang="en-US" sz="38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Model Building Grading </a:t>
            </a:r>
            <a:r>
              <a:rPr lang="en-US" sz="3800" dirty="0" err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Rubic</a:t>
            </a:r>
            <a:endParaRPr lang="en-US" sz="5100" dirty="0"/>
          </a:p>
        </p:txBody>
      </p:sp>
      <p:sp>
        <p:nvSpPr>
          <p:cNvPr id="43012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57649" y="1077144"/>
            <a:ext cx="8186291" cy="3941340"/>
          </a:xfrm>
          <a:ln>
            <a:prstDash val="solid"/>
          </a:ln>
        </p:spPr>
        <p:txBody>
          <a:bodyPr lIns="88887" tIns="50793" rIns="88887" bIns="50793"/>
          <a:lstStyle/>
          <a:p>
            <a:r>
              <a:rPr lang="en-US" sz="2800" b="1" i="1" dirty="0"/>
              <a:t>Each Group </a:t>
            </a:r>
            <a:r>
              <a:rPr lang="en-US" sz="2800" b="1" i="1" dirty="0">
                <a:solidFill>
                  <a:srgbClr val="C00000"/>
                </a:solidFill>
              </a:rPr>
              <a:t>MUST </a:t>
            </a:r>
            <a:r>
              <a:rPr lang="en-US" sz="2800" b="1" i="1" dirty="0"/>
              <a:t>follow all directions</a:t>
            </a:r>
          </a:p>
          <a:p>
            <a:r>
              <a:rPr lang="en-US" sz="2800" b="1" i="1" dirty="0">
                <a:solidFill>
                  <a:srgbClr val="FF0000"/>
                </a:solidFill>
              </a:rPr>
              <a:t>STOP!  </a:t>
            </a:r>
            <a:r>
              <a:rPr lang="en-US" sz="2800" b="1" i="1" dirty="0"/>
              <a:t>- If you are unsure</a:t>
            </a:r>
          </a:p>
          <a:p>
            <a:r>
              <a:rPr lang="en-US" sz="2800" b="1" i="1" dirty="0">
                <a:solidFill>
                  <a:srgbClr val="00B050"/>
                </a:solidFill>
              </a:rPr>
              <a:t>SAFETY</a:t>
            </a:r>
            <a:r>
              <a:rPr lang="en-US" sz="2800" b="1" i="1" dirty="0"/>
              <a:t> at ALL Times</a:t>
            </a:r>
          </a:p>
          <a:p>
            <a:r>
              <a:rPr lang="en-US" sz="2800" b="1" i="1" dirty="0"/>
              <a:t>Accuracy and Authenticity will be judged</a:t>
            </a:r>
          </a:p>
          <a:p>
            <a:r>
              <a:rPr lang="en-US" sz="2800" b="1" i="1" dirty="0"/>
              <a:t>Each Group  Member is responsible to produce a 2 page paper on the model.</a:t>
            </a:r>
          </a:p>
          <a:p>
            <a:pPr lvl="1"/>
            <a:r>
              <a:rPr lang="en-US" b="1" i="1" dirty="0" smtClean="0"/>
              <a:t>Aircraft Specifications</a:t>
            </a:r>
          </a:p>
          <a:p>
            <a:pPr lvl="1"/>
            <a:r>
              <a:rPr lang="en-US" b="1" i="1" dirty="0" smtClean="0"/>
              <a:t>Aircraft contribution to Aviation development</a:t>
            </a:r>
          </a:p>
          <a:p>
            <a:pPr lvl="1"/>
            <a:r>
              <a:rPr lang="en-US" b="1" i="1" dirty="0" smtClean="0"/>
              <a:t>Significant Aviation Pioneers associated with aircraft (pilots, inventors etc.)</a:t>
            </a:r>
          </a:p>
          <a:p>
            <a:r>
              <a:rPr lang="en-US" sz="2800" b="1" i="1" dirty="0" smtClean="0"/>
              <a:t>The </a:t>
            </a:r>
            <a:r>
              <a:rPr lang="en-US" sz="2800" b="1" i="1" dirty="0"/>
              <a:t>Group will provide a Presentation on the model.</a:t>
            </a:r>
          </a:p>
          <a:p>
            <a:pPr lvl="1"/>
            <a:r>
              <a:rPr lang="en-US" b="1" i="1" dirty="0" smtClean="0"/>
              <a:t>5to 7 slides (Title slide;  Body; Summary Slide)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5823223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sz="11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Why was Glenn Curtiss known as the “Fastest Man on Earth?”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What was the contribution of Curtiss to the U.S. Army aviation?</a:t>
            </a:r>
            <a:endParaRPr lang="en-US" sz="2800" b="1" dirty="0" smtClean="0"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Identify the members of the AEA.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Describe the goals of the AEA.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Describe the significant aviation advances in 1910 and the impact.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1/24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38513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3" descr="image1.jp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2819"/>
            <a:ext cx="8229600" cy="1143000"/>
          </a:xfrm>
        </p:spPr>
        <p:txBody>
          <a:bodyPr lIns="88887" tIns="50793" rIns="88887" bIns="50793"/>
          <a:lstStyle/>
          <a:p>
            <a:pPr defTabSz="914051" eaLnBrk="1">
              <a:defRPr/>
            </a:pPr>
            <a:r>
              <a:rPr lang="en-US" sz="38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Safety Rules – Safety Monitor Brief</a:t>
            </a:r>
            <a:endParaRPr lang="en-US" sz="5100" dirty="0"/>
          </a:p>
        </p:txBody>
      </p:sp>
      <p:sp>
        <p:nvSpPr>
          <p:cNvPr id="43012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533400" y="1066800"/>
            <a:ext cx="8186291" cy="4180284"/>
          </a:xfrm>
          <a:ln>
            <a:prstDash val="solid"/>
          </a:ln>
        </p:spPr>
        <p:txBody>
          <a:bodyPr lIns="88887" tIns="50793" rIns="88887" bIns="50793"/>
          <a:lstStyle/>
          <a:p>
            <a:pPr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Must Use Safety </a:t>
            </a:r>
            <a:r>
              <a:rPr lang="en-US" sz="2800" b="1" i="1" dirty="0" smtClean="0">
                <a:solidFill>
                  <a:srgbClr val="FF0000"/>
                </a:solidFill>
              </a:rPr>
              <a:t>Glasses</a:t>
            </a:r>
          </a:p>
          <a:p>
            <a:pPr>
              <a:defRPr/>
            </a:pPr>
            <a:endParaRPr lang="en-US" sz="2800" b="1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Use of Cutting tools is Dangerous – AT ALL </a:t>
            </a:r>
            <a:r>
              <a:rPr lang="en-US" sz="2800" b="1" i="1" dirty="0" smtClean="0">
                <a:solidFill>
                  <a:srgbClr val="FF0000"/>
                </a:solidFill>
              </a:rPr>
              <a:t>TIMES</a:t>
            </a:r>
          </a:p>
          <a:p>
            <a:pPr>
              <a:defRPr/>
            </a:pPr>
            <a:endParaRPr lang="en-US" sz="2800" b="1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Must Use Cutting </a:t>
            </a:r>
            <a:r>
              <a:rPr lang="en-US" sz="2800" b="1" i="1" dirty="0" smtClean="0">
                <a:solidFill>
                  <a:srgbClr val="FF0000"/>
                </a:solidFill>
              </a:rPr>
              <a:t>Mats</a:t>
            </a:r>
          </a:p>
          <a:p>
            <a:pPr>
              <a:defRPr/>
            </a:pPr>
            <a:endParaRPr lang="en-US" sz="2800" b="1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Extended breathing of adhesives and paint fumes can be </a:t>
            </a:r>
            <a:r>
              <a:rPr lang="en-US" sz="2800" b="1" i="1" dirty="0" smtClean="0">
                <a:solidFill>
                  <a:srgbClr val="FF0000"/>
                </a:solidFill>
              </a:rPr>
              <a:t>dangerous</a:t>
            </a:r>
          </a:p>
          <a:p>
            <a:pPr>
              <a:defRPr/>
            </a:pPr>
            <a:endParaRPr lang="en-US" sz="2800" b="1" i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800" b="1" i="1" dirty="0" smtClean="0">
                <a:solidFill>
                  <a:srgbClr val="FF0000"/>
                </a:solidFill>
              </a:rPr>
              <a:t>May use vinyl gloves</a:t>
            </a:r>
          </a:p>
        </p:txBody>
      </p:sp>
    </p:spTree>
    <p:extLst>
      <p:ext uri="{BB962C8B-B14F-4D97-AF65-F5344CB8AC3E}">
        <p14:creationId xmlns:p14="http://schemas.microsoft.com/office/powerpoint/2010/main" val="22485251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3" descr="image1.jp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2819"/>
            <a:ext cx="8229600" cy="1143000"/>
          </a:xfrm>
        </p:spPr>
        <p:txBody>
          <a:bodyPr lIns="88887" tIns="50793" rIns="88887" bIns="50793"/>
          <a:lstStyle/>
          <a:p>
            <a:pPr defTabSz="914051" eaLnBrk="1">
              <a:defRPr/>
            </a:pPr>
            <a:r>
              <a:rPr lang="en-US" sz="38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Safety Rules – Safety Monitor Brief</a:t>
            </a:r>
            <a:endParaRPr lang="en-US" sz="5100" dirty="0"/>
          </a:p>
        </p:txBody>
      </p:sp>
      <p:sp>
        <p:nvSpPr>
          <p:cNvPr id="43012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57649" y="1371600"/>
            <a:ext cx="8186291" cy="4876800"/>
          </a:xfrm>
          <a:ln>
            <a:prstDash val="solid"/>
          </a:ln>
        </p:spPr>
        <p:txBody>
          <a:bodyPr lIns="88887" tIns="50793" rIns="88887" bIns="50793"/>
          <a:lstStyle/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Do not wash paint brushes in sink</a:t>
            </a:r>
          </a:p>
          <a:p>
            <a:pPr>
              <a:defRPr/>
            </a:pPr>
            <a:endParaRPr lang="en-US" b="1" i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Do not pour paint or thinner down drain</a:t>
            </a:r>
          </a:p>
          <a:p>
            <a:pPr>
              <a:defRPr/>
            </a:pPr>
            <a:endParaRPr lang="en-US" b="1" i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Only use paint thinner to clean brushes</a:t>
            </a:r>
          </a:p>
          <a:p>
            <a:pPr>
              <a:defRPr/>
            </a:pPr>
            <a:endParaRPr lang="en-US" b="1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May use Acetone to remove Super Glue or glue </a:t>
            </a:r>
          </a:p>
          <a:p>
            <a:pPr>
              <a:defRPr/>
            </a:pPr>
            <a:endParaRPr lang="en-US" b="1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Only use spray paint outside and on cardboard  to avoid </a:t>
            </a:r>
            <a:r>
              <a:rPr lang="en-US" b="1" i="1" smtClean="0">
                <a:solidFill>
                  <a:srgbClr val="FF0000"/>
                </a:solidFill>
              </a:rPr>
              <a:t>overspray.</a:t>
            </a:r>
            <a:endParaRPr lang="en-US" b="1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473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6542" y="1502527"/>
            <a:ext cx="7615396" cy="3181159"/>
          </a:xfrm>
          <a:prstGeom prst="rect">
            <a:avLst/>
          </a:prstGeom>
          <a:noFill/>
        </p:spPr>
        <p:txBody>
          <a:bodyPr wrap="none" lIns="64284" tIns="32142" rIns="64284" bIns="3214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00" b="1" spc="35" dirty="0">
                <a:ln w="11430"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SAFETY</a:t>
            </a:r>
            <a:r>
              <a:rPr lang="en-US" sz="6700" b="1" spc="35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 FIRST.</a:t>
            </a:r>
          </a:p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6700" b="1" spc="35" dirty="0">
              <a:ln w="11430"/>
              <a:gradFill>
                <a:gsLst>
                  <a:gs pos="25000">
                    <a:srgbClr val="DA1F28">
                      <a:satMod val="155000"/>
                    </a:srgbClr>
                  </a:gs>
                  <a:gs pos="100000">
                    <a:srgbClr val="DA1F28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elvetica Light" charset="0"/>
              <a:sym typeface="Helvetica Light" charset="0"/>
            </a:endParaRPr>
          </a:p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00" b="1" spc="35" dirty="0">
                <a:ln w="11430"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SAFETY</a:t>
            </a:r>
            <a:r>
              <a:rPr lang="en-US" sz="6700" b="1" spc="35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 ALWAYS.</a:t>
            </a:r>
          </a:p>
        </p:txBody>
      </p:sp>
    </p:spTree>
    <p:extLst>
      <p:ext uri="{BB962C8B-B14F-4D97-AF65-F5344CB8AC3E}">
        <p14:creationId xmlns:p14="http://schemas.microsoft.com/office/powerpoint/2010/main" val="183740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3" descr="image1.jp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2819"/>
            <a:ext cx="8229600" cy="1143000"/>
          </a:xfrm>
        </p:spPr>
        <p:txBody>
          <a:bodyPr lIns="88887" tIns="50793" rIns="88887" bIns="50793"/>
          <a:lstStyle/>
          <a:p>
            <a:pPr defTabSz="914051" eaLnBrk="1">
              <a:defRPr/>
            </a:pPr>
            <a:r>
              <a:rPr lang="en-US" sz="38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Safety Rules – Safety Monitor Brief</a:t>
            </a:r>
            <a:endParaRPr lang="en-US" sz="5100" dirty="0"/>
          </a:p>
        </p:txBody>
      </p:sp>
      <p:sp>
        <p:nvSpPr>
          <p:cNvPr id="43012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57649" y="914400"/>
            <a:ext cx="8186291" cy="4180284"/>
          </a:xfrm>
          <a:ln>
            <a:prstDash val="solid"/>
          </a:ln>
        </p:spPr>
        <p:txBody>
          <a:bodyPr lIns="88887" tIns="50793" rIns="88887" bIns="50793"/>
          <a:lstStyle/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Be sure to read all model instructions.</a:t>
            </a:r>
          </a:p>
          <a:p>
            <a:pPr>
              <a:defRPr/>
            </a:pPr>
            <a:endParaRPr lang="en-US" b="1" i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All </a:t>
            </a:r>
            <a:r>
              <a:rPr lang="en-US" b="1" i="1" dirty="0">
                <a:solidFill>
                  <a:srgbClr val="FF0000"/>
                </a:solidFill>
              </a:rPr>
              <a:t>Areas will remain clean and </a:t>
            </a:r>
            <a:r>
              <a:rPr lang="en-US" b="1" i="1" dirty="0" smtClean="0">
                <a:solidFill>
                  <a:srgbClr val="FF0000"/>
                </a:solidFill>
              </a:rPr>
              <a:t>organized</a:t>
            </a:r>
          </a:p>
          <a:p>
            <a:pPr>
              <a:defRPr/>
            </a:pPr>
            <a:endParaRPr lang="en-US" b="1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="1" i="1" dirty="0">
                <a:solidFill>
                  <a:srgbClr val="FF0000"/>
                </a:solidFill>
              </a:rPr>
              <a:t>Plane Captains </a:t>
            </a:r>
            <a:r>
              <a:rPr lang="en-US" b="1" i="1" dirty="0"/>
              <a:t>will insure All Areas will be cleaned  and all items put back in proper locations </a:t>
            </a:r>
            <a:r>
              <a:rPr lang="en-US" sz="4000" b="1" i="1" dirty="0" smtClean="0"/>
              <a:t>10</a:t>
            </a:r>
            <a:r>
              <a:rPr lang="en-US" b="1" i="1" dirty="0" smtClean="0"/>
              <a:t>minutes </a:t>
            </a:r>
            <a:r>
              <a:rPr lang="en-US" b="1" i="1" dirty="0"/>
              <a:t>prior to class </a:t>
            </a:r>
            <a:r>
              <a:rPr lang="en-US" b="1" i="1" dirty="0" smtClean="0"/>
              <a:t>ending</a:t>
            </a:r>
          </a:p>
          <a:p>
            <a:pPr>
              <a:defRPr/>
            </a:pPr>
            <a:endParaRPr lang="en-US" b="1" i="1" dirty="0"/>
          </a:p>
          <a:p>
            <a:pPr>
              <a:defRPr/>
            </a:pPr>
            <a:r>
              <a:rPr lang="en-US" b="1" i="1" dirty="0"/>
              <a:t>Class </a:t>
            </a:r>
            <a:r>
              <a:rPr lang="en-US" b="1" i="1" cap="all" dirty="0">
                <a:solidFill>
                  <a:srgbClr val="C00000"/>
                </a:solidFill>
              </a:rPr>
              <a:t>safety monitor </a:t>
            </a:r>
            <a:r>
              <a:rPr lang="en-US" b="1" i="1" dirty="0"/>
              <a:t>will insure areas are clean and safe at all </a:t>
            </a:r>
            <a:r>
              <a:rPr lang="en-US" b="1" i="1" dirty="0" smtClean="0"/>
              <a:t>times</a:t>
            </a:r>
          </a:p>
          <a:p>
            <a:pPr>
              <a:defRPr/>
            </a:pPr>
            <a:endParaRPr lang="en-US" b="1" i="1" dirty="0"/>
          </a:p>
          <a:p>
            <a:pPr>
              <a:defRPr/>
            </a:pPr>
            <a:r>
              <a:rPr lang="en-US" b="1" i="1" dirty="0" smtClean="0"/>
              <a:t>Class Leader insure hangar is clean before class dismissed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7883012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6542" y="1502527"/>
            <a:ext cx="7615396" cy="3181159"/>
          </a:xfrm>
          <a:prstGeom prst="rect">
            <a:avLst/>
          </a:prstGeom>
          <a:noFill/>
        </p:spPr>
        <p:txBody>
          <a:bodyPr wrap="none" lIns="64284" tIns="32142" rIns="64284" bIns="3214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00" b="1" spc="35" dirty="0">
                <a:ln w="11430"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SAFETY</a:t>
            </a:r>
            <a:r>
              <a:rPr lang="en-US" sz="6700" b="1" spc="35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 FIRST.</a:t>
            </a:r>
          </a:p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6700" b="1" spc="35" dirty="0">
              <a:ln w="11430"/>
              <a:gradFill>
                <a:gsLst>
                  <a:gs pos="25000">
                    <a:srgbClr val="DA1F28">
                      <a:satMod val="155000"/>
                    </a:srgbClr>
                  </a:gs>
                  <a:gs pos="100000">
                    <a:srgbClr val="DA1F28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elvetica Light" charset="0"/>
              <a:sym typeface="Helvetica Light" charset="0"/>
            </a:endParaRPr>
          </a:p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00" b="1" spc="35" dirty="0">
                <a:ln w="11430"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SAFETY</a:t>
            </a:r>
            <a:r>
              <a:rPr lang="en-US" sz="6700" b="1" spc="35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 ALWAYS.</a:t>
            </a:r>
          </a:p>
        </p:txBody>
      </p:sp>
    </p:spTree>
    <p:extLst>
      <p:ext uri="{BB962C8B-B14F-4D97-AF65-F5344CB8AC3E}">
        <p14:creationId xmlns:p14="http://schemas.microsoft.com/office/powerpoint/2010/main" val="144633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68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algn="ctr" defTabSz="410667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47" name="AutoShape 2"/>
          <p:cNvSpPr>
            <a:spLocks/>
          </p:cNvSpPr>
          <p:nvPr/>
        </p:nvSpPr>
        <p:spPr bwMode="auto">
          <a:xfrm>
            <a:off x="485553" y="5938242"/>
            <a:ext cx="3690193" cy="93315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21489"/>
                </a:lnTo>
                <a:lnTo>
                  <a:pt x="17056" y="21600"/>
                </a:lnTo>
                <a:lnTo>
                  <a:pt x="46" y="146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algn="ctr" defTabSz="410667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48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algn="ctr" defTabSz="410667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49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algn="ctr" defTabSz="410667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50" name="Rectangle 5"/>
          <p:cNvSpPr>
            <a:spLocks/>
          </p:cNvSpPr>
          <p:nvPr/>
        </p:nvSpPr>
        <p:spPr bwMode="auto">
          <a:xfrm>
            <a:off x="380633" y="151808"/>
            <a:ext cx="8610451" cy="58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877" tIns="50788" rIns="88877" bIns="50788"/>
          <a:lstStyle/>
          <a:p>
            <a:pPr algn="ctr" defTabSz="913957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Lesson Closure - 3 – 2 - 1</a:t>
            </a: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grpSp>
        <p:nvGrpSpPr>
          <p:cNvPr id="57351" name="Group 6"/>
          <p:cNvGrpSpPr>
            <a:grpSpLocks/>
          </p:cNvGrpSpPr>
          <p:nvPr/>
        </p:nvGrpSpPr>
        <p:grpSpPr bwMode="auto">
          <a:xfrm>
            <a:off x="179710" y="1237878"/>
            <a:ext cx="4468192" cy="2153171"/>
            <a:chOff x="0" y="0"/>
            <a:chExt cx="485" cy="231"/>
          </a:xfrm>
        </p:grpSpPr>
        <p:sp>
          <p:nvSpPr>
            <p:cNvPr id="57358" name="AutoShape 7"/>
            <p:cNvSpPr>
              <a:spLocks/>
            </p:cNvSpPr>
            <p:nvPr/>
          </p:nvSpPr>
          <p:spPr bwMode="auto">
            <a:xfrm>
              <a:off x="0" y="0"/>
              <a:ext cx="485" cy="231"/>
            </a:xfrm>
            <a:prstGeom prst="roundRect">
              <a:avLst>
                <a:gd name="adj" fmla="val 11718"/>
              </a:avLst>
            </a:prstGeom>
            <a:solidFill>
              <a:srgbClr val="FFC000"/>
            </a:solidFill>
            <a:ln w="36124">
              <a:solidFill>
                <a:srgbClr val="21768B"/>
              </a:solidFill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pPr algn="ctr" defTabSz="410667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>
                <a:solidFill>
                  <a:srgbClr val="000000"/>
                </a:solidFill>
                <a:sym typeface="Helvetica Light" charset="0"/>
              </a:endParaRPr>
            </a:p>
          </p:txBody>
        </p:sp>
        <p:sp>
          <p:nvSpPr>
            <p:cNvPr id="57359" name="Rectangle 8"/>
            <p:cNvSpPr>
              <a:spLocks/>
            </p:cNvSpPr>
            <p:nvPr/>
          </p:nvSpPr>
          <p:spPr bwMode="auto">
            <a:xfrm>
              <a:off x="7" y="37"/>
              <a:ext cx="476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126435" tIns="72248" rIns="126435" bIns="72248"/>
            <a:lstStyle/>
            <a:p>
              <a:pPr defTabSz="913957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b="1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3. List 3 things you learned today.</a:t>
              </a:r>
              <a:endParaRPr lang="en-US" sz="2500" dirty="0">
                <a:solidFill>
                  <a:srgbClr val="000000"/>
                </a:solidFill>
                <a:sym typeface="Helvetica Light" charset="0"/>
              </a:endParaRPr>
            </a:p>
          </p:txBody>
        </p:sp>
      </p:grpSp>
      <p:grpSp>
        <p:nvGrpSpPr>
          <p:cNvPr id="57352" name="Group 12"/>
          <p:cNvGrpSpPr>
            <a:grpSpLocks/>
          </p:cNvGrpSpPr>
          <p:nvPr/>
        </p:nvGrpSpPr>
        <p:grpSpPr bwMode="auto">
          <a:xfrm>
            <a:off x="2550547" y="4008318"/>
            <a:ext cx="3953619" cy="2311673"/>
            <a:chOff x="0" y="0"/>
            <a:chExt cx="443" cy="259"/>
          </a:xfrm>
        </p:grpSpPr>
        <p:sp>
          <p:nvSpPr>
            <p:cNvPr id="57356" name="AutoShape 13"/>
            <p:cNvSpPr>
              <a:spLocks/>
            </p:cNvSpPr>
            <p:nvPr/>
          </p:nvSpPr>
          <p:spPr bwMode="auto">
            <a:xfrm>
              <a:off x="0" y="0"/>
              <a:ext cx="443" cy="259"/>
            </a:xfrm>
            <a:prstGeom prst="roundRect">
              <a:avLst>
                <a:gd name="adj" fmla="val 11718"/>
              </a:avLst>
            </a:prstGeom>
            <a:solidFill>
              <a:srgbClr val="00B0F0"/>
            </a:solidFill>
            <a:ln w="36124">
              <a:solidFill>
                <a:srgbClr val="21768B"/>
              </a:solidFill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pPr algn="ctr" defTabSz="410667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>
                <a:solidFill>
                  <a:srgbClr val="000000"/>
                </a:solidFill>
                <a:sym typeface="Helvetica Light" charset="0"/>
              </a:endParaRPr>
            </a:p>
          </p:txBody>
        </p:sp>
        <p:sp>
          <p:nvSpPr>
            <p:cNvPr id="57357" name="Rectangle 14"/>
            <p:cNvSpPr>
              <a:spLocks/>
            </p:cNvSpPr>
            <p:nvPr/>
          </p:nvSpPr>
          <p:spPr bwMode="auto">
            <a:xfrm>
              <a:off x="16" y="24"/>
              <a:ext cx="41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126435" tIns="72248" rIns="126435" bIns="72248"/>
            <a:lstStyle/>
            <a:p>
              <a:pPr defTabSz="913957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FFFFFF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1. Create (1) quiz question with answer about today’s lesson.</a:t>
              </a:r>
              <a:endParaRPr lang="en-US" sz="2000" dirty="0">
                <a:solidFill>
                  <a:srgbClr val="000000"/>
                </a:solidFill>
                <a:sym typeface="Helvetica Light" charset="0"/>
              </a:endParaRPr>
            </a:p>
          </p:txBody>
        </p:sp>
      </p:grpSp>
      <p:grpSp>
        <p:nvGrpSpPr>
          <p:cNvPr id="57353" name="Group 15"/>
          <p:cNvGrpSpPr>
            <a:grpSpLocks/>
          </p:cNvGrpSpPr>
          <p:nvPr/>
        </p:nvGrpSpPr>
        <p:grpSpPr bwMode="auto">
          <a:xfrm>
            <a:off x="4740549" y="1141885"/>
            <a:ext cx="4145607" cy="2249165"/>
            <a:chOff x="0" y="0"/>
            <a:chExt cx="465" cy="252"/>
          </a:xfrm>
        </p:grpSpPr>
        <p:sp>
          <p:nvSpPr>
            <p:cNvPr id="57354" name="AutoShape 16"/>
            <p:cNvSpPr>
              <a:spLocks/>
            </p:cNvSpPr>
            <p:nvPr/>
          </p:nvSpPr>
          <p:spPr bwMode="auto">
            <a:xfrm>
              <a:off x="0" y="0"/>
              <a:ext cx="463" cy="252"/>
            </a:xfrm>
            <a:prstGeom prst="roundRect">
              <a:avLst>
                <a:gd name="adj" fmla="val 11718"/>
              </a:avLst>
            </a:prstGeom>
            <a:solidFill>
              <a:srgbClr val="FFFF00"/>
            </a:solidFill>
            <a:ln w="36124">
              <a:solidFill>
                <a:srgbClr val="21768B"/>
              </a:solidFill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pPr algn="ctr" defTabSz="410667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>
                <a:solidFill>
                  <a:srgbClr val="000000"/>
                </a:solidFill>
                <a:sym typeface="Helvetica Light" charset="0"/>
              </a:endParaRPr>
            </a:p>
          </p:txBody>
        </p:sp>
        <p:sp>
          <p:nvSpPr>
            <p:cNvPr id="57355" name="Rectangle 17"/>
            <p:cNvSpPr>
              <a:spLocks/>
            </p:cNvSpPr>
            <p:nvPr/>
          </p:nvSpPr>
          <p:spPr bwMode="auto">
            <a:xfrm>
              <a:off x="11" y="46"/>
              <a:ext cx="454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126435" tIns="72248" rIns="126435" bIns="72248"/>
            <a:lstStyle/>
            <a:p>
              <a:pPr defTabSz="913957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b="1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2. List 2 things you have questions about today’s lesson.</a:t>
              </a:r>
              <a:endParaRPr lang="en-US" sz="2500" dirty="0">
                <a:solidFill>
                  <a:srgbClr val="000000"/>
                </a:solidFill>
                <a:sym typeface="Helvetica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29286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312102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33400"/>
            <a:ext cx="30289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63" y="3124200"/>
            <a:ext cx="3970337" cy="364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92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3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3" descr="image1.jp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2819"/>
            <a:ext cx="8229600" cy="1143000"/>
          </a:xfrm>
        </p:spPr>
        <p:txBody>
          <a:bodyPr lIns="88887" tIns="50793" rIns="88887" bIns="50793"/>
          <a:lstStyle/>
          <a:p>
            <a:pPr defTabSz="914051" eaLnBrk="1">
              <a:defRPr/>
            </a:pPr>
            <a:r>
              <a:rPr lang="en-US" sz="38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Safety Rules – Safety Monitor Brief</a:t>
            </a:r>
            <a:endParaRPr lang="en-US" sz="5100" dirty="0"/>
          </a:p>
        </p:txBody>
      </p:sp>
      <p:sp>
        <p:nvSpPr>
          <p:cNvPr id="43012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57649" y="1077144"/>
            <a:ext cx="8186291" cy="3941340"/>
          </a:xfrm>
          <a:ln>
            <a:prstDash val="solid"/>
          </a:ln>
        </p:spPr>
        <p:txBody>
          <a:bodyPr lIns="88887" tIns="50793" rIns="88887" bIns="50793"/>
          <a:lstStyle/>
          <a:p>
            <a:pPr>
              <a:defRPr/>
            </a:pPr>
            <a:r>
              <a:rPr lang="en-US" sz="2800" b="1" i="1" dirty="0"/>
              <a:t>Must Use Safety Glasses</a:t>
            </a:r>
          </a:p>
          <a:p>
            <a:pPr>
              <a:defRPr/>
            </a:pPr>
            <a:r>
              <a:rPr lang="en-US" sz="2800" b="1" i="1" dirty="0"/>
              <a:t>Use of Cutting tools is Dangerous – AT ALL TIMES</a:t>
            </a:r>
          </a:p>
          <a:p>
            <a:pPr>
              <a:defRPr/>
            </a:pPr>
            <a:r>
              <a:rPr lang="en-US" sz="2800" b="1" i="1" dirty="0"/>
              <a:t>Must Use Cutting Mats</a:t>
            </a:r>
          </a:p>
          <a:p>
            <a:pPr>
              <a:defRPr/>
            </a:pPr>
            <a:r>
              <a:rPr lang="en-US" sz="2800" b="1" i="1" dirty="0"/>
              <a:t>Extended breathing of adhesives and paint fumes can be dangerous</a:t>
            </a:r>
          </a:p>
          <a:p>
            <a:pPr>
              <a:defRPr/>
            </a:pPr>
            <a:r>
              <a:rPr lang="en-US" sz="2800" b="1" i="1" dirty="0"/>
              <a:t>All Areas will remain clean and organized</a:t>
            </a:r>
          </a:p>
          <a:p>
            <a:pPr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Plane Captains </a:t>
            </a:r>
            <a:r>
              <a:rPr lang="en-US" sz="2800" b="1" i="1" dirty="0"/>
              <a:t>will insure All Areas will be cleaned  and all items put back in proper locations </a:t>
            </a:r>
            <a:r>
              <a:rPr lang="en-US" sz="4200" b="1" i="1" dirty="0" smtClean="0"/>
              <a:t>10</a:t>
            </a:r>
            <a:r>
              <a:rPr lang="en-US" sz="2800" b="1" i="1" dirty="0" smtClean="0"/>
              <a:t>minutes </a:t>
            </a:r>
            <a:r>
              <a:rPr lang="en-US" sz="2800" b="1" i="1" dirty="0"/>
              <a:t>prior to class ending</a:t>
            </a:r>
          </a:p>
          <a:p>
            <a:pPr>
              <a:defRPr/>
            </a:pPr>
            <a:r>
              <a:rPr lang="en-US" sz="2800" b="1" i="1" dirty="0"/>
              <a:t>Class </a:t>
            </a:r>
            <a:r>
              <a:rPr lang="en-US" sz="2800" b="1" i="1" cap="all" dirty="0">
                <a:solidFill>
                  <a:srgbClr val="C00000"/>
                </a:solidFill>
              </a:rPr>
              <a:t>safety monitor </a:t>
            </a:r>
            <a:r>
              <a:rPr lang="en-US" sz="2800" b="1" i="1" dirty="0"/>
              <a:t>will insure areas are clean and safe at all times</a:t>
            </a:r>
          </a:p>
        </p:txBody>
      </p:sp>
    </p:spTree>
    <p:extLst>
      <p:ext uri="{BB962C8B-B14F-4D97-AF65-F5344CB8AC3E}">
        <p14:creationId xmlns:p14="http://schemas.microsoft.com/office/powerpoint/2010/main" val="29689495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339828" cy="5182493"/>
          </a:xfrm>
        </p:spPr>
        <p:txBody>
          <a:bodyPr lIns="88896" tIns="50798" rIns="88896" bIns="50798" anchor="t">
            <a:normAutofit/>
          </a:bodyPr>
          <a:lstStyle/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Baldwin’s airship with the Curtiss engine became the first powered dirigible in the U.S.</a:t>
            </a: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/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/>
              <a:t>Another of </a:t>
            </a:r>
            <a:r>
              <a:rPr lang="en-US" sz="2800" dirty="0" smtClean="0">
                <a:solidFill>
                  <a:srgbClr val="FF0000"/>
                </a:solidFill>
              </a:rPr>
              <a:t>Curtiss engines</a:t>
            </a:r>
            <a:r>
              <a:rPr lang="en-US" sz="2800" dirty="0" smtClean="0"/>
              <a:t> was used to power the </a:t>
            </a:r>
            <a:r>
              <a:rPr lang="en-US" sz="2800" dirty="0" smtClean="0">
                <a:solidFill>
                  <a:srgbClr val="FF0000"/>
                </a:solidFill>
              </a:rPr>
              <a:t>first U.S. Army aircraft the dirigible – SC-1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8896" tIns="50798" rIns="88896" bIns="50798"/>
          <a:lstStyle/>
          <a:p>
            <a:pPr defTabSz="914145">
              <a:defRPr/>
            </a:pPr>
            <a:r>
              <a:rPr lang="en-US" sz="41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Developments in the U.S.</a:t>
            </a: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0"/>
            <a:ext cx="17240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12661"/>
            <a:ext cx="27051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3171372"/>
            <a:ext cx="2806926" cy="346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0434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3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312102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33400"/>
            <a:ext cx="30289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63" y="3124200"/>
            <a:ext cx="3970337" cy="364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2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08" y="1961513"/>
            <a:ext cx="8420984" cy="293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423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488" y="1714500"/>
            <a:ext cx="93249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02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sz="11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Why was Glenn Curtiss known as the “Fastest Man on Earth?”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What was the contribution of Curtiss to the U.S. Army aviation?</a:t>
            </a:r>
            <a:endParaRPr lang="en-US" sz="2800" b="1" dirty="0" smtClean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Identify the members of the AEA.</a:t>
            </a:r>
            <a:endParaRPr lang="en-US" sz="2800" b="1" dirty="0">
              <a:solidFill>
                <a:srgbClr val="0070C0"/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Describe the goals of the AEA.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Describe the significant aviation advances in 1910 and the impact.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1/24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38513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/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339828" cy="5182493"/>
          </a:xfrm>
        </p:spPr>
        <p:txBody>
          <a:bodyPr lIns="88896" tIns="50798" rIns="88896" bIns="50798" anchor="t">
            <a:normAutofit/>
          </a:bodyPr>
          <a:lstStyle/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Alexander Graham Bell asked Curtiss to join him to help design and develop aircraft and further developments in the aviation industry. (Goal of AEA)</a:t>
            </a:r>
          </a:p>
          <a:p>
            <a:pPr marL="51344" indent="0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800" dirty="0" smtClean="0"/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The AEA was formed by Bell, Curtiss, Lt Thomas Selfridge, Baldwin and </a:t>
            </a:r>
            <a:r>
              <a:rPr lang="en-US" sz="2800" dirty="0" err="1" smtClean="0">
                <a:solidFill>
                  <a:srgbClr val="C00000"/>
                </a:solidFill>
              </a:rPr>
              <a:t>JohnMcCurdy</a:t>
            </a:r>
            <a:r>
              <a:rPr lang="en-US" sz="2800" dirty="0" smtClean="0">
                <a:solidFill>
                  <a:srgbClr val="C00000"/>
                </a:solidFill>
              </a:rPr>
              <a:t>.</a:t>
            </a:r>
            <a:endParaRPr lang="en-US" sz="2800" dirty="0" smtClean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8896" tIns="50798" rIns="88896" bIns="50798"/>
          <a:lstStyle/>
          <a:p>
            <a:pPr defTabSz="914145">
              <a:defRPr/>
            </a:pPr>
            <a:r>
              <a:rPr lang="en-US" sz="41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Aerial Experiment Association</a:t>
            </a: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71600"/>
            <a:ext cx="2924175" cy="207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28" y="3657600"/>
            <a:ext cx="3549718" cy="286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0660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sz="11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Why was Glenn Curtiss known as the “Fastest Man on Earth?”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What was the contribution of Curtiss to the U.S. Army aviation?</a:t>
            </a:r>
            <a:endParaRPr lang="en-US" sz="2800" b="1" dirty="0" smtClean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Identify the members of the AEA.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ea typeface="Helvetica" charset="0"/>
                <a:cs typeface="Helvetica" charset="0"/>
                <a:sym typeface="Helvetica" charset="0"/>
              </a:rPr>
              <a:t>Describe the goals of the AEA.</a:t>
            </a:r>
            <a:endParaRPr lang="en-US" sz="2800" b="1" dirty="0"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Describe the significant aviation advances in 1910 and the impact.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1/24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38513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7.xml><?xml version="1.0" encoding="utf-8"?>
<a:theme xmlns:a="http://schemas.openxmlformats.org/drawingml/2006/main" name="3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4187</TotalTime>
  <Words>2264</Words>
  <Application>Microsoft Office PowerPoint</Application>
  <PresentationFormat>On-screen Show (4:3)</PresentationFormat>
  <Paragraphs>437</Paragraphs>
  <Slides>63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63</vt:i4>
      </vt:variant>
    </vt:vector>
  </HeadingPairs>
  <TitlesOfParts>
    <vt:vector size="83" baseType="lpstr">
      <vt:lpstr>ＭＳ Ｐゴシック</vt:lpstr>
      <vt:lpstr>Arial</vt:lpstr>
      <vt:lpstr>Calibri</vt:lpstr>
      <vt:lpstr>Cambria</vt:lpstr>
      <vt:lpstr>Candara</vt:lpstr>
      <vt:lpstr>Helvetica</vt:lpstr>
      <vt:lpstr>Helvetica Light</vt:lpstr>
      <vt:lpstr>Lucida Sans Unicode</vt:lpstr>
      <vt:lpstr>Noteworthy Bold</vt:lpstr>
      <vt:lpstr>Times New Roman</vt:lpstr>
      <vt:lpstr>Verdana</vt:lpstr>
      <vt:lpstr>Wingdings 2</vt:lpstr>
      <vt:lpstr>Wingdings 3</vt:lpstr>
      <vt:lpstr>Concourse</vt:lpstr>
      <vt:lpstr>Office Theme</vt:lpstr>
      <vt:lpstr>1_Concourse</vt:lpstr>
      <vt:lpstr>3_Custom Design</vt:lpstr>
      <vt:lpstr>8_Office Theme</vt:lpstr>
      <vt:lpstr>6_Office Theme</vt:lpstr>
      <vt:lpstr>3_Concourse</vt:lpstr>
      <vt:lpstr>Warm-Up – 1/24 – 10 minutes</vt:lpstr>
      <vt:lpstr>Questions / Comments</vt:lpstr>
      <vt:lpstr>Warm-Up – 1/24 – 10 minutes</vt:lpstr>
      <vt:lpstr>Developments in the U.S.</vt:lpstr>
      <vt:lpstr>Warm-Up – 1/24 – 10 minutes</vt:lpstr>
      <vt:lpstr>Developments in the U.S.</vt:lpstr>
      <vt:lpstr>Warm-Up – 1/24 – 10 minutes</vt:lpstr>
      <vt:lpstr>Aerial Experiment Association</vt:lpstr>
      <vt:lpstr>Warm-Up – 1/24 – 10 minutes</vt:lpstr>
      <vt:lpstr>Aerial Experiment Association</vt:lpstr>
      <vt:lpstr>Warm-Up – 1/24 – 10 minutes</vt:lpstr>
      <vt:lpstr>Significant Aviation Advances 1910 and their impact</vt:lpstr>
      <vt:lpstr>Significant Aviation Advances 1910 and their impact</vt:lpstr>
      <vt:lpstr>Significant Aviation Advances 1910 and their impact</vt:lpstr>
      <vt:lpstr>Questions / Comments</vt:lpstr>
      <vt:lpstr>THIS DAY IN AVIATION</vt:lpstr>
      <vt:lpstr>Questions / Comments</vt:lpstr>
      <vt:lpstr>PowerPoint Presentation</vt:lpstr>
      <vt:lpstr>3A - Missing Assignments</vt:lpstr>
      <vt:lpstr>Questions / Comments</vt:lpstr>
      <vt:lpstr>PowerPoint Presentation</vt:lpstr>
      <vt:lpstr>Today’s Mission Requirements</vt:lpstr>
      <vt:lpstr>PowerPoint Presentation</vt:lpstr>
      <vt:lpstr>Developments in the U.S.</vt:lpstr>
      <vt:lpstr>Developments in the U.S.</vt:lpstr>
      <vt:lpstr>PowerPoint Presentation</vt:lpstr>
      <vt:lpstr>Developments in the U.S.</vt:lpstr>
      <vt:lpstr>Development in the U.S.</vt:lpstr>
      <vt:lpstr>PowerPoint Presentation</vt:lpstr>
      <vt:lpstr>Development in the U.S.</vt:lpstr>
      <vt:lpstr>PowerPoint Presentation</vt:lpstr>
      <vt:lpstr>Development in the U.S.</vt:lpstr>
      <vt:lpstr>Development in the U.S.</vt:lpstr>
      <vt:lpstr>Development in the U.S.</vt:lpstr>
      <vt:lpstr>Questions / Comments</vt:lpstr>
      <vt:lpstr>Today’s Mission Requirements</vt:lpstr>
      <vt:lpstr>Developments in the U.S.</vt:lpstr>
      <vt:lpstr>Today’s Mission Requirements</vt:lpstr>
      <vt:lpstr>Developments in the U.S.</vt:lpstr>
      <vt:lpstr>Today’s Mission Requirements</vt:lpstr>
      <vt:lpstr>Developments in the U.S.</vt:lpstr>
      <vt:lpstr>Today’s Mission Requirements</vt:lpstr>
      <vt:lpstr>Development in the U.S.</vt:lpstr>
      <vt:lpstr>Today’s Mission Requirements</vt:lpstr>
      <vt:lpstr>Development in the U.S.</vt:lpstr>
      <vt:lpstr>Development in the U.S.</vt:lpstr>
      <vt:lpstr>Questions / Comments</vt:lpstr>
      <vt:lpstr>PowerPoint Presentation</vt:lpstr>
      <vt:lpstr>Model Building Grading Rubic</vt:lpstr>
      <vt:lpstr>Safety Rules – Safety Monitor Brief</vt:lpstr>
      <vt:lpstr>Safety Rules – Safety Monitor Brief</vt:lpstr>
      <vt:lpstr>PowerPoint Presentation</vt:lpstr>
      <vt:lpstr>Safety Rules – Safety Monitor Brief</vt:lpstr>
      <vt:lpstr>PowerPoint Presentation</vt:lpstr>
      <vt:lpstr>Questions / Comments</vt:lpstr>
      <vt:lpstr>PowerPoint Presentation</vt:lpstr>
      <vt:lpstr>PowerPoint Presentation</vt:lpstr>
      <vt:lpstr>Questions / Comments</vt:lpstr>
      <vt:lpstr>Safety Rules – Safety Monitor Brief</vt:lpstr>
      <vt:lpstr>Questions / Comments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Petrucci, Anthony P</cp:lastModifiedBy>
  <cp:revision>261</cp:revision>
  <cp:lastPrinted>2012-09-19T19:45:53Z</cp:lastPrinted>
  <dcterms:created xsi:type="dcterms:W3CDTF">2011-01-17T01:19:35Z</dcterms:created>
  <dcterms:modified xsi:type="dcterms:W3CDTF">2018-01-24T18:13:30Z</dcterms:modified>
</cp:coreProperties>
</file>