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0" r:id="rId3"/>
    <p:sldMasterId id="2147483732" r:id="rId4"/>
    <p:sldMasterId id="2147483744" r:id="rId5"/>
    <p:sldMasterId id="2147483748" r:id="rId6"/>
    <p:sldMasterId id="2147483772" r:id="rId7"/>
  </p:sldMasterIdLst>
  <p:notesMasterIdLst>
    <p:notesMasterId r:id="rId63"/>
  </p:notesMasterIdLst>
  <p:sldIdLst>
    <p:sldId id="422" r:id="rId8"/>
    <p:sldId id="423" r:id="rId9"/>
    <p:sldId id="424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05" r:id="rId19"/>
    <p:sldId id="396" r:id="rId20"/>
    <p:sldId id="471" r:id="rId21"/>
    <p:sldId id="472" r:id="rId22"/>
    <p:sldId id="473" r:id="rId23"/>
    <p:sldId id="397" r:id="rId24"/>
    <p:sldId id="475" r:id="rId25"/>
    <p:sldId id="421" r:id="rId26"/>
    <p:sldId id="433" r:id="rId27"/>
    <p:sldId id="434" r:id="rId28"/>
    <p:sldId id="435" r:id="rId29"/>
    <p:sldId id="436" r:id="rId30"/>
    <p:sldId id="437" r:id="rId31"/>
    <p:sldId id="438" r:id="rId32"/>
    <p:sldId id="439" r:id="rId33"/>
    <p:sldId id="440" r:id="rId34"/>
    <p:sldId id="441" r:id="rId35"/>
    <p:sldId id="442" r:id="rId36"/>
    <p:sldId id="443" r:id="rId37"/>
    <p:sldId id="444" r:id="rId38"/>
    <p:sldId id="445" r:id="rId39"/>
    <p:sldId id="446" r:id="rId40"/>
    <p:sldId id="447" r:id="rId41"/>
    <p:sldId id="448" r:id="rId42"/>
    <p:sldId id="449" r:id="rId43"/>
    <p:sldId id="450" r:id="rId44"/>
    <p:sldId id="451" r:id="rId45"/>
    <p:sldId id="462" r:id="rId46"/>
    <p:sldId id="463" r:id="rId47"/>
    <p:sldId id="294" r:id="rId48"/>
    <p:sldId id="398" r:id="rId49"/>
    <p:sldId id="452" r:id="rId50"/>
    <p:sldId id="453" r:id="rId51"/>
    <p:sldId id="454" r:id="rId52"/>
    <p:sldId id="455" r:id="rId53"/>
    <p:sldId id="456" r:id="rId54"/>
    <p:sldId id="457" r:id="rId55"/>
    <p:sldId id="458" r:id="rId56"/>
    <p:sldId id="459" r:id="rId57"/>
    <p:sldId id="460" r:id="rId58"/>
    <p:sldId id="461" r:id="rId59"/>
    <p:sldId id="406" r:id="rId60"/>
    <p:sldId id="408" r:id="rId61"/>
    <p:sldId id="407" r:id="rId62"/>
  </p:sldIdLst>
  <p:sldSz cx="9144000" cy="6858000" type="screen4x3"/>
  <p:notesSz cx="6858000" cy="9144000"/>
  <p:defaultTextStyle>
    <a:defPPr>
      <a:defRPr lang="en-US"/>
    </a:defPPr>
    <a:lvl1pPr marL="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1308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5163-2E3C-4F5D-8A9A-93F33607258D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BF124-1FF4-46A8-8F2B-7A56E948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8229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Presentation Name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Course Name</a:t>
            </a:r>
            <a:endParaRPr lang="en-US" baseline="30000" smtClean="0">
              <a:solidFill>
                <a:prstClr val="black"/>
              </a:solidFill>
            </a:endParaRPr>
          </a:p>
          <a:p>
            <a:r>
              <a:rPr lang="en-US" smtClean="0">
                <a:solidFill>
                  <a:prstClr val="black"/>
                </a:solidFill>
              </a:rPr>
              <a:t>Unit # – Lesson #.# – Lesson Name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73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Presentation Name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Course Name</a:t>
            </a:r>
            <a:endParaRPr lang="en-US" baseline="30000" smtClean="0">
              <a:solidFill>
                <a:prstClr val="black"/>
              </a:solidFill>
            </a:endParaRPr>
          </a:p>
          <a:p>
            <a:r>
              <a:rPr lang="en-US" smtClean="0">
                <a:solidFill>
                  <a:prstClr val="black"/>
                </a:solidFill>
              </a:rPr>
              <a:t>Unit # – Lesson #.# – Lesson Name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00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4015491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3997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9845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0051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1120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9329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96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360847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1683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0059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1698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3299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1788590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383976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1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9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84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69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9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7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7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54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23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14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739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2" y="273478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2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060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0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0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74" indent="0">
              <a:buNone/>
              <a:defRPr sz="2000"/>
            </a:lvl2pPr>
            <a:lvl3pPr marL="642750" indent="0">
              <a:buNone/>
              <a:defRPr sz="1700"/>
            </a:lvl3pPr>
            <a:lvl4pPr marL="964124" indent="0">
              <a:buNone/>
              <a:defRPr sz="1400"/>
            </a:lvl4pPr>
            <a:lvl5pPr marL="1285500" indent="0">
              <a:buNone/>
              <a:defRPr sz="1400"/>
            </a:lvl5pPr>
            <a:lvl6pPr marL="1606877" indent="0">
              <a:buNone/>
              <a:defRPr sz="1400"/>
            </a:lvl6pPr>
            <a:lvl7pPr marL="1928250" indent="0">
              <a:buNone/>
              <a:defRPr sz="1400"/>
            </a:lvl7pPr>
            <a:lvl8pPr marL="2249626" indent="0">
              <a:buNone/>
              <a:defRPr sz="1400"/>
            </a:lvl8pPr>
            <a:lvl9pPr marL="2571001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0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1834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0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4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58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7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60" indent="0" algn="ctr">
              <a:buNone/>
              <a:defRPr/>
            </a:lvl2pPr>
            <a:lvl3pPr marL="641925" indent="0" algn="ctr">
              <a:buNone/>
              <a:defRPr/>
            </a:lvl3pPr>
            <a:lvl4pPr marL="962890" indent="0" algn="ctr">
              <a:buNone/>
              <a:defRPr/>
            </a:lvl4pPr>
            <a:lvl5pPr marL="1283855" indent="0" algn="ctr">
              <a:buNone/>
              <a:defRPr/>
            </a:lvl5pPr>
            <a:lvl6pPr marL="1604822" indent="0" algn="ctr">
              <a:buNone/>
              <a:defRPr/>
            </a:lvl6pPr>
            <a:lvl7pPr marL="1925783" indent="0" algn="ctr">
              <a:buNone/>
              <a:defRPr/>
            </a:lvl7pPr>
            <a:lvl8pPr marL="2246751" indent="0" algn="ctr">
              <a:buNone/>
              <a:defRPr/>
            </a:lvl8pPr>
            <a:lvl9pPr marL="25677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79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40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60" indent="0">
              <a:buNone/>
              <a:defRPr sz="1300"/>
            </a:lvl2pPr>
            <a:lvl3pPr marL="641925" indent="0">
              <a:buNone/>
              <a:defRPr sz="1100"/>
            </a:lvl3pPr>
            <a:lvl4pPr marL="962890" indent="0">
              <a:buNone/>
              <a:defRPr sz="1000"/>
            </a:lvl4pPr>
            <a:lvl5pPr marL="1283855" indent="0">
              <a:buNone/>
              <a:defRPr sz="1000"/>
            </a:lvl5pPr>
            <a:lvl6pPr marL="1604822" indent="0">
              <a:buNone/>
              <a:defRPr sz="1000"/>
            </a:lvl6pPr>
            <a:lvl7pPr marL="1925783" indent="0">
              <a:buNone/>
              <a:defRPr sz="1000"/>
            </a:lvl7pPr>
            <a:lvl8pPr marL="2246751" indent="0">
              <a:buNone/>
              <a:defRPr sz="1000"/>
            </a:lvl8pPr>
            <a:lvl9pPr marL="256771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031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88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60" indent="0">
              <a:buNone/>
              <a:defRPr sz="1400" b="1"/>
            </a:lvl2pPr>
            <a:lvl3pPr marL="641925" indent="0">
              <a:buNone/>
              <a:defRPr sz="1300" b="1"/>
            </a:lvl3pPr>
            <a:lvl4pPr marL="962890" indent="0">
              <a:buNone/>
              <a:defRPr sz="1100" b="1"/>
            </a:lvl4pPr>
            <a:lvl5pPr marL="1283855" indent="0">
              <a:buNone/>
              <a:defRPr sz="1100" b="1"/>
            </a:lvl5pPr>
            <a:lvl6pPr marL="1604822" indent="0">
              <a:buNone/>
              <a:defRPr sz="1100" b="1"/>
            </a:lvl6pPr>
            <a:lvl7pPr marL="1925783" indent="0">
              <a:buNone/>
              <a:defRPr sz="1100" b="1"/>
            </a:lvl7pPr>
            <a:lvl8pPr marL="2246751" indent="0">
              <a:buNone/>
              <a:defRPr sz="1100" b="1"/>
            </a:lvl8pPr>
            <a:lvl9pPr marL="256771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60" indent="0">
              <a:buNone/>
              <a:defRPr sz="1400" b="1"/>
            </a:lvl2pPr>
            <a:lvl3pPr marL="641925" indent="0">
              <a:buNone/>
              <a:defRPr sz="1300" b="1"/>
            </a:lvl3pPr>
            <a:lvl4pPr marL="962890" indent="0">
              <a:buNone/>
              <a:defRPr sz="1100" b="1"/>
            </a:lvl4pPr>
            <a:lvl5pPr marL="1283855" indent="0">
              <a:buNone/>
              <a:defRPr sz="1100" b="1"/>
            </a:lvl5pPr>
            <a:lvl6pPr marL="1604822" indent="0">
              <a:buNone/>
              <a:defRPr sz="1100" b="1"/>
            </a:lvl6pPr>
            <a:lvl7pPr marL="1925783" indent="0">
              <a:buNone/>
              <a:defRPr sz="1100" b="1"/>
            </a:lvl7pPr>
            <a:lvl8pPr marL="2246751" indent="0">
              <a:buNone/>
              <a:defRPr sz="1100" b="1"/>
            </a:lvl8pPr>
            <a:lvl9pPr marL="256771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34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906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53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065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7" y="27350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60" indent="0">
              <a:buNone/>
              <a:defRPr sz="800"/>
            </a:lvl2pPr>
            <a:lvl3pPr marL="641925" indent="0">
              <a:buNone/>
              <a:defRPr sz="700"/>
            </a:lvl3pPr>
            <a:lvl4pPr marL="962890" indent="0">
              <a:buNone/>
              <a:defRPr sz="600"/>
            </a:lvl4pPr>
            <a:lvl5pPr marL="1283855" indent="0">
              <a:buNone/>
              <a:defRPr sz="600"/>
            </a:lvl5pPr>
            <a:lvl6pPr marL="1604822" indent="0">
              <a:buNone/>
              <a:defRPr sz="600"/>
            </a:lvl6pPr>
            <a:lvl7pPr marL="1925783" indent="0">
              <a:buNone/>
              <a:defRPr sz="600"/>
            </a:lvl7pPr>
            <a:lvl8pPr marL="2246751" indent="0">
              <a:buNone/>
              <a:defRPr sz="600"/>
            </a:lvl8pPr>
            <a:lvl9pPr marL="256771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073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60" indent="0">
              <a:buNone/>
              <a:defRPr sz="2000"/>
            </a:lvl2pPr>
            <a:lvl3pPr marL="641925" indent="0">
              <a:buNone/>
              <a:defRPr sz="1700"/>
            </a:lvl3pPr>
            <a:lvl4pPr marL="962890" indent="0">
              <a:buNone/>
              <a:defRPr sz="1400"/>
            </a:lvl4pPr>
            <a:lvl5pPr marL="1283855" indent="0">
              <a:buNone/>
              <a:defRPr sz="1400"/>
            </a:lvl5pPr>
            <a:lvl6pPr marL="1604822" indent="0">
              <a:buNone/>
              <a:defRPr sz="1400"/>
            </a:lvl6pPr>
            <a:lvl7pPr marL="1925783" indent="0">
              <a:buNone/>
              <a:defRPr sz="1400"/>
            </a:lvl7pPr>
            <a:lvl8pPr marL="2246751" indent="0">
              <a:buNone/>
              <a:defRPr sz="1400"/>
            </a:lvl8pPr>
            <a:lvl9pPr marL="2567713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60" indent="0">
              <a:buNone/>
              <a:defRPr sz="800"/>
            </a:lvl2pPr>
            <a:lvl3pPr marL="641925" indent="0">
              <a:buNone/>
              <a:defRPr sz="700"/>
            </a:lvl3pPr>
            <a:lvl4pPr marL="962890" indent="0">
              <a:buNone/>
              <a:defRPr sz="600"/>
            </a:lvl4pPr>
            <a:lvl5pPr marL="1283855" indent="0">
              <a:buNone/>
              <a:defRPr sz="600"/>
            </a:lvl5pPr>
            <a:lvl6pPr marL="1604822" indent="0">
              <a:buNone/>
              <a:defRPr sz="600"/>
            </a:lvl6pPr>
            <a:lvl7pPr marL="1925783" indent="0">
              <a:buNone/>
              <a:defRPr sz="600"/>
            </a:lvl7pPr>
            <a:lvl8pPr marL="2246751" indent="0">
              <a:buNone/>
              <a:defRPr sz="600"/>
            </a:lvl8pPr>
            <a:lvl9pPr marL="256771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8255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24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9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284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2" y="4664646"/>
            <a:ext cx="915069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348" y="4952631"/>
            <a:ext cx="9147349" cy="1912069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372" y="4832896"/>
              <a:ext cx="7456628" cy="51842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defTabSz="914306">
                <a:defRPr/>
              </a:pPr>
              <a:endParaRPr lang="en-US">
                <a:solidFill>
                  <a:prstClr val="black"/>
                </a:solidFill>
                <a:sym typeface="Helvetica Light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305" y="5135411"/>
              <a:ext cx="9108695" cy="83873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latin typeface="Helvetica Light" charset="0"/>
                <a:sym typeface="Helvetica Light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defTabSz="914306">
                <a:defRPr/>
              </a:pPr>
              <a:endParaRPr lang="en-US">
                <a:solidFill>
                  <a:prstClr val="white"/>
                </a:solidFill>
                <a:sym typeface="Helvetica Light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4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6" rIns="45716"/>
          <a:lstStyle>
            <a:lvl1pPr marL="0" marR="64002" indent="0" algn="r">
              <a:buNone/>
              <a:defRPr>
                <a:solidFill>
                  <a:schemeClr val="tx2"/>
                </a:solidFill>
              </a:defRPr>
            </a:lvl1pPr>
            <a:lvl2pPr marL="457154" indent="0" algn="ctr">
              <a:buNone/>
            </a:lvl2pPr>
            <a:lvl3pPr marL="914306" indent="0" algn="ctr">
              <a:buNone/>
            </a:lvl3pPr>
            <a:lvl4pPr marL="1371460" indent="0" algn="ctr">
              <a:buNone/>
            </a:lvl4pPr>
            <a:lvl5pPr marL="1828613" indent="0" algn="ctr">
              <a:buNone/>
            </a:lvl5pPr>
            <a:lvl6pPr marL="2285766" indent="0" algn="ctr">
              <a:buNone/>
            </a:lvl6pPr>
            <a:lvl7pPr marL="2742920" indent="0" algn="ctr">
              <a:buNone/>
            </a:lvl7pPr>
            <a:lvl8pPr marL="3200072" indent="0" algn="ctr">
              <a:buNone/>
            </a:lvl8pPr>
            <a:lvl9pPr marL="3657226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10970DAB-A7A3-476F-804B-2AA63C334141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DA2BF">
                    <a:tint val="20000"/>
                  </a:srgb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04250ED-B5D8-44E3-9198-74CBD79EC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72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2F731587-30F2-450B-B603-77980763EA8F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D3B2E2C7-8914-4747-AC6C-1D974D438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778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617" y="3005957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50209" y="3005957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7488B75-9039-40FF-9ECF-9F763A013E71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C56E3E5-1136-4D81-883E-026673050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7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EE65843-C44B-446F-8521-0A0056D4DF8C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5DBEA7D-22CE-4BDC-A13F-F330F1FE3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1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6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6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7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444297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EBF6C14-EB01-40C5-BAED-D502B006E0A4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73BA7882-65C1-4045-B453-7DD513610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627365B9-891F-4ED7-8966-B51A972389D4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CD28347-8B1F-4863-B5EB-C533EF7FE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02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8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19408D8D-D6C7-4E0A-97CF-6CB58E6BFFB2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E3895A4-699D-4AE5-AC4B-3B9618116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87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B0132107-DA20-491E-B4BB-E519FE3000BE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C3CF9753-4F04-4211-93B8-436770629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36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498949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6" rIns="91430" bIns="45716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554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30" tIns="45716" rIns="91430" bIns="45716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4"/>
            <a:ext cx="3402315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5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031" y="4988349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624" y="4988349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3"/>
            <a:ext cx="7162800" cy="648232"/>
          </a:xfrm>
          <a:noFill/>
        </p:spPr>
        <p:txBody>
          <a:bodyPr tIns="0"/>
          <a:lstStyle>
            <a:lvl1pPr marL="0" marR="18286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D56AACDD-4E01-41D4-A683-F4654AD64CDB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F448D2A-95C9-4C20-9637-61717A3A6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23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2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AD811AD-CD89-447A-9E3C-99CDCE4AD891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90892F2-77C8-4BB2-89C3-45AEB1A7D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49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3"/>
            <a:ext cx="1777471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B26018A-3F57-4584-895F-0982B1F67931}" type="datetimeFigureOut">
              <a:rPr lang="en-US"/>
              <a:pPr>
                <a:defRPr/>
              </a:pPr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91BD09B4-B4FC-41F5-A28A-8243D4E41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345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F6C88-DF7A-42C4-960E-E540B9C6F0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2734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1"/>
            <a:ext cx="6246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1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169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840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957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23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939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139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122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954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053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731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508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4922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036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7164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13066" indent="0" algn="ctr">
              <a:buNone/>
              <a:defRPr/>
            </a:lvl2pPr>
            <a:lvl3pPr marL="626115" indent="0" algn="ctr">
              <a:buNone/>
              <a:defRPr/>
            </a:lvl3pPr>
            <a:lvl4pPr marL="939199" indent="0" algn="ctr">
              <a:buNone/>
              <a:defRPr/>
            </a:lvl4pPr>
            <a:lvl5pPr marL="1252294" indent="0" algn="ctr">
              <a:buNone/>
              <a:defRPr/>
            </a:lvl5pPr>
            <a:lvl6pPr marL="1565325" indent="0" algn="ctr">
              <a:buNone/>
              <a:defRPr/>
            </a:lvl6pPr>
            <a:lvl7pPr marL="1878378" indent="0" algn="ctr">
              <a:buNone/>
              <a:defRPr/>
            </a:lvl7pPr>
            <a:lvl8pPr marL="2191433" indent="0" algn="ctr">
              <a:buNone/>
              <a:defRPr/>
            </a:lvl8pPr>
            <a:lvl9pPr marL="250451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2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3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470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13066" indent="0">
              <a:buNone/>
              <a:defRPr sz="1300"/>
            </a:lvl2pPr>
            <a:lvl3pPr marL="626115" indent="0">
              <a:buNone/>
              <a:defRPr sz="1100"/>
            </a:lvl3pPr>
            <a:lvl4pPr marL="939199" indent="0">
              <a:buNone/>
              <a:defRPr sz="1000"/>
            </a:lvl4pPr>
            <a:lvl5pPr marL="1252294" indent="0">
              <a:buNone/>
              <a:defRPr sz="1000"/>
            </a:lvl5pPr>
            <a:lvl6pPr marL="1565325" indent="0">
              <a:buNone/>
              <a:defRPr sz="1000"/>
            </a:lvl6pPr>
            <a:lvl7pPr marL="1878378" indent="0">
              <a:buNone/>
              <a:defRPr sz="1000"/>
            </a:lvl7pPr>
            <a:lvl8pPr marL="2191433" indent="0">
              <a:buNone/>
              <a:defRPr sz="1000"/>
            </a:lvl8pPr>
            <a:lvl9pPr marL="250451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89860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7189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7189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325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3066" indent="0">
              <a:buNone/>
              <a:defRPr sz="1400" b="1"/>
            </a:lvl2pPr>
            <a:lvl3pPr marL="626115" indent="0">
              <a:buNone/>
              <a:defRPr sz="1300" b="1"/>
            </a:lvl3pPr>
            <a:lvl4pPr marL="939199" indent="0">
              <a:buNone/>
              <a:defRPr sz="1100" b="1"/>
            </a:lvl4pPr>
            <a:lvl5pPr marL="1252294" indent="0">
              <a:buNone/>
              <a:defRPr sz="1100" b="1"/>
            </a:lvl5pPr>
            <a:lvl6pPr marL="1565325" indent="0">
              <a:buNone/>
              <a:defRPr sz="1100" b="1"/>
            </a:lvl6pPr>
            <a:lvl7pPr marL="1878378" indent="0">
              <a:buNone/>
              <a:defRPr sz="1100" b="1"/>
            </a:lvl7pPr>
            <a:lvl8pPr marL="2191433" indent="0">
              <a:buNone/>
              <a:defRPr sz="1100" b="1"/>
            </a:lvl8pPr>
            <a:lvl9pPr marL="250451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3066" indent="0">
              <a:buNone/>
              <a:defRPr sz="1400" b="1"/>
            </a:lvl2pPr>
            <a:lvl3pPr marL="626115" indent="0">
              <a:buNone/>
              <a:defRPr sz="1300" b="1"/>
            </a:lvl3pPr>
            <a:lvl4pPr marL="939199" indent="0">
              <a:buNone/>
              <a:defRPr sz="1100" b="1"/>
            </a:lvl4pPr>
            <a:lvl5pPr marL="1252294" indent="0">
              <a:buNone/>
              <a:defRPr sz="1100" b="1"/>
            </a:lvl5pPr>
            <a:lvl6pPr marL="1565325" indent="0">
              <a:buNone/>
              <a:defRPr sz="1100" b="1"/>
            </a:lvl6pPr>
            <a:lvl7pPr marL="1878378" indent="0">
              <a:buNone/>
              <a:defRPr sz="1100" b="1"/>
            </a:lvl7pPr>
            <a:lvl8pPr marL="2191433" indent="0">
              <a:buNone/>
              <a:defRPr sz="1100" b="1"/>
            </a:lvl8pPr>
            <a:lvl9pPr marL="250451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003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376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2020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64" y="273990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164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13066" indent="0">
              <a:buNone/>
              <a:defRPr sz="800"/>
            </a:lvl2pPr>
            <a:lvl3pPr marL="626115" indent="0">
              <a:buNone/>
              <a:defRPr sz="700"/>
            </a:lvl3pPr>
            <a:lvl4pPr marL="939199" indent="0">
              <a:buNone/>
              <a:defRPr sz="600"/>
            </a:lvl4pPr>
            <a:lvl5pPr marL="1252294" indent="0">
              <a:buNone/>
              <a:defRPr sz="600"/>
            </a:lvl5pPr>
            <a:lvl6pPr marL="1565325" indent="0">
              <a:buNone/>
              <a:defRPr sz="600"/>
            </a:lvl6pPr>
            <a:lvl7pPr marL="1878378" indent="0">
              <a:buNone/>
              <a:defRPr sz="600"/>
            </a:lvl7pPr>
            <a:lvl8pPr marL="2191433" indent="0">
              <a:buNone/>
              <a:defRPr sz="600"/>
            </a:lvl8pPr>
            <a:lvl9pPr marL="250451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2898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152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3152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13066" indent="0">
              <a:buNone/>
              <a:defRPr sz="2000"/>
            </a:lvl2pPr>
            <a:lvl3pPr marL="626115" indent="0">
              <a:buNone/>
              <a:defRPr sz="1700"/>
            </a:lvl3pPr>
            <a:lvl4pPr marL="939199" indent="0">
              <a:buNone/>
              <a:defRPr sz="1400"/>
            </a:lvl4pPr>
            <a:lvl5pPr marL="1252294" indent="0">
              <a:buNone/>
              <a:defRPr sz="1400"/>
            </a:lvl5pPr>
            <a:lvl6pPr marL="1565325" indent="0">
              <a:buNone/>
              <a:defRPr sz="1400"/>
            </a:lvl6pPr>
            <a:lvl7pPr marL="1878378" indent="0">
              <a:buNone/>
              <a:defRPr sz="1400"/>
            </a:lvl7pPr>
            <a:lvl8pPr marL="2191433" indent="0">
              <a:buNone/>
              <a:defRPr sz="1400"/>
            </a:lvl8pPr>
            <a:lvl9pPr marL="2504519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152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13066" indent="0">
              <a:buNone/>
              <a:defRPr sz="800"/>
            </a:lvl2pPr>
            <a:lvl3pPr marL="626115" indent="0">
              <a:buNone/>
              <a:defRPr sz="700"/>
            </a:lvl3pPr>
            <a:lvl4pPr marL="939199" indent="0">
              <a:buNone/>
              <a:defRPr sz="600"/>
            </a:lvl4pPr>
            <a:lvl5pPr marL="1252294" indent="0">
              <a:buNone/>
              <a:defRPr sz="600"/>
            </a:lvl5pPr>
            <a:lvl6pPr marL="1565325" indent="0">
              <a:buNone/>
              <a:defRPr sz="600"/>
            </a:lvl6pPr>
            <a:lvl7pPr marL="1878378" indent="0">
              <a:buNone/>
              <a:defRPr sz="600"/>
            </a:lvl7pPr>
            <a:lvl8pPr marL="2191433" indent="0">
              <a:buNone/>
              <a:defRPr sz="600"/>
            </a:lvl8pPr>
            <a:lvl9pPr marL="250451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55203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320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486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8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5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01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33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1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1" y="1946674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66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42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49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7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97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53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5707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3561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1414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9268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60693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118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541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965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07" tIns="35707" rIns="35707" bIns="3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Grp="1"/>
          </p:cNvSpPr>
          <p:nvPr>
            <p:ph type="body" idx="1"/>
          </p:nvPr>
        </p:nvSpPr>
        <p:spPr bwMode="auto">
          <a:xfrm>
            <a:off x="892969" y="194667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07" tIns="35707" rIns="35707" bIns="3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6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0963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963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963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963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963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374" algn="ctr" defTabSz="41064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750" algn="ctr" defTabSz="41064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124" algn="ctr" defTabSz="41064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500" algn="ctr" defTabSz="41064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6765" indent="-266765" algn="l" defTabSz="40963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646" indent="-266765" algn="l" defTabSz="40963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527" indent="-266765" algn="l" defTabSz="40963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0409" indent="-266765" algn="l" defTabSz="40963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8290" indent="-266765" algn="l" defTabSz="40963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60438" indent="-267812" algn="l" defTabSz="41064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1813" indent="-267812" algn="l" defTabSz="41064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187" indent="-267812" algn="l" defTabSz="41064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562" indent="-267812" algn="l" defTabSz="41064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74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5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24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0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877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25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626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001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8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8" tIns="35658" rIns="35658" bIns="3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87" y="1946690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8" tIns="35658" rIns="35658" bIns="3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178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960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925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890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855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3168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0812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798441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6080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3712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313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9276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0240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1201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6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925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89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855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822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783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751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713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8949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6" rIns="91430" bIns="45716"/>
          <a:lstStyle>
            <a:extLst/>
          </a:lstStyle>
          <a:p>
            <a:pPr defTabSz="914306">
              <a:defRPr/>
            </a:pPr>
            <a:endParaRPr lang="en-US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554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30" tIns="45716" rIns="91430" bIns="45716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648" y="274588"/>
            <a:ext cx="8228707" cy="1143000"/>
          </a:xfrm>
          <a:prstGeom prst="rect">
            <a:avLst/>
          </a:prstGeom>
        </p:spPr>
        <p:txBody>
          <a:bodyPr vert="horz" lIns="91430" tIns="45716" rIns="91430" bIns="45716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648" y="1481213"/>
            <a:ext cx="8228707" cy="45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405" y="6408169"/>
            <a:ext cx="1919883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l" hangingPunct="1">
              <a:defRPr sz="1000">
                <a:latin typeface="Lucida Sans Unicode" pitchFamily="34" charset="0"/>
              </a:defRPr>
            </a:lvl1pPr>
          </a:lstStyle>
          <a:p>
            <a:pPr defTabSz="410730" fontAlgn="base">
              <a:spcBef>
                <a:spcPct val="0"/>
              </a:spcBef>
              <a:spcAft>
                <a:spcPct val="0"/>
              </a:spcAft>
              <a:defRPr/>
            </a:pPr>
            <a:fld id="{60CA2BA0-F627-488A-89E9-10E0D150F899}" type="datetimeFigureOut">
              <a:rPr lang="en-US" smtClean="0">
                <a:solidFill>
                  <a:srgbClr val="000000"/>
                </a:solidFill>
                <a:sym typeface="Helvetica Light" charset="0"/>
              </a:rPr>
              <a:pPr defTabSz="410730" fontAlgn="base">
                <a:spcBef>
                  <a:spcPct val="0"/>
                </a:spcBef>
                <a:spcAft>
                  <a:spcPct val="0"/>
                </a:spcAft>
                <a:defRPr/>
              </a:pPr>
              <a:t>1/9/2018</a:t>
            </a:fld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13" y="6408169"/>
            <a:ext cx="2350740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hangingPunct="1">
              <a:defRPr sz="1000">
                <a:latin typeface="Lucida Sans Unicode" pitchFamily="34" charset="0"/>
              </a:defRPr>
            </a:lvl1pPr>
          </a:lstStyle>
          <a:p>
            <a:pPr defTabSz="41073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88" y="6408169"/>
            <a:ext cx="366117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hangingPunct="1">
              <a:defRPr sz="1000">
                <a:latin typeface="Lucida Sans Unicode" pitchFamily="34" charset="0"/>
              </a:defRPr>
            </a:lvl1pPr>
          </a:lstStyle>
          <a:p>
            <a:pPr defTabSz="410730" fontAlgn="base">
              <a:spcBef>
                <a:spcPct val="0"/>
              </a:spcBef>
              <a:spcAft>
                <a:spcPct val="0"/>
              </a:spcAft>
              <a:defRPr/>
            </a:pPr>
            <a:fld id="{EE2AC025-F49A-453C-84B4-E5D546254483}" type="slidenum">
              <a:rPr lang="en-US" smtClean="0">
                <a:solidFill>
                  <a:srgbClr val="000000"/>
                </a:solidFill>
                <a:sym typeface="Helvetica Light" charset="0"/>
              </a:rPr>
              <a:pPr defTabSz="41073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29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32144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642882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964323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285763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4969" indent="-255591" algn="l" rtl="0" eaLnBrk="0" fontAlgn="base" hangingPunct="0">
        <a:spcBef>
          <a:spcPts val="404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76" indent="-227688" algn="l" rtl="0" eaLnBrk="0" fontAlgn="base" hangingPunct="0">
        <a:spcBef>
          <a:spcPts val="326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08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786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88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36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613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190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766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D940E21-42B8-4226-8C60-9DE6FF1CCD57}" type="slidenum">
              <a:rPr lang="en-US">
                <a:solidFill>
                  <a:srgbClr val="000000"/>
                </a:solidFill>
                <a:ea typeface="ＭＳ Ｐゴシック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2742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4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486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4738" tIns="34738" rIns="34738" bIns="347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486" y="1947189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4738" tIns="34738" rIns="34738" bIns="347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701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39996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39996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39996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39996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39996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13066" algn="ctr" defTabSz="39996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26115" algn="ctr" defTabSz="39996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39199" algn="ctr" defTabSz="39996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52294" algn="ctr" defTabSz="39996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0808" indent="-260808" algn="l" defTabSz="39996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21766" indent="-260808" algn="l" defTabSz="39996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782696" indent="-260808" algn="l" defTabSz="39996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43535" indent="-260808" algn="l" defTabSz="39996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04416" indent="-260808" algn="l" defTabSz="39996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17496" indent="-260808" algn="l" defTabSz="39996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30565" indent="-260808" algn="l" defTabSz="39996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43611" indent="-260808" algn="l" defTabSz="39996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556673" indent="-260808" algn="l" defTabSz="39996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261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3066" algn="l" defTabSz="6261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26115" algn="l" defTabSz="6261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39199" algn="l" defTabSz="6261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52294" algn="l" defTabSz="6261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65325" algn="l" defTabSz="6261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78378" algn="l" defTabSz="6261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91433" algn="l" defTabSz="6261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04519" algn="l" defTabSz="6261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en.wikibooks.org/wiki/File:Airplane_parts.jpg" TargetMode="Externa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hyperlink" Target="http://www.aircraftinformation.info/Images/Valkyrie_04.jpg" TargetMode="External"/><Relationship Id="rId18" Type="http://schemas.openxmlformats.org/officeDocument/2006/relationships/image" Target="../media/image38.jpeg"/><Relationship Id="rId3" Type="http://schemas.openxmlformats.org/officeDocument/2006/relationships/image" Target="../media/image27.jpeg"/><Relationship Id="rId7" Type="http://schemas.openxmlformats.org/officeDocument/2006/relationships/hyperlink" Target="http://www.aircraftinformation.info/Images/XB-70_01.jpg" TargetMode="External"/><Relationship Id="rId12" Type="http://schemas.openxmlformats.org/officeDocument/2006/relationships/image" Target="../media/image33.jpeg"/><Relationship Id="rId17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6.jpeg"/><Relationship Id="rId20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11" Type="http://schemas.openxmlformats.org/officeDocument/2006/relationships/hyperlink" Target="http://www.aircraftinformation.info/Images/Valkyrie_11.jpg" TargetMode="External"/><Relationship Id="rId5" Type="http://schemas.openxmlformats.org/officeDocument/2006/relationships/image" Target="../media/image29.jpeg"/><Relationship Id="rId15" Type="http://schemas.openxmlformats.org/officeDocument/2006/relationships/image" Target="../media/image35.jpeg"/><Relationship Id="rId10" Type="http://schemas.openxmlformats.org/officeDocument/2006/relationships/image" Target="../media/image32.jpeg"/><Relationship Id="rId19" Type="http://schemas.openxmlformats.org/officeDocument/2006/relationships/image" Target="../media/image39.jpeg"/><Relationship Id="rId4" Type="http://schemas.openxmlformats.org/officeDocument/2006/relationships/image" Target="../media/image28.jpeg"/><Relationship Id="rId9" Type="http://schemas.openxmlformats.org/officeDocument/2006/relationships/hyperlink" Target="http://www.aircraftinformation.info/Images/XB-70_02.jpg" TargetMode="External"/><Relationship Id="rId14" Type="http://schemas.openxmlformats.org/officeDocument/2006/relationships/image" Target="../media/image3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hyperlink" Target="../../../../Aviation%20Videos/careers%20in%20aviation%20and%20space.mp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../../Aviation%20Videos/air%20traffic%20controllers.mp4" TargetMode="External"/><Relationship Id="rId5" Type="http://schemas.openxmlformats.org/officeDocument/2006/relationships/image" Target="../media/image45.jpeg"/><Relationship Id="rId4" Type="http://schemas.openxmlformats.org/officeDocument/2006/relationships/hyperlink" Target="../../../../Aviation%20Videos/Gulfstream%20Aerospace.mp4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../../../../Aviation%20Videos/Wright%20Brothers'%20Flying%20Machine.mp4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4" tIns="32142" rIns="64284" bIns="32142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6" y="685353"/>
            <a:ext cx="8786813" cy="5866805"/>
          </a:xfrm>
        </p:spPr>
        <p:txBody>
          <a:bodyPr lIns="88887" tIns="50793" rIns="88887" bIns="50793"/>
          <a:lstStyle/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rgbClr val="0070C0"/>
                </a:solidFill>
              </a:rPr>
              <a:t>What </a:t>
            </a:r>
            <a:r>
              <a:rPr lang="en-US" sz="2500" b="1" dirty="0" smtClean="0">
                <a:solidFill>
                  <a:srgbClr val="0070C0"/>
                </a:solidFill>
              </a:rPr>
              <a:t>are the three axes of flight?</a:t>
            </a:r>
            <a:endParaRPr lang="en-US" sz="2500" b="1" dirty="0">
              <a:solidFill>
                <a:srgbClr val="0070C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ea typeface="Helvetica" charset="0"/>
                <a:cs typeface="Helvetica" charset="0"/>
                <a:sym typeface="Helvetica" charset="0"/>
              </a:rPr>
              <a:t>What flight control surface(s) are used to roll an aircraft?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What flight control surface(s) </a:t>
            </a: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is </a:t>
            </a:r>
            <a:r>
              <a:rPr lang="en-US" b="1" dirty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used to </a:t>
            </a: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pitch </a:t>
            </a:r>
            <a:r>
              <a:rPr lang="en-US" b="1" dirty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an aircraft?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What flight control surface(s) </a:t>
            </a:r>
            <a:r>
              <a:rPr lang="en-US" b="1" dirty="0" smtClean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is </a:t>
            </a:r>
            <a:r>
              <a:rPr lang="en-US" b="1" dirty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used to </a:t>
            </a:r>
            <a:r>
              <a:rPr lang="en-US" b="1" dirty="0" smtClean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yaw </a:t>
            </a:r>
            <a:r>
              <a:rPr lang="en-US" b="1" dirty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an aircraft?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What are the four forces of flight?</a:t>
            </a:r>
            <a:endParaRPr lang="en-US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3" y="0"/>
            <a:ext cx="8229823" cy="837158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1/12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04378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Rudder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799" y="990602"/>
            <a:ext cx="8534400" cy="22467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A hinged, vertical surface </a:t>
            </a:r>
            <a:r>
              <a:rPr lang="en-US" sz="2800" dirty="0">
                <a:solidFill>
                  <a:srgbClr val="FF0000"/>
                </a:solidFill>
              </a:rPr>
              <a:t>attached to the trailing edge of the vertical stabilizer </a:t>
            </a:r>
            <a:r>
              <a:rPr lang="en-US" sz="2800" dirty="0">
                <a:solidFill>
                  <a:srgbClr val="000000"/>
                </a:solidFill>
              </a:rPr>
              <a:t>(tail of the plane).</a:t>
            </a:r>
          </a:p>
          <a:p>
            <a:pPr marL="342865" indent="-342865">
              <a:buFont typeface="Arial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Helps the plane enter and recover from turns by swinging the tail to the left or right. (YAW) – </a:t>
            </a:r>
            <a:r>
              <a:rPr lang="en-US" sz="2800" b="1" dirty="0">
                <a:solidFill>
                  <a:srgbClr val="FF0000"/>
                </a:solidFill>
              </a:rPr>
              <a:t>Vertical Axis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73077"/>
            <a:ext cx="5791200" cy="4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21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4" tIns="32142" rIns="64284" bIns="32142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6" y="685353"/>
            <a:ext cx="8786813" cy="5866805"/>
          </a:xfrm>
        </p:spPr>
        <p:txBody>
          <a:bodyPr lIns="88887" tIns="50793" rIns="88887" bIns="50793"/>
          <a:lstStyle/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What </a:t>
            </a:r>
            <a:r>
              <a:rPr lang="en-US" sz="25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are the three axes of flight?</a:t>
            </a:r>
            <a:endParaRPr lang="en-US" sz="2500" b="1" dirty="0">
              <a:solidFill>
                <a:schemeClr val="bg2">
                  <a:lumMod val="60000"/>
                  <a:lumOff val="40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flight control surface(s) are used to roll an aircraft?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flight control surface(s) 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is 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used to 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pitch 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an aircraft?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flight control surface(s) 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is 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used to 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yaw 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an aircraft?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What are the four forces of flight?</a:t>
            </a:r>
            <a:endParaRPr lang="en-US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3" y="0"/>
            <a:ext cx="8229823" cy="837158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1/12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48884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2" y="609601"/>
            <a:ext cx="8906936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25016" y="3740725"/>
            <a:ext cx="485487" cy="1295725"/>
          </a:xfrm>
          <a:prstGeom prst="rect">
            <a:avLst/>
          </a:prstGeom>
          <a:noFill/>
        </p:spPr>
        <p:txBody>
          <a:bodyPr vert="wordArtVert" wrap="none" lIns="91425" tIns="45713" rIns="91425" bIns="45713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LIFT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1" y="1143001"/>
            <a:ext cx="1134809" cy="373654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THRUST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9273" y="5486401"/>
            <a:ext cx="874446" cy="373654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DRAG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294" y="3473364"/>
            <a:ext cx="452017" cy="1948724"/>
          </a:xfrm>
          <a:prstGeom prst="rect">
            <a:avLst/>
          </a:prstGeom>
          <a:noFill/>
        </p:spPr>
        <p:txBody>
          <a:bodyPr vert="wordArtVert" wrap="none" lIns="91425" tIns="45713" rIns="91425" bIns="45713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GRAVITY</a:t>
            </a:r>
          </a:p>
        </p:txBody>
      </p:sp>
    </p:spTree>
    <p:extLst>
      <p:ext uri="{BB962C8B-B14F-4D97-AF65-F5344CB8AC3E}">
        <p14:creationId xmlns:p14="http://schemas.microsoft.com/office/powerpoint/2010/main" val="64010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175260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2970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8" tIns="49538" rIns="49538" bIns="49538" anchor="ctr"/>
          <a:lstStyle/>
          <a:p>
            <a:pPr algn="ctr" defTabSz="399942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8" tIns="49538" rIns="49538" bIns="49538" anchor="ctr"/>
          <a:lstStyle/>
          <a:p>
            <a:pPr algn="ctr" defTabSz="399942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77" tIns="49538" rIns="86377" bIns="49538" anchor="t">
            <a:normAutofit/>
          </a:bodyPr>
          <a:lstStyle/>
          <a:p>
            <a:pPr marL="215090" indent="-165055" defTabSz="88965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January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12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90" indent="-165055" defTabSz="88965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1929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—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The first United States Air Mail stamped envelopes are available for sale.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3" y="274588"/>
            <a:ext cx="8229823" cy="1143000"/>
          </a:xfrm>
        </p:spPr>
        <p:txBody>
          <a:bodyPr lIns="86377" tIns="49538" rIns="86377" bIns="49538"/>
          <a:lstStyle/>
          <a:p>
            <a:pPr defTabSz="88965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97" y="1600200"/>
            <a:ext cx="2781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84854"/>
            <a:ext cx="5257800" cy="299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4311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8" tIns="49538" rIns="49538" bIns="49538" anchor="ctr"/>
          <a:lstStyle/>
          <a:p>
            <a:pPr algn="ctr" defTabSz="399942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8" tIns="49538" rIns="49538" bIns="49538" anchor="ctr"/>
          <a:lstStyle/>
          <a:p>
            <a:pPr algn="ctr" defTabSz="399942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77" tIns="49538" rIns="86377" bIns="49538" anchor="t">
            <a:normAutofit/>
          </a:bodyPr>
          <a:lstStyle/>
          <a:p>
            <a:pPr marL="215090" indent="-165055" defTabSz="88965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January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12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90" indent="-165055" defTabSz="88965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1962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—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The USAF begins “Operation Ranch Hand” in Vietnam, C-123s spray defoliants.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3" y="274588"/>
            <a:ext cx="8229823" cy="1143000"/>
          </a:xfrm>
        </p:spPr>
        <p:txBody>
          <a:bodyPr lIns="86377" tIns="49538" rIns="86377" bIns="49538"/>
          <a:lstStyle/>
          <a:p>
            <a:pPr defTabSz="88965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3633787" cy="29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95800"/>
            <a:ext cx="3429000" cy="220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8310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8" tIns="49538" rIns="49538" bIns="49538" anchor="ctr"/>
          <a:lstStyle/>
          <a:p>
            <a:pPr algn="ctr" defTabSz="399942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8" tIns="49538" rIns="49538" bIns="49538" anchor="ctr"/>
          <a:lstStyle/>
          <a:p>
            <a:pPr algn="ctr" defTabSz="399942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77" tIns="49538" rIns="86377" bIns="49538" anchor="t">
            <a:normAutofit/>
          </a:bodyPr>
          <a:lstStyle/>
          <a:p>
            <a:pPr marL="215090" indent="-165055" defTabSz="88965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January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12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90" indent="-165055" defTabSz="88965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1970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—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Pan Am Boeing 747, on a proving flight from New York, is the first wide-bodied airliner to make a landing at Heathrow Airport in London.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3" y="274588"/>
            <a:ext cx="8229823" cy="1143000"/>
          </a:xfrm>
        </p:spPr>
        <p:txBody>
          <a:bodyPr lIns="86377" tIns="49538" rIns="86377" bIns="49538"/>
          <a:lstStyle/>
          <a:p>
            <a:pPr defTabSz="88965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2866419"/>
            <a:ext cx="4738687" cy="315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6306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175260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2970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54728" y="657054"/>
          <a:ext cx="8078788" cy="6080042"/>
        </p:xfrm>
        <a:graphic>
          <a:graphicData uri="http://schemas.openxmlformats.org/drawingml/2006/table">
            <a:tbl>
              <a:tblPr firstRow="1" firstCol="1" bandRow="1"/>
              <a:tblGrid>
                <a:gridCol w="1150258"/>
                <a:gridCol w="1153325"/>
                <a:gridCol w="1155777"/>
                <a:gridCol w="1153937"/>
                <a:gridCol w="1155777"/>
                <a:gridCol w="1155777"/>
                <a:gridCol w="1153937"/>
              </a:tblGrid>
              <a:tr h="2250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261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Welcome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to</a:t>
                      </a:r>
                      <a:r>
                        <a:rPr lang="en-US" sz="1300" b="1" baseline="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Aviation</a:t>
                      </a:r>
                      <a:endParaRPr lang="en-US" sz="1300" b="1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Parts of an Aircraft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Forces of Flight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Control Surfaces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Syllabus Due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Aircraft Review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Quiz</a:t>
                      </a:r>
                      <a:endParaRPr lang="en-US" sz="1300" b="1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352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HOLIDAY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Quiz Review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Intro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Developing the Airplane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Wright Brothers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Test</a:t>
                      </a:r>
                      <a:endParaRPr lang="en-US" sz="13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55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Development of Aviation in U.S.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Curtiss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Vin </a:t>
                      </a:r>
                      <a:r>
                        <a:rPr kumimoji="0" lang="en-US" sz="14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Fiz</a:t>
                      </a:r>
                      <a:endParaRPr kumimoji="0" lang="en-US" sz="1400" b="1" i="0" u="none" strike="noStrike" kern="8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ndara"/>
                        <a:ea typeface="Candar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Progress </a:t>
                      </a:r>
                      <a:r>
                        <a:rPr kumimoji="0" lang="en-US" sz="14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Rpts</a:t>
                      </a: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Due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Progress in Europe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QUIZ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Progress </a:t>
                      </a:r>
                      <a:r>
                        <a:rPr kumimoji="0" lang="en-US" sz="14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Rpts</a:t>
                      </a:r>
                      <a:r>
                        <a:rPr kumimoji="0" lang="en-US" sz="14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Sent Home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096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261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27" name="Oval 2"/>
          <p:cNvSpPr>
            <a:spLocks noChangeArrowheads="1"/>
          </p:cNvSpPr>
          <p:nvPr/>
        </p:nvSpPr>
        <p:spPr bwMode="auto">
          <a:xfrm>
            <a:off x="6101012" y="1426495"/>
            <a:ext cx="1339453" cy="1752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22" tIns="32109" rIns="64222" bIns="32109"/>
          <a:lstStyle/>
          <a:p>
            <a:pPr algn="ctr" defTabSz="40923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56923" y="-112387"/>
            <a:ext cx="367440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January 2018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5715000" y="669125"/>
            <a:ext cx="2111478" cy="2819400"/>
          </a:xfrm>
          <a:prstGeom prst="star5">
            <a:avLst/>
          </a:prstGeom>
          <a:noFill/>
          <a:ln w="79375" cap="flat" cmpd="sng" algn="ctr">
            <a:solidFill>
              <a:srgbClr val="0070C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18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7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175260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95340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175260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64533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8721" y="2514600"/>
            <a:ext cx="7606570" cy="1446550"/>
          </a:xfrm>
          <a:prstGeom prst="rect">
            <a:avLst/>
          </a:prstGeom>
          <a:noFill/>
        </p:spPr>
        <p:txBody>
          <a:bodyPr wrap="none" lIns="91430" tIns="45716" rIns="91430" bIns="45716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Quick Review</a:t>
            </a:r>
          </a:p>
        </p:txBody>
      </p:sp>
    </p:spTree>
    <p:extLst>
      <p:ext uri="{BB962C8B-B14F-4D97-AF65-F5344CB8AC3E}">
        <p14:creationId xmlns:p14="http://schemas.microsoft.com/office/powerpoint/2010/main" val="252060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pPr defTabSz="410688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882" tIns="50791" rIns="88882" bIns="50791"/>
          <a:lstStyle/>
          <a:p>
            <a:pPr defTabSz="91400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Basic Airplane and its Parts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7652" name="Picture 2" descr="parts.gif (25313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1217787"/>
            <a:ext cx="7268766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029201" y="1217787"/>
            <a:ext cx="3424853" cy="3201813"/>
            <a:chOff x="5029200" y="1217787"/>
            <a:chExt cx="3424853" cy="3201813"/>
          </a:xfrm>
        </p:grpSpPr>
        <p:sp>
          <p:nvSpPr>
            <p:cNvPr id="2" name="Oval 1"/>
            <p:cNvSpPr/>
            <p:nvPr/>
          </p:nvSpPr>
          <p:spPr bwMode="auto">
            <a:xfrm>
              <a:off x="5029200" y="1524000"/>
              <a:ext cx="2667000" cy="2895600"/>
            </a:xfrm>
            <a:prstGeom prst="ellipse">
              <a:avLst/>
            </a:prstGeom>
            <a:noFill/>
            <a:ln w="53975" cap="flat" cmpd="sng" algn="ctr">
              <a:solidFill>
                <a:srgbClr val="C00000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58414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781800" y="1217787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EMPENNAGE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" name="Left Arrow 3"/>
            <p:cNvSpPr/>
            <p:nvPr/>
          </p:nvSpPr>
          <p:spPr bwMode="auto">
            <a:xfrm rot="19956790">
              <a:off x="7385497" y="1547973"/>
              <a:ext cx="745029" cy="460995"/>
            </a:xfrm>
            <a:prstGeom prst="leftArrow">
              <a:avLst>
                <a:gd name="adj1" fmla="val 43601"/>
                <a:gd name="adj2" fmla="val 50000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58414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42667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4" y="17860"/>
            <a:ext cx="8247683" cy="681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30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068" y="1446609"/>
            <a:ext cx="5140152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pPr defTabSz="410688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" y="1178719"/>
            <a:ext cx="4947047" cy="2569518"/>
          </a:xfrm>
        </p:spPr>
        <p:txBody>
          <a:bodyPr lIns="88882" tIns="50791" rIns="88882" bIns="50791" anchor="t"/>
          <a:lstStyle/>
          <a:p>
            <a:pPr marL="276768" indent="-213156" defTabSz="91400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The axes of flight are:</a:t>
            </a:r>
          </a:p>
          <a:p>
            <a:pPr marL="276768" indent="-213156" defTabSz="91400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500" b="1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544608" lvl="1" indent="-213156" defTabSz="91400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u="sng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Longitudinal (Roll)</a:t>
            </a:r>
          </a:p>
          <a:p>
            <a:pPr marL="812448" lvl="2" indent="-213156" defTabSz="91400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Axis from tip of nose to tip of tail – ROLL</a:t>
            </a:r>
          </a:p>
          <a:p>
            <a:pPr marL="544608" lvl="1" indent="-213156" defTabSz="91400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500" b="1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544608" lvl="1" indent="-213156" defTabSz="91400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u="sng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Lateral (Pitch)</a:t>
            </a:r>
          </a:p>
          <a:p>
            <a:pPr marL="812448" lvl="2" indent="-213156" defTabSz="91400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Axis from one wingtip to other wingtip – PITCH</a:t>
            </a:r>
          </a:p>
          <a:p>
            <a:pPr marL="812448" lvl="2" indent="-213156" defTabSz="91400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500" b="1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544608" lvl="1" indent="-213156" defTabSz="91400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u="sng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Vertical (Yaw)</a:t>
            </a:r>
          </a:p>
          <a:p>
            <a:pPr marL="812448" lvl="2" indent="-213156" defTabSz="91400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Axis vertically through meeting point of the longitudinal and lateral axes. – YAW</a:t>
            </a:r>
          </a:p>
          <a:p>
            <a:pPr marL="544608" lvl="1" indent="-213156" defTabSz="91400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500" b="1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882" tIns="50791" rIns="88882" bIns="50791"/>
          <a:lstStyle/>
          <a:p>
            <a:pPr defTabSz="91400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The Axes of Flight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267" y="2937867"/>
            <a:ext cx="5444877" cy="391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993" y="1285875"/>
            <a:ext cx="4661297" cy="390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685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1125213"/>
            <a:ext cx="7938664" cy="550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95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1143000"/>
            <a:ext cx="5611100" cy="389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252226"/>
              </p:ext>
            </p:extLst>
          </p:nvPr>
        </p:nvGraphicFramePr>
        <p:xfrm>
          <a:off x="838200" y="5188822"/>
          <a:ext cx="8229600" cy="15849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Action: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Axis: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Controlled by: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/>
                        <a:t>Roll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Longitudinal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Ailerons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Pitch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Lateral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Elevators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Yaw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Vertical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Rudder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172200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72200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72200" y="5646017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88332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8332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88332" y="563126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82782" y="646225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82782" y="6029396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82782" y="560430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44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1143000"/>
            <a:ext cx="5611100" cy="389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045240"/>
              </p:ext>
            </p:extLst>
          </p:nvPr>
        </p:nvGraphicFramePr>
        <p:xfrm>
          <a:off x="838200" y="5188822"/>
          <a:ext cx="8229600" cy="15849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Action: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Axis: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Controlled by: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Roll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Longitudinal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Ailerons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Pitch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Lateral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Elevators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Yaw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Vertical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Rudder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172200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72200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72200" y="5646017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88332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8332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88332" y="563126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82782" y="646225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82782" y="6029396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0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1143000"/>
            <a:ext cx="5611100" cy="389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713185"/>
              </p:ext>
            </p:extLst>
          </p:nvPr>
        </p:nvGraphicFramePr>
        <p:xfrm>
          <a:off x="838200" y="5188822"/>
          <a:ext cx="8229600" cy="15849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Action: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Axis: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Controlled by: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Roll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Longitudinal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Ailerons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Pitch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Lateral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Elevators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Yaw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Vertical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Rudder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172200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72200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72200" y="5646017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88332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8332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82782" y="646225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82782" y="6029396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1143000"/>
            <a:ext cx="5611100" cy="389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039134"/>
              </p:ext>
            </p:extLst>
          </p:nvPr>
        </p:nvGraphicFramePr>
        <p:xfrm>
          <a:off x="838200" y="5188822"/>
          <a:ext cx="8229600" cy="15849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Action: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Axis: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Controlled by: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Roll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Longitudinal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Ailerons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Pitch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Lateral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Elevators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Yaw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Vertical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Rudder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172200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72200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88332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8332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82782" y="646225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82782" y="6029396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26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1143000"/>
            <a:ext cx="5611100" cy="389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15231"/>
              </p:ext>
            </p:extLst>
          </p:nvPr>
        </p:nvGraphicFramePr>
        <p:xfrm>
          <a:off x="838200" y="5188822"/>
          <a:ext cx="8229600" cy="15849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Action: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Axis: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Controlled by: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/>
                        <a:t>Roll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Longitudinal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Ailerons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Pitch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Lateral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Elevators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Yaw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Vertical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Rudder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172200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72200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72200" y="5646017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88332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8332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88332" y="563126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82782" y="646225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82782" y="560430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4" tIns="32142" rIns="64284" bIns="32142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6" y="685353"/>
            <a:ext cx="8786813" cy="5866805"/>
          </a:xfrm>
        </p:spPr>
        <p:txBody>
          <a:bodyPr lIns="88887" tIns="50793" rIns="88887" bIns="50793"/>
          <a:lstStyle/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rgbClr val="0070C0"/>
                </a:solidFill>
              </a:rPr>
              <a:t>What </a:t>
            </a:r>
            <a:r>
              <a:rPr lang="en-US" sz="2500" b="1" dirty="0" smtClean="0">
                <a:solidFill>
                  <a:srgbClr val="0070C0"/>
                </a:solidFill>
              </a:rPr>
              <a:t>are the three axes of flight?</a:t>
            </a:r>
            <a:endParaRPr lang="en-US" sz="2500" b="1" dirty="0">
              <a:solidFill>
                <a:srgbClr val="0070C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flight control surface(s) are used to roll an aircraft?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flight control surface(s) 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is 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used to 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pitch 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an aircraft?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flight control surface(s) 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is 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used to 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yaw 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an aircraft?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are the four forces of flight?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3" y="0"/>
            <a:ext cx="8229823" cy="837158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1/12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15495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1143000"/>
            <a:ext cx="5611100" cy="389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031418"/>
              </p:ext>
            </p:extLst>
          </p:nvPr>
        </p:nvGraphicFramePr>
        <p:xfrm>
          <a:off x="838200" y="5188822"/>
          <a:ext cx="8229600" cy="15849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Action: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Axis: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Controlled by: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/>
                        <a:t>Roll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Longitudinal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Ailerons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Pitch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Lateral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Elevators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Yaw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Vertical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Rudder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172200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72200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72200" y="5646017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88332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88332" y="563126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82782" y="646225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82782" y="560430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5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1143000"/>
            <a:ext cx="5611100" cy="389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067661"/>
              </p:ext>
            </p:extLst>
          </p:nvPr>
        </p:nvGraphicFramePr>
        <p:xfrm>
          <a:off x="838200" y="5188822"/>
          <a:ext cx="8229600" cy="15849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Action: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Axis: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Controlled by: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/>
                        <a:t>Roll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Longitudinal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Ailerons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Pitch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Lateral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Elevators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Yaw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Vertical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Rudder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172200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72200" y="5646017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88332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88332" y="563126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82782" y="646225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82782" y="560430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40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1143000"/>
            <a:ext cx="5611100" cy="389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409523"/>
              </p:ext>
            </p:extLst>
          </p:nvPr>
        </p:nvGraphicFramePr>
        <p:xfrm>
          <a:off x="838200" y="5188822"/>
          <a:ext cx="8229600" cy="15849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Action: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Axis: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Controlled by: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/>
                        <a:t>Roll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Longitudinal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Ailerons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Pitch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Lateral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Elevators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Yaw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Vertical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Rudder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172200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72200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72200" y="5646017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88332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8332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88332" y="563126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82782" y="6029396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82782" y="560430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90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1143000"/>
            <a:ext cx="5611100" cy="389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779322"/>
              </p:ext>
            </p:extLst>
          </p:nvPr>
        </p:nvGraphicFramePr>
        <p:xfrm>
          <a:off x="838200" y="5188822"/>
          <a:ext cx="8229600" cy="15849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Action: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Axis: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Controlled by: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/>
                        <a:t>Roll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Longitudinal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Ailerons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Pitch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Lateral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Elevators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Yaw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Vertical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Rudder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172200" y="6476603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72200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72200" y="5646017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8332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88332" y="563126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82782" y="6029396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82782" y="560430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0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1143000"/>
            <a:ext cx="5611100" cy="389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158570"/>
              </p:ext>
            </p:extLst>
          </p:nvPr>
        </p:nvGraphicFramePr>
        <p:xfrm>
          <a:off x="838200" y="5188822"/>
          <a:ext cx="8229600" cy="15849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Action: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Axis: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Controlled by: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/>
                        <a:t>Roll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Longitudinal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Ailerons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/>
                        <a:t>Pitch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Lateral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Elevators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Yaw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Vertical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Rudder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6172200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72200" y="5646017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8332" y="6058892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588332" y="563126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82782" y="6029396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82782" y="5604309"/>
            <a:ext cx="1828800" cy="388216"/>
          </a:xfrm>
          <a:prstGeom prst="rect">
            <a:avLst/>
          </a:prstGeom>
          <a:solidFill>
            <a:srgbClr val="095CC4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45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378"/>
            <a:ext cx="8229600" cy="1143000"/>
          </a:xfrm>
        </p:spPr>
        <p:txBody>
          <a:bodyPr/>
          <a:lstStyle/>
          <a:p>
            <a:r>
              <a:rPr lang="en-US" b="1" dirty="0" smtClean="0"/>
              <a:t>Flight Control Surfaces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82" y="1143000"/>
            <a:ext cx="5611100" cy="389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711031"/>
              </p:ext>
            </p:extLst>
          </p:nvPr>
        </p:nvGraphicFramePr>
        <p:xfrm>
          <a:off x="838200" y="5188822"/>
          <a:ext cx="8229600" cy="15849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Action: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Axis: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Controlled by: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Roll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Longitudinal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C00000"/>
                          </a:solidFill>
                        </a:rPr>
                        <a:t>Ailerons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C00000"/>
                          </a:solidFill>
                        </a:rPr>
                        <a:t>Pitch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C00000"/>
                          </a:solidFill>
                        </a:rPr>
                        <a:t>Lateral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Elevators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Yaw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Vertical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Rudder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22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971" y="178594"/>
            <a:ext cx="7358063" cy="1193006"/>
          </a:xfrm>
        </p:spPr>
        <p:txBody>
          <a:bodyPr anchor="t"/>
          <a:lstStyle/>
          <a:p>
            <a:r>
              <a:rPr lang="en-US" b="1" dirty="0" smtClean="0"/>
              <a:t>Flaps</a:t>
            </a:r>
            <a:endParaRPr lang="en-US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66" y="1828800"/>
            <a:ext cx="917556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-53689" y="2819400"/>
            <a:ext cx="3657600" cy="2667000"/>
          </a:xfrm>
          <a:prstGeom prst="ellipse">
            <a:avLst/>
          </a:prstGeom>
          <a:noFill/>
          <a:ln w="92075" cap="flat" cmpd="sng" algn="ctr">
            <a:solidFill>
              <a:srgbClr val="C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58414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96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2" y="609601"/>
            <a:ext cx="8906936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25016" y="3740725"/>
            <a:ext cx="485487" cy="1295725"/>
          </a:xfrm>
          <a:prstGeom prst="rect">
            <a:avLst/>
          </a:prstGeom>
          <a:noFill/>
        </p:spPr>
        <p:txBody>
          <a:bodyPr vert="wordArtVert" wrap="none" lIns="91425" tIns="45713" rIns="91425" bIns="45713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LIFT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1" y="1143001"/>
            <a:ext cx="1134809" cy="373654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THRUST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9273" y="5486401"/>
            <a:ext cx="874446" cy="373654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DRAG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294" y="3473364"/>
            <a:ext cx="452017" cy="1948724"/>
          </a:xfrm>
          <a:prstGeom prst="rect">
            <a:avLst/>
          </a:prstGeom>
          <a:noFill/>
        </p:spPr>
        <p:txBody>
          <a:bodyPr vert="wordArtVert" wrap="none" lIns="91425" tIns="45713" rIns="91425" bIns="45713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GRAVITY</a:t>
            </a:r>
          </a:p>
        </p:txBody>
      </p:sp>
    </p:spTree>
    <p:extLst>
      <p:ext uri="{BB962C8B-B14F-4D97-AF65-F5344CB8AC3E}">
        <p14:creationId xmlns:p14="http://schemas.microsoft.com/office/powerpoint/2010/main" val="266902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87" y="604685"/>
            <a:ext cx="8909304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84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Aircraft Motion and Control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8120" y="1061721"/>
          <a:ext cx="8717280" cy="2524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456"/>
                <a:gridCol w="1743456"/>
                <a:gridCol w="1743456"/>
                <a:gridCol w="1743456"/>
                <a:gridCol w="1743456"/>
              </a:tblGrid>
              <a:tr h="6037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Axis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Motion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Stabilized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by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Control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Pilot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Control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7359">
                <a:tc>
                  <a:txBody>
                    <a:bodyPr/>
                    <a:lstStyle/>
                    <a:p>
                      <a:r>
                        <a:rPr lang="en-US" dirty="0" smtClean="0"/>
                        <a:t>Longitudinal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Roll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Aileron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Yoke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twist left or right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7359">
                <a:tc>
                  <a:txBody>
                    <a:bodyPr/>
                    <a:lstStyle/>
                    <a:p>
                      <a:r>
                        <a:rPr lang="en-US" dirty="0" smtClean="0"/>
                        <a:t>Lateral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Pitch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Horizontal stabilizer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Elevator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Yoke forward or aft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7359">
                <a:tc>
                  <a:txBody>
                    <a:bodyPr/>
                    <a:lstStyle/>
                    <a:p>
                      <a:r>
                        <a:rPr lang="en-US" dirty="0" smtClean="0"/>
                        <a:t>Vertical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Yaw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Vertical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stabilizer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Rudder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Rudder pedals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569523" y="3668865"/>
            <a:ext cx="5071120" cy="3741879"/>
            <a:chOff x="1404632" y="3623893"/>
            <a:chExt cx="4919968" cy="3630347"/>
          </a:xfrm>
        </p:grpSpPr>
        <p:pic>
          <p:nvPicPr>
            <p:cNvPr id="6" name="Picture 3" descr="C:\Documents and Settings\gholt\my documents\PLTW\AeroSpace_Rewrite\Jeppesen Private Pilot_Image CD\PV-03-2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4632" y="3703320"/>
              <a:ext cx="4919968" cy="355092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2529839" y="3741299"/>
              <a:ext cx="146559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</a:rPr>
                <a:t>Longitudinal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</a:rPr>
                <a:t>Axis 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68375" y="3623893"/>
              <a:ext cx="119113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</a:rPr>
                <a:t>Lateral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</a:rPr>
                <a:t>Axis 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74442" y="4929569"/>
              <a:ext cx="87459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</a:rPr>
                <a:t>Vertical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</a:rPr>
                <a:t>Axis 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43788" y="3722260"/>
            <a:ext cx="805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Roll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3256" y="3649808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Pitch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78568" y="5136334"/>
            <a:ext cx="856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Yaw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662" y="2590800"/>
            <a:ext cx="3615557" cy="271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pPr defTabSz="410688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" y="1178719"/>
            <a:ext cx="4947047" cy="2569518"/>
          </a:xfrm>
        </p:spPr>
        <p:txBody>
          <a:bodyPr lIns="88882" tIns="50791" rIns="88882" bIns="50791" anchor="t"/>
          <a:lstStyle/>
          <a:p>
            <a:pPr marL="276768" indent="-213156" defTabSz="91400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The axes of flight are:</a:t>
            </a:r>
          </a:p>
          <a:p>
            <a:pPr marL="276768" indent="-213156" defTabSz="91400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500" b="1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544608" lvl="1" indent="-213156" defTabSz="91400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u="sng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Longitudinal (Roll)</a:t>
            </a:r>
          </a:p>
          <a:p>
            <a:pPr marL="812448" lvl="2" indent="-213156" defTabSz="91400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Axis from tip of nose to tip of tail – ROLL</a:t>
            </a:r>
          </a:p>
          <a:p>
            <a:pPr marL="544608" lvl="1" indent="-213156" defTabSz="91400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500" b="1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544608" lvl="1" indent="-213156" defTabSz="91400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u="sng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Lateral (Pitch)</a:t>
            </a:r>
          </a:p>
          <a:p>
            <a:pPr marL="812448" lvl="2" indent="-213156" defTabSz="91400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Axis from one wingtip to other wingtip – PITCH</a:t>
            </a:r>
          </a:p>
          <a:p>
            <a:pPr marL="812448" lvl="2" indent="-213156" defTabSz="91400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500" b="1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544608" lvl="1" indent="-213156" defTabSz="91400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u="sng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Vertical (Yaw)</a:t>
            </a:r>
          </a:p>
          <a:p>
            <a:pPr marL="812448" lvl="2" indent="-213156" defTabSz="91400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500" b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Axis vertically through meeting point of the longitudinal and lateral axes. – YAW</a:t>
            </a:r>
          </a:p>
          <a:p>
            <a:pPr marL="544608" lvl="1" indent="-213156" defTabSz="91400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500" b="1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0"/>
            <a:ext cx="8507760" cy="1143000"/>
          </a:xfrm>
        </p:spPr>
        <p:txBody>
          <a:bodyPr lIns="88882" tIns="50791" rIns="88882" bIns="50791"/>
          <a:lstStyle/>
          <a:p>
            <a:pPr defTabSz="914004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The Axes of Flight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330" y="914400"/>
            <a:ext cx="3700859" cy="2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876799"/>
            <a:ext cx="2335454" cy="195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1420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800345"/>
              </p:ext>
            </p:extLst>
          </p:nvPr>
        </p:nvGraphicFramePr>
        <p:xfrm>
          <a:off x="267509" y="404779"/>
          <a:ext cx="8382003" cy="5294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1"/>
                <a:gridCol w="2969639"/>
                <a:gridCol w="2618363"/>
              </a:tblGrid>
              <a:tr h="6930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STICK / YOKE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FLT CONTROL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UP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 / DOWN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) (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LEFT / RIGH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AIRCRAFT ACTION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057">
                <a:tc>
                  <a:txBody>
                    <a:bodyPr/>
                    <a:lstStyle/>
                    <a:p>
                      <a:r>
                        <a:rPr lang="en-US" dirty="0" smtClean="0"/>
                        <a:t>MOVE RIGHT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RIGHT AILERON  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UP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LEFT AILERON    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DOWN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ROLL 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RIGHT </a:t>
                      </a:r>
                      <a:r>
                        <a:rPr lang="en-US" dirty="0" smtClean="0"/>
                        <a:t>/ LEFT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057">
                <a:tc>
                  <a:txBody>
                    <a:bodyPr/>
                    <a:lstStyle/>
                    <a:p>
                      <a:r>
                        <a:rPr lang="en-US" dirty="0" smtClean="0"/>
                        <a:t>MOVE LEFT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RIGHT AILERON  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DOWN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LEFT AILERON     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429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ROLL RIGHT / 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LEFT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057">
                <a:tc>
                  <a:txBody>
                    <a:bodyPr/>
                    <a:lstStyle/>
                    <a:p>
                      <a:r>
                        <a:rPr lang="en-US" dirty="0" smtClean="0"/>
                        <a:t>MOVE FORWARD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ELEVATORS  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DOWN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429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PITCH UP / 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DOWN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057">
                <a:tc>
                  <a:txBody>
                    <a:bodyPr/>
                    <a:lstStyle/>
                    <a:p>
                      <a:r>
                        <a:rPr lang="en-US" dirty="0" smtClean="0"/>
                        <a:t>MOVE BACK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ELEVATORS  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UP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429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PITCH 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UP</a:t>
                      </a:r>
                      <a:r>
                        <a:rPr lang="en-US" dirty="0" smtClean="0"/>
                        <a:t> / DOWN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057">
                <a:tc>
                  <a:txBody>
                    <a:bodyPr/>
                    <a:lstStyle/>
                    <a:p>
                      <a:r>
                        <a:rPr lang="en-US" dirty="0" smtClean="0"/>
                        <a:t>RIGHT PEDAL FWD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RUDDER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RIGHT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429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YAW 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RIGHT</a:t>
                      </a:r>
                      <a:r>
                        <a:rPr lang="en-US" dirty="0" smtClean="0"/>
                        <a:t> / LEFT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057">
                <a:tc>
                  <a:txBody>
                    <a:bodyPr/>
                    <a:lstStyle/>
                    <a:p>
                      <a:r>
                        <a:rPr lang="en-US" dirty="0" smtClean="0"/>
                        <a:t>LEFT PEDAL FWD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RUDDER  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LEFT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429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YAW RIGHT / 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LEFT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4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82" tIns="50791" rIns="88882" bIns="50791"/>
          <a:lstStyle/>
          <a:p>
            <a:pPr algn="ctr" defTabSz="914004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Aircraft </a:t>
            </a: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in Motion</a:t>
            </a:r>
            <a:endParaRPr lang="en-US" sz="2200" dirty="0">
              <a:solidFill>
                <a:srgbClr val="000000"/>
              </a:solidFill>
              <a:sym typeface="Helvetica Light"/>
            </a:endParaRPr>
          </a:p>
        </p:txBody>
      </p:sp>
      <p:pic>
        <p:nvPicPr>
          <p:cNvPr id="2457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125516"/>
            <a:ext cx="4426893" cy="25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24580" name="Picture 14" descr="http://downloads.cas.psu.edu/4h/AerospaceSupp/images/PlanePart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70" y="1285878"/>
            <a:ext cx="3850928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6" descr="Airplane parts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47" y="4205883"/>
            <a:ext cx="4018359" cy="222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8" y="1285878"/>
            <a:ext cx="4453682" cy="268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3577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0" descr="http://www.bobholland.com/me/rmi/x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7078"/>
            <a:ext cx="4832078" cy="166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2" descr="http://www.bobholland.com/me/images/x-15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782" y="2518172"/>
            <a:ext cx="3258219" cy="16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4" descr="http://www.bobholland.com/me/images/x-15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53953"/>
            <a:ext cx="2657699" cy="219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6" descr="http://www.bobholland.com/me/images/x-15-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132214"/>
            <a:ext cx="4286250" cy="27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8" descr="North American XB-70 taking off on 17 August 1965. (NASA)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330774"/>
            <a:ext cx="2469059" cy="196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0" descr="XB-70 Valkyrie taking off in 1967. (NASA)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6" y="1607344"/>
            <a:ext cx="2006947" cy="155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32" descr="Cockpit of the first Valkyrie. (North American/NASA)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182" y="696517"/>
            <a:ext cx="1832818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34" descr="Underfuselage view of the Valkyrie, clearly showing the triangular engines compartment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111" y="3576"/>
            <a:ext cx="3234928" cy="203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36" descr="U-2 Dragon Lady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672" y="1928813"/>
            <a:ext cx="1915418" cy="139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38" descr="http://www.militaryfactory.com/aircraft/imgs/lockheed-sr71-blackbird_3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016" y="3576"/>
            <a:ext cx="2419139" cy="207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40" descr="http://3.bp.blogspot.com/-nZymC26SOUE/Tz2Qnik4M5I/AAAAAAAAHVI/X6um8s9l0A0/s1600/b2+3+top+secret+airplanes.jpe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907" y="1982392"/>
            <a:ext cx="2011412" cy="15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42" descr="F-117 Nighthawk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891" y="3375422"/>
            <a:ext cx="1821656" cy="121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44" descr="Boeing 70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673" y="0"/>
            <a:ext cx="2026558" cy="199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46" descr="DC-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35" y="3576"/>
            <a:ext cx="1985607" cy="187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Rectangle 5"/>
          <p:cNvSpPr>
            <a:spLocks/>
          </p:cNvSpPr>
          <p:nvPr/>
        </p:nvSpPr>
        <p:spPr bwMode="auto">
          <a:xfrm>
            <a:off x="71438" y="1951136"/>
            <a:ext cx="8965406" cy="72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68" tIns="50784" rIns="88868" bIns="50784"/>
          <a:lstStyle/>
          <a:p>
            <a:pPr algn="ctr" defTabSz="91298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 smtClean="0">
                <a:solidFill>
                  <a:srgbClr val="FF0000"/>
                </a:solidFill>
                <a:latin typeface="Helvetica" charset="0"/>
                <a:sym typeface="Helvetica" charset="0"/>
              </a:rPr>
              <a:t>Aircraft Parts</a:t>
            </a:r>
          </a:p>
          <a:p>
            <a:pPr algn="ctr" defTabSz="91298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 smtClean="0">
                <a:solidFill>
                  <a:srgbClr val="FF0000"/>
                </a:solidFill>
                <a:latin typeface="Helvetica" charset="0"/>
                <a:sym typeface="Helvetica" charset="0"/>
              </a:rPr>
              <a:t>Axis of Flight</a:t>
            </a:r>
          </a:p>
          <a:p>
            <a:pPr algn="ctr" defTabSz="91298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 smtClean="0">
                <a:solidFill>
                  <a:srgbClr val="FF0000"/>
                </a:solidFill>
                <a:latin typeface="Helvetica" charset="0"/>
                <a:sym typeface="Helvetica" charset="0"/>
              </a:rPr>
              <a:t>and</a:t>
            </a:r>
          </a:p>
          <a:p>
            <a:pPr algn="ctr" defTabSz="91298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 smtClean="0">
                <a:solidFill>
                  <a:srgbClr val="FF0000"/>
                </a:solidFill>
                <a:latin typeface="Helvetica" charset="0"/>
                <a:sym typeface="Helvetica" charset="0"/>
              </a:rPr>
              <a:t>Flight Control Surfaces</a:t>
            </a:r>
            <a:endParaRPr lang="en-US" sz="5600" b="1" dirty="0">
              <a:solidFill>
                <a:srgbClr val="FF0000"/>
              </a:solidFill>
              <a:latin typeface="Helvetica" charset="0"/>
              <a:sym typeface="Helvetica" charset="0"/>
            </a:endParaRPr>
          </a:p>
          <a:p>
            <a:pPr algn="ctr" defTabSz="91298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>
                <a:solidFill>
                  <a:srgbClr val="FF0000"/>
                </a:solidFill>
                <a:latin typeface="Helvetica" charset="0"/>
                <a:sym typeface="Helvetica" charset="0"/>
              </a:rPr>
              <a:t>Quiz</a:t>
            </a:r>
          </a:p>
          <a:p>
            <a:pPr algn="ctr" defTabSz="912981" fontAlgn="base" hangingPunct="0">
              <a:spcBef>
                <a:spcPct val="0"/>
              </a:spcBef>
              <a:spcAft>
                <a:spcPct val="0"/>
              </a:spcAft>
            </a:pPr>
            <a:endParaRPr lang="en-US" sz="3400" dirty="0">
              <a:solidFill>
                <a:srgbClr val="FF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442110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2510" y="1502527"/>
            <a:ext cx="7563461" cy="3158066"/>
          </a:xfrm>
          <a:prstGeom prst="rect">
            <a:avLst/>
          </a:prstGeom>
          <a:noFill/>
        </p:spPr>
        <p:txBody>
          <a:bodyPr wrap="none" lIns="64284" tIns="32142" rIns="64284" bIns="3214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FIRST.</a:t>
            </a: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700" b="1" spc="35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 Light" charset="0"/>
              <a:sym typeface="Helvetica Light" charset="0"/>
            </a:endParaRP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ALWAYS.</a:t>
            </a:r>
          </a:p>
        </p:txBody>
      </p:sp>
    </p:spTree>
    <p:extLst>
      <p:ext uri="{BB962C8B-B14F-4D97-AF65-F5344CB8AC3E}">
        <p14:creationId xmlns:p14="http://schemas.microsoft.com/office/powerpoint/2010/main" val="20543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312102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3124200"/>
            <a:ext cx="3970337" cy="364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6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Safety Rules – Safety Monitor Brief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533400" y="1066800"/>
            <a:ext cx="8186291" cy="4180284"/>
          </a:xfrm>
          <a:ln>
            <a:prstDash val="solid"/>
          </a:ln>
        </p:spPr>
        <p:txBody>
          <a:bodyPr lIns="88887" tIns="50793" rIns="88887" bIns="50793"/>
          <a:lstStyle/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Must Use Safety </a:t>
            </a:r>
            <a:r>
              <a:rPr lang="en-US" sz="2800" b="1" i="1" dirty="0" smtClean="0">
                <a:solidFill>
                  <a:srgbClr val="FF0000"/>
                </a:solidFill>
              </a:rPr>
              <a:t>Glasses</a:t>
            </a:r>
          </a:p>
          <a:p>
            <a:pPr>
              <a:defRPr/>
            </a:pPr>
            <a:endParaRPr lang="en-US" sz="2800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Use of Cutting tools is Dangerous – AT ALL </a:t>
            </a:r>
            <a:r>
              <a:rPr lang="en-US" sz="2800" b="1" i="1" dirty="0" smtClean="0">
                <a:solidFill>
                  <a:srgbClr val="FF0000"/>
                </a:solidFill>
              </a:rPr>
              <a:t>TIMES</a:t>
            </a:r>
          </a:p>
          <a:p>
            <a:pPr>
              <a:defRPr/>
            </a:pPr>
            <a:endParaRPr lang="en-US" sz="2800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Must Use Cutting </a:t>
            </a:r>
            <a:r>
              <a:rPr lang="en-US" sz="2800" b="1" i="1" dirty="0" smtClean="0">
                <a:solidFill>
                  <a:srgbClr val="FF0000"/>
                </a:solidFill>
              </a:rPr>
              <a:t>Mats</a:t>
            </a:r>
          </a:p>
          <a:p>
            <a:pPr>
              <a:defRPr/>
            </a:pPr>
            <a:endParaRPr lang="en-US" sz="2800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Extended breathing of adhesives and paint fumes can be </a:t>
            </a:r>
            <a:r>
              <a:rPr lang="en-US" sz="2800" b="1" i="1" dirty="0" smtClean="0">
                <a:solidFill>
                  <a:srgbClr val="FF0000"/>
                </a:solidFill>
              </a:rPr>
              <a:t>dangerous</a:t>
            </a:r>
          </a:p>
          <a:p>
            <a:pPr>
              <a:defRPr/>
            </a:pPr>
            <a:endParaRPr lang="en-US" sz="2800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b="1" i="1" dirty="0" smtClean="0">
                <a:solidFill>
                  <a:srgbClr val="FF0000"/>
                </a:solidFill>
              </a:rPr>
              <a:t>May use vinyl gloves</a:t>
            </a:r>
          </a:p>
        </p:txBody>
      </p:sp>
    </p:spTree>
    <p:extLst>
      <p:ext uri="{BB962C8B-B14F-4D97-AF65-F5344CB8AC3E}">
        <p14:creationId xmlns:p14="http://schemas.microsoft.com/office/powerpoint/2010/main" val="24262549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Safety Rules – Safety Monitor Brief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1371600"/>
            <a:ext cx="8186291" cy="4876800"/>
          </a:xfrm>
          <a:ln>
            <a:prstDash val="solid"/>
          </a:ln>
        </p:spPr>
        <p:txBody>
          <a:bodyPr lIns="88887" tIns="50793" rIns="88887" bIns="50793"/>
          <a:lstStyle/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Do not wash paint brushes in sink</a:t>
            </a:r>
          </a:p>
          <a:p>
            <a:pPr>
              <a:defRPr/>
            </a:pPr>
            <a:endParaRPr lang="en-US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Do not pour paint or thinner down drain</a:t>
            </a:r>
          </a:p>
          <a:p>
            <a:pPr>
              <a:defRPr/>
            </a:pPr>
            <a:endParaRPr lang="en-US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Only use paint thinner to clean brushes</a:t>
            </a:r>
          </a:p>
          <a:p>
            <a:pPr>
              <a:defRPr/>
            </a:pPr>
            <a:endParaRPr lang="en-US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May use Acetone to remove Super Glue or glue </a:t>
            </a:r>
          </a:p>
          <a:p>
            <a:pPr>
              <a:defRPr/>
            </a:pPr>
            <a:endParaRPr lang="en-US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Only use spray paint outside and on cardboard  to avoid overspray.</a:t>
            </a:r>
          </a:p>
          <a:p>
            <a:pPr>
              <a:defRPr/>
            </a:pPr>
            <a:endParaRPr lang="en-US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Must use dust mask when using spray paint.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978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Safety Rules – Safety Monitor Brief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914400"/>
            <a:ext cx="8186291" cy="4180284"/>
          </a:xfrm>
          <a:ln>
            <a:prstDash val="solid"/>
          </a:ln>
        </p:spPr>
        <p:txBody>
          <a:bodyPr lIns="88887" tIns="50793" rIns="88887" bIns="50793"/>
          <a:lstStyle/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Be sure to read all model instructions.</a:t>
            </a:r>
          </a:p>
          <a:p>
            <a:pPr>
              <a:defRPr/>
            </a:pPr>
            <a:endParaRPr lang="en-US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All </a:t>
            </a:r>
            <a:r>
              <a:rPr lang="en-US" b="1" i="1" dirty="0">
                <a:solidFill>
                  <a:srgbClr val="FF0000"/>
                </a:solidFill>
              </a:rPr>
              <a:t>Areas will remain clean and </a:t>
            </a:r>
            <a:r>
              <a:rPr lang="en-US" b="1" i="1" dirty="0" smtClean="0">
                <a:solidFill>
                  <a:srgbClr val="FF0000"/>
                </a:solidFill>
              </a:rPr>
              <a:t>organized</a:t>
            </a:r>
          </a:p>
          <a:p>
            <a:pPr>
              <a:defRPr/>
            </a:pPr>
            <a:endParaRPr lang="en-US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i="1" dirty="0">
                <a:solidFill>
                  <a:srgbClr val="FF0000"/>
                </a:solidFill>
              </a:rPr>
              <a:t>Plane Captains </a:t>
            </a:r>
            <a:r>
              <a:rPr lang="en-US" b="1" i="1" dirty="0"/>
              <a:t>will insure All Areas will be cleaned  and all items put back in proper locations </a:t>
            </a:r>
            <a:r>
              <a:rPr lang="en-US" sz="4000" b="1" i="1" dirty="0" smtClean="0"/>
              <a:t>10</a:t>
            </a:r>
            <a:r>
              <a:rPr lang="en-US" b="1" i="1" dirty="0" smtClean="0"/>
              <a:t>minutes </a:t>
            </a:r>
            <a:r>
              <a:rPr lang="en-US" b="1" i="1" dirty="0"/>
              <a:t>prior to class </a:t>
            </a:r>
            <a:r>
              <a:rPr lang="en-US" b="1" i="1" dirty="0" smtClean="0"/>
              <a:t>ending</a:t>
            </a:r>
          </a:p>
          <a:p>
            <a:pPr>
              <a:defRPr/>
            </a:pPr>
            <a:endParaRPr lang="en-US" b="1" i="1" dirty="0"/>
          </a:p>
          <a:p>
            <a:pPr>
              <a:defRPr/>
            </a:pPr>
            <a:r>
              <a:rPr lang="en-US" b="1" i="1" dirty="0"/>
              <a:t>Class </a:t>
            </a:r>
            <a:r>
              <a:rPr lang="en-US" b="1" i="1" cap="all" dirty="0">
                <a:solidFill>
                  <a:srgbClr val="C00000"/>
                </a:solidFill>
              </a:rPr>
              <a:t>safety monitor </a:t>
            </a:r>
            <a:r>
              <a:rPr lang="en-US" b="1" i="1" dirty="0"/>
              <a:t>will insure areas are clean and safe at all </a:t>
            </a:r>
            <a:r>
              <a:rPr lang="en-US" b="1" i="1" dirty="0" smtClean="0"/>
              <a:t>times</a:t>
            </a:r>
          </a:p>
          <a:p>
            <a:pPr>
              <a:defRPr/>
            </a:pPr>
            <a:endParaRPr lang="en-US" b="1" i="1" dirty="0"/>
          </a:p>
          <a:p>
            <a:pPr>
              <a:defRPr/>
            </a:pPr>
            <a:r>
              <a:rPr lang="en-US" b="1" i="1" dirty="0" smtClean="0"/>
              <a:t>Class Leader insure hangar is clean before class dismissed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821219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6542" y="1502527"/>
            <a:ext cx="7615396" cy="3181159"/>
          </a:xfrm>
          <a:prstGeom prst="rect">
            <a:avLst/>
          </a:prstGeom>
          <a:noFill/>
        </p:spPr>
        <p:txBody>
          <a:bodyPr wrap="none" lIns="64284" tIns="32142" rIns="64284" bIns="3214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FIRST.</a:t>
            </a: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700" b="1" spc="35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 Light" charset="0"/>
              <a:sym typeface="Helvetica Light" charset="0"/>
            </a:endParaRP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ALWAYS.</a:t>
            </a:r>
          </a:p>
        </p:txBody>
      </p:sp>
    </p:spTree>
    <p:extLst>
      <p:ext uri="{BB962C8B-B14F-4D97-AF65-F5344CB8AC3E}">
        <p14:creationId xmlns:p14="http://schemas.microsoft.com/office/powerpoint/2010/main" val="81105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algn="ctr"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Model Building Grading </a:t>
            </a:r>
            <a:r>
              <a:rPr lang="en-US" sz="3800" dirty="0" err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Rubic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838200"/>
            <a:ext cx="8186291" cy="3941340"/>
          </a:xfrm>
          <a:ln>
            <a:prstDash val="solid"/>
          </a:ln>
        </p:spPr>
        <p:txBody>
          <a:bodyPr lIns="88887" tIns="50793" rIns="88887" bIns="50793"/>
          <a:lstStyle/>
          <a:p>
            <a:r>
              <a:rPr lang="en-US" sz="2800" b="1" i="1" dirty="0"/>
              <a:t>Each Group </a:t>
            </a:r>
            <a:r>
              <a:rPr lang="en-US" sz="2800" b="1" i="1" dirty="0">
                <a:solidFill>
                  <a:srgbClr val="C00000"/>
                </a:solidFill>
              </a:rPr>
              <a:t>MUST </a:t>
            </a:r>
            <a:r>
              <a:rPr lang="en-US" sz="2800" b="1" i="1" dirty="0"/>
              <a:t>follow all directions</a:t>
            </a:r>
          </a:p>
          <a:p>
            <a:r>
              <a:rPr lang="en-US" sz="2800" b="1" i="1" dirty="0">
                <a:solidFill>
                  <a:srgbClr val="FF0000"/>
                </a:solidFill>
              </a:rPr>
              <a:t>STOP!  </a:t>
            </a:r>
            <a:r>
              <a:rPr lang="en-US" sz="2800" b="1" i="1" dirty="0"/>
              <a:t>- If you are unsure</a:t>
            </a:r>
          </a:p>
          <a:p>
            <a:r>
              <a:rPr lang="en-US" sz="2800" b="1" i="1" dirty="0">
                <a:solidFill>
                  <a:srgbClr val="00B050"/>
                </a:solidFill>
              </a:rPr>
              <a:t>SAFETY</a:t>
            </a:r>
            <a:r>
              <a:rPr lang="en-US" sz="2800" b="1" i="1" dirty="0"/>
              <a:t> at ALL Times</a:t>
            </a:r>
          </a:p>
          <a:p>
            <a:r>
              <a:rPr lang="en-US" sz="2800" b="1" i="1" dirty="0">
                <a:solidFill>
                  <a:srgbClr val="FF0000"/>
                </a:solidFill>
              </a:rPr>
              <a:t>Accuracy and Authenticity will be judged</a:t>
            </a:r>
          </a:p>
          <a:p>
            <a:r>
              <a:rPr lang="en-US" sz="2800" b="1" i="1" dirty="0">
                <a:solidFill>
                  <a:srgbClr val="FF0000"/>
                </a:solidFill>
              </a:rPr>
              <a:t>Each Group  Member is responsible to produce a 2 page paper on the model.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Aircraft Specifications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Aircraft contribution to Aviation development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Significant Aviation Pioneers associated with aircraft (pilots, inventors etc.)</a:t>
            </a:r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The </a:t>
            </a:r>
            <a:r>
              <a:rPr lang="en-US" sz="2800" b="1" i="1" dirty="0">
                <a:solidFill>
                  <a:srgbClr val="FF0000"/>
                </a:solidFill>
              </a:rPr>
              <a:t>Group will provide a Presentation on the model.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5to 7 slides (Title slide;  Body; Summary Slide)</a:t>
            </a:r>
          </a:p>
          <a:p>
            <a:r>
              <a:rPr lang="en-US" sz="3200" b="1" i="1" dirty="0" smtClean="0">
                <a:solidFill>
                  <a:srgbClr val="FF0000"/>
                </a:solidFill>
              </a:rPr>
              <a:t>Group will grade team members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49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4" tIns="32142" rIns="64284" bIns="32142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6" y="685353"/>
            <a:ext cx="8786813" cy="5866805"/>
          </a:xfrm>
        </p:spPr>
        <p:txBody>
          <a:bodyPr lIns="88887" tIns="50793" rIns="88887" bIns="50793"/>
          <a:lstStyle/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What </a:t>
            </a:r>
            <a:r>
              <a:rPr lang="en-US" sz="25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are the three axes of flight?</a:t>
            </a:r>
            <a:endParaRPr lang="en-US" sz="2500" b="1" dirty="0">
              <a:solidFill>
                <a:schemeClr val="bg2">
                  <a:lumMod val="60000"/>
                  <a:lumOff val="40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ea typeface="Helvetica" charset="0"/>
                <a:cs typeface="Helvetica" charset="0"/>
                <a:sym typeface="Helvetica" charset="0"/>
              </a:rPr>
              <a:t>What flight control surface(s) are used to roll an aircraft?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flight control surface(s) 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is 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used to 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pitch 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an aircraft?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flight control surface(s) 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is 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used to 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yaw 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an aircraft?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are the four forces of flight?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3" y="0"/>
            <a:ext cx="8229823" cy="837158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1/12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8512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2510" y="1502527"/>
            <a:ext cx="7563461" cy="3158066"/>
          </a:xfrm>
          <a:prstGeom prst="rect">
            <a:avLst/>
          </a:prstGeom>
          <a:noFill/>
        </p:spPr>
        <p:txBody>
          <a:bodyPr wrap="none" lIns="64284" tIns="32142" rIns="64284" bIns="3214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 smtClean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MODEL SAFETY</a:t>
            </a:r>
            <a:endParaRPr lang="en-US" sz="6700" b="1" spc="35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 Light" charset="0"/>
              <a:sym typeface="Helvetica Light" charset="0"/>
            </a:endParaRP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smtClean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QUIZ</a:t>
            </a:r>
            <a:endParaRPr lang="en-US" sz="6700" b="1" spc="35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 Light" charset="0"/>
              <a:sym typeface="Helvetica Light" charset="0"/>
            </a:endParaRP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ALWAYS.</a:t>
            </a:r>
          </a:p>
        </p:txBody>
      </p:sp>
    </p:spTree>
    <p:extLst>
      <p:ext uri="{BB962C8B-B14F-4D97-AF65-F5344CB8AC3E}">
        <p14:creationId xmlns:p14="http://schemas.microsoft.com/office/powerpoint/2010/main" val="3886695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2510" y="1502527"/>
            <a:ext cx="7563461" cy="3158066"/>
          </a:xfrm>
          <a:prstGeom prst="rect">
            <a:avLst/>
          </a:prstGeom>
          <a:noFill/>
        </p:spPr>
        <p:txBody>
          <a:bodyPr wrap="none" lIns="64284" tIns="32142" rIns="64284" bIns="3214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FIRST.</a:t>
            </a: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700" b="1" spc="35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 Light" charset="0"/>
              <a:sym typeface="Helvetica Light" charset="0"/>
            </a:endParaRP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ALWAYS.</a:t>
            </a:r>
          </a:p>
        </p:txBody>
      </p:sp>
    </p:spTree>
    <p:extLst>
      <p:ext uri="{BB962C8B-B14F-4D97-AF65-F5344CB8AC3E}">
        <p14:creationId xmlns:p14="http://schemas.microsoft.com/office/powerpoint/2010/main" val="109513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1" y="175260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239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aviationjobsearch.com/blog/wp-content/uploads/2012/09/Engineer-Ocean-Sky-300x234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3345962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1.gstatic.com/images?q=tbn:ANd9GcRnZCeeCyO2f6F0YrZem7Yy49oDuE774EfUTN6ysD3FQiWmGtIK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824" y="3352800"/>
            <a:ext cx="4486275" cy="33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1.gstatic.com/images?q=tbn:ANd9GcQCHjXx83Lm29LN4B1A3fFZX_vEGwbb6prkM1rhroG28sQuGIaK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0613"/>
            <a:ext cx="30384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1762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838200"/>
            <a:ext cx="6591300" cy="515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80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Ailerons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1" y="969810"/>
            <a:ext cx="8534400" cy="230832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Are hinged, horizontal surfaces </a:t>
            </a:r>
            <a:r>
              <a:rPr lang="en-US" sz="2400" dirty="0">
                <a:solidFill>
                  <a:srgbClr val="FF0000"/>
                </a:solidFill>
              </a:rPr>
              <a:t>attached to </a:t>
            </a:r>
            <a:r>
              <a:rPr lang="en-US" sz="2400" dirty="0">
                <a:solidFill>
                  <a:srgbClr val="000000"/>
                </a:solidFill>
              </a:rPr>
              <a:t>the </a:t>
            </a:r>
            <a:r>
              <a:rPr lang="en-US" sz="2400" dirty="0">
                <a:solidFill>
                  <a:srgbClr val="FF0000"/>
                </a:solidFill>
              </a:rPr>
              <a:t>back (trailing edge), outer edges of the wings </a:t>
            </a:r>
            <a:r>
              <a:rPr lang="en-US" sz="2400" dirty="0">
                <a:solidFill>
                  <a:srgbClr val="000000"/>
                </a:solidFill>
              </a:rPr>
              <a:t>of the plane. </a:t>
            </a:r>
          </a:p>
          <a:p>
            <a:pPr marL="342865" indent="-342865"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Used to turn the plane. (ROLL) – </a:t>
            </a:r>
            <a:r>
              <a:rPr lang="en-US" sz="2400" b="1" dirty="0">
                <a:solidFill>
                  <a:srgbClr val="FF0000"/>
                </a:solidFill>
              </a:rPr>
              <a:t>Longitudinal Axis</a:t>
            </a:r>
          </a:p>
          <a:p>
            <a:pPr marL="342865" indent="-342865"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As one aileron rises, the opposite aileron lowers, raising one wing and lowering the other, tilting (or banking) the plane toward the lower aileron.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62" y="3352800"/>
            <a:ext cx="8392258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85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4" tIns="32142" rIns="64284" bIns="32142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6" y="685353"/>
            <a:ext cx="8786813" cy="5866805"/>
          </a:xfrm>
        </p:spPr>
        <p:txBody>
          <a:bodyPr lIns="88887" tIns="50793" rIns="88887" bIns="50793"/>
          <a:lstStyle/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What </a:t>
            </a:r>
            <a:r>
              <a:rPr lang="en-US" sz="25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are the three axes of flight?</a:t>
            </a:r>
            <a:endParaRPr lang="en-US" sz="2500" b="1" dirty="0">
              <a:solidFill>
                <a:schemeClr val="bg2">
                  <a:lumMod val="60000"/>
                  <a:lumOff val="40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flight control surface(s) are used to roll an aircraft?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What flight control surface(s) </a:t>
            </a: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is </a:t>
            </a:r>
            <a:r>
              <a:rPr lang="en-US" b="1" dirty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used to </a:t>
            </a:r>
            <a:r>
              <a:rPr lang="en-US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pitch </a:t>
            </a:r>
            <a:r>
              <a:rPr lang="en-US" b="1" dirty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an aircraft?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flight control surface(s) 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is 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used to 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yaw 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an aircraft?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are the four forces of flight?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3" y="0"/>
            <a:ext cx="8229823" cy="837158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1/12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68700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6000" b="1" dirty="0"/>
              <a:t>Elevators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143000"/>
            <a:ext cx="8839200" cy="230832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Are hinged, horizontal surfaces </a:t>
            </a:r>
            <a:r>
              <a:rPr lang="en-US" sz="2400" dirty="0">
                <a:solidFill>
                  <a:srgbClr val="FF0000"/>
                </a:solidFill>
              </a:rPr>
              <a:t>attached to the trailing edge of the horizontal stabilizer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</a:p>
          <a:p>
            <a:pPr marL="342865" indent="-342865"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Control the plane’s movement upward or downward. (PITCH) – </a:t>
            </a:r>
            <a:r>
              <a:rPr lang="en-US" sz="2400" b="1" dirty="0">
                <a:solidFill>
                  <a:srgbClr val="FF0000"/>
                </a:solidFill>
              </a:rPr>
              <a:t>Lateral Axis</a:t>
            </a:r>
          </a:p>
          <a:p>
            <a:pPr marL="342865" indent="-342865"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When the elevators are raised, the tail is forced downward, the wings are forced upward, and the plane climbs.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48" y="3359983"/>
            <a:ext cx="8111706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78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4" tIns="32142" rIns="64284" bIns="32142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6" y="685353"/>
            <a:ext cx="8786813" cy="5866805"/>
          </a:xfrm>
        </p:spPr>
        <p:txBody>
          <a:bodyPr lIns="88887" tIns="50793" rIns="88887" bIns="50793"/>
          <a:lstStyle/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5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What </a:t>
            </a:r>
            <a:r>
              <a:rPr lang="en-US" sz="25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are the three axes of flight?</a:t>
            </a:r>
            <a:endParaRPr lang="en-US" sz="2500" b="1" dirty="0">
              <a:solidFill>
                <a:schemeClr val="bg2">
                  <a:lumMod val="60000"/>
                  <a:lumOff val="40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17" indent="-473209" defTabSz="914051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flight control surface(s) are used to roll an aircraft?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flight control surface(s) 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is 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used to 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pitch 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an aircraft?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What flight control surface(s) </a:t>
            </a:r>
            <a:r>
              <a:rPr lang="en-US" b="1" dirty="0" smtClean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is </a:t>
            </a:r>
            <a:r>
              <a:rPr lang="en-US" b="1" dirty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used to </a:t>
            </a:r>
            <a:r>
              <a:rPr lang="en-US" b="1" dirty="0" smtClean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yaw </a:t>
            </a:r>
            <a:r>
              <a:rPr lang="en-US" b="1" dirty="0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an aircraft?</a:t>
            </a:r>
          </a:p>
          <a:p>
            <a:pPr marL="550217" indent="-473209" defTabSz="914051" eaLnBrk="1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are the four forces of flight?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3" y="0"/>
            <a:ext cx="8229823" cy="837158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1/12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9559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8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738</TotalTime>
  <Words>1563</Words>
  <Application>Microsoft Office PowerPoint</Application>
  <PresentationFormat>On-screen Show (4:3)</PresentationFormat>
  <Paragraphs>487</Paragraphs>
  <Slides>55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55</vt:i4>
      </vt:variant>
    </vt:vector>
  </HeadingPairs>
  <TitlesOfParts>
    <vt:vector size="75" baseType="lpstr">
      <vt:lpstr>ＭＳ Ｐゴシック</vt:lpstr>
      <vt:lpstr>Arial</vt:lpstr>
      <vt:lpstr>Calibri</vt:lpstr>
      <vt:lpstr>Cambria</vt:lpstr>
      <vt:lpstr>Candara</vt:lpstr>
      <vt:lpstr>Helvetica</vt:lpstr>
      <vt:lpstr>Helvetica Light</vt:lpstr>
      <vt:lpstr>Lucida Sans Unicode</vt:lpstr>
      <vt:lpstr>Noteworthy Bold</vt:lpstr>
      <vt:lpstr>Times New Roman</vt:lpstr>
      <vt:lpstr>Verdana</vt:lpstr>
      <vt:lpstr>Wingdings 2</vt:lpstr>
      <vt:lpstr>Wingdings 3</vt:lpstr>
      <vt:lpstr>1_Office Theme</vt:lpstr>
      <vt:lpstr>2_Office Theme</vt:lpstr>
      <vt:lpstr>8_Office Theme</vt:lpstr>
      <vt:lpstr>1_Concourse</vt:lpstr>
      <vt:lpstr>1_Custom Design</vt:lpstr>
      <vt:lpstr>2_Custom Design</vt:lpstr>
      <vt:lpstr>4_Office Theme</vt:lpstr>
      <vt:lpstr>Warm-Up – 1/12 – 10 minutes</vt:lpstr>
      <vt:lpstr>Questions / Comments</vt:lpstr>
      <vt:lpstr>Warm-Up – 1/12 – 10 minutes</vt:lpstr>
      <vt:lpstr>The Axes of Flight</vt:lpstr>
      <vt:lpstr>Warm-Up – 1/12 – 10 minutes</vt:lpstr>
      <vt:lpstr>Ailerons</vt:lpstr>
      <vt:lpstr>Warm-Up – 1/12 – 10 minutes</vt:lpstr>
      <vt:lpstr>Elevators</vt:lpstr>
      <vt:lpstr>Warm-Up – 1/12 – 10 minutes</vt:lpstr>
      <vt:lpstr>Rudder</vt:lpstr>
      <vt:lpstr>Warm-Up – 1/12 – 10 minutes</vt:lpstr>
      <vt:lpstr>PowerPoint Presentation</vt:lpstr>
      <vt:lpstr>Questions / Comments</vt:lpstr>
      <vt:lpstr>THIS DAY IN AVIATION</vt:lpstr>
      <vt:lpstr>THIS DAY IN AVIATION</vt:lpstr>
      <vt:lpstr>THIS DAY IN AVIATION</vt:lpstr>
      <vt:lpstr>Questions / Comments</vt:lpstr>
      <vt:lpstr>PowerPoint Presentation</vt:lpstr>
      <vt:lpstr>Questions / Comments</vt:lpstr>
      <vt:lpstr>PowerPoint Presentation</vt:lpstr>
      <vt:lpstr>Basic Airplane and its Parts</vt:lpstr>
      <vt:lpstr>PowerPoint Presentation</vt:lpstr>
      <vt:lpstr>The Axes of Flight</vt:lpstr>
      <vt:lpstr>Flight Control Surfaces</vt:lpstr>
      <vt:lpstr>Flight Control Surfaces</vt:lpstr>
      <vt:lpstr>Flight Control Surfaces</vt:lpstr>
      <vt:lpstr>Flight Control Surfaces</vt:lpstr>
      <vt:lpstr>Flight Control Surfaces</vt:lpstr>
      <vt:lpstr>Flight Control Surfaces</vt:lpstr>
      <vt:lpstr>Flight Control Surfaces</vt:lpstr>
      <vt:lpstr>Flight Control Surfaces</vt:lpstr>
      <vt:lpstr>Flight Control Surfaces</vt:lpstr>
      <vt:lpstr>Flight Control Surfaces</vt:lpstr>
      <vt:lpstr>Flight Control Surfaces</vt:lpstr>
      <vt:lpstr>Flight Control Surfaces</vt:lpstr>
      <vt:lpstr>Flaps</vt:lpstr>
      <vt:lpstr>PowerPoint Presentation</vt:lpstr>
      <vt:lpstr>PowerPoint Presentation</vt:lpstr>
      <vt:lpstr>Aircraft Motion and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Safety Rules – Safety Monitor Brief</vt:lpstr>
      <vt:lpstr>Safety Rules – Safety Monitor Brief</vt:lpstr>
      <vt:lpstr>Safety Rules – Safety Monitor Brief</vt:lpstr>
      <vt:lpstr>PowerPoint Presentation</vt:lpstr>
      <vt:lpstr>Model Building Grading Rubic</vt:lpstr>
      <vt:lpstr>Questions / Comments</vt:lpstr>
      <vt:lpstr>PowerPoint Presentation</vt:lpstr>
      <vt:lpstr>PowerPoint Presentation</vt:lpstr>
      <vt:lpstr>Questions / Comments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Mastergunz</dc:creator>
  <cp:lastModifiedBy>Petrucci, Anthony P</cp:lastModifiedBy>
  <cp:revision>74</cp:revision>
  <dcterms:created xsi:type="dcterms:W3CDTF">2011-08-16T23:18:18Z</dcterms:created>
  <dcterms:modified xsi:type="dcterms:W3CDTF">2018-01-10T01:24:51Z</dcterms:modified>
</cp:coreProperties>
</file>