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5" r:id="rId3"/>
    <p:sldMasterId id="2147483757" r:id="rId4"/>
    <p:sldMasterId id="2147483769" r:id="rId5"/>
    <p:sldMasterId id="2147483805" r:id="rId6"/>
    <p:sldMasterId id="2147483822" r:id="rId7"/>
    <p:sldMasterId id="2147483906" r:id="rId8"/>
    <p:sldMasterId id="2147483918" r:id="rId9"/>
    <p:sldMasterId id="2147483946" r:id="rId10"/>
    <p:sldMasterId id="2147483983" r:id="rId11"/>
    <p:sldMasterId id="2147483995" r:id="rId12"/>
  </p:sldMasterIdLst>
  <p:notesMasterIdLst>
    <p:notesMasterId r:id="rId42"/>
  </p:notesMasterIdLst>
  <p:handoutMasterIdLst>
    <p:handoutMasterId r:id="rId43"/>
  </p:handoutMasterIdLst>
  <p:sldIdLst>
    <p:sldId id="415" r:id="rId13"/>
    <p:sldId id="416" r:id="rId14"/>
    <p:sldId id="469" r:id="rId15"/>
    <p:sldId id="475" r:id="rId16"/>
    <p:sldId id="470" r:id="rId17"/>
    <p:sldId id="476" r:id="rId18"/>
    <p:sldId id="471" r:id="rId19"/>
    <p:sldId id="477" r:id="rId20"/>
    <p:sldId id="472" r:id="rId21"/>
    <p:sldId id="478" r:id="rId22"/>
    <p:sldId id="473" r:id="rId23"/>
    <p:sldId id="479" r:id="rId24"/>
    <p:sldId id="429" r:id="rId25"/>
    <p:sldId id="481" r:id="rId26"/>
    <p:sldId id="482" r:id="rId27"/>
    <p:sldId id="483" r:id="rId28"/>
    <p:sldId id="484" r:id="rId29"/>
    <p:sldId id="485" r:id="rId30"/>
    <p:sldId id="384" r:id="rId31"/>
    <p:sldId id="486" r:id="rId32"/>
    <p:sldId id="386" r:id="rId33"/>
    <p:sldId id="400" r:id="rId34"/>
    <p:sldId id="407" r:id="rId35"/>
    <p:sldId id="408" r:id="rId36"/>
    <p:sldId id="480" r:id="rId37"/>
    <p:sldId id="414" r:id="rId38"/>
    <p:sldId id="450" r:id="rId39"/>
    <p:sldId id="451" r:id="rId40"/>
    <p:sldId id="446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98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360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416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478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94660"/>
  </p:normalViewPr>
  <p:slideViewPr>
    <p:cSldViewPr>
      <p:cViewPr varScale="1">
        <p:scale>
          <a:sx n="106" d="100"/>
          <a:sy n="106" d="100"/>
        </p:scale>
        <p:origin x="17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2"/>
    </p:cViewPr>
  </p:sorter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1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3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9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16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70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99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6023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725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682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45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312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665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3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244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152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674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357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73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6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6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11" tIns="45706" rIns="91411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919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497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10" y="27393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1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13930" indent="0">
              <a:buNone/>
              <a:defRPr sz="800"/>
            </a:lvl2pPr>
            <a:lvl3pPr marL="627843" indent="0">
              <a:buNone/>
              <a:defRPr sz="700"/>
            </a:lvl3pPr>
            <a:lvl4pPr marL="941793" indent="0">
              <a:buNone/>
              <a:defRPr sz="600"/>
            </a:lvl4pPr>
            <a:lvl5pPr marL="1255752" indent="0">
              <a:buNone/>
              <a:defRPr sz="600"/>
            </a:lvl5pPr>
            <a:lvl6pPr marL="1569660" indent="0">
              <a:buNone/>
              <a:defRPr sz="600"/>
            </a:lvl6pPr>
            <a:lvl7pPr marL="1883580" indent="0">
              <a:buNone/>
              <a:defRPr sz="600"/>
            </a:lvl7pPr>
            <a:lvl8pPr marL="2197503" indent="0">
              <a:buNone/>
              <a:defRPr sz="600"/>
            </a:lvl8pPr>
            <a:lvl9pPr marL="251143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0040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9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09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13930" indent="0">
              <a:buNone/>
              <a:defRPr sz="2000"/>
            </a:lvl2pPr>
            <a:lvl3pPr marL="627843" indent="0">
              <a:buNone/>
              <a:defRPr sz="1700"/>
            </a:lvl3pPr>
            <a:lvl4pPr marL="941793" indent="0">
              <a:buNone/>
              <a:defRPr sz="1400"/>
            </a:lvl4pPr>
            <a:lvl5pPr marL="1255752" indent="0">
              <a:buNone/>
              <a:defRPr sz="1400"/>
            </a:lvl5pPr>
            <a:lvl6pPr marL="1569660" indent="0">
              <a:buNone/>
              <a:defRPr sz="1400"/>
            </a:lvl6pPr>
            <a:lvl7pPr marL="1883580" indent="0">
              <a:buNone/>
              <a:defRPr sz="1400"/>
            </a:lvl7pPr>
            <a:lvl8pPr marL="2197503" indent="0">
              <a:buNone/>
              <a:defRPr sz="1400"/>
            </a:lvl8pPr>
            <a:lvl9pPr marL="251143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09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13930" indent="0">
              <a:buNone/>
              <a:defRPr sz="800"/>
            </a:lvl2pPr>
            <a:lvl3pPr marL="627843" indent="0">
              <a:buNone/>
              <a:defRPr sz="700"/>
            </a:lvl3pPr>
            <a:lvl4pPr marL="941793" indent="0">
              <a:buNone/>
              <a:defRPr sz="600"/>
            </a:lvl4pPr>
            <a:lvl5pPr marL="1255752" indent="0">
              <a:buNone/>
              <a:defRPr sz="600"/>
            </a:lvl5pPr>
            <a:lvl6pPr marL="1569660" indent="0">
              <a:buNone/>
              <a:defRPr sz="600"/>
            </a:lvl6pPr>
            <a:lvl7pPr marL="1883580" indent="0">
              <a:buNone/>
              <a:defRPr sz="600"/>
            </a:lvl7pPr>
            <a:lvl8pPr marL="2197503" indent="0">
              <a:buNone/>
              <a:defRPr sz="600"/>
            </a:lvl8pPr>
            <a:lvl9pPr marL="251143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9158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365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43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926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42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67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5868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 lIns="91411" tIns="45706" rIns="91411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51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2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1274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7259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447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08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11" tIns="45706" rIns="91411" bIns="45706"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3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7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7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6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3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2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0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4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49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59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8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545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018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30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0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9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0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01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4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25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9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57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2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0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24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2190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91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5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32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0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39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38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68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3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0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12/27/2017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2975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12/27/2017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12/27/2017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749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4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12/27/2017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050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9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2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12/27/2017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6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72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42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48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12/27/2017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80509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hangingPunct="0"/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1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00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4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21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45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hangingPunct="0"/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7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83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711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3930" indent="0" algn="ctr">
              <a:buNone/>
              <a:defRPr/>
            </a:lvl2pPr>
            <a:lvl3pPr marL="627843" indent="0" algn="ctr">
              <a:buNone/>
              <a:defRPr/>
            </a:lvl3pPr>
            <a:lvl4pPr marL="941793" indent="0" algn="ctr">
              <a:buNone/>
              <a:defRPr/>
            </a:lvl4pPr>
            <a:lvl5pPr marL="1255752" indent="0" algn="ctr">
              <a:buNone/>
              <a:defRPr/>
            </a:lvl5pPr>
            <a:lvl6pPr marL="1569660" indent="0" algn="ctr">
              <a:buNone/>
              <a:defRPr/>
            </a:lvl6pPr>
            <a:lvl7pPr marL="1883580" indent="0" algn="ctr">
              <a:buNone/>
              <a:defRPr/>
            </a:lvl7pPr>
            <a:lvl8pPr marL="2197503" indent="0" algn="ctr">
              <a:buNone/>
              <a:defRPr/>
            </a:lvl8pPr>
            <a:lvl9pPr marL="25114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228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593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3930" indent="0">
              <a:buNone/>
              <a:defRPr sz="1300"/>
            </a:lvl2pPr>
            <a:lvl3pPr marL="627843" indent="0">
              <a:buNone/>
              <a:defRPr sz="1100"/>
            </a:lvl3pPr>
            <a:lvl4pPr marL="941793" indent="0">
              <a:buNone/>
              <a:defRPr sz="1000"/>
            </a:lvl4pPr>
            <a:lvl5pPr marL="1255752" indent="0">
              <a:buNone/>
              <a:defRPr sz="1000"/>
            </a:lvl5pPr>
            <a:lvl6pPr marL="1569660" indent="0">
              <a:buNone/>
              <a:defRPr sz="1000"/>
            </a:lvl6pPr>
            <a:lvl7pPr marL="1883580" indent="0">
              <a:buNone/>
              <a:defRPr sz="1000"/>
            </a:lvl7pPr>
            <a:lvl8pPr marL="2197503" indent="0">
              <a:buNone/>
              <a:defRPr sz="1000"/>
            </a:lvl8pPr>
            <a:lvl9pPr marL="25114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1698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713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13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77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930" indent="0">
              <a:buNone/>
              <a:defRPr sz="1400" b="1"/>
            </a:lvl2pPr>
            <a:lvl3pPr marL="627843" indent="0">
              <a:buNone/>
              <a:defRPr sz="1300" b="1"/>
            </a:lvl3pPr>
            <a:lvl4pPr marL="941793" indent="0">
              <a:buNone/>
              <a:defRPr sz="1100" b="1"/>
            </a:lvl4pPr>
            <a:lvl5pPr marL="1255752" indent="0">
              <a:buNone/>
              <a:defRPr sz="1100" b="1"/>
            </a:lvl5pPr>
            <a:lvl6pPr marL="1569660" indent="0">
              <a:buNone/>
              <a:defRPr sz="1100" b="1"/>
            </a:lvl6pPr>
            <a:lvl7pPr marL="1883580" indent="0">
              <a:buNone/>
              <a:defRPr sz="1100" b="1"/>
            </a:lvl7pPr>
            <a:lvl8pPr marL="2197503" indent="0">
              <a:buNone/>
              <a:defRPr sz="1100" b="1"/>
            </a:lvl8pPr>
            <a:lvl9pPr marL="251143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930" indent="0">
              <a:buNone/>
              <a:defRPr sz="1400" b="1"/>
            </a:lvl2pPr>
            <a:lvl3pPr marL="627843" indent="0">
              <a:buNone/>
              <a:defRPr sz="1300" b="1"/>
            </a:lvl3pPr>
            <a:lvl4pPr marL="941793" indent="0">
              <a:buNone/>
              <a:defRPr sz="1100" b="1"/>
            </a:lvl4pPr>
            <a:lvl5pPr marL="1255752" indent="0">
              <a:buNone/>
              <a:defRPr sz="1100" b="1"/>
            </a:lvl5pPr>
            <a:lvl6pPr marL="1569660" indent="0">
              <a:buNone/>
              <a:defRPr sz="1100" b="1"/>
            </a:lvl6pPr>
            <a:lvl7pPr marL="1883580" indent="0">
              <a:buNone/>
              <a:defRPr sz="1100" b="1"/>
            </a:lvl7pPr>
            <a:lvl8pPr marL="2197503" indent="0">
              <a:buNone/>
              <a:defRPr sz="1100" b="1"/>
            </a:lvl8pPr>
            <a:lvl9pPr marL="251143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6" indent="-342796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7" indent="-22852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8" indent="-22852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3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hangingPunct="0"/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>
                <a:defRPr/>
              </a:pPr>
              <a:t>12/27/2017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3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43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840" tIns="34840" rIns="34840" bIns="34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432" y="194713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840" tIns="34840" rIns="34840" bIns="34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7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108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13930" algn="ctr" defTabSz="40108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27843" algn="ctr" defTabSz="40108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41793" algn="ctr" defTabSz="40108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55752" algn="ctr" defTabSz="40108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1522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23217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84856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46432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08033" indent="-261522" algn="l" defTabSz="40108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21978" indent="-261522" algn="l" defTabSz="40108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35910" indent="-261522" algn="l" defTabSz="40108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49821" indent="-261522" algn="l" defTabSz="40108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563748" indent="-261522" algn="l" defTabSz="40108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930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7843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1793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52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9660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83580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7503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11439" algn="l" defTabSz="6278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70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6" indent="-34279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647" indent="-228529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708" indent="-22852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770" indent="-22852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83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589" indent="-22851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626" indent="-2285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665" indent="-228517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33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A8287187-F107-4CD8-9534-F5D0BC6D3595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12/27/2017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F33EDD2D-B004-45A0-8FF1-F3C2E57571A4}" type="slidenum">
              <a:rPr lang="en-US" smtClean="0">
                <a:solidFill>
                  <a:prstClr val="black"/>
                </a:solidFill>
                <a:latin typeface="Lucida Sans Unicode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08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64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82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Relationship Id="rId6" Type="http://schemas.openxmlformats.org/officeDocument/2006/relationships/hyperlink" Target="http://en.wikipedia.org/wiki/File:Curtiss_plane_-_College_Park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7/76/Burgess-Dunne_ExCC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hyperlink" Target="http://en.wikipedia.org/wiki/File:Boeing-Logo.sv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2.jpeg"/><Relationship Id="rId5" Type="http://schemas.openxmlformats.org/officeDocument/2006/relationships/hyperlink" Target="http://en.wikipedia.org/wiki/File:Pratt-Whitney_logo.jpg" TargetMode="External"/><Relationship Id="rId4" Type="http://schemas.openxmlformats.org/officeDocument/2006/relationships/hyperlink" Target="http://en.wikipedia.org/wiki/Civil_avi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</a:t>
            </a:r>
            <a:r>
              <a:rPr lang="en-US" sz="2800" b="1" dirty="0" smtClean="0">
                <a:solidFill>
                  <a:srgbClr val="0070C0"/>
                </a:solidFill>
              </a:rPr>
              <a:t>must be worn at all times when working in the lab?</a:t>
            </a: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must be placed on the work tables prior to using the knives?</a:t>
            </a:r>
            <a:endParaRPr lang="en-US" sz="28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five items which must be marked on the fuselage?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Why 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is it critical for the wing and stabilizer to be centered on the fuselage?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Once the Center of Gravity (COG) is determined, what is placed on the nose to assist in balanced flight?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233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Adding the 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Center the wing on the fuselage</a:t>
            </a:r>
          </a:p>
          <a:p>
            <a:pPr eaLnBrk="1" hangingPunct="1"/>
            <a:r>
              <a:rPr lang="en-US" sz="3200" dirty="0"/>
              <a:t>Glue it on straight and square to the fuselage . . . </a:t>
            </a:r>
            <a:r>
              <a:rPr lang="en-US" sz="3200" dirty="0">
                <a:solidFill>
                  <a:srgbClr val="E60702"/>
                </a:solidFill>
              </a:rPr>
              <a:t>this is critical</a:t>
            </a:r>
          </a:p>
        </p:txBody>
      </p:sp>
      <p:pic>
        <p:nvPicPr>
          <p:cNvPr id="7" name="Picture 12" descr="drawing gli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6" y="3124206"/>
            <a:ext cx="4038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drawing glider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9"/>
          <a:stretch>
            <a:fillRect/>
          </a:stretch>
        </p:blipFill>
        <p:spPr>
          <a:xfrm>
            <a:off x="2514600" y="5029200"/>
            <a:ext cx="1752600" cy="114300"/>
          </a:xfrm>
          <a:prstGeom prst="rect">
            <a:avLst/>
          </a:prstGeom>
          <a:noFill/>
        </p:spPr>
      </p:pic>
      <p:sp>
        <p:nvSpPr>
          <p:cNvPr id="9" name="Rectangle 8" descr="Oak"/>
          <p:cNvSpPr>
            <a:spLocks noChangeArrowheads="1"/>
          </p:cNvSpPr>
          <p:nvPr/>
        </p:nvSpPr>
        <p:spPr bwMode="auto">
          <a:xfrm>
            <a:off x="762000" y="5181600"/>
            <a:ext cx="6781800" cy="76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36706" y="2095503"/>
            <a:ext cx="46482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must be worn at all times when working in the lab?</a:t>
            </a: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must be placed on the work tables prior to using the knives?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five items which must be marked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it critical for the wing and stabilizer to be centered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Once the Center of Gravity (COG) is determined, what is placed on the nose to assist in balanced flight?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3634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Place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pencil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table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top and put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glider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 top of it with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center of gravity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directly over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pencil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nose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the center of gravity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33" name="Picture 7" descr="drawing gli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800606"/>
            <a:ext cx="4038600" cy="995363"/>
          </a:xfrm>
          <a:noFill/>
        </p:spPr>
      </p:pic>
      <p:sp>
        <p:nvSpPr>
          <p:cNvPr id="5" name="Oval 4"/>
          <p:cNvSpPr/>
          <p:nvPr/>
        </p:nvSpPr>
        <p:spPr>
          <a:xfrm>
            <a:off x="304800" y="3581400"/>
            <a:ext cx="46482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27651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6699" tIns="49699" rIns="86699" bIns="49699" anchor="t"/>
          <a:lstStyle/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1</a:t>
            </a:r>
          </a:p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1851... Englishman William Dean makes the first balloon ascent in Australia, flying the Australasia for about 7 miles over Melbourne.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95" y="274588"/>
            <a:ext cx="8229823" cy="1143000"/>
          </a:xfrm>
        </p:spPr>
        <p:txBody>
          <a:bodyPr lIns="86699" tIns="49699" rIns="86699" bIns="49699"/>
          <a:lstStyle/>
          <a:p>
            <a:pPr defTabSz="89271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7654" name="Picture 9" descr="http://4.bp.blogspot.com/_r7sReQYd6vU/SDOC3KVqTFI/AAAAAAAAAfM/5Z7BqDxdl00/s400/australia_2008_hotairballo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2" y="2786063"/>
            <a:ext cx="4327550" cy="25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6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28675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6699" tIns="49699" rIns="86699" bIns="49699" anchor="t"/>
          <a:lstStyle/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1</a:t>
            </a:r>
          </a:p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1911... Burgess and Curtiss become the US's first licensed aircraft  manufacturer. 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95" y="274588"/>
            <a:ext cx="8229823" cy="1143000"/>
          </a:xfrm>
        </p:spPr>
        <p:txBody>
          <a:bodyPr lIns="86699" tIns="49699" rIns="86699" bIns="49699"/>
          <a:lstStyle/>
          <a:p>
            <a:pPr defTabSz="89271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8678" name="Picture 9" descr="File:Burgess-Dunne ExC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07344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http://upload.wikimedia.org/wikipedia/commons/thumb/0/08/Curtiss_plane_-_College_Park.jpg/220px-Curtiss_plane_-_College_Park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08" y="3643313"/>
            <a:ext cx="3616523" cy="26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94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29699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32297"/>
            <a:ext cx="5214938" cy="3558480"/>
          </a:xfrm>
        </p:spPr>
        <p:txBody>
          <a:bodyPr lIns="86699" tIns="49699" rIns="86699" bIns="49699" anchor="t"/>
          <a:lstStyle/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1</a:t>
            </a:r>
          </a:p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1929... The aviation and space operations of Boeing and Pratt &amp; Whitney are merged to form the United Aircraft &amp; Transport Corp. </a:t>
            </a:r>
          </a:p>
          <a:p>
            <a:pPr>
              <a:defRPr/>
            </a:pPr>
            <a:r>
              <a:rPr lang="en-US" sz="2200" dirty="0"/>
              <a:t>This united business interests in all aspects of aviation—a combination of aircraft engine and airframe manufacturer and airline business, to serve all aviation markets, both civil</a:t>
            </a:r>
            <a:r>
              <a:rPr lang="en-US" sz="2200" dirty="0">
                <a:hlinkClick r:id="rId4" action="ppaction://hlinkfile" tooltip="Civil aviation"/>
              </a:rPr>
              <a:t> </a:t>
            </a:r>
            <a:r>
              <a:rPr lang="en-US" sz="2200" dirty="0"/>
              <a:t>aviation (cargo, passenger, private, air mail) and military aviation.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95" y="274588"/>
            <a:ext cx="8229823" cy="1143000"/>
          </a:xfrm>
        </p:spPr>
        <p:txBody>
          <a:bodyPr lIns="86699" tIns="49699" rIns="86699" bIns="49699"/>
          <a:lstStyle/>
          <a:p>
            <a:pPr defTabSz="89271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9702" name="Picture 9" descr="Pratt-Whitney logo">
            <a:hlinkClick r:id="rId5" tooltip="Pratt-Whitney logo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77" y="3000375"/>
            <a:ext cx="4154537" cy="83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Boeing-Logo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28" y="4714875"/>
            <a:ext cx="3186783" cy="7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74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3072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6699" tIns="49699" rIns="86699" bIns="49699" anchor="t"/>
          <a:lstStyle/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1</a:t>
            </a:r>
          </a:p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1930... San Francisco's first air ferry service starts to operate, cutting journey time across the Bay to 6 minutes. The ferry flies from San Francisco to Alameda, and from Oakland to Vallejo.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95" y="274588"/>
            <a:ext cx="8229823" cy="1143000"/>
          </a:xfrm>
        </p:spPr>
        <p:txBody>
          <a:bodyPr lIns="86699" tIns="49699" rIns="86699" bIns="49699"/>
          <a:lstStyle/>
          <a:p>
            <a:pPr defTabSz="89271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26" name="Picture 9" descr="San Francisco Golden Gate Seaplane 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9" y="2518173"/>
            <a:ext cx="4316388" cy="31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92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31747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699" tIns="49699" rIns="49699" bIns="49699" anchor="ctr"/>
          <a:lstStyle/>
          <a:p>
            <a:pPr algn="ctr" defTabSz="401064" hangingPunct="0"/>
            <a:endParaRPr lang="en-US" sz="250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6699" tIns="49699" rIns="86699" bIns="49699" anchor="t"/>
          <a:lstStyle/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February 1</a:t>
            </a:r>
          </a:p>
          <a:p>
            <a:pPr marL="215838" indent="-165643" defTabSz="89271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1950... Eight Grumman F9F Panthers land on the USS Valley Forge to complete the first aircraft carrier night landing trials by jets.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995" y="274588"/>
            <a:ext cx="8229823" cy="1143000"/>
          </a:xfrm>
        </p:spPr>
        <p:txBody>
          <a:bodyPr lIns="86699" tIns="49699" rIns="86699" bIns="49699"/>
          <a:lstStyle/>
          <a:p>
            <a:pPr defTabSz="89271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1750" name="Picture 9" descr="http://www.nassanfordmemorial.com/images/Pant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81" y="1446611"/>
            <a:ext cx="4601021" cy="26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http://www.navsource.org/archives/02/024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3497091"/>
            <a:ext cx="4179094" cy="336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25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120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676783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  <a:endParaRPr lang="en-US" sz="13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Developing the Airplane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4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Glider Challenge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5029200" y="5637668"/>
            <a:ext cx="1339453" cy="12573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hangingPunct="0"/>
            <a:endParaRPr lang="en-US" sz="25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7394" y="-112387"/>
            <a:ext cx="63334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January/February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91200" y="5142368"/>
            <a:ext cx="1882878" cy="17526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hangingPunct="0"/>
            <a:endParaRPr lang="en-US" sz="3600" smtClean="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6889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793771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17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Fly?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4" y="1524000"/>
            <a:ext cx="673912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22" y="3429000"/>
            <a:ext cx="47023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Press F3 or under Analysis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Once you get an AERY number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</a:rPr>
              <a:t> it is stable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Raise Hand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4267200"/>
            <a:ext cx="7772400" cy="990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Aery Glider Worksheet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Reflection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79" y="737350"/>
            <a:ext cx="5547841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0475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hangingPunct="0"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hangingPunct="0"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hangingPunct="0"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32554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hangingPunct="0"/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3657430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61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</a:t>
            </a:r>
            <a:r>
              <a:rPr lang="en-US" sz="2800" b="1" dirty="0" smtClean="0">
                <a:solidFill>
                  <a:srgbClr val="0070C0"/>
                </a:solidFill>
              </a:rPr>
              <a:t>must be worn at all times when working in the lab?</a:t>
            </a:r>
            <a:endParaRPr lang="en-US" sz="2800" b="1" dirty="0">
              <a:solidFill>
                <a:srgbClr val="0070C0"/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must be placed on the work tables prior to using the knives?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five items which must be marked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it critical for the wing and stabilizer to be centered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Once the Center of Gravity (COG) is determined, what is placed on the nose to assist in balanced flight?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623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hangingPunct="0"/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Must Use Cutting Mats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Plane Captains will insure All Areas will be cleaned  and all items put back in proper locations </a:t>
            </a:r>
            <a:r>
              <a:rPr lang="en-US" sz="4200" b="1" i="1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r>
              <a:rPr lang="en-US" sz="2800" b="1" i="1" dirty="0" smtClean="0">
                <a:solidFill>
                  <a:schemeClr val="bg1">
                    <a:lumMod val="85000"/>
                  </a:schemeClr>
                </a:solidFill>
              </a:rPr>
              <a:t>minutes </a:t>
            </a: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prior to class ending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Class </a:t>
            </a:r>
            <a:r>
              <a:rPr lang="en-US" sz="2800" b="1" i="1" cap="all" dirty="0">
                <a:solidFill>
                  <a:schemeClr val="bg1">
                    <a:lumMod val="85000"/>
                  </a:schemeClr>
                </a:solidFill>
              </a:rPr>
              <a:t>safety monitor </a:t>
            </a: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1317061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must be worn at all times when working in the lab?</a:t>
            </a: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must be placed on the work tables prior to using the knives?</a:t>
            </a:r>
            <a:endParaRPr lang="en-US" sz="28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five items which must be marked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it critical for the wing and stabilizer to be centered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Once the Center of Gravity (COG) is determined, what is placed on the nose to assist in balanced flight?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7237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hangingPunct="0"/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Plane Captains will insure All Areas will be cleaned  and all items put back in proper locations </a:t>
            </a:r>
            <a:r>
              <a:rPr lang="en-US" sz="4200" b="1" i="1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r>
              <a:rPr lang="en-US" sz="2800" b="1" i="1" dirty="0" smtClean="0">
                <a:solidFill>
                  <a:schemeClr val="bg1">
                    <a:lumMod val="85000"/>
                  </a:schemeClr>
                </a:solidFill>
              </a:rPr>
              <a:t>minutes </a:t>
            </a: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prior to class ending</a:t>
            </a:r>
          </a:p>
          <a:p>
            <a:pPr>
              <a:defRPr/>
            </a:pP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Class </a:t>
            </a:r>
            <a:r>
              <a:rPr lang="en-US" sz="2800" b="1" i="1" cap="all" dirty="0">
                <a:solidFill>
                  <a:schemeClr val="bg1">
                    <a:lumMod val="85000"/>
                  </a:schemeClr>
                </a:solidFill>
              </a:rPr>
              <a:t>safety monitor </a:t>
            </a:r>
            <a:r>
              <a:rPr lang="en-US" sz="2800" b="1" i="1" dirty="0">
                <a:solidFill>
                  <a:schemeClr val="bg1">
                    <a:lumMod val="85000"/>
                  </a:schemeClr>
                </a:solidFill>
              </a:rPr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3956123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must be worn at all times when working in the lab?</a:t>
            </a: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must be placed on the work tables prior to using the knives?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five items which must be marked on the fuselage?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it critical for the wing and stabilizer to be centered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Once the Center of Gravity (COG) is determined, what is placed on the nose to assist in balanced flight?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293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the </a:t>
            </a:r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4" name="Rectangle 4" descr="Oak"/>
          <p:cNvSpPr>
            <a:spLocks noChangeArrowheads="1"/>
          </p:cNvSpPr>
          <p:nvPr/>
        </p:nvSpPr>
        <p:spPr bwMode="auto">
          <a:xfrm>
            <a:off x="381000" y="2971800"/>
            <a:ext cx="8305800" cy="152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447800" y="3124201"/>
            <a:ext cx="1036638" cy="1295400"/>
            <a:chOff x="960" y="1488"/>
            <a:chExt cx="653" cy="81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296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960" y="1938"/>
              <a:ext cx="6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Wing</a:t>
              </a:r>
            </a:p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Location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830525" y="3124208"/>
            <a:ext cx="928688" cy="1544637"/>
            <a:chOff x="1831" y="1488"/>
            <a:chExt cx="585" cy="973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160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831" y="1938"/>
              <a:ext cx="58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Center</a:t>
              </a:r>
            </a:p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of</a:t>
              </a:r>
            </a:p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Gravity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419610" y="3124206"/>
            <a:ext cx="1146176" cy="1831975"/>
            <a:chOff x="2400" y="1488"/>
            <a:chExt cx="722" cy="1154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400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400" y="187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533" y="2274"/>
              <a:ext cx="58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Neutral</a:t>
              </a:r>
            </a:p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Point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5956300" y="3124200"/>
            <a:ext cx="1219200" cy="1343025"/>
            <a:chOff x="3800" y="1488"/>
            <a:chExt cx="768" cy="846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4272" y="148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800" y="1968"/>
              <a:ext cx="7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Stabilizer</a:t>
              </a:r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7305689" y="3124201"/>
            <a:ext cx="949327" cy="1346200"/>
            <a:chOff x="4650" y="1488"/>
            <a:chExt cx="598" cy="848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 flipV="1">
              <a:off x="4752" y="148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650" y="1968"/>
              <a:ext cx="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Tail</a:t>
              </a:r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8001000" y="1692276"/>
            <a:ext cx="914400" cy="2041525"/>
            <a:chOff x="5040" y="1066"/>
            <a:chExt cx="576" cy="1286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5328" y="1488"/>
              <a:ext cx="0" cy="86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040" y="1066"/>
              <a:ext cx="5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rgbClr val="000000"/>
                  </a:solidFill>
                </a:rPr>
                <a:t>Cut for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must be worn at all times when working in the lab?</a:t>
            </a: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must be placed on the work tables prior to using the knives?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five items which must be marked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Why 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is it critical for the wing and stabilizer to be centered on the fuselage?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Once the Center of Gravity (COG) is determined, what is placed on the nose to assist in balanced flight?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5296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Balsa Glider Construction&amp;quot;&quot;/&gt;&lt;property id=&quot;20307&quot; value=&quot;256&quot;/&gt;&lt;/object&gt;&lt;object type=&quot;3&quot; unique_id=&quot;10047&quot;&gt;&lt;property id=&quot;20148&quot; value=&quot;5&quot;/&gt;&lt;property id=&quot;20300&quot; value=&quot;Slide 3 - &amp;quot;Balsa Wood&amp;quot;&quot;/&gt;&lt;property id=&quot;20307&quot; value=&quot;258&quot;/&gt;&lt;/object&gt;&lt;object type=&quot;3&quot; unique_id=&quot;10352&quot;&gt;&lt;property id=&quot;20148&quot; value=&quot;5&quot;/&gt;&lt;property id=&quot;20300&quot; value=&quot;Slide 2 - &amp;quot;Balsa Glider Construction&amp;quot;&quot;/&gt;&lt;property id=&quot;20307&quot; value=&quot;260&quot;/&gt;&lt;/object&gt;&lt;object type=&quot;3&quot; unique_id=&quot;10354&quot;&gt;&lt;property id=&quot;20148&quot; value=&quot;5&quot;/&gt;&lt;property id=&quot;20300&quot; value=&quot;Slide 7 - &amp;quot;Marking the fuselage&amp;quot;&quot;/&gt;&lt;property id=&quot;20307&quot; value=&quot;269&quot;/&gt;&lt;/object&gt;&lt;object type=&quot;3&quot; unique_id=&quot;10355&quot;&gt;&lt;property id=&quot;20148&quot; value=&quot;5&quot;/&gt;&lt;property id=&quot;20300&quot; value=&quot;Slide 9 - &amp;quot;Cut Out Pieces&amp;quot;&quot;/&gt;&lt;property id=&quot;20307&quot; value=&quot;270&quot;/&gt;&lt;/object&gt;&lt;object type=&quot;3&quot; unique_id=&quot;10763&quot;&gt;&lt;property id=&quot;20148&quot; value=&quot;5&quot;/&gt;&lt;property id=&quot;20300&quot; value=&quot;Slide 4 - &amp;quot;Glider Components&amp;quot;&quot;/&gt;&lt;property id=&quot;20307&quot; value=&quot;271&quot;/&gt;&lt;/object&gt;&lt;object type=&quot;3&quot; unique_id=&quot;10764&quot;&gt;&lt;property id=&quot;20148&quot; value=&quot;5&quot;/&gt;&lt;property id=&quot;20300&quot; value=&quot;Slide 5 - &amp;quot;Familiarize yourself with the plan&amp;quot;&quot;/&gt;&lt;property id=&quot;20307&quot; value=&quot;272&quot;/&gt;&lt;/object&gt;&lt;object type=&quot;3&quot; unique_id=&quot;10765&quot;&gt;&lt;property id=&quot;20148&quot; value=&quot;5&quot;/&gt;&lt;property id=&quot;20300&quot; value=&quot;Slide 6 - &amp;quot;Building on a single sheet&amp;quot;&quot;/&gt;&lt;property id=&quot;20307&quot; value=&quot;277&quot;/&gt;&lt;/object&gt;&lt;object type=&quot;3&quot; unique_id=&quot;10766&quot;&gt;&lt;property id=&quot;20148&quot; value=&quot;5&quot;/&gt;&lt;property id=&quot;20300&quot; value=&quot;Slide 8 - &amp;quot;Choosing a Wing Planform&amp;quot;&quot;/&gt;&lt;property id=&quot;20307&quot; value=&quot;273&quot;/&gt;&lt;/object&gt;&lt;object type=&quot;3&quot; unique_id=&quot;10767&quot;&gt;&lt;property id=&quot;20148&quot; value=&quot;5&quot;/&gt;&lt;property id=&quot;20300&quot; value=&quot;Slide 10 - &amp;quot;Trailing Edge First then Cut&amp;quot;&quot;/&gt;&lt;property id=&quot;20307&quot; value=&quot;274&quot;/&gt;&lt;/object&gt;&lt;object type=&quot;3&quot; unique_id=&quot;10768&quot;&gt;&lt;property id=&quot;20148&quot; value=&quot;5&quot;/&gt;&lt;property id=&quot;20300&quot; value=&quot;Slide 11 - &amp;quot;Shaping the Wing Profile&amp;quot;&quot;/&gt;&lt;property id=&quot;20307&quot; value=&quot;275&quot;/&gt;&lt;/object&gt;&lt;object type=&quot;3&quot; unique_id=&quot;10769&quot;&gt;&lt;property id=&quot;20148&quot; value=&quot;5&quot;/&gt;&lt;property id=&quot;20300&quot; value=&quot;Slide 12 - &amp;quot;Adding the wing&amp;quot;&quot;/&gt;&lt;property id=&quot;20307&quot; value=&quot;276&quot;/&gt;&lt;/object&gt;&lt;object type=&quot;3&quot; unique_id=&quot;10770&quot;&gt;&lt;property id=&quot;20148&quot; value=&quot;5&quot;/&gt;&lt;property id=&quot;20300&quot; value=&quot;Slide 13 - &amp;quot;Making a Strong Bond&amp;quot;&quot;/&gt;&lt;property id=&quot;20307&quot; value=&quot;278&quot;/&gt;&lt;/object&gt;&lt;object type=&quot;3&quot; unique_id=&quot;10771&quot;&gt;&lt;property id=&quot;20148&quot; value=&quot;5&quot;/&gt;&lt;property id=&quot;20300&quot; value=&quot;Slide 14 - &amp;quot;Add the Horizontal Stabilizer&amp;quot;&quot;/&gt;&lt;property id=&quot;20307&quot; value=&quot;282&quot;/&gt;&lt;/object&gt;&lt;object type=&quot;3&quot; unique_id=&quot;10772&quot;&gt;&lt;property id=&quot;20148&quot; value=&quot;5&quot;/&gt;&lt;property id=&quot;20300&quot; value=&quot;Slide 15 - &amp;quot;One Piece Stabilizer&amp;quot;&quot;/&gt;&lt;property id=&quot;20307&quot; value=&quot;279&quot;/&gt;&lt;/object&gt;&lt;object type=&quot;3&quot; unique_id=&quot;10773&quot;&gt;&lt;property id=&quot;20148&quot; value=&quot;5&quot;/&gt;&lt;property id=&quot;20300&quot; value=&quot;Slide 16 - &amp;quot;Check alignment&amp;quot;&quot;/&gt;&lt;property id=&quot;20307&quot; value=&quot;283&quot;/&gt;&lt;/object&gt;&lt;object type=&quot;3&quot; unique_id=&quot;10774&quot;&gt;&lt;property id=&quot;20148&quot; value=&quot;5&quot;/&gt;&lt;property id=&quot;20300&quot; value=&quot;Slide 17 - &amp;quot;Glue the Stabilizer&amp;quot;&quot;/&gt;&lt;property id=&quot;20307&quot; value=&quot;280&quot;/&gt;&lt;/object&gt;&lt;object type=&quot;3&quot; unique_id=&quot;10775&quot;&gt;&lt;property id=&quot;20148&quot; value=&quot;5&quot;/&gt;&lt;property id=&quot;20300&quot; value=&quot;Slide 18 - &amp;quot;Two Piece Stabilizer&amp;quot;&quot;/&gt;&lt;property id=&quot;20307&quot; value=&quot;281&quot;/&gt;&lt;/object&gt;&lt;object type=&quot;3&quot; unique_id=&quot;10776&quot;&gt;&lt;property id=&quot;20148&quot; value=&quot;5&quot;/&gt;&lt;property id=&quot;20300&quot; value=&quot;Slide 19 - &amp;quot;Check alignment&amp;quot;&quot;/&gt;&lt;property id=&quot;20307&quot; value=&quot;284&quot;/&gt;&lt;/object&gt;&lt;object type=&quot;3&quot; unique_id=&quot;10777&quot;&gt;&lt;property id=&quot;20148&quot; value=&quot;5&quot;/&gt;&lt;property id=&quot;20300&quot; value=&quot;Slide 20 - &amp;quot;Glue Stabilizer&amp;quot;&quot;/&gt;&lt;property id=&quot;20307&quot; value=&quot;285&quot;/&gt;&lt;/object&gt;&lt;object type=&quot;3&quot; unique_id=&quot;10778&quot;&gt;&lt;property id=&quot;20148&quot; value=&quot;5&quot;/&gt;&lt;property id=&quot;20300&quot; value=&quot;Slide 21 - &amp;quot;Vertical Stabilizer Side Mount&amp;quot;&quot;/&gt;&lt;property id=&quot;20307&quot; value=&quot;286&quot;/&gt;&lt;/object&gt;&lt;object type=&quot;3&quot; unique_id=&quot;10779&quot;&gt;&lt;property id=&quot;20148&quot; value=&quot;5&quot;/&gt;&lt;property id=&quot;20300&quot; value=&quot;Slide 22 - &amp;quot;Vertical Stabilizer Top Mount&amp;quot;&quot;/&gt;&lt;property id=&quot;20307&quot; value=&quot;287&quot;/&gt;&lt;/object&gt;&lt;object type=&quot;3&quot; unique_id=&quot;10780&quot;&gt;&lt;property id=&quot;20148&quot; value=&quot;5&quot;/&gt;&lt;property id=&quot;20300&quot; value=&quot;Slide 23 - &amp;quot;Balance the Glider&amp;quot;&quot;/&gt;&lt;property id=&quot;20307&quot; value=&quot;288&quot;/&gt;&lt;/object&gt;&lt;object type=&quot;3&quot; unique_id=&quot;10781&quot;&gt;&lt;property id=&quot;20148&quot; value=&quot;5&quot;/&gt;&lt;property id=&quot;20300&quot; value=&quot;Slide 24 - &amp;quot;Balance the Glider&amp;quot;&quot;/&gt;&lt;property id=&quot;20307&quot; value=&quot;289&quot;/&gt;&lt;/object&gt;&lt;object type=&quot;3&quot; unique_id=&quot;10782&quot;&gt;&lt;property id=&quot;20148&quot; value=&quot;5&quot;/&gt;&lt;property id=&quot;20300&quot; value=&quot;Slide 25 - &amp;quot;Wings with Dihedral?&amp;quot;&quot;/&gt;&lt;property id=&quot;20307&quot; value=&quot;290&quot;/&gt;&lt;/object&gt;&lt;object type=&quot;3&quot; unique_id=&quot;10783&quot;&gt;&lt;property id=&quot;20148&quot; value=&quot;5&quot;/&gt;&lt;property id=&quot;20300&quot; value=&quot;Slide 26 - &amp;quot;Making Cuts&amp;quot;&quot;/&gt;&lt;property id=&quot;20307&quot; value=&quot;291&quot;/&gt;&lt;/object&gt;&lt;object type=&quot;3&quot; unique_id=&quot;10784&quot;&gt;&lt;property id=&quot;20148&quot; value=&quot;5&quot;/&gt;&lt;property id=&quot;20300&quot; value=&quot;Slide 27 - &amp;quot;Assemble Wing&amp;quot;&quot;/&gt;&lt;property id=&quot;20307&quot; value=&quot;292&quot;/&gt;&lt;/object&gt;&lt;object type=&quot;3&quot; unique_id=&quot;10785&quot;&gt;&lt;property id=&quot;20148&quot; value=&quot;5&quot;/&gt;&lt;property id=&quot;20300&quot; value=&quot;Slide 28 - &amp;quot;Making Cuts&amp;quot;&quot;/&gt;&lt;property id=&quot;20307&quot; value=&quot;293&quot;/&gt;&lt;/object&gt;&lt;object type=&quot;3&quot; unique_id=&quot;10786&quot;&gt;&lt;property id=&quot;20148&quot; value=&quot;5&quot;/&gt;&lt;property id=&quot;20300&quot; value=&quot;Slide 29 - &amp;quot;Final Assembly&amp;quot;&quot;/&gt;&lt;property id=&quot;20307&quot; value=&quot;294&quot;/&gt;&lt;/object&gt;&lt;/object&gt;&lt;/object&gt;&lt;/database&gt;"/>
  <p:tag name="SECTOMILLISECCONVERTED" val="1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1248</TotalTime>
  <Words>1314</Words>
  <Application>Microsoft Office PowerPoint</Application>
  <PresentationFormat>On-screen Show (4:3)</PresentationFormat>
  <Paragraphs>257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MS PGothic</vt:lpstr>
      <vt:lpstr>Arial</vt:lpstr>
      <vt:lpstr>Cambria</vt:lpstr>
      <vt:lpstr>Candara</vt:lpstr>
      <vt:lpstr>Helvetica</vt:lpstr>
      <vt:lpstr>Helvetica Light</vt:lpstr>
      <vt:lpstr>Lucida Sans Unicode</vt:lpstr>
      <vt:lpstr>Times New Roman</vt:lpstr>
      <vt:lpstr>Verdana</vt:lpstr>
      <vt:lpstr>Wingdings 2</vt:lpstr>
      <vt:lpstr>Wingdings 3</vt:lpstr>
      <vt:lpstr>PowerPointTemplateAE_2009_1217_NEW NEW Template</vt:lpstr>
      <vt:lpstr>1_Custom Design</vt:lpstr>
      <vt:lpstr>2_Custom Design</vt:lpstr>
      <vt:lpstr>1_PowerPointTemplateAE_2009_1217_NEW NEW Template</vt:lpstr>
      <vt:lpstr>3_Custom Design</vt:lpstr>
      <vt:lpstr>5_Custom Design</vt:lpstr>
      <vt:lpstr>4_Custom Design</vt:lpstr>
      <vt:lpstr>Concourse</vt:lpstr>
      <vt:lpstr>6_Custom Design</vt:lpstr>
      <vt:lpstr>1_Concourse</vt:lpstr>
      <vt:lpstr>9_Office Theme</vt:lpstr>
      <vt:lpstr>8_Office Theme</vt:lpstr>
      <vt:lpstr>Warm-Up – 2/1 – 10 minutes</vt:lpstr>
      <vt:lpstr>Questions / Comments</vt:lpstr>
      <vt:lpstr>Warm-Up – 2/1 – 10 minutes</vt:lpstr>
      <vt:lpstr>Safety Rules – Safety Monitor Brief</vt:lpstr>
      <vt:lpstr>Warm-Up – 2/1 – 10 minutes</vt:lpstr>
      <vt:lpstr>Safety Rules – Safety Monitor Brief</vt:lpstr>
      <vt:lpstr>Warm-Up – 2/1 – 10 minutes</vt:lpstr>
      <vt:lpstr>Marking the Fuselage</vt:lpstr>
      <vt:lpstr>Warm-Up – 2/1 – 10 minutes</vt:lpstr>
      <vt:lpstr>Adding the Wing</vt:lpstr>
      <vt:lpstr>Warm-Up – 2/1 – 10 minutes</vt:lpstr>
      <vt:lpstr>Balance the Glider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Will it Fly? Analysis</vt:lpstr>
      <vt:lpstr>Building on a Single Sheet</vt:lpstr>
      <vt:lpstr>Aery Glider Worksheet  Reflection Questions</vt:lpstr>
      <vt:lpstr>Questions / Comments</vt:lpstr>
      <vt:lpstr>PowerPoint Presentation</vt:lpstr>
      <vt:lpstr>Safety Rules – Safety Monitor Brief</vt:lpstr>
      <vt:lpstr>Questions /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Balsa Glider Construction</dc:title>
  <dc:subject>AE - Lesson 1.2 - Physics of Flight</dc:subject>
  <dc:creator>AE Revision Team</dc:creator>
  <cp:lastModifiedBy>Petrucci, Anthony P</cp:lastModifiedBy>
  <cp:revision>82</cp:revision>
  <dcterms:created xsi:type="dcterms:W3CDTF">2010-01-04T14:07:12Z</dcterms:created>
  <dcterms:modified xsi:type="dcterms:W3CDTF">2017-12-27T16:57:16Z</dcterms:modified>
</cp:coreProperties>
</file>