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0" r:id="rId4"/>
    <p:sldMasterId id="2147483748" r:id="rId5"/>
    <p:sldMasterId id="2147483760" r:id="rId6"/>
  </p:sldMasterIdLst>
  <p:notesMasterIdLst>
    <p:notesMasterId r:id="rId70"/>
  </p:notesMasterIdLst>
  <p:handoutMasterIdLst>
    <p:handoutMasterId r:id="rId71"/>
  </p:handoutMasterIdLst>
  <p:sldIdLst>
    <p:sldId id="442" r:id="rId7"/>
    <p:sldId id="643" r:id="rId8"/>
    <p:sldId id="602" r:id="rId9"/>
    <p:sldId id="607" r:id="rId10"/>
    <p:sldId id="603" r:id="rId11"/>
    <p:sldId id="608" r:id="rId12"/>
    <p:sldId id="604" r:id="rId13"/>
    <p:sldId id="609" r:id="rId14"/>
    <p:sldId id="605" r:id="rId15"/>
    <p:sldId id="613" r:id="rId16"/>
    <p:sldId id="606" r:id="rId17"/>
    <p:sldId id="610" r:id="rId18"/>
    <p:sldId id="611" r:id="rId19"/>
    <p:sldId id="612" r:id="rId20"/>
    <p:sldId id="641" r:id="rId21"/>
    <p:sldId id="675" r:id="rId22"/>
    <p:sldId id="676" r:id="rId23"/>
    <p:sldId id="677" r:id="rId24"/>
    <p:sldId id="678" r:id="rId25"/>
    <p:sldId id="644" r:id="rId26"/>
    <p:sldId id="679" r:id="rId27"/>
    <p:sldId id="645" r:id="rId28"/>
    <p:sldId id="348" r:id="rId29"/>
    <p:sldId id="617" r:id="rId30"/>
    <p:sldId id="445" r:id="rId31"/>
    <p:sldId id="590" r:id="rId32"/>
    <p:sldId id="591" r:id="rId33"/>
    <p:sldId id="618" r:id="rId34"/>
    <p:sldId id="592" r:id="rId35"/>
    <p:sldId id="593" r:id="rId36"/>
    <p:sldId id="619" r:id="rId37"/>
    <p:sldId id="594" r:id="rId38"/>
    <p:sldId id="589" r:id="rId39"/>
    <p:sldId id="597" r:id="rId40"/>
    <p:sldId id="620" r:id="rId41"/>
    <p:sldId id="621" r:id="rId42"/>
    <p:sldId id="650" r:id="rId43"/>
    <p:sldId id="622" r:id="rId44"/>
    <p:sldId id="635" r:id="rId45"/>
    <p:sldId id="624" r:id="rId46"/>
    <p:sldId id="636" r:id="rId47"/>
    <p:sldId id="625" r:id="rId48"/>
    <p:sldId id="637" r:id="rId49"/>
    <p:sldId id="626" r:id="rId50"/>
    <p:sldId id="638" r:id="rId51"/>
    <p:sldId id="627" r:id="rId52"/>
    <p:sldId id="639" r:id="rId53"/>
    <p:sldId id="640" r:id="rId54"/>
    <p:sldId id="647" r:id="rId55"/>
    <p:sldId id="662" r:id="rId56"/>
    <p:sldId id="663" r:id="rId57"/>
    <p:sldId id="664" r:id="rId58"/>
    <p:sldId id="665" r:id="rId59"/>
    <p:sldId id="666" r:id="rId60"/>
    <p:sldId id="667" r:id="rId61"/>
    <p:sldId id="668" r:id="rId62"/>
    <p:sldId id="350" r:id="rId63"/>
    <p:sldId id="410" r:id="rId64"/>
    <p:sldId id="405" r:id="rId65"/>
    <p:sldId id="648" r:id="rId66"/>
    <p:sldId id="407" r:id="rId67"/>
    <p:sldId id="408" r:id="rId68"/>
    <p:sldId id="649" r:id="rId69"/>
  </p:sldIdLst>
  <p:sldSz cx="9144000" cy="6858000" type="screen4x3"/>
  <p:notesSz cx="7102475" cy="9369425"/>
  <p:defaultTextStyle>
    <a:defPPr>
      <a:defRPr lang="en-US"/>
    </a:defPPr>
    <a:lvl1pPr marL="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212"/>
    <a:srgbClr val="99003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725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9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2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9B6D8BE2-D1D5-4664-9F4A-4B2C996109B5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183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899183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6B208051-3465-490C-B308-C9627A30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10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37ED5105-5C10-4D2A-9FCF-CB01B426B1AE}" type="datetimeFigureOut">
              <a:rPr lang="en-US" smtClean="0"/>
              <a:pPr/>
              <a:t>8/22/2016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701675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02" tIns="46351" rIns="92702" bIns="463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2"/>
          </a:xfrm>
          <a:prstGeom prst="rect">
            <a:avLst/>
          </a:prstGeom>
        </p:spPr>
        <p:txBody>
          <a:bodyPr vert="horz" lIns="92702" tIns="46351" rIns="92702" bIns="463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899328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22BE398F-38D8-4322-A7C9-2978531326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9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7981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286805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343348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830747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502603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9614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0649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5522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0820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8895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3663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2446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9491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699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191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0867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4019350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977181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414580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3" rIns="45713"/>
          <a:lstStyle>
            <a:lvl1pPr marL="0" marR="63999" indent="0" algn="r">
              <a:buNone/>
              <a:defRPr>
                <a:solidFill>
                  <a:schemeClr val="tx2"/>
                </a:solidFill>
              </a:defRPr>
            </a:lvl1pPr>
            <a:lvl2pPr marL="457130" indent="0" algn="ctr">
              <a:buNone/>
            </a:lvl2pPr>
            <a:lvl3pPr marL="914259" indent="0" algn="ctr">
              <a:buNone/>
            </a:lvl3pPr>
            <a:lvl4pPr marL="1371390" indent="0" algn="ctr">
              <a:buNone/>
            </a:lvl4pPr>
            <a:lvl5pPr marL="1828519" indent="0" algn="ctr">
              <a:buNone/>
            </a:lvl5pPr>
            <a:lvl6pPr marL="2285649" indent="0" algn="ctr">
              <a:buNone/>
            </a:lvl6pPr>
            <a:lvl7pPr marL="2742780" indent="0" algn="ctr">
              <a:buNone/>
            </a:lvl7pPr>
            <a:lvl8pPr marL="3199908" indent="0" algn="ctr">
              <a:buNone/>
            </a:lvl8pPr>
            <a:lvl9pPr marL="365703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2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9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3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1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4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2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972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45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70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3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879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31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5369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250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40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85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646"/>
            <a:ext cx="915069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348" y="4952630"/>
            <a:ext cx="9147349" cy="1912069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372" y="4832896"/>
              <a:ext cx="7456628" cy="51842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defTabSz="914306">
                <a:defRPr/>
              </a:pPr>
              <a:endParaRPr lang="en-US">
                <a:solidFill>
                  <a:prstClr val="black"/>
                </a:solidFill>
                <a:sym typeface="Helvetica Light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305" y="5135411"/>
              <a:ext cx="9108695" cy="83873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 smtClean="0">
                <a:solidFill>
                  <a:srgbClr val="000000"/>
                </a:solidFill>
                <a:latin typeface="Helvetica Light" charset="0"/>
                <a:sym typeface="Helvetica Light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defTabSz="914306">
                <a:defRPr/>
              </a:pPr>
              <a:endParaRPr lang="en-US">
                <a:solidFill>
                  <a:prstClr val="white"/>
                </a:solidFill>
                <a:sym typeface="Helvetica Light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6" rIns="45716"/>
          <a:lstStyle>
            <a:lvl1pPr marL="0" marR="64002" indent="0" algn="r">
              <a:buNone/>
              <a:defRPr>
                <a:solidFill>
                  <a:schemeClr val="tx2"/>
                </a:solidFill>
              </a:defRPr>
            </a:lvl1pPr>
            <a:lvl2pPr marL="457154" indent="0" algn="ctr">
              <a:buNone/>
            </a:lvl2pPr>
            <a:lvl3pPr marL="914306" indent="0" algn="ctr">
              <a:buNone/>
            </a:lvl3pPr>
            <a:lvl4pPr marL="1371460" indent="0" algn="ctr">
              <a:buNone/>
            </a:lvl4pPr>
            <a:lvl5pPr marL="1828613" indent="0" algn="ctr">
              <a:buNone/>
            </a:lvl5pPr>
            <a:lvl6pPr marL="2285766" indent="0" algn="ctr">
              <a:buNone/>
            </a:lvl6pPr>
            <a:lvl7pPr marL="2742920" indent="0" algn="ctr">
              <a:buNone/>
            </a:lvl7pPr>
            <a:lvl8pPr marL="3200072" indent="0" algn="ctr">
              <a:buNone/>
            </a:lvl8pPr>
            <a:lvl9pPr marL="3657226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0970DAB-A7A3-476F-804B-2AA63C334141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04250ED-B5D8-44E3-9198-74CBD79E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9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2F731587-30F2-450B-B603-77980763EA8F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3B2E2C7-8914-4747-AC6C-1D974D438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92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16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0209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7488B75-9039-40FF-9ECF-9F763A013E71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C56E3E5-1136-4D81-883E-026673050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14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E65843-C44B-446F-8521-0A0056D4DF8C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5DBEA7D-22CE-4BDC-A13F-F330F1FE3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61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EBF6C14-EB01-40C5-BAED-D502B006E0A4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73BA7882-65C1-4045-B453-7DD513610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5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27365B9-891F-4ED7-8966-B51A972389D4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CD28347-8B1F-4863-B5EB-C533EF7FE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79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9408D8D-D6C7-4E0A-97CF-6CB58E6BFFB2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3895A4-699D-4AE5-AC4B-3B9618116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6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25" rIns="91425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8/22/2016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75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B0132107-DA20-491E-B4BB-E519FE3000BE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C3CF9753-4F04-4211-93B8-436770629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91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030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623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tIns="0"/>
          <a:lstStyle>
            <a:lvl1pPr marL="0" marR="18286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56AACDD-4E01-41D4-A683-F4654AD64CDB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F448D2A-95C9-4C20-9637-61717A3A6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71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AD811AD-CD89-447A-9E3C-99CDCE4AD891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90892F2-77C8-4BB2-89C3-45AEB1A7D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26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2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B26018A-3F57-4584-895F-0982B1F67931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91BD09B4-B4FC-41F5-A28A-8243D4E4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63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0815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1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1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381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65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679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52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4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8/22/2016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455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610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52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93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6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56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26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049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76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60" indent="0" algn="ctr">
              <a:buNone/>
              <a:defRPr/>
            </a:lvl2pPr>
            <a:lvl3pPr marL="641925" indent="0" algn="ctr">
              <a:buNone/>
              <a:defRPr/>
            </a:lvl3pPr>
            <a:lvl4pPr marL="962890" indent="0" algn="ctr">
              <a:buNone/>
              <a:defRPr/>
            </a:lvl4pPr>
            <a:lvl5pPr marL="1283855" indent="0" algn="ctr">
              <a:buNone/>
              <a:defRPr/>
            </a:lvl5pPr>
            <a:lvl6pPr marL="1604822" indent="0" algn="ctr">
              <a:buNone/>
              <a:defRPr/>
            </a:lvl6pPr>
            <a:lvl7pPr marL="1925783" indent="0" algn="ctr">
              <a:buNone/>
              <a:defRPr/>
            </a:lvl7pPr>
            <a:lvl8pPr marL="2246751" indent="0" algn="ctr">
              <a:buNone/>
              <a:defRPr/>
            </a:lvl8pPr>
            <a:lvl9pPr marL="25677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420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6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30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60" indent="0">
              <a:buNone/>
              <a:defRPr sz="1300"/>
            </a:lvl2pPr>
            <a:lvl3pPr marL="641925" indent="0">
              <a:buNone/>
              <a:defRPr sz="1100"/>
            </a:lvl3pPr>
            <a:lvl4pPr marL="962890" indent="0">
              <a:buNone/>
              <a:defRPr sz="1000"/>
            </a:lvl4pPr>
            <a:lvl5pPr marL="1283855" indent="0">
              <a:buNone/>
              <a:defRPr sz="1000"/>
            </a:lvl5pPr>
            <a:lvl6pPr marL="1604822" indent="0">
              <a:buNone/>
              <a:defRPr sz="1000"/>
            </a:lvl6pPr>
            <a:lvl7pPr marL="1925783" indent="0">
              <a:buNone/>
              <a:defRPr sz="1000"/>
            </a:lvl7pPr>
            <a:lvl8pPr marL="2246751" indent="0">
              <a:buNone/>
              <a:defRPr sz="1000"/>
            </a:lvl8pPr>
            <a:lvl9pPr marL="25677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5335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24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94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599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9543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7" y="27350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5475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60" indent="0">
              <a:buNone/>
              <a:defRPr sz="2000"/>
            </a:lvl2pPr>
            <a:lvl3pPr marL="641925" indent="0">
              <a:buNone/>
              <a:defRPr sz="1700"/>
            </a:lvl3pPr>
            <a:lvl4pPr marL="962890" indent="0">
              <a:buNone/>
              <a:defRPr sz="1400"/>
            </a:lvl4pPr>
            <a:lvl5pPr marL="1283855" indent="0">
              <a:buNone/>
              <a:defRPr sz="1400"/>
            </a:lvl5pPr>
            <a:lvl6pPr marL="1604822" indent="0">
              <a:buNone/>
              <a:defRPr sz="1400"/>
            </a:lvl6pPr>
            <a:lvl7pPr marL="1925783" indent="0">
              <a:buNone/>
              <a:defRPr sz="1400"/>
            </a:lvl7pPr>
            <a:lvl8pPr marL="2246751" indent="0">
              <a:buNone/>
              <a:defRPr sz="1400"/>
            </a:lvl8pPr>
            <a:lvl9pPr marL="2567713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128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459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3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8/22/2016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2785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1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09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lIns="91425" tIns="0" rIns="91425" anchor="t"/>
          <a:lstStyle>
            <a:lvl1pPr marL="0" marR="1828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8/22/2016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61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 lIns="91425" tIns="45713" rIns="91425" bIns="4571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6407947"/>
            <a:ext cx="2350681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2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03" indent="-255993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96" indent="-228564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4" indent="-228564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24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0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54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1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085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64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2" y="194667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35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07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16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24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31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4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67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52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35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19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608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016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423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830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>
              <a:defRPr/>
            </a:pPr>
            <a:endParaRPr lang="en-US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91430" tIns="45716" rIns="91430" bIns="45716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647" y="1481212"/>
            <a:ext cx="8228707" cy="45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404" y="6408168"/>
            <a:ext cx="1919883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l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fld id="{60CA2BA0-F627-488A-89E9-10E0D150F899}" type="datetimeFigureOut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 fontAlgn="base">
                <a:spcBef>
                  <a:spcPct val="0"/>
                </a:spcBef>
                <a:spcAft>
                  <a:spcPct val="0"/>
                </a:spcAft>
                <a:defRPr/>
              </a:pPr>
              <a:t>8/22/2016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12" y="6408168"/>
            <a:ext cx="2350740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87" y="6408168"/>
            <a:ext cx="366117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fld id="{EE2AC025-F49A-453C-84B4-E5D546254483}" type="slidenum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4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32144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642882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96432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28576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4969" indent="-255591" algn="l" rtl="0" eaLnBrk="0" fontAlgn="base" hangingPunct="0">
        <a:spcBef>
          <a:spcPts val="404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76" indent="-227688" algn="l" rtl="0" eaLnBrk="0" fontAlgn="base" hangingPunct="0">
        <a:spcBef>
          <a:spcPts val="326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786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8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3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3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190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76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ea typeface="ＭＳ Ｐゴシック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8149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8/22/2016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3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8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87" y="194669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23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6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92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89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85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3168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08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798441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6080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37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313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9276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0240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1201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6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2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9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85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822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78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751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71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Aviation%20Videos/animated%20history%20of%20aviation.mp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../../../../Aviation%20Videos/Aviation%20History/How%20Cal%20Rodgers%20Came%20to%20Long%20Beach%20in%201911.wmv.mp4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../../../../Aviation%20Videos/Aviation%20History/Quimby5.wmv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Aviation%20Videos/Aviation%20History/very%20old%20rare%20curtiss%20motorcycle.mp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Why was Glenn Curtiss known as the “Fastest Man on Earth?”</a:t>
            </a:r>
            <a:endParaRPr lang="en-US" sz="2800" b="1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What was the contribution of Curtiss to the U.S. Army aviation?</a:t>
            </a:r>
            <a:endParaRPr lang="en-US" sz="2800" b="1" dirty="0" smtClean="0"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Identify the members of the AEA.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Describe the goals of the AEA.</a:t>
            </a:r>
            <a:endParaRPr lang="en-US" sz="2800" b="1" dirty="0"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Describe the significant aviation advances in 1910 and the impact.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8/31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6305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Alexander Graham Bell asked Curtiss to join him to help </a:t>
            </a:r>
            <a:r>
              <a:rPr lang="en-US" sz="2800" dirty="0" smtClean="0">
                <a:solidFill>
                  <a:srgbClr val="FF0000"/>
                </a:solidFill>
              </a:rPr>
              <a:t>design and develop aircraft and further developments in the aviation industry. (Goal of AEA)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800" dirty="0" smtClean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The AEA was formed by Bell, Curtiss, Lt Thomas Selfridge, Baldwin and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</a:rPr>
              <a:t>JohnMcCurdy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Aerial Experiment Association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2924175" cy="207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28" y="3657600"/>
            <a:ext cx="3549718" cy="286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200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Why was Glenn Curtiss known as the “Fastest Man on Earth?”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was the contribution of Curtiss to the U.S. Army aviation?</a:t>
            </a:r>
            <a:endParaRPr lang="en-US" sz="2800" b="1" dirty="0" smtClean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Identify the members of the AEA.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goals of the AEA.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Describe the significant aviation advances in 1910 and the impact.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8/31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38513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1"/>
            <a:ext cx="8229600" cy="880869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>
                <a:solidFill>
                  <a:srgbClr val="FF0000"/>
                </a:solidFill>
              </a:rPr>
              <a:t>Wright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rothers and Curtiss both opened flight schools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Significant Aviation Advances 1910</a:t>
            </a:r>
            <a:br>
              <a:rPr lang="en-US" dirty="0" smtClean="0"/>
            </a:br>
            <a:r>
              <a:rPr lang="en-US" dirty="0" smtClean="0"/>
              <a:t>and their impact</a:t>
            </a:r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07645"/>
            <a:ext cx="53340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://www.fiddlersgreen.net/aircraft/Wright-Glider/IMAGES/flyingscho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1208"/>
            <a:ext cx="4724400" cy="311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9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31"/>
            <a:ext cx="8686800" cy="1185669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>
                <a:solidFill>
                  <a:srgbClr val="FF0000"/>
                </a:solidFill>
              </a:rPr>
              <a:t>Eugene Ely makes first flight from deck of USS Birmingham (</a:t>
            </a:r>
            <a:r>
              <a:rPr lang="en-US" b="1" i="1" dirty="0" smtClean="0">
                <a:solidFill>
                  <a:srgbClr val="FF0000"/>
                </a:solidFill>
              </a:rPr>
              <a:t>Hudson Flier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– Hampton Roads, VA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Significant Aviation Advances 1910</a:t>
            </a:r>
            <a:br>
              <a:rPr lang="en-US" dirty="0" smtClean="0"/>
            </a:br>
            <a:r>
              <a:rPr lang="en-US" dirty="0" smtClean="0"/>
              <a:t>and their impact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110037" cy="416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14825"/>
            <a:ext cx="3200400" cy="248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0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31"/>
            <a:ext cx="8686800" cy="880869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President Roosevelt became first president to fly </a:t>
            </a:r>
            <a:r>
              <a:rPr lang="en-US" dirty="0" smtClean="0"/>
              <a:t>(St. Louis, Missouri)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Significant Aviation Advances 1910</a:t>
            </a:r>
            <a:br>
              <a:rPr lang="en-US" dirty="0" smtClean="0"/>
            </a:br>
            <a:r>
              <a:rPr lang="en-US" dirty="0" smtClean="0"/>
              <a:t>and their impact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08136"/>
            <a:ext cx="7010400" cy="444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9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0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31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1921 — The first production Vickers “Vernon,” the first troop carrier designed for the British RAF (Royal Air Force), is delivered by the British manufacturer.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305004"/>
            <a:ext cx="3713018" cy="213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49" y="1828800"/>
            <a:ext cx="4138246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39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31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1932 — Air Corps pilots flew 5 miles above the Earth's surface to photograph an eclipse of the Sun.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4334"/>
            <a:ext cx="3886200" cy="276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53" y="167640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019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31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1956 — The first Boeing KC-135A (55-3118) makes its first flight and is taken over by the USAF on January 31, 1957.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1934"/>
            <a:ext cx="4477272" cy="297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0480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7038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31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1977 — Soviet test pilot Alexander </a:t>
            </a:r>
            <a:r>
              <a:rPr lang="en-US" sz="2800" dirty="0" err="1"/>
              <a:t>Fedotov</a:t>
            </a:r>
            <a:r>
              <a:rPr lang="en-US" sz="2800" dirty="0"/>
              <a:t> claims a new world height record for manned aircraft when he climbs to a height of 37,650 m (123,523 ft.) flying the Mikoyan E-266M.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722" y="4507327"/>
            <a:ext cx="4981575" cy="199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761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4728" y="657054"/>
          <a:ext cx="8078788" cy="5167674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Welcome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to</a:t>
                      </a:r>
                      <a:r>
                        <a:rPr lang="en-US" sz="1300" b="1" baseline="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Aviation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Parts of an Aircraft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Forces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Control Surfaces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Aircraft Review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7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 Review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Intro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Developing the Airplane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Wright Brothers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Wright Brothers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Test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Development of Aviation in U.S.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Curtiss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Vin </a:t>
                      </a: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Fiz</a:t>
                      </a:r>
                      <a:endParaRPr kumimoji="0" lang="en-US" sz="16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</a:t>
                      </a: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Rpts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Due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in Europe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QUIZ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</a:t>
                      </a: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Rpts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Sent Home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3797109" y="4109139"/>
            <a:ext cx="1339453" cy="1752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78268" y="-112387"/>
            <a:ext cx="343170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August 2016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562600" y="3352800"/>
            <a:ext cx="2644878" cy="28194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1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77" tIns="50788" rIns="88877" bIns="50788"/>
          <a:lstStyle/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2</a:t>
            </a:r>
            <a:endParaRPr lang="en-US" sz="3800" b="1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The Adolescence of Air Power</a:t>
            </a: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1904-1919</a:t>
            </a:r>
            <a:endParaRPr lang="en-US" sz="3800" b="1" dirty="0">
              <a:solidFill>
                <a:srgbClr val="C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59" y="1905000"/>
            <a:ext cx="35718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951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 lnSpcReduction="10000"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prize and the rules established for the challenge of the flight across the country.</a:t>
            </a: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type and the name of the aircraft.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planned course of the flight from coast to coast.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distance, speed and the time the trip.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Harriet </a:t>
            </a:r>
            <a:r>
              <a:rPr lang="en-US" sz="2400" b="1" dirty="0" err="1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Quimby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 and her significance to aviation.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31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557643" y="1937904"/>
            <a:ext cx="3746632" cy="255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77" tIns="32139" rIns="64277" bIns="32139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 smtClean="0"/>
              <a:t>Vin </a:t>
            </a:r>
            <a:r>
              <a:rPr lang="en-US" sz="8100" b="1" dirty="0" err="1" smtClean="0"/>
              <a:t>Fiz</a:t>
            </a:r>
            <a:r>
              <a:rPr lang="en-US" sz="8100" b="1" dirty="0" smtClean="0"/>
              <a:t> </a:t>
            </a:r>
          </a:p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 smtClean="0"/>
              <a:t>Flyer</a:t>
            </a:r>
            <a:endParaRPr lang="en-US" sz="8100" b="1" dirty="0"/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188393" cy="240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9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751784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1911 – William Randolph Hearst – offered $50,000 for flight across U.S.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Must be completed in 30 days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sz="2800" dirty="0" smtClean="0"/>
              <a:t> 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Pilot </a:t>
            </a:r>
            <a:r>
              <a:rPr lang="en-US" sz="2800" dirty="0" err="1" smtClean="0">
                <a:solidFill>
                  <a:srgbClr val="FF0000"/>
                </a:solidFill>
              </a:rPr>
              <a:t>Calbraith</a:t>
            </a:r>
            <a:r>
              <a:rPr lang="en-US" sz="2800" dirty="0" smtClean="0">
                <a:solidFill>
                  <a:srgbClr val="FF0000"/>
                </a:solidFill>
              </a:rPr>
              <a:t> Perry Rodgers </a:t>
            </a:r>
            <a:r>
              <a:rPr lang="en-US" sz="2800" dirty="0" smtClean="0"/>
              <a:t>persuaded soft drink company “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</a:t>
            </a:r>
            <a:r>
              <a:rPr lang="en-US" sz="2800" dirty="0" smtClean="0"/>
              <a:t>” to sponsor trip.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The aircraft was a 1911 Wright Flyer Model D called the “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 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Flyer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Developments in the U.S.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038350" cy="2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76" y="4439143"/>
            <a:ext cx="3208657" cy="219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05" y="2743200"/>
            <a:ext cx="23717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703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066800"/>
            <a:ext cx="4339828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Wright Brothers mechanic, </a:t>
            </a:r>
            <a:r>
              <a:rPr lang="en-US" sz="2800" dirty="0" smtClean="0">
                <a:solidFill>
                  <a:srgbClr val="C00000"/>
                </a:solidFill>
              </a:rPr>
              <a:t>Charlie Taylor takes on job as mechanic.</a:t>
            </a:r>
            <a:endParaRPr lang="en-US" sz="2800" dirty="0" smtClean="0"/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800" dirty="0" smtClean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Trip was planned from: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 New York to Chicago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Kansas City to San Antonio / El Paso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Yuma to Pasadena, CA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>
              <a:solidFill>
                <a:srgbClr val="C00000"/>
              </a:solidFill>
            </a:endParaRP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Trip was to cover more than 3,390 miles</a:t>
            </a:r>
            <a:endParaRPr lang="en-US" sz="2800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Developments in the U.S.</a:t>
            </a:r>
            <a:endParaRPr lang="en-US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7637"/>
            <a:ext cx="19050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31036"/>
            <a:ext cx="3324225" cy="305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331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" y="0"/>
            <a:ext cx="9085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1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Due to 40 </a:t>
            </a:r>
            <a:r>
              <a:rPr lang="en-US" sz="2800" dirty="0" err="1" smtClean="0"/>
              <a:t>hp</a:t>
            </a:r>
            <a:r>
              <a:rPr lang="en-US" sz="2800" dirty="0" smtClean="0"/>
              <a:t> engine – Rodgers knew he could not make it over Rocky Mountains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He </a:t>
            </a:r>
            <a:r>
              <a:rPr lang="en-US" sz="2800" dirty="0" smtClean="0">
                <a:solidFill>
                  <a:srgbClr val="FF0000"/>
                </a:solidFill>
              </a:rPr>
              <a:t>started from Long Island, NY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Made over 68 landings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Some severe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Only parts to make entire trip were rudder and 1 strut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Developments in the U.S.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74877"/>
            <a:ext cx="4048125" cy="290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97" y="1447800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226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Why was Glenn Curtiss known as the “Fastest Man on Earth?”</a:t>
            </a:r>
            <a:endParaRPr lang="en-US" sz="2800" b="1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was the contribution of Curtiss to the U.S. Army aviation?</a:t>
            </a:r>
            <a:endParaRPr lang="en-US" sz="2800" b="1" dirty="0" smtClean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Identify the members of the AEA.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goals of the AEA.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significant aviation advances in 1910 and the impact.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8/31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38513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 Rodgers </a:t>
            </a:r>
            <a:r>
              <a:rPr lang="en-US" sz="2800" dirty="0" smtClean="0">
                <a:solidFill>
                  <a:srgbClr val="FF0000"/>
                </a:solidFill>
              </a:rPr>
              <a:t>actual trip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4,251 miles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Longest flight 133 miles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Average speed 52 mph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Flight lasted 49 days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800" dirty="0" smtClean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Did NOT receive prize but made </a:t>
            </a:r>
            <a:r>
              <a:rPr lang="en-US" sz="2800" dirty="0" smtClean="0">
                <a:solidFill>
                  <a:srgbClr val="FF0000"/>
                </a:solidFill>
              </a:rPr>
              <a:t>the first airplane crossing of the United States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 in the U.S.</a:t>
            </a: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430883" cy="22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36" y="4419600"/>
            <a:ext cx="4548573" cy="160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226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8884"/>
            <a:ext cx="4657726" cy="621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3984908" cy="447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4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76" y="2667000"/>
            <a:ext cx="663786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5" y="1219200"/>
            <a:ext cx="4599385" cy="28202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Significance of trip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/>
              <a:t>No landing fields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/>
              <a:t>No advance weather information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/>
              <a:t>No special instruments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/>
              <a:t>Supplies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/>
              <a:t>facilities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 in the U.S.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5226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755169" y="2197282"/>
            <a:ext cx="3949765" cy="252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77" tIns="32139" rIns="64277" bIns="32139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 smtClean="0"/>
              <a:t>Harriet</a:t>
            </a:r>
          </a:p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 err="1" smtClean="0"/>
              <a:t>Quimby</a:t>
            </a:r>
            <a:endParaRPr lang="en-US" sz="8000" b="1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07" y="835238"/>
            <a:ext cx="3874538" cy="262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584" y="3733800"/>
            <a:ext cx="3008831" cy="300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5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584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Harriet </a:t>
            </a:r>
            <a:r>
              <a:rPr lang="en-US" sz="2800" dirty="0" err="1" smtClean="0">
                <a:solidFill>
                  <a:srgbClr val="FF0000"/>
                </a:solidFill>
              </a:rPr>
              <a:t>Quimby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in Aug 1911</a:t>
            </a:r>
            <a:r>
              <a:rPr lang="en-US" sz="2800" dirty="0" smtClean="0">
                <a:solidFill>
                  <a:srgbClr val="FF0000"/>
                </a:solidFill>
              </a:rPr>
              <a:t> became America’s first licensed pilot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>
              <a:solidFill>
                <a:srgbClr val="FF0000"/>
              </a:solidFill>
            </a:endParaRP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She used </a:t>
            </a:r>
            <a:r>
              <a:rPr lang="en-US" sz="2800" dirty="0" smtClean="0"/>
              <a:t>her </a:t>
            </a:r>
            <a:r>
              <a:rPr lang="en-US" sz="2800" dirty="0" smtClean="0">
                <a:solidFill>
                  <a:srgbClr val="FF0000"/>
                </a:solidFill>
              </a:rPr>
              <a:t>writing</a:t>
            </a:r>
            <a:r>
              <a:rPr lang="en-US" sz="2800" dirty="0" smtClean="0"/>
              <a:t> talents to urge country to </a:t>
            </a:r>
            <a:r>
              <a:rPr lang="en-US" sz="2800" dirty="0" smtClean="0">
                <a:solidFill>
                  <a:srgbClr val="FF0000"/>
                </a:solidFill>
              </a:rPr>
              <a:t>give more attention to commercial aviation and aeronautical development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 in the U.S.</a:t>
            </a:r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97" y="1219200"/>
            <a:ext cx="3330513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7" y="4068607"/>
            <a:ext cx="3941763" cy="278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290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584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She became first woman to fly solo across English Channel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>
              <a:solidFill>
                <a:srgbClr val="FF0000"/>
              </a:solidFill>
            </a:endParaRP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Making the flight in 30 minutes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 in the U.S.</a:t>
            </a:r>
            <a:endParaRPr lang="en-US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97" y="1219200"/>
            <a:ext cx="288036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3529311"/>
            <a:ext cx="5460988" cy="317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01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584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June 1912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/>
              <a:t>Flying at the Harvard-Boston Aviation Meet over </a:t>
            </a:r>
            <a:r>
              <a:rPr lang="en-US" sz="2400" dirty="0" smtClean="0">
                <a:solidFill>
                  <a:srgbClr val="FF0000"/>
                </a:solidFill>
              </a:rPr>
              <a:t>Boston Harbor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Lost control of Bleriot monoplane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She and her passenger fell to their deaths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 in the U.S.</a:t>
            </a:r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917479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86" y="4313251"/>
            <a:ext cx="3581400" cy="255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4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 lnSpcReduction="10000"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prize and the rules established for the challenge of the flight across the country.</a:t>
            </a: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type and the name of the aircraft.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planned course of the flight from coast to coast.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distance, speed and the time the trip.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Harriet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Quimby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and her significance to aviation.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296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751784" cy="5182493"/>
          </a:xfrm>
        </p:spPr>
        <p:txBody>
          <a:bodyPr lIns="88896" tIns="50798" rIns="88896" bIns="50798" anchor="t">
            <a:normAutofit lnSpcReduction="10000"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1911 – William Randolph Hearst – offered $50,000 for flight across U.S.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Must be completed in 30 days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sz="2800" dirty="0" smtClean="0"/>
              <a:t> 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Pilot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</a:rPr>
              <a:t>Calbraith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Perry Rodgers persuaded soft drink company “</a:t>
            </a:r>
            <a:r>
              <a:rPr lang="en-US" sz="28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 </a:t>
            </a:r>
            <a:r>
              <a:rPr lang="en-US" sz="2800" i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” to sponsor trip.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The aircraft was a 1911 Wright Flyer Model D at is called the “</a:t>
            </a:r>
            <a:r>
              <a:rPr lang="en-US" sz="28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 </a:t>
            </a:r>
            <a:r>
              <a:rPr lang="en-US" sz="2800" i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</a:t>
            </a:r>
            <a:r>
              <a:rPr lang="en-US" sz="28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Flyer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”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Developments in the U.S.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038350" cy="2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76" y="4439143"/>
            <a:ext cx="3208657" cy="219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05" y="2743200"/>
            <a:ext cx="23717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521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In 1907, </a:t>
            </a:r>
            <a:r>
              <a:rPr lang="en-US" sz="2800" dirty="0" smtClean="0">
                <a:solidFill>
                  <a:srgbClr val="C00000"/>
                </a:solidFill>
              </a:rPr>
              <a:t>Curtiss became known as the “Fastest Man on Earth</a:t>
            </a:r>
            <a:r>
              <a:rPr lang="en-US" sz="2800" dirty="0" smtClean="0"/>
              <a:t>”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800" dirty="0" smtClean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Raced a  motorcycle 136.3mph.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>
              <a:solidFill>
                <a:srgbClr val="C00000"/>
              </a:solidFill>
            </a:endParaRP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His engines were light and powerful – which caught the interest of Thomas Baldwin – a balloonist.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Developments in the U.S.</a:t>
            </a:r>
            <a:endParaRPr lang="en-US" dirty="0" smtClean="0"/>
          </a:p>
        </p:txBody>
      </p:sp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82924"/>
            <a:ext cx="3747929" cy="249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86773"/>
            <a:ext cx="3709988" cy="262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393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 lnSpcReduction="10000"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prize and the rules established for the challenge of the flight across the country.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type and the name of the aircraft.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planned course of the flight from coast to coast.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distance, speed and the time the trip.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Harriet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Quimby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and her significance to aviation.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99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751784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1911 – William Randolph Hearst – offered $50,000 for flight across U.S.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Must be completed in 30 days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Pilot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</a:rPr>
              <a:t>Calbraith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Perry Rodgers persuaded soft drink company “</a:t>
            </a:r>
            <a:r>
              <a:rPr lang="en-US" sz="28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 </a:t>
            </a:r>
            <a:r>
              <a:rPr lang="en-US" sz="2800" i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” to sponsor trip.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The aircraft was a 1911 Wright Flyer Model D called the “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 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Flyer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Developments in the U.S.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038350" cy="2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76" y="4439143"/>
            <a:ext cx="3208657" cy="219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05" y="2743200"/>
            <a:ext cx="23717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606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 lnSpcReduction="10000"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prize and the rules established for the challenge of the flight across the country.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type and the name of the aircraft.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planned course of the flight from coast to coast.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distance, speed and the time the trip.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Harriet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Quimby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and her significance to aviation.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99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Wright Brothers mechanic, Charlie Taylor takes on job.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800" dirty="0" smtClean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Trip was planned from: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 New York to Chicago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Kansas City to San Antonio / El Paso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Yuma to Pasadena, CA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>
              <a:solidFill>
                <a:srgbClr val="C00000"/>
              </a:solidFill>
            </a:endParaRP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Trip was to cover more than 3,390 miles</a:t>
            </a:r>
            <a:endParaRPr lang="en-US" sz="2800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Developments in the U.S.</a:t>
            </a:r>
            <a:endParaRPr lang="en-US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7637"/>
            <a:ext cx="19050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31036"/>
            <a:ext cx="3324225" cy="305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6098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 lnSpcReduction="10000"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prize and the rules established for the challenge of the flight across the country.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type and the name of the aircraft.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planned course of the flight from coast to coast.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distance, speed and the time the trip.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Harriet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Quimby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and her significance to aviation.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99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 Rodgers </a:t>
            </a:r>
            <a:r>
              <a:rPr lang="en-US" sz="2800" dirty="0" smtClean="0">
                <a:solidFill>
                  <a:srgbClr val="FF0000"/>
                </a:solidFill>
              </a:rPr>
              <a:t>actual trip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4,251 miles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Longest flight 133 miles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Average speed 52 mph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Flight lasted 49 days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800" dirty="0" smtClean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Did NOT receive prize but made </a:t>
            </a:r>
            <a:r>
              <a:rPr lang="en-US" sz="2800" dirty="0" smtClean="0">
                <a:solidFill>
                  <a:srgbClr val="FF0000"/>
                </a:solidFill>
              </a:rPr>
              <a:t>the first airplane crossing of the United States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 in the U.S.</a:t>
            </a: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430883" cy="22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36" y="4419600"/>
            <a:ext cx="4548573" cy="160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248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 lnSpcReduction="10000"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prize and the rules established for the challenge of the flight across the country.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type and the name of the aircraft.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planned course of the flight from coast to coast.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distance, speed and the time the trip.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Harriet </a:t>
            </a:r>
            <a:r>
              <a:rPr lang="en-US" sz="2400" b="1" dirty="0" err="1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Quimby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 and her significance to aviation.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99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584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Harriet </a:t>
            </a:r>
            <a:r>
              <a:rPr lang="en-US" sz="2800" dirty="0" err="1" smtClean="0">
                <a:solidFill>
                  <a:srgbClr val="FF0000"/>
                </a:solidFill>
              </a:rPr>
              <a:t>Quimby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in Aug 1911</a:t>
            </a:r>
            <a:r>
              <a:rPr lang="en-US" sz="2800" dirty="0" smtClean="0">
                <a:solidFill>
                  <a:srgbClr val="FF0000"/>
                </a:solidFill>
              </a:rPr>
              <a:t> became America’s first licensed pilot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>
              <a:solidFill>
                <a:srgbClr val="FF0000"/>
              </a:solidFill>
            </a:endParaRP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She used </a:t>
            </a:r>
            <a:r>
              <a:rPr lang="en-US" sz="2800" dirty="0" smtClean="0"/>
              <a:t>her </a:t>
            </a:r>
            <a:r>
              <a:rPr lang="en-US" sz="2800" dirty="0" smtClean="0">
                <a:solidFill>
                  <a:srgbClr val="FF0000"/>
                </a:solidFill>
              </a:rPr>
              <a:t>writing</a:t>
            </a:r>
            <a:r>
              <a:rPr lang="en-US" sz="2800" dirty="0" smtClean="0"/>
              <a:t> talents to urge country to </a:t>
            </a:r>
            <a:r>
              <a:rPr lang="en-US" sz="2800" dirty="0" smtClean="0">
                <a:solidFill>
                  <a:srgbClr val="FF0000"/>
                </a:solidFill>
              </a:rPr>
              <a:t>give more attention to commercial aviation and aeronautical development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 in the U.S.</a:t>
            </a:r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97" y="1219200"/>
            <a:ext cx="3330513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7" y="4068607"/>
            <a:ext cx="3941763" cy="278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144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584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She became first woman to fly solo across English Channel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>
              <a:solidFill>
                <a:srgbClr val="FF0000"/>
              </a:solidFill>
            </a:endParaRP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Making the flight in 30 minutes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 in the U.S.</a:t>
            </a:r>
            <a:endParaRPr lang="en-US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97" y="1219200"/>
            <a:ext cx="288036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3529311"/>
            <a:ext cx="5460988" cy="317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762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Why was Glenn Curtiss known as the “Fastest Man on Earth?”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What was the contribution of Curtiss to the U.S. Army aviation?</a:t>
            </a:r>
            <a:endParaRPr lang="en-US" sz="2800" b="1" dirty="0" smtClean="0"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Identify the members of the AEA.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goals of the AEA.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significant aviation advances in 1910 and the impact.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8/31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38513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2510" y="1502527"/>
            <a:ext cx="7563461" cy="3158066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39945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31210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3124200"/>
            <a:ext cx="3970337" cy="36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533400" y="1066800"/>
            <a:ext cx="8186291" cy="4180284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Must Use Safety </a:t>
            </a:r>
            <a:r>
              <a:rPr lang="en-US" sz="2800" b="1" i="1" dirty="0" smtClean="0">
                <a:solidFill>
                  <a:srgbClr val="FF0000"/>
                </a:solidFill>
              </a:rPr>
              <a:t>Glasses</a:t>
            </a:r>
          </a:p>
          <a:p>
            <a:pPr>
              <a:defRPr/>
            </a:pPr>
            <a:endParaRPr lang="en-US" sz="28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Use of Cutting tools is Dangerous – AT ALL </a:t>
            </a:r>
            <a:r>
              <a:rPr lang="en-US" sz="2800" b="1" i="1" dirty="0" smtClean="0">
                <a:solidFill>
                  <a:srgbClr val="FF0000"/>
                </a:solidFill>
              </a:rPr>
              <a:t>TIMES</a:t>
            </a:r>
          </a:p>
          <a:p>
            <a:pPr>
              <a:defRPr/>
            </a:pPr>
            <a:endParaRPr lang="en-US" sz="28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Must Use Cutting </a:t>
            </a:r>
            <a:r>
              <a:rPr lang="en-US" sz="2800" b="1" i="1" dirty="0" smtClean="0">
                <a:solidFill>
                  <a:srgbClr val="FF0000"/>
                </a:solidFill>
              </a:rPr>
              <a:t>Mats</a:t>
            </a:r>
          </a:p>
          <a:p>
            <a:pPr>
              <a:defRPr/>
            </a:pPr>
            <a:endParaRPr lang="en-US" sz="28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Extended breathing of adhesives and paint fumes can be </a:t>
            </a:r>
            <a:r>
              <a:rPr lang="en-US" sz="2800" b="1" i="1" dirty="0" smtClean="0">
                <a:solidFill>
                  <a:srgbClr val="FF0000"/>
                </a:solidFill>
              </a:rPr>
              <a:t>dangerous</a:t>
            </a:r>
          </a:p>
          <a:p>
            <a:pPr>
              <a:defRPr/>
            </a:pPr>
            <a:endParaRPr lang="en-US" sz="2800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i="1" dirty="0" smtClean="0">
                <a:solidFill>
                  <a:srgbClr val="FF0000"/>
                </a:solidFill>
              </a:rPr>
              <a:t>May use vinyl gloves</a:t>
            </a:r>
          </a:p>
        </p:txBody>
      </p:sp>
    </p:spTree>
    <p:extLst>
      <p:ext uri="{BB962C8B-B14F-4D97-AF65-F5344CB8AC3E}">
        <p14:creationId xmlns:p14="http://schemas.microsoft.com/office/powerpoint/2010/main" val="2248525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371600"/>
            <a:ext cx="8186291" cy="4876800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Do not wash paint brushes in sink</a:t>
            </a:r>
          </a:p>
          <a:p>
            <a:pPr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Do not pour paint or thinner down drain</a:t>
            </a:r>
          </a:p>
          <a:p>
            <a:pPr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Only use paint thinner to clean brushes</a:t>
            </a:r>
          </a:p>
          <a:p>
            <a:pPr>
              <a:defRPr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May use Acetone to remove Super Glue or glue </a:t>
            </a:r>
          </a:p>
          <a:p>
            <a:pPr>
              <a:defRPr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Only use spray paint outside and on cardboard  to avoid overspray.</a:t>
            </a:r>
          </a:p>
          <a:p>
            <a:pPr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Must use dust mask when using spray paint.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73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914400"/>
            <a:ext cx="8186291" cy="4180284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Be sure to read all model instructions.</a:t>
            </a:r>
          </a:p>
          <a:p>
            <a:pPr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All </a:t>
            </a:r>
            <a:r>
              <a:rPr lang="en-US" b="1" i="1" dirty="0">
                <a:solidFill>
                  <a:srgbClr val="FF0000"/>
                </a:solidFill>
              </a:rPr>
              <a:t>Areas will remain clean and </a:t>
            </a:r>
            <a:r>
              <a:rPr lang="en-US" b="1" i="1" dirty="0" smtClean="0">
                <a:solidFill>
                  <a:srgbClr val="FF0000"/>
                </a:solidFill>
              </a:rPr>
              <a:t>organized</a:t>
            </a:r>
          </a:p>
          <a:p>
            <a:pPr>
              <a:defRPr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Plane Captains </a:t>
            </a:r>
            <a:r>
              <a:rPr lang="en-US" b="1" i="1" dirty="0"/>
              <a:t>will insure All Areas will be cleaned  and all items put back in proper locations </a:t>
            </a:r>
            <a:r>
              <a:rPr lang="en-US" sz="4000" b="1" i="1" dirty="0" smtClean="0"/>
              <a:t>10</a:t>
            </a:r>
            <a:r>
              <a:rPr lang="en-US" b="1" i="1" dirty="0" smtClean="0"/>
              <a:t>minutes </a:t>
            </a:r>
            <a:r>
              <a:rPr lang="en-US" b="1" i="1" dirty="0"/>
              <a:t>prior to class </a:t>
            </a:r>
            <a:r>
              <a:rPr lang="en-US" b="1" i="1" dirty="0" smtClean="0"/>
              <a:t>ending</a:t>
            </a:r>
          </a:p>
          <a:p>
            <a:pPr>
              <a:defRPr/>
            </a:pPr>
            <a:endParaRPr lang="en-US" b="1" i="1" dirty="0"/>
          </a:p>
          <a:p>
            <a:pPr>
              <a:defRPr/>
            </a:pPr>
            <a:r>
              <a:rPr lang="en-US" b="1" i="1" dirty="0"/>
              <a:t>Class </a:t>
            </a:r>
            <a:r>
              <a:rPr lang="en-US" b="1" i="1" cap="all" dirty="0">
                <a:solidFill>
                  <a:srgbClr val="C00000"/>
                </a:solidFill>
              </a:rPr>
              <a:t>safety monitor </a:t>
            </a:r>
            <a:r>
              <a:rPr lang="en-US" b="1" i="1" dirty="0"/>
              <a:t>will insure areas are clean and safe at all </a:t>
            </a:r>
            <a:r>
              <a:rPr lang="en-US" b="1" i="1" dirty="0" smtClean="0"/>
              <a:t>times</a:t>
            </a:r>
          </a:p>
          <a:p>
            <a:pPr>
              <a:defRPr/>
            </a:pPr>
            <a:endParaRPr lang="en-US" b="1" i="1" dirty="0"/>
          </a:p>
          <a:p>
            <a:pPr>
              <a:defRPr/>
            </a:pPr>
            <a:r>
              <a:rPr lang="en-US" b="1" i="1" dirty="0" smtClean="0"/>
              <a:t>Class Leader insure hangar is clean before class dismissed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7883012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6542" y="1502527"/>
            <a:ext cx="7615396" cy="3181159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14463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8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7" name="AutoShape 2"/>
          <p:cNvSpPr>
            <a:spLocks/>
          </p:cNvSpPr>
          <p:nvPr/>
        </p:nvSpPr>
        <p:spPr bwMode="auto">
          <a:xfrm>
            <a:off x="485553" y="5938242"/>
            <a:ext cx="3690193" cy="93315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21489"/>
                </a:lnTo>
                <a:lnTo>
                  <a:pt x="17056" y="21600"/>
                </a:lnTo>
                <a:lnTo>
                  <a:pt x="46" y="14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8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50" name="Rectangle 5"/>
          <p:cNvSpPr>
            <a:spLocks/>
          </p:cNvSpPr>
          <p:nvPr/>
        </p:nvSpPr>
        <p:spPr bwMode="auto">
          <a:xfrm>
            <a:off x="380633" y="151808"/>
            <a:ext cx="8610451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77" tIns="50788" rIns="88877" bIns="50788"/>
          <a:lstStyle/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Lesson Closure - 3 – 2 - 1</a:t>
            </a: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179710" y="1237878"/>
            <a:ext cx="4468192" cy="2153171"/>
            <a:chOff x="0" y="0"/>
            <a:chExt cx="485" cy="231"/>
          </a:xfrm>
        </p:grpSpPr>
        <p:sp>
          <p:nvSpPr>
            <p:cNvPr id="57358" name="AutoShape 7"/>
            <p:cNvSpPr>
              <a:spLocks/>
            </p:cNvSpPr>
            <p:nvPr/>
          </p:nvSpPr>
          <p:spPr bwMode="auto">
            <a:xfrm>
              <a:off x="0" y="0"/>
              <a:ext cx="485" cy="231"/>
            </a:xfrm>
            <a:prstGeom prst="roundRect">
              <a:avLst>
                <a:gd name="adj" fmla="val 11718"/>
              </a:avLst>
            </a:prstGeom>
            <a:solidFill>
              <a:srgbClr val="FFC0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9" name="Rectangle 8"/>
            <p:cNvSpPr>
              <a:spLocks/>
            </p:cNvSpPr>
            <p:nvPr/>
          </p:nvSpPr>
          <p:spPr bwMode="auto">
            <a:xfrm>
              <a:off x="7" y="37"/>
              <a:ext cx="47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3. List 3 things you learned today.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2" name="Group 12"/>
          <p:cNvGrpSpPr>
            <a:grpSpLocks/>
          </p:cNvGrpSpPr>
          <p:nvPr/>
        </p:nvGrpSpPr>
        <p:grpSpPr bwMode="auto">
          <a:xfrm>
            <a:off x="2550547" y="4008318"/>
            <a:ext cx="3953619" cy="2311673"/>
            <a:chOff x="0" y="0"/>
            <a:chExt cx="443" cy="259"/>
          </a:xfrm>
        </p:grpSpPr>
        <p:sp>
          <p:nvSpPr>
            <p:cNvPr id="57356" name="AutoShape 13"/>
            <p:cNvSpPr>
              <a:spLocks/>
            </p:cNvSpPr>
            <p:nvPr/>
          </p:nvSpPr>
          <p:spPr bwMode="auto">
            <a:xfrm>
              <a:off x="0" y="0"/>
              <a:ext cx="443" cy="259"/>
            </a:xfrm>
            <a:prstGeom prst="roundRect">
              <a:avLst>
                <a:gd name="adj" fmla="val 11718"/>
              </a:avLst>
            </a:prstGeom>
            <a:solidFill>
              <a:srgbClr val="00B0F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7" name="Rectangle 14"/>
            <p:cNvSpPr>
              <a:spLocks/>
            </p:cNvSpPr>
            <p:nvPr/>
          </p:nvSpPr>
          <p:spPr bwMode="auto">
            <a:xfrm>
              <a:off x="16" y="24"/>
              <a:ext cx="41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 Create (1) quiz question with answer about today’s lesson.</a:t>
              </a:r>
              <a:endParaRPr lang="en-US" sz="20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3" name="Group 15"/>
          <p:cNvGrpSpPr>
            <a:grpSpLocks/>
          </p:cNvGrpSpPr>
          <p:nvPr/>
        </p:nvGrpSpPr>
        <p:grpSpPr bwMode="auto">
          <a:xfrm>
            <a:off x="4740549" y="1141885"/>
            <a:ext cx="4145607" cy="2249165"/>
            <a:chOff x="0" y="0"/>
            <a:chExt cx="465" cy="252"/>
          </a:xfrm>
        </p:grpSpPr>
        <p:sp>
          <p:nvSpPr>
            <p:cNvPr id="57354" name="AutoShape 16"/>
            <p:cNvSpPr>
              <a:spLocks/>
            </p:cNvSpPr>
            <p:nvPr/>
          </p:nvSpPr>
          <p:spPr bwMode="auto">
            <a:xfrm>
              <a:off x="0" y="0"/>
              <a:ext cx="463" cy="252"/>
            </a:xfrm>
            <a:prstGeom prst="roundRect">
              <a:avLst>
                <a:gd name="adj" fmla="val 11718"/>
              </a:avLst>
            </a:prstGeom>
            <a:solidFill>
              <a:srgbClr val="FFFF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5" name="Rectangle 17"/>
            <p:cNvSpPr>
              <a:spLocks/>
            </p:cNvSpPr>
            <p:nvPr/>
          </p:nvSpPr>
          <p:spPr bwMode="auto">
            <a:xfrm>
              <a:off x="11" y="46"/>
              <a:ext cx="454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2. List 2 things you have questions about today’s lesson.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928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31210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3124200"/>
            <a:ext cx="3970337" cy="36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9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algn="ctr"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Model Building Grading </a:t>
            </a:r>
            <a:r>
              <a:rPr lang="en-US" sz="3800" dirty="0" err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Rubic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r>
              <a:rPr lang="en-US" sz="2800" b="1" i="1" dirty="0"/>
              <a:t>Each Group </a:t>
            </a:r>
            <a:r>
              <a:rPr lang="en-US" sz="2800" b="1" i="1" dirty="0">
                <a:solidFill>
                  <a:srgbClr val="C00000"/>
                </a:solidFill>
              </a:rPr>
              <a:t>MUST </a:t>
            </a:r>
            <a:r>
              <a:rPr lang="en-US" sz="2800" b="1" i="1" dirty="0"/>
              <a:t>follow all directions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STOP!  </a:t>
            </a:r>
            <a:r>
              <a:rPr lang="en-US" sz="2800" b="1" i="1" dirty="0"/>
              <a:t>- If you are unsure</a:t>
            </a:r>
          </a:p>
          <a:p>
            <a:r>
              <a:rPr lang="en-US" sz="2800" b="1" i="1" dirty="0">
                <a:solidFill>
                  <a:srgbClr val="00B050"/>
                </a:solidFill>
              </a:rPr>
              <a:t>SAFETY</a:t>
            </a:r>
            <a:r>
              <a:rPr lang="en-US" sz="2800" b="1" i="1" dirty="0"/>
              <a:t> at ALL Times</a:t>
            </a:r>
          </a:p>
          <a:p>
            <a:r>
              <a:rPr lang="en-US" sz="2800" b="1" i="1" dirty="0"/>
              <a:t>Accuracy and Authenticity will be judged</a:t>
            </a:r>
          </a:p>
          <a:p>
            <a:r>
              <a:rPr lang="en-US" sz="2800" b="1" i="1" dirty="0"/>
              <a:t>Each Group  Member is responsible to produce a 2 page paper on the model.</a:t>
            </a:r>
          </a:p>
          <a:p>
            <a:pPr lvl="1"/>
            <a:r>
              <a:rPr lang="en-US" b="1" i="1" dirty="0" smtClean="0"/>
              <a:t>Aircraft Specifications</a:t>
            </a:r>
          </a:p>
          <a:p>
            <a:pPr lvl="1"/>
            <a:r>
              <a:rPr lang="en-US" b="1" i="1" dirty="0" smtClean="0"/>
              <a:t>Aircraft contribution to Aviation development</a:t>
            </a:r>
          </a:p>
          <a:p>
            <a:pPr lvl="1"/>
            <a:r>
              <a:rPr lang="en-US" b="1" i="1" dirty="0" smtClean="0"/>
              <a:t>Significant Aviation Pioneers associated with aircraft (pilots, inventors etc.)</a:t>
            </a:r>
          </a:p>
          <a:p>
            <a:r>
              <a:rPr lang="en-US" sz="2800" b="1" i="1" dirty="0" smtClean="0"/>
              <a:t>The </a:t>
            </a:r>
            <a:r>
              <a:rPr lang="en-US" sz="2800" b="1" i="1" dirty="0"/>
              <a:t>Group will provide a Presentation on the model.</a:t>
            </a:r>
          </a:p>
          <a:p>
            <a:pPr lvl="1"/>
            <a:r>
              <a:rPr lang="en-US" b="1" i="1" dirty="0" smtClean="0"/>
              <a:t>5to 7 slides (Title slide;  Body; Summary Slide)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582322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Baldwin’s airship with the Curtiss engine became the first powered dirigible in the U.S.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Another of </a:t>
            </a:r>
            <a:r>
              <a:rPr lang="en-US" sz="2800" dirty="0" smtClean="0">
                <a:solidFill>
                  <a:srgbClr val="FF0000"/>
                </a:solidFill>
              </a:rPr>
              <a:t>Curtiss engines</a:t>
            </a:r>
            <a:r>
              <a:rPr lang="en-US" sz="2800" dirty="0" smtClean="0"/>
              <a:t> was used to power the </a:t>
            </a:r>
            <a:r>
              <a:rPr lang="en-US" sz="2800" dirty="0" smtClean="0">
                <a:solidFill>
                  <a:srgbClr val="FF0000"/>
                </a:solidFill>
              </a:rPr>
              <a:t>first U.S. Army aircraft the dirigible – SC-1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Developments in the U.S.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7240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12661"/>
            <a:ext cx="27051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171372"/>
            <a:ext cx="2806926" cy="346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043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6542" y="1502527"/>
            <a:ext cx="7615396" cy="3181159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18374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sz="2800" b="1" i="1" dirty="0"/>
              <a:t>Must Use Safety Glasses</a:t>
            </a:r>
          </a:p>
          <a:p>
            <a:pPr>
              <a:defRPr/>
            </a:pPr>
            <a:r>
              <a:rPr lang="en-US" sz="2800" b="1" i="1" dirty="0"/>
              <a:t>Use of Cutting tools is Dangerous – AT ALL TIMES</a:t>
            </a:r>
          </a:p>
          <a:p>
            <a:pPr>
              <a:defRPr/>
            </a:pPr>
            <a:r>
              <a:rPr lang="en-US" sz="2800" b="1" i="1" dirty="0"/>
              <a:t>Must Use Cutting Mats</a:t>
            </a:r>
          </a:p>
          <a:p>
            <a:pPr>
              <a:defRPr/>
            </a:pPr>
            <a:r>
              <a:rPr lang="en-US" sz="2800" b="1" i="1" dirty="0"/>
              <a:t>Extended breathing of adhesives and paint fumes can be dangerous</a:t>
            </a:r>
          </a:p>
          <a:p>
            <a:pPr>
              <a:defRPr/>
            </a:pPr>
            <a:r>
              <a:rPr lang="en-US" sz="2800" b="1" i="1" dirty="0"/>
              <a:t>All Areas will remain clean and organized</a:t>
            </a: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Plane Captains </a:t>
            </a:r>
            <a:r>
              <a:rPr lang="en-US" sz="2800" b="1" i="1" dirty="0"/>
              <a:t>will insure All Areas will be cleaned  and all items put back in proper locations </a:t>
            </a:r>
            <a:r>
              <a:rPr lang="en-US" sz="4200" b="1" i="1" dirty="0" smtClean="0"/>
              <a:t>10</a:t>
            </a:r>
            <a:r>
              <a:rPr lang="en-US" sz="2800" b="1" i="1" dirty="0" smtClean="0"/>
              <a:t>minutes </a:t>
            </a:r>
            <a:r>
              <a:rPr lang="en-US" sz="2800" b="1" i="1" dirty="0"/>
              <a:t>prior to class ending</a:t>
            </a:r>
          </a:p>
          <a:p>
            <a:pPr>
              <a:defRPr/>
            </a:pPr>
            <a:r>
              <a:rPr lang="en-US" sz="2800" b="1" i="1" dirty="0"/>
              <a:t>Class </a:t>
            </a:r>
            <a:r>
              <a:rPr lang="en-US" sz="2800" b="1" i="1" cap="all" dirty="0">
                <a:solidFill>
                  <a:srgbClr val="C00000"/>
                </a:solidFill>
              </a:rPr>
              <a:t>safety monitor </a:t>
            </a:r>
            <a:r>
              <a:rPr lang="en-US" sz="2800" b="1" i="1" dirty="0"/>
              <a:t>will insure areas are clean and safe at all times</a:t>
            </a:r>
          </a:p>
        </p:txBody>
      </p:sp>
    </p:spTree>
    <p:extLst>
      <p:ext uri="{BB962C8B-B14F-4D97-AF65-F5344CB8AC3E}">
        <p14:creationId xmlns:p14="http://schemas.microsoft.com/office/powerpoint/2010/main" val="2968949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Why was Glenn Curtiss known as the “Fastest Man on Earth?”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was the contribution of Curtiss to the U.S. Army aviation?</a:t>
            </a:r>
            <a:endParaRPr lang="en-US" sz="2800" b="1" dirty="0" smtClean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Identify the members of the AEA.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goals of the AEA.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significant aviation advances in 1910 and the impact.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8/31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38513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Alexander Graham Bell asked Curtiss to join him to help design and develop aircraft and further developments in the aviation industry. (Goal of AEA)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800" dirty="0" smtClean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The AEA was formed by Bell, Curtiss, Lt Thomas Selfridge, Baldwin and </a:t>
            </a:r>
            <a:r>
              <a:rPr lang="en-US" sz="2800" dirty="0" err="1" smtClean="0">
                <a:solidFill>
                  <a:srgbClr val="C00000"/>
                </a:solidFill>
              </a:rPr>
              <a:t>JohnMcCurdy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  <a:endParaRPr lang="en-US" sz="2800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Aerial Experiment Association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2924175" cy="207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28" y="3657600"/>
            <a:ext cx="3549718" cy="286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066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Why was Glenn Curtiss known as the “Fastest Man on Earth?”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was the contribution of Curtiss to the U.S. Army aviation?</a:t>
            </a:r>
            <a:endParaRPr lang="en-US" sz="2800" b="1" dirty="0" smtClean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Identify the members of the AEA.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Describe the goals of the AEA.</a:t>
            </a:r>
            <a:endParaRPr lang="en-US" sz="2800" b="1" dirty="0"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significant aviation advances in 1910 and the impact.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8/31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38513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3899</TotalTime>
  <Words>2339</Words>
  <Application>Microsoft Office PowerPoint</Application>
  <PresentationFormat>On-screen Show (4:3)</PresentationFormat>
  <Paragraphs>407</Paragraphs>
  <Slides>63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63</vt:i4>
      </vt:variant>
    </vt:vector>
  </HeadingPairs>
  <TitlesOfParts>
    <vt:vector size="82" baseType="lpstr">
      <vt:lpstr>ＭＳ Ｐゴシック</vt:lpstr>
      <vt:lpstr>Arial</vt:lpstr>
      <vt:lpstr>Calibri</vt:lpstr>
      <vt:lpstr>Cambria</vt:lpstr>
      <vt:lpstr>Candara</vt:lpstr>
      <vt:lpstr>Helvetica</vt:lpstr>
      <vt:lpstr>Helvetica Light</vt:lpstr>
      <vt:lpstr>Lucida Sans Unicode</vt:lpstr>
      <vt:lpstr>Noteworthy Bold</vt:lpstr>
      <vt:lpstr>Times New Roman</vt:lpstr>
      <vt:lpstr>Verdana</vt:lpstr>
      <vt:lpstr>Wingdings 2</vt:lpstr>
      <vt:lpstr>Wingdings 3</vt:lpstr>
      <vt:lpstr>Concourse</vt:lpstr>
      <vt:lpstr>Office Theme</vt:lpstr>
      <vt:lpstr>1_Concourse</vt:lpstr>
      <vt:lpstr>3_Custom Design</vt:lpstr>
      <vt:lpstr>2_Office Theme</vt:lpstr>
      <vt:lpstr>8_Office Theme</vt:lpstr>
      <vt:lpstr>Warm-Up – 8/31 – 10 minutes</vt:lpstr>
      <vt:lpstr>Questions / Comments</vt:lpstr>
      <vt:lpstr>Warm-Up – 8/31 – 10 minutes</vt:lpstr>
      <vt:lpstr>Developments in the U.S.</vt:lpstr>
      <vt:lpstr>Warm-Up – 8/31 – 10 minutes</vt:lpstr>
      <vt:lpstr>Developments in the U.S.</vt:lpstr>
      <vt:lpstr>Warm-Up – 8/31 – 10 minutes</vt:lpstr>
      <vt:lpstr>Aerial Experiment Association</vt:lpstr>
      <vt:lpstr>Warm-Up – 8/31 – 10 minutes</vt:lpstr>
      <vt:lpstr>Aerial Experiment Association</vt:lpstr>
      <vt:lpstr>Warm-Up – 8/31 – 10 minutes</vt:lpstr>
      <vt:lpstr>Significant Aviation Advances 1910 and their impact</vt:lpstr>
      <vt:lpstr>Significant Aviation Advances 1910 and their impact</vt:lpstr>
      <vt:lpstr>Significant Aviation Advances 1910 and their impact</vt:lpstr>
      <vt:lpstr>Questions / Comments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Today’s Mission Requirements</vt:lpstr>
      <vt:lpstr>PowerPoint Presentation</vt:lpstr>
      <vt:lpstr>Developments in the U.S.</vt:lpstr>
      <vt:lpstr>Developments in the U.S.</vt:lpstr>
      <vt:lpstr>PowerPoint Presentation</vt:lpstr>
      <vt:lpstr>Developments in the U.S.</vt:lpstr>
      <vt:lpstr>Development in the U.S.</vt:lpstr>
      <vt:lpstr>PowerPoint Presentation</vt:lpstr>
      <vt:lpstr>Development in the U.S.</vt:lpstr>
      <vt:lpstr>PowerPoint Presentation</vt:lpstr>
      <vt:lpstr>Development in the U.S.</vt:lpstr>
      <vt:lpstr>Development in the U.S.</vt:lpstr>
      <vt:lpstr>Development in the U.S.</vt:lpstr>
      <vt:lpstr>Questions / Comments</vt:lpstr>
      <vt:lpstr>Today’s Mission Requirements</vt:lpstr>
      <vt:lpstr>Developments in the U.S.</vt:lpstr>
      <vt:lpstr>Today’s Mission Requirements</vt:lpstr>
      <vt:lpstr>Developments in the U.S.</vt:lpstr>
      <vt:lpstr>Today’s Mission Requirements</vt:lpstr>
      <vt:lpstr>Developments in the U.S.</vt:lpstr>
      <vt:lpstr>Today’s Mission Requirements</vt:lpstr>
      <vt:lpstr>Development in the U.S.</vt:lpstr>
      <vt:lpstr>Today’s Mission Requirements</vt:lpstr>
      <vt:lpstr>Development in the U.S.</vt:lpstr>
      <vt:lpstr>Development in the U.S.</vt:lpstr>
      <vt:lpstr>Questions / Comments</vt:lpstr>
      <vt:lpstr>PowerPoint Presentation</vt:lpstr>
      <vt:lpstr>PowerPoint Presentation</vt:lpstr>
      <vt:lpstr>Safety Rules – Safety Monitor Brief</vt:lpstr>
      <vt:lpstr>Safety Rules – Safety Monitor Brief</vt:lpstr>
      <vt:lpstr>Safety Rules – Safety Monitor Brief</vt:lpstr>
      <vt:lpstr>PowerPoint Presentation</vt:lpstr>
      <vt:lpstr>Questions / Comments</vt:lpstr>
      <vt:lpstr>PowerPoint Presentation</vt:lpstr>
      <vt:lpstr>PowerPoint Presentation</vt:lpstr>
      <vt:lpstr>Model Building Grading Rubic</vt:lpstr>
      <vt:lpstr>Questions / Comments</vt:lpstr>
      <vt:lpstr>PowerPoint Presentation</vt:lpstr>
      <vt:lpstr>Safety Rules – Safety Monitor Brief</vt:lpstr>
      <vt:lpstr>Questions / Comments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Petrucci, Anthony P</cp:lastModifiedBy>
  <cp:revision>251</cp:revision>
  <cp:lastPrinted>2012-09-19T19:45:53Z</cp:lastPrinted>
  <dcterms:created xsi:type="dcterms:W3CDTF">2011-01-17T01:19:35Z</dcterms:created>
  <dcterms:modified xsi:type="dcterms:W3CDTF">2016-08-22T16:27:38Z</dcterms:modified>
</cp:coreProperties>
</file>