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48" r:id="rId5"/>
    <p:sldMasterId id="2147483760" r:id="rId6"/>
  </p:sldMasterIdLst>
  <p:notesMasterIdLst>
    <p:notesMasterId r:id="rId55"/>
  </p:notesMasterIdLst>
  <p:sldIdLst>
    <p:sldId id="414" r:id="rId7"/>
    <p:sldId id="415" r:id="rId8"/>
    <p:sldId id="426" r:id="rId9"/>
    <p:sldId id="421" r:id="rId10"/>
    <p:sldId id="430" r:id="rId11"/>
    <p:sldId id="422" r:id="rId12"/>
    <p:sldId id="429" r:id="rId13"/>
    <p:sldId id="423" r:id="rId14"/>
    <p:sldId id="428" r:id="rId15"/>
    <p:sldId id="424" r:id="rId16"/>
    <p:sldId id="427" r:id="rId17"/>
    <p:sldId id="425" r:id="rId18"/>
    <p:sldId id="419" r:id="rId19"/>
    <p:sldId id="468" r:id="rId20"/>
    <p:sldId id="469" r:id="rId21"/>
    <p:sldId id="470" r:id="rId22"/>
    <p:sldId id="471" r:id="rId23"/>
    <p:sldId id="418" r:id="rId24"/>
    <p:sldId id="459" r:id="rId25"/>
    <p:sldId id="417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05" r:id="rId50"/>
    <p:sldId id="431" r:id="rId51"/>
    <p:sldId id="407" r:id="rId52"/>
    <p:sldId id="408" r:id="rId53"/>
    <p:sldId id="432" r:id="rId54"/>
  </p:sldIdLst>
  <p:sldSz cx="9144000" cy="6858000" type="screen4x3"/>
  <p:notesSz cx="7010400" cy="923607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897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22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6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0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0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24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5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471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205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215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4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6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5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4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61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8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80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53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40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72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8/24/2015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446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../../../Aviation%20Videos/Aviation%20History/documentary_%20the%20wright%20brothers_39_%20story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rgbClr val="0070C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/>
              <a:t>identified </a:t>
            </a:r>
            <a:r>
              <a:rPr lang="en-US" sz="2400" b="1" dirty="0"/>
              <a:t>the forces of lift, drag, and </a:t>
            </a:r>
            <a:r>
              <a:rPr lang="en-US" sz="2400" b="1" dirty="0" smtClean="0"/>
              <a:t>thrust and built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</a:t>
            </a:r>
            <a:r>
              <a:rPr lang="en-US" sz="2400" b="1" dirty="0"/>
              <a:t>successful full-sized, manned </a:t>
            </a:r>
            <a:r>
              <a:rPr lang="en-US" sz="2400" b="1" dirty="0" smtClean="0"/>
              <a:t>glider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ym typeface="Helvetica" charset="0"/>
              </a:rPr>
              <a:t>k</a:t>
            </a:r>
            <a:r>
              <a:rPr lang="en-US" sz="2800" b="1" dirty="0" smtClean="0"/>
              <a:t>nown </a:t>
            </a:r>
            <a:r>
              <a:rPr lang="en-US" sz="2800" b="1" dirty="0"/>
              <a:t>for his study of aviation history and collection and distribution of aviation </a:t>
            </a:r>
            <a:r>
              <a:rPr lang="en-US" sz="2800" b="1" dirty="0" smtClean="0"/>
              <a:t>information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04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" y="2895601"/>
            <a:ext cx="4114800" cy="27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3"/>
            <a:ext cx="3810000" cy="57149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Octave Chanute</a:t>
            </a:r>
          </a:p>
          <a:p>
            <a:pPr lvl="1"/>
            <a:r>
              <a:rPr lang="en-US" sz="2400" dirty="0"/>
              <a:t>Read Lilienthal’s works and improved upon  them</a:t>
            </a:r>
          </a:p>
          <a:p>
            <a:pPr lvl="1"/>
            <a:r>
              <a:rPr lang="en-US" sz="2400" dirty="0"/>
              <a:t>Designed gliders but was too old to fly them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Known for his study of aviation history and collection and distribution of aviation information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</p:spTree>
    <p:extLst>
      <p:ext uri="{BB962C8B-B14F-4D97-AF65-F5344CB8AC3E}">
        <p14:creationId xmlns:p14="http://schemas.microsoft.com/office/powerpoint/2010/main" val="42334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4343400" cy="6553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Samuel Pierpont Langley attempted to add power to a glider</a:t>
            </a:r>
          </a:p>
          <a:p>
            <a:r>
              <a:rPr lang="en-US" sz="2600" dirty="0"/>
              <a:t>1903, </a:t>
            </a:r>
            <a:r>
              <a:rPr lang="en-US" sz="2600" dirty="0">
                <a:solidFill>
                  <a:srgbClr val="FF0000"/>
                </a:solidFill>
              </a:rPr>
              <a:t>the Aerodrome launched by a catapult from a barge </a:t>
            </a:r>
            <a:r>
              <a:rPr lang="en-US" sz="2600" dirty="0"/>
              <a:t>anchored in the Potomac River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It fell into the river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Same thing happened on the next attempt two months later</a:t>
            </a:r>
          </a:p>
          <a:p>
            <a:r>
              <a:rPr lang="en-US" sz="2600" dirty="0"/>
              <a:t>Both attempts widely covered by the press – the </a:t>
            </a:r>
            <a:r>
              <a:rPr lang="en-US" sz="2600" dirty="0">
                <a:solidFill>
                  <a:srgbClr val="FF0000"/>
                </a:solidFill>
              </a:rPr>
              <a:t>U.S. government dropped its support and Langley gave up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14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1783 — Jacques </a:t>
            </a:r>
            <a:r>
              <a:rPr lang="en-US" sz="2800" dirty="0" err="1"/>
              <a:t>Alexandre</a:t>
            </a:r>
            <a:r>
              <a:rPr lang="en-US" sz="2800" dirty="0"/>
              <a:t> César Charles flies the first balloon filled with gas rather than fire-heated air using hydrogen produced by pouring 489 lbs. of sulfuric acid on 1,000 lbs. of iron.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balloon has a diameter of 12 ft.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22" y="1143534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03663"/>
            <a:ext cx="2675315" cy="382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80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1910 — Radio is first used to send messages between the ground and an airplane when James McCurdy both sends and receives messages from a Curtiss biplane at </a:t>
            </a:r>
            <a:r>
              <a:rPr lang="en-US" sz="2800" dirty="0" err="1"/>
              <a:t>Sheepshead</a:t>
            </a:r>
            <a:r>
              <a:rPr lang="en-US" sz="2800" dirty="0"/>
              <a:t>, New York, using an H.M. Horton wireless set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2"/>
            <a:ext cx="3562350" cy="246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1" y="45361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40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1913 — Lieutenant </a:t>
            </a:r>
            <a:r>
              <a:rPr lang="en-US" sz="2800" dirty="0" err="1"/>
              <a:t>Petr</a:t>
            </a:r>
            <a:r>
              <a:rPr lang="en-US" sz="2800" dirty="0"/>
              <a:t> </a:t>
            </a:r>
            <a:r>
              <a:rPr lang="en-US" sz="2800" dirty="0" err="1"/>
              <a:t>Nesterov</a:t>
            </a:r>
            <a:r>
              <a:rPr lang="en-US" sz="2800" dirty="0"/>
              <a:t> of the Russian Army in Kiev performs the first loop-the-loop.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complete circle and other intentional acrobatic stunts prove to be valuable experience for the wartime maneuvers needed during aerial battles.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048000"/>
            <a:ext cx="2979229" cy="351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19578"/>
            <a:ext cx="1562100" cy="23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7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1939 — The first fully jet-propelled aircraft to fly is Germany's </a:t>
            </a:r>
            <a:r>
              <a:rPr lang="en-US" sz="2800" dirty="0" err="1"/>
              <a:t>Heinkel</a:t>
            </a:r>
            <a:r>
              <a:rPr lang="en-US" sz="2800" dirty="0"/>
              <a:t> 178.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A centrifugal flow turbojet engine powers it.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534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909833"/>
            <a:ext cx="3343797" cy="24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96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44426"/>
              </p:ext>
            </p:extLst>
          </p:nvPr>
        </p:nvGraphicFramePr>
        <p:xfrm>
          <a:off x="554728" y="657054"/>
          <a:ext cx="8078788" cy="590690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3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85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2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5069006" y="38100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2015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29552" y="35052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1996" y="1219200"/>
            <a:ext cx="4457917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" action="ppaction://hlinkfile"/>
              </a:rPr>
              <a:t>Wright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" action="ppaction://hlinkfile"/>
              </a:rPr>
              <a:t>Brothers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" action="ppaction://hlinkfile"/>
              </a:rPr>
              <a:t>Story</a:t>
            </a:r>
            <a:endParaRPr lang="en-US" sz="8100" b="1" dirty="0"/>
          </a:p>
        </p:txBody>
      </p:sp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8350"/>
            <a:ext cx="4411532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Introduction to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524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89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044" y="533400"/>
            <a:ext cx="4018156" cy="5410199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Initial pioneers </a:t>
            </a:r>
            <a:r>
              <a:rPr lang="en-US" sz="2800" dirty="0" smtClean="0"/>
              <a:t>of aviation </a:t>
            </a:r>
            <a:r>
              <a:rPr lang="en-US" sz="2800" dirty="0" smtClean="0">
                <a:solidFill>
                  <a:srgbClr val="FF0000"/>
                </a:solidFill>
              </a:rPr>
              <a:t>struggled with the forces of flight</a:t>
            </a:r>
          </a:p>
          <a:p>
            <a:r>
              <a:rPr lang="en-US" sz="2800" dirty="0" smtClean="0"/>
              <a:t>How to develop Lift to get them in air</a:t>
            </a:r>
          </a:p>
          <a:p>
            <a:r>
              <a:rPr lang="en-US" sz="2800" dirty="0" smtClean="0"/>
              <a:t>How to sustain the lift</a:t>
            </a:r>
          </a:p>
          <a:p>
            <a:r>
              <a:rPr lang="en-US" sz="2800" dirty="0" smtClean="0"/>
              <a:t>How to develop a way to control the aircraft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2004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</a:rPr>
              <a:t>Developing the Airplane</a:t>
            </a:r>
            <a:endParaRPr lang="en-US" sz="3600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95711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044" y="533400"/>
            <a:ext cx="4018156" cy="5791200"/>
          </a:xfrm>
        </p:spPr>
        <p:txBody>
          <a:bodyPr>
            <a:normAutofit fontScale="850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Balloonists solved the first 2 problems </a:t>
            </a:r>
            <a:r>
              <a:rPr lang="en-US" sz="2800" dirty="0" smtClean="0"/>
              <a:t>by building aircraft lighter than air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Created lift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Kept aloft by dumping ballast or maintaining fire to heat the air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Sustained lift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So the issue came down to control</a:t>
            </a:r>
          </a:p>
          <a:p>
            <a:r>
              <a:rPr lang="en-US" sz="2800" dirty="0" smtClean="0"/>
              <a:t>An Airplane doesn’t have a balloon to keep aloft – early pioneers had all three problems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32004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</a:rPr>
              <a:t>Developing the Airplane</a:t>
            </a:r>
            <a:endParaRPr lang="en-US" sz="3600" b="1" dirty="0">
              <a:effectLst/>
            </a:endParaRPr>
          </a:p>
        </p:txBody>
      </p:sp>
      <p:pic>
        <p:nvPicPr>
          <p:cNvPr id="1026" name="Picture 2" descr="http://t0.gstatic.com/images?q=tbn:ANd9GcTHt7m1TXd2fJoAcUVDNpEVqGQ8w7OOu0nimBeF6vqERxzyP5W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1" y="1857374"/>
            <a:ext cx="3982398" cy="5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58392"/>
            <a:ext cx="4343400" cy="4656608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The Wright Brothers – Orville and Wilbur</a:t>
            </a:r>
          </a:p>
          <a:p>
            <a:pPr marL="109710" indent="0"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Approach </a:t>
            </a:r>
            <a:r>
              <a:rPr lang="en-US" sz="2800" dirty="0">
                <a:solidFill>
                  <a:srgbClr val="C00000"/>
                </a:solidFill>
              </a:rPr>
              <a:t>to </a:t>
            </a:r>
            <a:r>
              <a:rPr lang="en-US" sz="2800" dirty="0" smtClean="0">
                <a:solidFill>
                  <a:srgbClr val="C00000"/>
                </a:solidFill>
              </a:rPr>
              <a:t>flight</a:t>
            </a:r>
            <a:r>
              <a:rPr lang="en-US" sz="2800" dirty="0"/>
              <a:t> </a:t>
            </a:r>
            <a:r>
              <a:rPr lang="en-US" sz="2400" dirty="0" smtClean="0"/>
              <a:t>was </a:t>
            </a:r>
            <a:r>
              <a:rPr lang="en-US" sz="2400" dirty="0"/>
              <a:t>to </a:t>
            </a:r>
            <a:r>
              <a:rPr lang="en-US" sz="2400" dirty="0" smtClean="0">
                <a:solidFill>
                  <a:srgbClr val="C00000"/>
                </a:solidFill>
              </a:rPr>
              <a:t>first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develop </a:t>
            </a:r>
            <a:r>
              <a:rPr lang="en-US" sz="2400" dirty="0">
                <a:solidFill>
                  <a:srgbClr val="C00000"/>
                </a:solidFill>
              </a:rPr>
              <a:t>an aircraft that would </a:t>
            </a:r>
            <a:r>
              <a:rPr lang="en-US" sz="2400" dirty="0" smtClean="0">
                <a:solidFill>
                  <a:srgbClr val="C00000"/>
                </a:solidFill>
              </a:rPr>
              <a:t>fly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Aircraft that could be controlled in flight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then to add a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8" y="2807364"/>
            <a:ext cx="4328842" cy="20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Observed birds and noticed they maneuvered in flight by twisting their wings</a:t>
            </a:r>
            <a:endParaRPr lang="en-US" sz="3000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Developed the wing-warping technique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Tested on kite – then glider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427816" cy="34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302094" cy="3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" y="234950"/>
            <a:ext cx="8797906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Contacted Weather Bureau for </a:t>
            </a:r>
            <a:r>
              <a:rPr lang="en-US" sz="3000" dirty="0" smtClean="0">
                <a:solidFill>
                  <a:srgbClr val="C00000"/>
                </a:solidFill>
              </a:rPr>
              <a:t>location of sustained wind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Kill Devil Hills, NC</a:t>
            </a:r>
          </a:p>
          <a:p>
            <a:r>
              <a:rPr lang="en-US" sz="3000" b="1" dirty="0" smtClean="0"/>
              <a:t>By October 1902, had over </a:t>
            </a:r>
            <a:r>
              <a:rPr lang="en-US" sz="3000" b="1" dirty="0" smtClean="0">
                <a:solidFill>
                  <a:srgbClr val="C00000"/>
                </a:solidFill>
              </a:rPr>
              <a:t>1,000 successful glider flights </a:t>
            </a:r>
            <a:r>
              <a:rPr lang="en-US" sz="3000" dirty="0" smtClean="0"/>
              <a:t>– had solved all of the major control problems – 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just needed a suitable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4" y="3638550"/>
            <a:ext cx="428563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127829" cy="21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rgbClr val="0070C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9" y="228601"/>
            <a:ext cx="920756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4343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They enlisted mechanic Charlie Taylor who </a:t>
            </a:r>
            <a:r>
              <a:rPr lang="en-US" sz="3000" dirty="0" smtClean="0">
                <a:solidFill>
                  <a:srgbClr val="C00000"/>
                </a:solidFill>
              </a:rPr>
              <a:t>built a water cooled 12 </a:t>
            </a:r>
            <a:r>
              <a:rPr lang="en-US" sz="3000" dirty="0" err="1" smtClean="0">
                <a:solidFill>
                  <a:srgbClr val="C00000"/>
                </a:solidFill>
              </a:rPr>
              <a:t>hp</a:t>
            </a:r>
            <a:r>
              <a:rPr lang="en-US" sz="3000" dirty="0" smtClean="0">
                <a:solidFill>
                  <a:srgbClr val="C00000"/>
                </a:solidFill>
              </a:rPr>
              <a:t> engine</a:t>
            </a:r>
            <a:r>
              <a:rPr lang="en-US" sz="3000" dirty="0" smtClean="0"/>
              <a:t> </a:t>
            </a:r>
          </a:p>
          <a:p>
            <a:endParaRPr lang="en-US" sz="3000" dirty="0">
              <a:solidFill>
                <a:srgbClr val="C00000"/>
              </a:solidFill>
            </a:endParaRPr>
          </a:p>
          <a:p>
            <a:r>
              <a:rPr lang="en-US" sz="3000" dirty="0">
                <a:solidFill>
                  <a:srgbClr val="C00000"/>
                </a:solidFill>
              </a:rPr>
              <a:t>C</a:t>
            </a:r>
            <a:r>
              <a:rPr lang="en-US" sz="3000" dirty="0" smtClean="0">
                <a:solidFill>
                  <a:srgbClr val="C00000"/>
                </a:solidFill>
              </a:rPr>
              <a:t>onnected via bicycle chains to the sprockets which turned the propellers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3845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" y="304800"/>
            <a:ext cx="822493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" y="0"/>
            <a:ext cx="9139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0" y="1447800"/>
            <a:ext cx="868852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Wright Flyers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94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58392"/>
            <a:ext cx="4343400" cy="465660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The Wright Brothers – Orville and Wilbur</a:t>
            </a:r>
          </a:p>
          <a:p>
            <a:pPr marL="109710" indent="0"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Approach </a:t>
            </a:r>
            <a:r>
              <a:rPr lang="en-US" sz="2800" dirty="0">
                <a:solidFill>
                  <a:srgbClr val="C00000"/>
                </a:solidFill>
              </a:rPr>
              <a:t>to </a:t>
            </a:r>
            <a:r>
              <a:rPr lang="en-US" sz="2800" dirty="0" smtClean="0">
                <a:solidFill>
                  <a:srgbClr val="C00000"/>
                </a:solidFill>
              </a:rPr>
              <a:t>flight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was to </a:t>
            </a:r>
            <a:r>
              <a:rPr lang="en-US" sz="2400" dirty="0">
                <a:solidFill>
                  <a:srgbClr val="C00000"/>
                </a:solidFill>
              </a:rPr>
              <a:t>first develop an aircraft that would </a:t>
            </a:r>
            <a:r>
              <a:rPr lang="en-US" sz="2400" dirty="0" smtClean="0">
                <a:solidFill>
                  <a:srgbClr val="C00000"/>
                </a:solidFill>
              </a:rPr>
              <a:t>fly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Aircraft that could be controlled in flight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then to add a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8" y="2807364"/>
            <a:ext cx="4328842" cy="20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Observed birds and noticed they maneuvered in flight by twisting their wings</a:t>
            </a:r>
            <a:endParaRPr lang="en-US" sz="30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Developed the wing-warping technique</a:t>
            </a:r>
          </a:p>
          <a:p>
            <a:r>
              <a:rPr lang="en-US" sz="3000" dirty="0" smtClean="0"/>
              <a:t>Tested on kite – then glider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427816" cy="34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905000"/>
            <a:ext cx="4302094" cy="3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343400" cy="6400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Contacted Weather Bureau for </a:t>
            </a:r>
            <a:r>
              <a:rPr lang="en-US" sz="3000" dirty="0" smtClean="0">
                <a:solidFill>
                  <a:srgbClr val="C00000"/>
                </a:solidFill>
              </a:rPr>
              <a:t>location of sustained wind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Kill Devil Hills, NC</a:t>
            </a:r>
          </a:p>
          <a:p>
            <a:r>
              <a:rPr lang="en-US" sz="3000" b="1" dirty="0" smtClean="0"/>
              <a:t>By October 1902, had over </a:t>
            </a:r>
            <a:r>
              <a:rPr lang="en-US" sz="3000" b="1" dirty="0" smtClean="0">
                <a:solidFill>
                  <a:srgbClr val="C00000"/>
                </a:solidFill>
              </a:rPr>
              <a:t>1,000 successful glider flights </a:t>
            </a:r>
            <a:r>
              <a:rPr lang="en-US" sz="3000" dirty="0" smtClean="0"/>
              <a:t>– had solved all of the major control problems – 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just needed a suitable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4" y="3638550"/>
            <a:ext cx="428563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127829" cy="21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6" y="-123370"/>
            <a:ext cx="2195744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81201"/>
            <a:ext cx="4038600" cy="22098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Aviation Pioneers struggled with: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developing lift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sustaining lift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and controlling aircraft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133600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3"/>
            <a:ext cx="1981200" cy="25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1981"/>
            <a:ext cx="1779588" cy="25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94" y="143072"/>
            <a:ext cx="2743200" cy="1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33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4343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They enlisted mechanic Charlie Taylor who </a:t>
            </a:r>
            <a:r>
              <a:rPr lang="en-US" sz="3000" dirty="0" smtClean="0">
                <a:solidFill>
                  <a:srgbClr val="C00000"/>
                </a:solidFill>
              </a:rPr>
              <a:t>built a water cooled 12 </a:t>
            </a:r>
            <a:r>
              <a:rPr lang="en-US" sz="3000" dirty="0" err="1" smtClean="0">
                <a:solidFill>
                  <a:srgbClr val="C00000"/>
                </a:solidFill>
              </a:rPr>
              <a:t>hp</a:t>
            </a:r>
            <a:r>
              <a:rPr lang="en-US" sz="3000" dirty="0" smtClean="0">
                <a:solidFill>
                  <a:srgbClr val="C00000"/>
                </a:solidFill>
              </a:rPr>
              <a:t> engine</a:t>
            </a:r>
            <a:r>
              <a:rPr lang="en-US" sz="3000" dirty="0" smtClean="0"/>
              <a:t> </a:t>
            </a:r>
          </a:p>
          <a:p>
            <a:endParaRPr lang="en-US" sz="3000" dirty="0">
              <a:solidFill>
                <a:srgbClr val="C00000"/>
              </a:solidFill>
            </a:endParaRPr>
          </a:p>
          <a:p>
            <a:r>
              <a:rPr lang="en-US" sz="3000" dirty="0">
                <a:solidFill>
                  <a:srgbClr val="C00000"/>
                </a:solidFill>
              </a:rPr>
              <a:t>C</a:t>
            </a:r>
            <a:r>
              <a:rPr lang="en-US" sz="3000" dirty="0" smtClean="0">
                <a:solidFill>
                  <a:srgbClr val="C00000"/>
                </a:solidFill>
              </a:rPr>
              <a:t>onnected via bicycle chains to the sprockets which turned the propellers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5" y="-247186"/>
            <a:ext cx="4153985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Developing the Airplane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3845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881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/>
              <a:t>identified </a:t>
            </a:r>
            <a:r>
              <a:rPr lang="en-US" sz="2400" b="1" dirty="0"/>
              <a:t>the forces of lift, drag, and </a:t>
            </a:r>
            <a:r>
              <a:rPr lang="en-US" sz="2400" b="1" dirty="0" smtClean="0"/>
              <a:t>thrust and built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</a:t>
            </a:r>
            <a:r>
              <a:rPr lang="en-US" sz="2400" b="1" dirty="0"/>
              <a:t>successful full-sized, manned </a:t>
            </a:r>
            <a:r>
              <a:rPr lang="en-US" sz="2400" b="1" dirty="0" smtClean="0"/>
              <a:t>glider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038600" cy="66294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Sir George </a:t>
            </a:r>
            <a:r>
              <a:rPr lang="en-US" sz="2800" b="1" dirty="0" err="1">
                <a:solidFill>
                  <a:srgbClr val="FF0000"/>
                </a:solidFill>
              </a:rPr>
              <a:t>Cayley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was the 1</a:t>
            </a:r>
            <a:r>
              <a:rPr lang="en-US" sz="2800" b="1" baseline="30000" dirty="0"/>
              <a:t>st</a:t>
            </a:r>
            <a:r>
              <a:rPr lang="en-US" sz="2800" b="1" dirty="0"/>
              <a:t> 19</a:t>
            </a:r>
            <a:r>
              <a:rPr lang="en-US" sz="2800" b="1" baseline="30000" dirty="0"/>
              <a:t>th</a:t>
            </a:r>
            <a:r>
              <a:rPr lang="en-US" sz="2800" b="1" dirty="0"/>
              <a:t> century airplane pioneer</a:t>
            </a:r>
          </a:p>
          <a:p>
            <a:pPr lvl="1"/>
            <a:r>
              <a:rPr lang="en-US" sz="2400" dirty="0"/>
              <a:t>Built and flew small model gliders</a:t>
            </a:r>
          </a:p>
          <a:p>
            <a:pPr lvl="1"/>
            <a:r>
              <a:rPr lang="en-US" sz="2400" dirty="0"/>
              <a:t>Laid </a:t>
            </a:r>
            <a:r>
              <a:rPr lang="en-US" sz="2400" dirty="0">
                <a:solidFill>
                  <a:srgbClr val="FF0000"/>
                </a:solidFill>
              </a:rPr>
              <a:t>foundation for modern aeronautics </a:t>
            </a:r>
            <a:r>
              <a:rPr lang="en-US" sz="2400" dirty="0"/>
              <a:t>with published account of making a surface support a given weight by the application of power to the resistance of air</a:t>
            </a:r>
          </a:p>
          <a:p>
            <a:pPr lvl="1"/>
            <a:r>
              <a:rPr lang="en-US" sz="2400" dirty="0"/>
              <a:t>He </a:t>
            </a:r>
            <a:r>
              <a:rPr lang="en-US" sz="2400" dirty="0">
                <a:solidFill>
                  <a:srgbClr val="FF0000"/>
                </a:solidFill>
              </a:rPr>
              <a:t>identified the forces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lift, drag, and thrust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Built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successful full-sized, manned glider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5" y="152401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" y="1676400"/>
            <a:ext cx="4697544" cy="31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sym typeface="Helvetica" charset="0"/>
              </a:rPr>
              <a:t>k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nown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for his study of aviation history and collection and distribution of aviation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1003"/>
            <a:ext cx="3810000" cy="6095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Otto Lilienthal – Father of Modern Aviation</a:t>
            </a:r>
          </a:p>
          <a:p>
            <a:pPr lvl="1"/>
            <a:r>
              <a:rPr lang="en-US" sz="2400" dirty="0"/>
              <a:t>He built single-winged and two-winged gliders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1891-1896, he made over 2,000 glides some over 700 </a:t>
            </a:r>
            <a:r>
              <a:rPr lang="en-US" sz="2400" dirty="0" err="1">
                <a:solidFill>
                  <a:srgbClr val="FF0000"/>
                </a:solidFill>
              </a:rPr>
              <a:t>ft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Built an engine to link the wingtips</a:t>
            </a:r>
          </a:p>
          <a:p>
            <a:pPr lvl="1"/>
            <a:r>
              <a:rPr lang="en-US" sz="2400" dirty="0"/>
              <a:t>Built a pilot control system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Wrote a book on aviation and spurred interest  around the world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" y="2709757"/>
            <a:ext cx="4366708" cy="27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>
            <a:normAutofit fontScale="92500" lnSpcReduction="10000"/>
          </a:bodyPr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During development of the airplane, early pioneers struggled with…?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Who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identified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the forces of lift, drag,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thrust and built the 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successful full-sized, manned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glider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was known as the “Father of Modern Aviation and is credited with over 2,000 glider flights?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This aviation pioneer was </a:t>
            </a:r>
            <a:r>
              <a:rPr lang="en-US" sz="2800" b="1" dirty="0" smtClean="0">
                <a:sym typeface="Helvetica" charset="0"/>
              </a:rPr>
              <a:t>k</a:t>
            </a:r>
            <a:r>
              <a:rPr lang="en-US" sz="2800" b="1" dirty="0" smtClean="0"/>
              <a:t>nown </a:t>
            </a:r>
            <a:r>
              <a:rPr lang="en-US" sz="2800" b="1" dirty="0"/>
              <a:t>for his study of aviation history and collection and distribution of aviation </a:t>
            </a:r>
            <a:r>
              <a:rPr lang="en-US" sz="2800" b="1" dirty="0" smtClean="0"/>
              <a:t>information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Who is credited with making the first “two” attempts launching an aircraft off a barge via a catapult?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7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1868</Words>
  <Application>Microsoft Office PowerPoint</Application>
  <PresentationFormat>On-screen Show (4:3)</PresentationFormat>
  <Paragraphs>326</Paragraphs>
  <Slides>48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Concourse</vt:lpstr>
      <vt:lpstr>Office Theme</vt:lpstr>
      <vt:lpstr>1_Concourse</vt:lpstr>
      <vt:lpstr>3_Custom Design</vt:lpstr>
      <vt:lpstr>8_Office Theme</vt:lpstr>
      <vt:lpstr>2_Office Theme</vt:lpstr>
      <vt:lpstr>Warm-Up – 8/27 – 10 minutes</vt:lpstr>
      <vt:lpstr>Questions / Comments</vt:lpstr>
      <vt:lpstr>Warm-Up – 8/27 – 10 minutes</vt:lpstr>
      <vt:lpstr>Developing the Airplane</vt:lpstr>
      <vt:lpstr>Warm-Up – 8/27 – 10 minutes</vt:lpstr>
      <vt:lpstr>Developing the Airplane</vt:lpstr>
      <vt:lpstr>Warm-Up – 8/27 – 10 minutes</vt:lpstr>
      <vt:lpstr>Developing the Airplane</vt:lpstr>
      <vt:lpstr>Warm-Up – 8/27 – 10 minutes</vt:lpstr>
      <vt:lpstr>Developing the Airplane</vt:lpstr>
      <vt:lpstr>Warm-Up – 8/27 – 10 minutes</vt:lpstr>
      <vt:lpstr>Developing the Airplane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PowerPoint Presentation</vt:lpstr>
      <vt:lpstr>Today’s Mission Requirements</vt:lpstr>
      <vt:lpstr>Developing the Airplane</vt:lpstr>
      <vt:lpstr>Developing the Airplane</vt:lpstr>
      <vt:lpstr>Developing the Airplane</vt:lpstr>
      <vt:lpstr>Developing the Airplane</vt:lpstr>
      <vt:lpstr>PowerPoint Presentation</vt:lpstr>
      <vt:lpstr>Developing the Airplane</vt:lpstr>
      <vt:lpstr>PowerPoint Presentation</vt:lpstr>
      <vt:lpstr>Developing the Airplane</vt:lpstr>
      <vt:lpstr>PowerPoint Presentation</vt:lpstr>
      <vt:lpstr>PowerPoint Presentation</vt:lpstr>
      <vt:lpstr>Wright Flyers</vt:lpstr>
      <vt:lpstr>Questions / Comments</vt:lpstr>
      <vt:lpstr>Today’s Mission Requirements</vt:lpstr>
      <vt:lpstr>Developing the Airplane</vt:lpstr>
      <vt:lpstr>Developing the Airplane</vt:lpstr>
      <vt:lpstr>Developing the Airplane</vt:lpstr>
      <vt:lpstr>Today’s Mission Requirements</vt:lpstr>
      <vt:lpstr>Developing the Airplane</vt:lpstr>
      <vt:lpstr>PowerPoint Presentation</vt:lpstr>
      <vt:lpstr>PowerPoint Presentation</vt:lpstr>
      <vt:lpstr>Model Building Grading Rubic</vt:lpstr>
      <vt:lpstr>Questions / Comments</vt:lpstr>
      <vt:lpstr>PowerPoint Presentation</vt:lpstr>
      <vt:lpstr>Safety Rules – Safety Monitor Brief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141</cp:revision>
  <cp:lastPrinted>2012-09-06T17:23:53Z</cp:lastPrinted>
  <dcterms:created xsi:type="dcterms:W3CDTF">2011-01-17T01:19:35Z</dcterms:created>
  <dcterms:modified xsi:type="dcterms:W3CDTF">2015-08-25T00:44:08Z</dcterms:modified>
</cp:coreProperties>
</file>