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2" r:id="rId2"/>
    <p:sldMasterId id="2147483744" r:id="rId3"/>
  </p:sldMasterIdLst>
  <p:notesMasterIdLst>
    <p:notesMasterId r:id="rId50"/>
  </p:notesMasterIdLst>
  <p:sldIdLst>
    <p:sldId id="385" r:id="rId4"/>
    <p:sldId id="399" r:id="rId5"/>
    <p:sldId id="624" r:id="rId6"/>
    <p:sldId id="618" r:id="rId7"/>
    <p:sldId id="625" r:id="rId8"/>
    <p:sldId id="619" r:id="rId9"/>
    <p:sldId id="626" r:id="rId10"/>
    <p:sldId id="620" r:id="rId11"/>
    <p:sldId id="627" r:id="rId12"/>
    <p:sldId id="621" r:id="rId13"/>
    <p:sldId id="628" r:id="rId14"/>
    <p:sldId id="623" r:id="rId15"/>
    <p:sldId id="396" r:id="rId16"/>
    <p:sldId id="614" r:id="rId17"/>
    <p:sldId id="615" r:id="rId18"/>
    <p:sldId id="616" r:id="rId19"/>
    <p:sldId id="397" r:id="rId20"/>
    <p:sldId id="617" r:id="rId21"/>
    <p:sldId id="294" r:id="rId22"/>
    <p:sldId id="295" r:id="rId23"/>
    <p:sldId id="312" r:id="rId24"/>
    <p:sldId id="558" r:id="rId25"/>
    <p:sldId id="559" r:id="rId26"/>
    <p:sldId id="560" r:id="rId27"/>
    <p:sldId id="561" r:id="rId28"/>
    <p:sldId id="562" r:id="rId29"/>
    <p:sldId id="563" r:id="rId30"/>
    <p:sldId id="564" r:id="rId31"/>
    <p:sldId id="565" r:id="rId32"/>
    <p:sldId id="566" r:id="rId33"/>
    <p:sldId id="567" r:id="rId34"/>
    <p:sldId id="568" r:id="rId35"/>
    <p:sldId id="569" r:id="rId36"/>
    <p:sldId id="570" r:id="rId37"/>
    <p:sldId id="571" r:id="rId38"/>
    <p:sldId id="572" r:id="rId39"/>
    <p:sldId id="573" r:id="rId40"/>
    <p:sldId id="574" r:id="rId41"/>
    <p:sldId id="575" r:id="rId42"/>
    <p:sldId id="629" r:id="rId43"/>
    <p:sldId id="630" r:id="rId44"/>
    <p:sldId id="631" r:id="rId45"/>
    <p:sldId id="632" r:id="rId46"/>
    <p:sldId id="633" r:id="rId47"/>
    <p:sldId id="353" r:id="rId48"/>
    <p:sldId id="356" r:id="rId49"/>
  </p:sldIdLst>
  <p:sldSz cx="9144000" cy="6858000" type="screen4x3"/>
  <p:notesSz cx="6858000" cy="9144000"/>
  <p:defaultTextStyle>
    <a:defPPr>
      <a:defRPr lang="en-US"/>
    </a:defPPr>
    <a:lvl1pPr marL="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3584" autoAdjust="0"/>
    <p:restoredTop sz="94660"/>
  </p:normalViewPr>
  <p:slideViewPr>
    <p:cSldViewPr showGuides="1">
      <p:cViewPr varScale="1">
        <p:scale>
          <a:sx n="65" d="100"/>
          <a:sy n="65" d="100"/>
        </p:scale>
        <p:origin x="-5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50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5163-2E3C-4F5D-8A9A-93F33607258D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BF124-1FF4-46A8-8F2B-7A56E948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1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9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9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7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542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9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9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8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7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7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9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90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13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961" indent="0">
              <a:buNone/>
              <a:defRPr sz="2000" b="1"/>
            </a:lvl2pPr>
            <a:lvl3pPr marL="889992" indent="0">
              <a:buNone/>
              <a:defRPr sz="1800" b="1"/>
            </a:lvl3pPr>
            <a:lvl4pPr marL="1334896" indent="0">
              <a:buNone/>
              <a:defRPr sz="1600" b="1"/>
            </a:lvl4pPr>
            <a:lvl5pPr marL="1779861" indent="0">
              <a:buNone/>
              <a:defRPr sz="1600" b="1"/>
            </a:lvl5pPr>
            <a:lvl6pPr marL="2224829" indent="0">
              <a:buNone/>
              <a:defRPr sz="1600" b="1"/>
            </a:lvl6pPr>
            <a:lvl7pPr marL="2669790" indent="0">
              <a:buNone/>
              <a:defRPr sz="1600" b="1"/>
            </a:lvl7pPr>
            <a:lvl8pPr marL="3114753" indent="0">
              <a:buNone/>
              <a:defRPr sz="1600" b="1"/>
            </a:lvl8pPr>
            <a:lvl9pPr marL="35597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961" indent="0">
              <a:buNone/>
              <a:defRPr sz="2000" b="1"/>
            </a:lvl2pPr>
            <a:lvl3pPr marL="889992" indent="0">
              <a:buNone/>
              <a:defRPr sz="1800" b="1"/>
            </a:lvl3pPr>
            <a:lvl4pPr marL="1334896" indent="0">
              <a:buNone/>
              <a:defRPr sz="1600" b="1"/>
            </a:lvl4pPr>
            <a:lvl5pPr marL="1779861" indent="0">
              <a:buNone/>
              <a:defRPr sz="1600" b="1"/>
            </a:lvl5pPr>
            <a:lvl6pPr marL="2224829" indent="0">
              <a:buNone/>
              <a:defRPr sz="1600" b="1"/>
            </a:lvl6pPr>
            <a:lvl7pPr marL="2669790" indent="0">
              <a:buNone/>
              <a:defRPr sz="1600" b="1"/>
            </a:lvl7pPr>
            <a:lvl8pPr marL="3114753" indent="0">
              <a:buNone/>
              <a:defRPr sz="1600" b="1"/>
            </a:lvl8pPr>
            <a:lvl9pPr marL="35597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46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31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06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961" indent="0">
              <a:buNone/>
              <a:defRPr sz="1200"/>
            </a:lvl2pPr>
            <a:lvl3pPr marL="889992" indent="0">
              <a:buNone/>
              <a:defRPr sz="1000"/>
            </a:lvl3pPr>
            <a:lvl4pPr marL="1334896" indent="0">
              <a:buNone/>
              <a:defRPr sz="900"/>
            </a:lvl4pPr>
            <a:lvl5pPr marL="1779861" indent="0">
              <a:buNone/>
              <a:defRPr sz="900"/>
            </a:lvl5pPr>
            <a:lvl6pPr marL="2224829" indent="0">
              <a:buNone/>
              <a:defRPr sz="900"/>
            </a:lvl6pPr>
            <a:lvl7pPr marL="2669790" indent="0">
              <a:buNone/>
              <a:defRPr sz="900"/>
            </a:lvl7pPr>
            <a:lvl8pPr marL="3114753" indent="0">
              <a:buNone/>
              <a:defRPr sz="900"/>
            </a:lvl8pPr>
            <a:lvl9pPr marL="355970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9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961" indent="0">
              <a:buNone/>
              <a:defRPr sz="2800"/>
            </a:lvl2pPr>
            <a:lvl3pPr marL="889992" indent="0">
              <a:buNone/>
              <a:defRPr sz="2400"/>
            </a:lvl3pPr>
            <a:lvl4pPr marL="1334896" indent="0">
              <a:buNone/>
              <a:defRPr sz="2000"/>
            </a:lvl4pPr>
            <a:lvl5pPr marL="1779861" indent="0">
              <a:buNone/>
              <a:defRPr sz="2000"/>
            </a:lvl5pPr>
            <a:lvl6pPr marL="2224829" indent="0">
              <a:buNone/>
              <a:defRPr sz="2000"/>
            </a:lvl6pPr>
            <a:lvl7pPr marL="2669790" indent="0">
              <a:buNone/>
              <a:defRPr sz="2000"/>
            </a:lvl7pPr>
            <a:lvl8pPr marL="3114753" indent="0">
              <a:buNone/>
              <a:defRPr sz="2000"/>
            </a:lvl8pPr>
            <a:lvl9pPr marL="355970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961" indent="0">
              <a:buNone/>
              <a:defRPr sz="1200"/>
            </a:lvl2pPr>
            <a:lvl3pPr marL="889992" indent="0">
              <a:buNone/>
              <a:defRPr sz="1000"/>
            </a:lvl3pPr>
            <a:lvl4pPr marL="1334896" indent="0">
              <a:buNone/>
              <a:defRPr sz="900"/>
            </a:lvl4pPr>
            <a:lvl5pPr marL="1779861" indent="0">
              <a:buNone/>
              <a:defRPr sz="900"/>
            </a:lvl5pPr>
            <a:lvl6pPr marL="2224829" indent="0">
              <a:buNone/>
              <a:defRPr sz="900"/>
            </a:lvl6pPr>
            <a:lvl7pPr marL="2669790" indent="0">
              <a:buNone/>
              <a:defRPr sz="900"/>
            </a:lvl7pPr>
            <a:lvl8pPr marL="3114753" indent="0">
              <a:buNone/>
              <a:defRPr sz="900"/>
            </a:lvl8pPr>
            <a:lvl9pPr marL="355970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40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579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48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EDD2D-B004-45A0-8FF1-F3C2E575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6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2832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9/8/2013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43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9/8/2013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87627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96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9/8/2013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36867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9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065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186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9/8/2013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56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737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8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5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01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33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1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1" y="1946674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66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42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49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7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97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53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5707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3561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1414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9268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60693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118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541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965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29" tIns="44465" rIns="88929" bIns="4446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0"/>
            <a:ext cx="8229600" cy="4525963"/>
          </a:xfrm>
          <a:prstGeom prst="rect">
            <a:avLst/>
          </a:prstGeom>
        </p:spPr>
        <p:txBody>
          <a:bodyPr vert="horz" lIns="88929" tIns="44465" rIns="88929" bIns="44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0"/>
            <a:ext cx="2133600" cy="365125"/>
          </a:xfrm>
          <a:prstGeom prst="rect">
            <a:avLst/>
          </a:prstGeom>
        </p:spPr>
        <p:txBody>
          <a:bodyPr vert="horz" lIns="88929" tIns="44465" rIns="88929" bIns="4446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99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992"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0"/>
            <a:ext cx="2895600" cy="365125"/>
          </a:xfrm>
          <a:prstGeom prst="rect">
            <a:avLst/>
          </a:prstGeom>
        </p:spPr>
        <p:txBody>
          <a:bodyPr vert="horz" lIns="88929" tIns="44465" rIns="88929" bIns="4446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9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0"/>
            <a:ext cx="2133600" cy="365125"/>
          </a:xfrm>
          <a:prstGeom prst="rect">
            <a:avLst/>
          </a:prstGeom>
        </p:spPr>
        <p:txBody>
          <a:bodyPr vert="horz" lIns="88929" tIns="44465" rIns="88929" bIns="4446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99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9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2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88999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77" indent="-333777" algn="l" defTabSz="8899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990" indent="-278215" algn="l" defTabSz="88999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436" indent="-222331" algn="l" defTabSz="8899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374" indent="-222331" algn="l" defTabSz="88999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2344" indent="-222331" algn="l" defTabSz="88999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7301" indent="-222331" algn="l" defTabSz="8899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2273" indent="-222331" algn="l" defTabSz="8899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7233" indent="-222331" algn="l" defTabSz="8899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2182" indent="-222331" algn="l" defTabSz="8899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961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992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896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861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829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790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753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9706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/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 defTabSz="914400"/>
              <a:t>9/8/2013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914400"/>
            <a:fld id="{F33EDD2D-B004-45A0-8FF1-F3C2E57571A4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2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harles%20Durant,%20America's%20first%20great%20balloonist&amp;source=images&amp;cd=&amp;cad=rja&amp;docid=MLxv7yZZA9x71M&amp;tbnid=od7t5YfnoPNqLM:&amp;ved=0CAUQjRw&amp;url=http://www.blimpinfo.com/history-2/this-mo-in-hist/this-mo-in-hist-sep/&amp;ei=ET3tUYSgEZKy9gTWkICADA&amp;bvm=bv.49478099,d.eWU&amp;psig=AFQjCNF553k0xWET7O7oJkT0fsMZjWMLSw&amp;ust=137458854710995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1911%20%E2%80%94%20The%20first%20mail%20carried%20by%20air&amp;source=images&amp;cd=&amp;cad=rja&amp;docid=Tx7hvzqBYOP1wM&amp;tbnid=5v9ctBXrldw7fM:&amp;ved=0CAUQjRw&amp;url=http://www.nzstamps.org.uk/air/intro/extindex.html&amp;ei=oj3tUcTdHoL49gSE0oHgCQ&amp;bvm=bv.49478099,d.eWU&amp;psig=AFQjCNH_UuF8yEuyIe9QzAXu2cxcEjqlFA&amp;ust=137458869641485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Sgt.%20Duane%20D.%20Hackney&amp;source=images&amp;cd=&amp;cad=rja&amp;docid=NSBUj6FlK13qlM&amp;tbnid=dfyGa7-y5cqo7M:&amp;ved=0CAUQjRw&amp;url=http://en.wikipedia.org/wiki/Duane_D._Hackney&amp;ei=BD7tUdmBK4yG9gSysIGYCw&amp;bvm=bv.49478099,d.eWU&amp;psig=AFQjCNHKDbBNH5gn9eqtTusXcaHj4KnhGw&amp;ust=137458875628924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url?sa=i&amp;rct=j&amp;q=FAA%20Chapter%202%20Aircraft%20Structures&amp;source=images&amp;cd=&amp;cad=rja&amp;docid=rDK8xT-2KiAEYM&amp;tbnid=1GMKLR5fXweeFM:&amp;ved=0CAUQjRw&amp;url=http://www.slideshare.net/junio_oliveira/aircraft-structure-chapter-2&amp;ei=jjIIUsr8IqWGyAGD7oDADw&amp;bvm=bv.50500085,d.b2I&amp;psig=AFQjCNFu3pUFqxmJt-iZj6LgGtHca4-8lA&amp;ust=137635533685991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Aviation%20Videos/Getting%20Started%20with%20Sporty's%20Learn%20to%20Fly%20Course.mp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4" tIns="32142" rIns="64284" bIns="32142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6" y="685353"/>
            <a:ext cx="8786813" cy="5866805"/>
          </a:xfrm>
        </p:spPr>
        <p:txBody>
          <a:bodyPr lIns="88887" tIns="50793" rIns="88887" bIns="50793"/>
          <a:lstStyle/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rgbClr val="0070C0"/>
                </a:solidFill>
              </a:rPr>
              <a:t>What </a:t>
            </a:r>
            <a:r>
              <a:rPr lang="en-US" sz="2500" b="1" dirty="0" smtClean="0">
                <a:solidFill>
                  <a:srgbClr val="0070C0"/>
                </a:solidFill>
              </a:rPr>
              <a:t>are the two most popular types of fuselage structures?</a:t>
            </a:r>
            <a:endParaRPr lang="en-US" sz="2500" b="1" dirty="0">
              <a:solidFill>
                <a:srgbClr val="0070C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ea typeface="Helvetica" charset="0"/>
                <a:cs typeface="Helvetica" charset="0"/>
                <a:sym typeface="Helvetica" charset="0"/>
              </a:rPr>
              <a:t>are the three types of wing designs?</a:t>
            </a:r>
            <a:endParaRPr lang="en-US" b="1" dirty="0" smtClean="0"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are wing struts attached midway out on the wing called?</a:t>
            </a:r>
            <a:endParaRPr lang="en-US" b="1" dirty="0" smtClean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are the principal structural parts of a wing?</a:t>
            </a:r>
            <a:endParaRPr lang="en-US" b="1" dirty="0">
              <a:solidFill>
                <a:schemeClr val="tx1"/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When flaps are extended during takeoff what do they provide to the aircraft?</a:t>
            </a:r>
            <a:endParaRPr lang="en-US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3" y="0"/>
            <a:ext cx="8229823" cy="837158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9/9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40953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78513"/>
            <a:ext cx="5867400" cy="379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Wings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524000"/>
            <a:ext cx="3962399" cy="452430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The principal structural </a:t>
            </a:r>
            <a:r>
              <a:rPr lang="en-US" sz="2400" b="1" dirty="0">
                <a:solidFill>
                  <a:srgbClr val="FF0000"/>
                </a:solidFill>
              </a:rPr>
              <a:t>parts of the wing are spars, ribs, and stringers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These </a:t>
            </a:r>
            <a:r>
              <a:rPr lang="en-US" sz="2400" b="1" dirty="0">
                <a:solidFill>
                  <a:srgbClr val="000000"/>
                </a:solidFill>
              </a:rPr>
              <a:t>are </a:t>
            </a:r>
            <a:r>
              <a:rPr lang="en-US" sz="2400" b="1" dirty="0">
                <a:solidFill>
                  <a:srgbClr val="FF0000"/>
                </a:solidFill>
              </a:rPr>
              <a:t>reinforced by trusses, I-beams, tubing, or other devices, including the skin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2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4" tIns="32142" rIns="64284" bIns="32142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6" y="685353"/>
            <a:ext cx="8786813" cy="5866805"/>
          </a:xfrm>
        </p:spPr>
        <p:txBody>
          <a:bodyPr lIns="88887" tIns="50793" rIns="88887" bIns="50793"/>
          <a:lstStyle/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are the two most popular types of fuselage structures?</a:t>
            </a:r>
            <a:endParaRPr lang="en-US" sz="2500" b="1" dirty="0">
              <a:solidFill>
                <a:schemeClr val="bg1">
                  <a:lumMod val="8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are the three types of wing designs?</a:t>
            </a:r>
            <a:endParaRPr lang="en-US" b="1" dirty="0" smtClean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are wing struts attached midway out on the wing called?</a:t>
            </a:r>
            <a:endParaRPr lang="en-US" b="1" dirty="0" smtClean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are the principal structural parts of a wing?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When flaps are extended during takeoff what do they provide to the aircraft?</a:t>
            </a:r>
            <a:endParaRPr lang="en-US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3" y="0"/>
            <a:ext cx="8229823" cy="837158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9/9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86443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Wings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524000"/>
            <a:ext cx="3962399" cy="452430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FF0000"/>
                </a:solidFill>
              </a:rPr>
              <a:t>flaps are </a:t>
            </a:r>
            <a:r>
              <a:rPr lang="en-US" sz="2400" b="1" dirty="0">
                <a:solidFill>
                  <a:srgbClr val="000000"/>
                </a:solidFill>
              </a:rPr>
              <a:t>normally </a:t>
            </a:r>
            <a:r>
              <a:rPr lang="en-US" sz="2400" b="1" dirty="0">
                <a:solidFill>
                  <a:srgbClr val="FF0000"/>
                </a:solidFill>
              </a:rPr>
              <a:t>flush with the wing’s surface during cruising flight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</a:p>
          <a:p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When </a:t>
            </a:r>
            <a:r>
              <a:rPr lang="en-US" sz="2400" b="1" dirty="0">
                <a:solidFill>
                  <a:srgbClr val="000000"/>
                </a:solidFill>
              </a:rPr>
              <a:t>extended, the </a:t>
            </a:r>
            <a:r>
              <a:rPr lang="en-US" sz="2400" b="1" dirty="0">
                <a:solidFill>
                  <a:srgbClr val="FF0000"/>
                </a:solidFill>
              </a:rPr>
              <a:t>flaps move simultaneously downward to increase the lifting force of the wing for takeoffs and landings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1095374"/>
            <a:ext cx="2638425" cy="552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59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175260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2970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829"/>
            <a:ext cx="4339828" cy="5258691"/>
          </a:xfrm>
        </p:spPr>
        <p:txBody>
          <a:bodyPr lIns="86386" tIns="49543" rIns="86386" bIns="49543" anchor="t">
            <a:normAutofit lnSpcReduction="10000"/>
          </a:bodyPr>
          <a:lstStyle/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9</a:t>
            </a: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1830 — Charles Durant, America's first great balloonist, makes his first United States ascent at Castle Garden, New York.</a:t>
            </a: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He stays in the air for two hours, landing at South Amboy, New Jersey. </a:t>
            </a: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His skill and enthusiasm inspire a passion for ballooning in America.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1" y="274588"/>
            <a:ext cx="8229823" cy="1143000"/>
          </a:xfrm>
        </p:spPr>
        <p:txBody>
          <a:bodyPr lIns="86386" tIns="49543" rIns="86386" bIns="49543"/>
          <a:lstStyle/>
          <a:p>
            <a:pPr defTabSz="88974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7410" name="Picture 2" descr="http://www.blimpinfo.com/wp-content/uploads/2012/01/Flight-of-balloonist-Charles-F.-Durant-in-Boston-183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192" y="2057400"/>
            <a:ext cx="4667529" cy="373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4627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0829"/>
            <a:ext cx="4446984" cy="5258691"/>
          </a:xfrm>
        </p:spPr>
        <p:txBody>
          <a:bodyPr lIns="86386" tIns="49543" rIns="86386" bIns="49543" anchor="t">
            <a:normAutofit/>
          </a:bodyPr>
          <a:lstStyle/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9</a:t>
            </a: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1911 — The first mail carried by air in the United Kingdom is delivered. </a:t>
            </a: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The mail contains messages for King George V and other members of the British Royal family.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1" y="274588"/>
            <a:ext cx="8229823" cy="1143000"/>
          </a:xfrm>
        </p:spPr>
        <p:txBody>
          <a:bodyPr lIns="86386" tIns="49543" rIns="86386" bIns="49543"/>
          <a:lstStyle/>
          <a:p>
            <a:pPr defTabSz="88974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8434" name="Picture 2" descr="http://www.nzstamps.org.uk/air/empire/fday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1"/>
            <a:ext cx="4495800" cy="271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503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829"/>
            <a:ext cx="4339828" cy="5258691"/>
          </a:xfrm>
        </p:spPr>
        <p:txBody>
          <a:bodyPr lIns="86386" tIns="49543" rIns="86386" bIns="49543" anchor="t">
            <a:normAutofit/>
          </a:bodyPr>
          <a:lstStyle/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9</a:t>
            </a: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1967 — Sgt. Duane D. Hackney became the first living enlisted man to receive the Air Force Cross.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1" y="274588"/>
            <a:ext cx="8229823" cy="1143000"/>
          </a:xfrm>
        </p:spPr>
        <p:txBody>
          <a:bodyPr lIns="86386" tIns="49543" rIns="86386" bIns="49543"/>
          <a:lstStyle/>
          <a:p>
            <a:pPr defTabSz="88974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sp>
        <p:nvSpPr>
          <p:cNvPr id="2" name="AutoShape 2" descr="data:image/jpeg;base64,/9j/4AAQSkZJRgABAQAAAQABAAD/2wCEAAkGBhQSEBQUEhQUFRQUFhUXFxYYGBcVFBgVFBcVFRQXFRQXGyYeFxkjGRUUHy8gIycpLCwuFR4xNTAqNSYrLCkBCQoKBQUFDQUFDSkYEhgpKSkpKSkpKSkpKSkpKSkpKSkpKSkpKSkpKSkpKSkpKSkpKSkpKSkpKSkpKSkpKSkpKf/AABEIAPgAsAMBIgACEQEDEQH/xAAcAAAABwEBAAAAAAAAAAAAAAAAAgMEBQYHAQj/xABKEAACAQIEAgcDCAULAwQDAAABAgMAEQQSITEFQQYHEyJRYXEygZEUI0JzobGz8CSTwdHSFzM0Q1JTYnKCsvGDouFjdJLCCBVU/8QAFAEBAAAAAAAAAAAAAAAAAAAAAP/EABQRAQAAAAAAAAAAAAAAAAAAAAD/2gAMAwEAAhEDEQA/AKMy0U0dmopNAU0W1GJrlqDhFcUUfLpQC0BaLlpUrRKAtctRrUXLQFYUUn/xShFJMKApNFvRiKLag4aFdtXKAtAOeRPuJGnMaV00UigKa6BXDQFB2tH6k+GxTYnErNHHIBDEQHRXAPaOLgMDY2vrWcCtQ6hv6XivqIvxXoKJauBaUYUFFAnagq/nelCKKBQcIrqijhK6EoE7VzLS3Z00m4mqNp3iOQF19L+PpQSOE4M72a2VTzIuSPFVuCRvroNN6lU4LCim/fcDZyQATsWVRbw01PnUZwbjTve403JOnLcsSNB4aU8wqvJmVDmFiSqEaE3Wwa6hrltTY2+8Kzj5ZDIcgRRp3QMuhNtjVlwfRJpowyssbn6LkBDoSbPy29/hUXicDmjdkuChN1z5jlG5zWAIBBF7CrPw3GEYckBmI1C94HLY39gFTuDffUXBBoKlxDhjwuVcLpzVldT4WZT9hsfKmeWnHFZAZC8alWO/qTtbS4205+tIB77jKw9peQPlp7J5b0BSKLShFEIoCGimlCKKaAlqBoc6F6ALWodQ4/S8V9RF+K9ZfWo9RH9LxX1EX4r0FNeDWudjUjJDROzoI8rQWOnZhrgjoEclGC0rkoMlBH8TkISwNib+uUbkW58vfVX13FW3hmHGIxhRhmRDsdASnI8yASdOZqX4n1c9oc2GbvMf5uQnIx5BH3U8he/qKCscEF21W58PXci5terTwiBzJl9hTYd0LIx12Crz5c6k+i3VHi2b9JtAngGDsbeABsB5m9a7wLo1FhltGuvNjqx99BV+DdXIuWkJCsPYtlO1gDb2bDl5kedN8f0HGHVzEm62XKNiNr87Wv5bVo4FJzHyNB55w3Q/ETTHulVU95yuUDw1tqfQk+tQPFeHyRvIrJaXDyFHAJA11Q25K4Ghva9tidfSMsYYkeIseRrLunHBM2KZxlBkgkja+zFB2kXhYgqPdfXSgzYG49aIy0MEbpz08dxcXsfMailGWgQorUuY6TZKBGu2rtq6BQFtWodRH9KxX1MP4r1mOWtP6iR+lYr6mH8WSgh3jpPs6eMtEC0DNo9a6IBToR60YxUDPsKCw608WGjdjQVnoccmOdXPePbj3q35NahhktZgwUXFybAfE7W51mjYVoeLx3BAkUvqCLhkZWA94P2VKQYaHEAy4/EtHCmYgKbKAdBlXU5iN7DXw50G7cMxCsgIZT6EHX43p/n0J8Afs8q87nhCLPkweJxolS90xEOS2W51dTdTYHRlGxrSer7j8+IE0EvckhCgk96+YCzKdnBBBuCRqOVqC/5qj+JcThjHzkqpbXVwDbx9Kr/S7Bz9llE7IhGVmjQtILAm+9rWU1mUfyKLFJDiMLi53mERXtcQi5u3ZRH8wpUall7pzWF77Gwa5wvjmHxAPYTJIRcEBu8LHz15/bVC6z8T2aKx5l8p5h1Xw5qQQD6U9nwqTgvhEMbwkoy95WQodVKKdWBB8h5gg1G9bcRbARsVIcOxIOhBMbZh7rW94oMp4RLfOPDIfvH3U+NXPhvV2kHCmmmWT5VIjSgZiBEiRvIiFfpNlUkg668rVTclAU0R1o5WuXoECK5SjiiGg4BWn9Rf9JxX1MP4slZkK0/qMH6TivqYfxZKCOK3rpSnAjoCOgQWKj5KWyV1UoE1Sgq6j1H30v2dFMNBFw8KkeLDSFzJ8mxcqHM2ZxC7FN99Mqmx238atEfQ2OdUdlUpe47oYBuRYHlq2nn5VFLg3yssYBHadqyg2ZhlIdh42AUketW3oZxSwyk6EZvjagk8H0QgSf5QIo/lR3mtdhcZSQeRK6X331NN+CoExrZAoWzLYAKoUWACqNBrf41J9IeNrh4C/M6KPM1S+jXTDCx4to3kUy9mTrdcrXzOoJ0bQ38aDRmXMbHY3BG/ppTNOj8YcMVUuosrlVLqt72V7XXntbn41GT9LYhiEiKYlTJYxymJjh2JXMFEuxa3hVkw+IzA8ipsR5igaDAIg0UDW58T/mPOqx0s4GuN7OFmsvaoxA+kq3ZlzDVLgEX/AMVWjHzaW/4qvmU/LYVH9o/7GoC9L8Zfh8hI73Yzq3KzmMqf+6S3vrE5Iq2HrEtFgsgN2nktfxvaSU25CyKPK4rK3hoIto6TZKkJIaQaOgZstFKU6aOk2WgRVa03qPX9JxX1MP4slZwFrSupL+kYr6mH8WSgKsd6Bip9HBaudjQMxBRjGBTsRa0c4egZLHR2ipz8nNBcPc0CeGmMd9LgjXS5Go7wA1OmYaeIpj0fxWR1A+icp3FwDpodr6aVNrharnElMOKJ5OA4PiNA3vDf7h40GhcY4rAmGYzhWCqGIbUDw5b3H2VimJ6XIeINOkMCZlcKrxCTObEBnBub3y6Lb1OtaNi+CLj4HBmaPOb90K3dVVCgq1vCq90e6M4eGRhNJic63uUITTa4WMAnbkSaBpwnrKm7eJ3bOtgCjgCzC+YobdwjYchoOda9wLjCYiFJ0uA6i4PtA2BIa3MXGvhVan4FgsQnZySSvfkzSBvEEFhca8wb6a1J8B6Mpg1bspZTG17xyMJBc/SQ5QwsLC17EAc6CW4jIBe/nVL4xxd4pVlTLm1tmFxYghri4OoNT/GpgwK300GnqDv7qpXFMR2shtqEuo9bXb3AZR76Br0h41Ji5A0lgFFlVb2F7FjrqSSBr5CoSSKpSWKkmioIeSKkHjqXkhpjNFagYvHSDx1IMlN3joGuStI6lR+kYr6qH8SSs9yVovUyP0jE/VQ/iSUEiErjLYU9SKith6Bvh0JNOhhqWgh0pZYKBoMPXBh7GpBIaWWCgjDCaYcW4IJ48t8rqcyPqQrWsQwG6EaEb7EagVYmw1JiC1Bm/DeMNBOYJroVIDKSDY7gg8wRqCNCCDVz4ThIJyczsWBKnbUXPO3Oqb1k8KD4kFD84I0zWvp7XdY7XKZGA3sQdLi9WwPFcTC4KyMDtrzHmDvQb9FwmKNb3YWG+Yk299McXxJEU5Tz5nW3L3VnkPTed0Cvo1t1uST/AJeRp3gsLLOQWLZfE2HwHjQS+NxLTXjiNr2zvvlXy5Ftf20yxnBZBhsS0FgcND2oDC+Z8wcob7gwxODzJkB00qz8K4bayRqDa1zra51u58vDcn0pDrAxacP4TOoN5MQGiW/tPJMpV2tyCpmPkFFBReE8TXExCRRY3ysu+VrA78wQQQfOlpYaovRbjfyae7/zMllk8rexIPHKSb/4S1aVNhbfm/vv4H7aCFmjps8VxUxNh6avDQQzwGm7x1MNFTaWGgiylX/qb/pGJ+qh/EkqjSpar31Oj9IxP1UP4klBZEjpQ4ej4dNL0s1AnHHSqRUtDFRsTNHFG0krqkaC7OxyqBpufePj40BBFSmiqWYhVXdmIVR6s1gKzfpJ134eIFcGhmf+8kDRxDwITR39O7WU8e6WYjGvmxEryf2V9mJf8kYsq8uVzzPiG28f63MBh7rGWxT+ENuz98zd07/RDVS8X134hmtHBh4l11YSTtsbaZ0Xe3Lx8KzNWJ0A10AF+ewFPZOGMuQEjv5rWvbKlrkHnrmHkVOxvQaX0XllxvDsTiZTnkjxvaObAdxoI43ygaBVAQ25BfKnGB4IskozqTtsL6+YqZ//AB9UHAYn/wB0fshi/fR+KcRwiYsQ4SaGWRnCJEri6uc3cLWyhQQdb6bW9m4SUXAI01yBRzJ0+zerBgeBs1s10TkNA591u59/pT7hHB+zUGQh5OZ2RT4ID/uOp8thJmgboiQx6ZURASSTYAAXLMx8hck15w6w+l54hjC6MewjGSEG4ut+/JlOxcgHXWwUcquvXF08zF8BAdNPlDg+8Qj729y+NZNkoCsKsfRvps2HCxzAyQgWFv52MbjIToy/4WPoRtVetSuDw6l1zmylgCdbKp3bQch8L60GsYfFRTpnhkWReZU6jydTZkPkR++m0sNUzi2Djw5ikwk+Zmv3onJ0A1IzWbKDZTmFiToBZgJHh/TS/dxC6/3iDT1eMaj/AE/CglpY6bTR0/VldQ6MGU7MpBHxH3U0xK0EPPvV46nh8/ifqofxJKpMi6mr11Qr89ifq4fxJKC2QpoKcxRUnHTuIUBMRMkcbPIwVEVmdjsqqLsx9AK8+9PunEvEZQBmjw6G8cV7HyeW28h+CjQa3J0Trm6R9nDHg09rEd+Q32hjYWFv8Tj4RnxrF11N/E/8UDcYceH59aKUG9O3TW1Iubt5CgRRrG+/hqfsIO/59XuDnLyXY7KVHgBrYC99NT7yTzvTQRWBNOeHR762JsL6mxOl7DXS99NdKC9f/ujw7o5FHGxWfiMkshINmWAFUZr/AESwVFHkzeFUHCYto2R0OV0KshH0XUhkNvIgcuVbFx/onDh8I3EMUHZsPBHFg8OxXJGgHZ4cSrYh5SW7Vh7IJI13rFih0A8h9wH20Hrro3xxcXhIcQmgmRWt/ZY+0vuYMPdVa6y+ngwUXZRH9JlU5f8A0kOhkbzvoo5nXYVB9E8S/A+FSLjDmdZGMUSkaySXtErcxdS5bkGY8tct4lxOTETPNM2aSRszH12AHJQLADkAKAvDeGtiZxGGAL5mLudFCgu7sSd7A6m29yanW6CHvgG2ncZmAa5zlBKjLlsyqt8jAqZLWcqwquQYpo5FeNirqbqwANjryIIIIuCCCCCQQQaXm6VOsckSdlCsotIIUaPOp1IyFyqKTvkVL7XtpQMcHw6TEsI4VuzqWuxCKE0uWkchV1ZVFzuwFcGEmRc3ZvJGCfnFQsuhsSJFGRxf6QPxqf6D9K4MMX7VJWzZNF7N1Cj2rozrff8A7iB7RJlU6yTDZYYQ2XNlaRmTKGz3CpEx0u5Y6gakBRQUtHDC65Trc6a38+YNGzeP7qedJOkE2NdZJezV4wVBjTKSCQbOzEtIL7Amwubb1HR4sr7Y0/tDb3jdfuoH2DxbRNmjYqedtj5Mp0Yeo+FWDDcfWQWksjeNzkPvOq+h086rYN7W18P+edKNGQdRr6/uoLNJHVz6px89iPq4vxHrL8FjWiOguvNDoL8yp+gfsPhWpdVEqtLOym4McY8wRI+hHI0Fww66U6iU0hhhoKj+mnSH5DgJsQvtqAsd9u1kOVCRzAPe/wBNBh/WLx35RxTFsT3YrwRjwEV4/tcyH31WoqaSOSdSTc3JOpPMk+JvrTpG09aAzyZQTTaHmed6WxewHibUii2NvQ/soDtsanehOB7XGYaMi4edAfQXY/dUG3s1IcJ4y+EaPER2MkbEpfUZipUEjna97eVBcOujpicRi/kkZ+ZwzHNbZ57WPuQEqPPOfTOR7S62JIsd7ajXTw3pMSnVmJJJJJOpJ5knmb1I8Nwv023PsjwHj60Fs6ZdKmx+JMhuIlzLCh0st9WYD6b2BPgAq/RqAOtG2otAljI7xsOdiRuDpY/cGp7wHogZ4ppQQkUAj7RsryMTKbIqRJq7HfcAaa1O9F+r7FY5C8fZxx7LJJms7aqcirqQCTdtriwJ1tIdEuA8RwsjNg58NrHI7B85jaOCR41dlMZsSc2UixsSKA2O6OKnC4CWwiCcYdI2YyLaRiC8i5Yy7FguosMvayAkqAopfEuGSYaaSGZcssbZWF8w2BFiNwQQQfPYVoUvG+LpFG7QYNo2jeWLLZDGgYMxyB1GpZO7zsNb1TeK8Kx0uIkeaKSSU2dyoR1tlFrGJitgoAsDpbxBoIVzsPOlDXMThJEyM8bqr3ylkZQ2W18pIsbXHxrhNAEiI9ggHcg+wb8yPonzH20+hkvrbL62352tv67GmSG5y+9vTkPU04ml9LUCzSAX3J/P/itF6kpb4jF/VYf8SYVmMQvcmtK6jf5/FfVYf8Wag0nCms26+uKgQ4bDjd3aZv8ALGpjS/j33Y/6a0GCasV66MQW4oVJ0SCADyuGcj4uT76CgkXI8Sffc+A+H2VY8BhIZ1JCSwPFlV3W88OZrqDJGbTRkspJy9pbkuwqt21qRw/EnvqcxAtckiQDTQSDvEabNmHlQOeIcDlT5yweEadtEe0i1P0mABjOm0gUjwqPmUZgeRuPHep7o5xEJxBMQ8zLlLSOpJjZxGjOIgyDK6uVCZTl9q1rVBSqSNbEkbi2+5289hy5UAfauYr+YXzYftoZrqD47+o0NN8XKSqIPG9vPlQDAYbO1yO6NfU+FToptBFlUKPD4k70aSYKNT7tyfQc6BVvyT4fuq09BuA4bEAzYqZUizmKJGOUzSqI2sM1gyd9VtcXJ10qktGX9s5V3yj43Y861PovwUjB4B8kgWNGmVu1khRpWkE0gdRA2ZQsSHVrEIRpegsPA+NpGpf5rNGkzBO5EVSJWymRXk7TUKRdVK63BtaorjvFTmMCjDExtKjSZ2jZu0ftHAyD2SWYFTmBuDYUXinCTCMSzzSRgwMneaGaM9imVMtxGyu3ZqtgCTnckDcGwGAn4nCWZsInYmRAhjk3YRA7uSoBCqNDsfCgGFj7fDBXVUjw5j7aUTSH9FLG0EeRMxGZFOU5VGXTSucciSSWSXDPEO0D2+cAuGBByRyx/Nc82UsCdbDahwzpgkb4iYYNOzhiJdopALosgUFR2K5zYRhQxFtbbmpzHY2Jc7YzDskKGVpCY8NOFVzGsAPZszEAs2ynXQ0FB6zYhH8jhibNEFlkLXzBprqsnf02L5bZRaw03qkyMFF/D7zsPjVp6yMUrY8ogIjiRQqlOzYNJeSYspAJJfmR9Hc1UpHu1uS7+pGnwH3+VArAlhcnzNtyfKjAliLCwGw/fR0CnU3pRW8KA0uwXx/ZWl9SY/SMV9VB+LNWaopzDyFaX1LH9Jxf1UH4s1BcEbUViHWpig/FsRb6HZRn1SJAftuPdW2RG5t4/t0rzz0rmz47FMLnNiJyL727RgPsFBGR0sq60zXQ6eI/P58afTxMhyuuU6EX5q4DIb7EEEH30CgcjzH5+FEZrnS/ib6210189fhSYkIBIoQmxPrb4C376A0Zy5lPPvD9tJ4WHM9/Dai4l9fP8ih8oy2VfaG58PTz+6ge4jGZdBqx+j+/933UREO7G7H82A5CkMLFbU7mnUXeJHhqd7XOi7HxuaA6YZ5CI4xd5GWNBcC7yEIoudBqdzW0/JMYmHj7GMuirHHEUMb5oTG7Po47xLiNdW1JYrYWrGYZHR0dGIeN1dGGtmQhlNmuDqAdRVpj6zccBGrHDyCIq0YfDx/NsoIUx5SApCkgWoLzjI55JY8PMhjjGJ7VntcO7le0uL3VSHlsxCgFWUZsuYtcfxsycRgxcqwt2Ecqdke6CZVdiSz37yjKLW+FVHiXWTPOkqzwQP2wjEjKZI2IhuYwO8wUAlja25NP/wCVVjcPBLqjJZMQpjW6lUKxSRXut7jvXuBragv8PC8NHHjpZ8HC8ZnCsEWMnIFw47KxCXAcXte1xfeonot2WO+UQ4lsUSzKRH2jSKOyZpGu6vICQxXRtdNjVcbrFwpwiwvBi5GzIXcmMO4XO1y8coYNnYa88oudrSvDOmHC48bG0U0uHQKwZiJwjXAOVllDgNmUEvcX0G9yQz7pdjCcbinY3yTSoL2uVidlF7AAk2103NRESAJ3r35+ZOp+29JcUxfaTOdbPLI+upszs2p5nX7aXEyjfU/nlQdRS3kPtpdAF1oqYknlYU44Vw44rECJZIoyVLAyHIjEEAJmAJBOttDQFjmrTepP+kYr6qD8Was6x/C5sNJ2WIieJ7X11VlG7I63VwLi5B+FaN1J/wA/ivqoPxJqCXxXG1ggknb+qRn9WA7i+9so99efWYnUnXc3/tHUn3mtF6wuJ2wqxA6yyAn/ACxd7/cU+FZuVsKAhH5/O1PJsSzvdmBbTY2NgLaa/Z56UweSj5Rp7/2UC4FvcRf3a/soivZR8fib1xmNuV7EXO4Fq5Ku3woHnCOGtiJQiZbk+0xsige0zEAkKB4DnT/jfQ6fB2MuRlY2zoWIz2z5GV1VlYjUXUXANibUbo1jRCcxuMykXGpXvqwJFjmHcINgT3tjbK0r0w44mIQJGzEZ87HLkBsrKotlUk3diTl00F2vcBVgbD7aNg5O6T4sfgAP30SVLLz2pTCL82PefiTQLiSjB6QG9GQ0C164TTzB8CxEyloIWdFuCQV1KgFggJBYi42B3HPSo4vcA7XoDlqTMxB99ELWFFMp91Aiql5Gy8v309igt61GIGDsVHM3pzFjeZHrQP2vsBVo6vuHGWXEWghxQEaK2Hc2kZCbl4DydSviDZhYnWq7GwIBvcVbugeFi7OabEpLHH2ypHjoiM+FmVb2YDVY2Eid43F7DwIC0hI2wrAB8ZgFa0sMmmPwLgkBlJINhyOjWA9oXsbqkw8cePx0cMhljSOAI7KUcr2kp7ykDvC9r87X0vam3S4SBkE8anE3AOJj7sOKwoAKO2XQMJMl7g5dLEgrVg6rcIiKzxpJbEJHOZZDGWLZniMKhBqiGMkMbX7Q6UGM9L8b2mJbwj+bUf5faPvbN8KrUzXpSfFXuSbkkm/mSSaalqApWlBy9DReVCNtfj+z/wA0CvKhLXOXw++uML/nxoJNRZAPIfdc/fXBR5iBzA5DYXpAzUAmS6kDwouGxFlAytcXGlrWvcG5O97jblRlNFQaD0+8mgOJSfoj/wCR/YtDtBzBX/uX4jUfCuj7K5bUf5T96j9tBJ8O4w8SMqBGDWs5YjKBJ21rjQjPruL6eFRYKqACy6eY8vDSkH0Psj4CjiS/woFAoY6FT6EV0ry1v6WG/jSD4cGm7rk5kb6agUDnASDO+u5v9tPDEN/jUPg5LNeph4yVuDQKRJb2RpvU70V6Vvw9yQM8EhtLCxvHIpsGVlPdBsRZjsdDdTpAwPprypYa+FBsRXDrh0jZy3DJDmwmJsXOEk2MEwYXVL5h3trFTrqHnVx0Wkw2IxEjYiDERvHBHE0UjOQkRbIGU3yDLawBI0rKujPSnEYEn5OwyP7cTd6NuWqk2OlhfumwAzEaDUOrDpBHip8QwwUGGkCRl3iGXtczuBdQLDVb3ud6DBPk1uVJOQPD76Eyync/aKaSRNzoBNPfQUSDeiGlYF73pegVJ++lIVu6+o++iuuo9/2f80vgY++PLX4A0GidEI07HWNS0qytm7JZWbI+Ur3kK5ALaEgAkE3vVP6QwIuKcRIFQ5DlX2AWRWYLroLm9vPQ2tSkOJdAQrMobcCxBNrXsQRmtpm386QdLm+9zc3NySb3JJ1J1O9Ayyka/nSgh0Gn0V+6nLx6H0P3UmqaD0X7hQJhqUXUj/Kf9y0OyoqR2f8A0/8A2A/ZQCWAnam2qnWpENRDGCdfKgaLJem+NbQVIHBjltTTiGGsooGmHG9THDp7ixqMwMNyR5Usl0b9tBLPhjfSloYLb0WCW4GtK3oAFArS+pNvn8V4dlB+JLWZlSa03qU/n8V9VB+LLQaZL0QwTCzYTDH/AKUf7BUdN1Y8MY3OCg9y2+40KFA3fqi4Ud8HH7jIPuak/wCRvhV7jCgekkv8dcoUBT1M8L//AJz+tl/j50aPqc4YpuIGB1/rZef+qhQoDnqk4d/ct+tl/iop6oeHH+qf9bL/ABUKFAD1P8N1+ZfW/wDWy8/9VEPU3w3+6k/XS/xUKFBz+Rvhv91J+ul/iofyNcMvfspP10u3h7VChQF/kZ4Z/dS/rpfj7W9d/kY4Zf8AmpPTtpbentbVyhQA9TPDf7uX9dL8T3t6I/Unww7xS/rpf4qFCg4nUhwsG4ikH/Wl/io0nUpww7xy8/66Xn/qrlCgNH1McNXaOYf9eX+KjfyOcO/sTfrpP30KFAB1O8O/szfrpP31MdHOhOGwLO2HDgyBVbM7PohZhbNtqxoUKD//2Q=="/>
          <p:cNvSpPr>
            <a:spLocks noChangeAspect="1" noChangeArrowheads="1"/>
          </p:cNvSpPr>
          <p:nvPr/>
        </p:nvSpPr>
        <p:spPr bwMode="auto">
          <a:xfrm>
            <a:off x="63500" y="-1571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867" tIns="45434" rIns="90867" bIns="45434" numCol="1" anchor="t" anchorCtr="0" compatLnSpc="1">
            <a:prstTxWarp prst="textNoShape">
              <a:avLst/>
            </a:prstTxWarp>
          </a:bodyPr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AutoShape 4" descr="data:image/jpeg;base64,/9j/4AAQSkZJRgABAQAAAQABAAD/2wCEAAkGBhQSEBQUEhQUFRQUFhUXFxYYGBcVFBgVFBcVFRQXFRQXGyYeFxkjGRUUHy8gIycpLCwuFR4xNTAqNSYrLCkBCQoKBQUFDQUFDSkYEhgpKSkpKSkpKSkpKSkpKSkpKSkpKSkpKSkpKSkpKSkpKSkpKSkpKSkpKSkpKSkpKSkpKf/AABEIAPgAsAMBIgACEQEDEQH/xAAcAAAABwEBAAAAAAAAAAAAAAAAAgMEBQYHAQj/xABKEAACAQIEAgcDCAULAwQDAAABAgMAEQQSITEFQQYHEyJRYXEygZEUI0JzobGz8CSTwdHSFzM0Q1JTYnKCsvGDouFjdJLCCBVU/8QAFAEBAAAAAAAAAAAAAAAAAAAAAP/EABQRAQAAAAAAAAAAAAAAAAAAAAD/2gAMAwEAAhEDEQA/AKMy0U0dmopNAU0W1GJrlqDhFcUUfLpQC0BaLlpUrRKAtctRrUXLQFYUUn/xShFJMKApNFvRiKLag4aFdtXKAtAOeRPuJGnMaV00UigKa6BXDQFB2tH6k+GxTYnErNHHIBDEQHRXAPaOLgMDY2vrWcCtQ6hv6XivqIvxXoKJauBaUYUFFAnagq/nelCKKBQcIrqijhK6EoE7VzLS3Z00m4mqNp3iOQF19L+PpQSOE4M72a2VTzIuSPFVuCRvroNN6lU4LCim/fcDZyQATsWVRbw01PnUZwbjTve403JOnLcsSNB4aU8wqvJmVDmFiSqEaE3Wwa6hrltTY2+8Kzj5ZDIcgRRp3QMuhNtjVlwfRJpowyssbn6LkBDoSbPy29/hUXicDmjdkuChN1z5jlG5zWAIBBF7CrPw3GEYckBmI1C94HLY39gFTuDffUXBBoKlxDhjwuVcLpzVldT4WZT9hsfKmeWnHFZAZC8alWO/qTtbS4205+tIB77jKw9peQPlp7J5b0BSKLShFEIoCGimlCKKaAlqBoc6F6ALWodQ4/S8V9RF+K9ZfWo9RH9LxX1EX4r0FNeDWudjUjJDROzoI8rQWOnZhrgjoEclGC0rkoMlBH8TkISwNib+uUbkW58vfVX13FW3hmHGIxhRhmRDsdASnI8yASdOZqX4n1c9oc2GbvMf5uQnIx5BH3U8he/qKCscEF21W58PXci5terTwiBzJl9hTYd0LIx12Crz5c6k+i3VHi2b9JtAngGDsbeABsB5m9a7wLo1FhltGuvNjqx99BV+DdXIuWkJCsPYtlO1gDb2bDl5kedN8f0HGHVzEm62XKNiNr87Wv5bVo4FJzHyNB55w3Q/ETTHulVU95yuUDw1tqfQk+tQPFeHyRvIrJaXDyFHAJA11Q25K4Ghva9tidfSMsYYkeIseRrLunHBM2KZxlBkgkja+zFB2kXhYgqPdfXSgzYG49aIy0MEbpz08dxcXsfMailGWgQorUuY6TZKBGu2rtq6BQFtWodRH9KxX1MP4r1mOWtP6iR+lYr6mH8WSgh3jpPs6eMtEC0DNo9a6IBToR60YxUDPsKCw608WGjdjQVnoccmOdXPePbj3q35NahhktZgwUXFybAfE7W51mjYVoeLx3BAkUvqCLhkZWA94P2VKQYaHEAy4/EtHCmYgKbKAdBlXU5iN7DXw50G7cMxCsgIZT6EHX43p/n0J8Afs8q87nhCLPkweJxolS90xEOS2W51dTdTYHRlGxrSer7j8+IE0EvckhCgk96+YCzKdnBBBuCRqOVqC/5qj+JcThjHzkqpbXVwDbx9Kr/S7Bz9llE7IhGVmjQtILAm+9rWU1mUfyKLFJDiMLi53mERXtcQi5u3ZRH8wpUall7pzWF77Gwa5wvjmHxAPYTJIRcEBu8LHz15/bVC6z8T2aKx5l8p5h1Xw5qQQD6U9nwqTgvhEMbwkoy95WQodVKKdWBB8h5gg1G9bcRbARsVIcOxIOhBMbZh7rW94oMp4RLfOPDIfvH3U+NXPhvV2kHCmmmWT5VIjSgZiBEiRvIiFfpNlUkg668rVTclAU0R1o5WuXoECK5SjiiGg4BWn9Rf9JxX1MP4slZkK0/qMH6TivqYfxZKCOK3rpSnAjoCOgQWKj5KWyV1UoE1Sgq6j1H30v2dFMNBFw8KkeLDSFzJ8mxcqHM2ZxC7FN99Mqmx238atEfQ2OdUdlUpe47oYBuRYHlq2nn5VFLg3yssYBHadqyg2ZhlIdh42AUketW3oZxSwyk6EZvjagk8H0QgSf5QIo/lR3mtdhcZSQeRK6X331NN+CoExrZAoWzLYAKoUWACqNBrf41J9IeNrh4C/M6KPM1S+jXTDCx4to3kUy9mTrdcrXzOoJ0bQ38aDRmXMbHY3BG/ppTNOj8YcMVUuosrlVLqt72V7XXntbn41GT9LYhiEiKYlTJYxymJjh2JXMFEuxa3hVkw+IzA8ipsR5igaDAIg0UDW58T/mPOqx0s4GuN7OFmsvaoxA+kq3ZlzDVLgEX/AMVWjHzaW/4qvmU/LYVH9o/7GoC9L8Zfh8hI73Yzq3KzmMqf+6S3vrE5Iq2HrEtFgsgN2nktfxvaSU25CyKPK4rK3hoIto6TZKkJIaQaOgZstFKU6aOk2WgRVa03qPX9JxX1MP4slZwFrSupL+kYr6mH8WSgKsd6Bip9HBaudjQMxBRjGBTsRa0c4egZLHR2ipz8nNBcPc0CeGmMd9LgjXS5Go7wA1OmYaeIpj0fxWR1A+icp3FwDpodr6aVNrharnElMOKJ5OA4PiNA3vDf7h40GhcY4rAmGYzhWCqGIbUDw5b3H2VimJ6XIeINOkMCZlcKrxCTObEBnBub3y6Lb1OtaNi+CLj4HBmaPOb90K3dVVCgq1vCq90e6M4eGRhNJic63uUITTa4WMAnbkSaBpwnrKm7eJ3bOtgCjgCzC+YobdwjYchoOda9wLjCYiFJ0uA6i4PtA2BIa3MXGvhVan4FgsQnZySSvfkzSBvEEFhca8wb6a1J8B6Mpg1bspZTG17xyMJBc/SQ5QwsLC17EAc6CW4jIBe/nVL4xxd4pVlTLm1tmFxYghri4OoNT/GpgwK300GnqDv7qpXFMR2shtqEuo9bXb3AZR76Br0h41Ji5A0lgFFlVb2F7FjrqSSBr5CoSSKpSWKkmioIeSKkHjqXkhpjNFagYvHSDx1IMlN3joGuStI6lR+kYr6qH8SSs9yVovUyP0jE/VQ/iSUEiErjLYU9SKith6Bvh0JNOhhqWgh0pZYKBoMPXBh7GpBIaWWCgjDCaYcW4IJ48t8rqcyPqQrWsQwG6EaEb7EagVYmw1JiC1Bm/DeMNBOYJroVIDKSDY7gg8wRqCNCCDVz4ThIJyczsWBKnbUXPO3Oqb1k8KD4kFD84I0zWvp7XdY7XKZGA3sQdLi9WwPFcTC4KyMDtrzHmDvQb9FwmKNb3YWG+Yk299McXxJEU5Tz5nW3L3VnkPTed0Cvo1t1uST/AJeRp3gsLLOQWLZfE2HwHjQS+NxLTXjiNr2zvvlXy5Ftf20yxnBZBhsS0FgcND2oDC+Z8wcob7gwxODzJkB00qz8K4bayRqDa1zra51u58vDcn0pDrAxacP4TOoN5MQGiW/tPJMpV2tyCpmPkFFBReE8TXExCRRY3ysu+VrA78wQQQfOlpYaovRbjfyae7/zMllk8rexIPHKSb/4S1aVNhbfm/vv4H7aCFmjps8VxUxNh6avDQQzwGm7x1MNFTaWGgiylX/qb/pGJ+qh/EkqjSpar31Oj9IxP1UP4klBZEjpQ4ej4dNL0s1AnHHSqRUtDFRsTNHFG0krqkaC7OxyqBpufePj40BBFSmiqWYhVXdmIVR6s1gKzfpJ134eIFcGhmf+8kDRxDwITR39O7WU8e6WYjGvmxEryf2V9mJf8kYsq8uVzzPiG28f63MBh7rGWxT+ENuz98zd07/RDVS8X134hmtHBh4l11YSTtsbaZ0Xe3Lx8KzNWJ0A10AF+ewFPZOGMuQEjv5rWvbKlrkHnrmHkVOxvQaX0XllxvDsTiZTnkjxvaObAdxoI43ygaBVAQ25BfKnGB4IskozqTtsL6+YqZ//AB9UHAYn/wB0fshi/fR+KcRwiYsQ4SaGWRnCJEri6uc3cLWyhQQdb6bW9m4SUXAI01yBRzJ0+zerBgeBs1s10TkNA591u59/pT7hHB+zUGQh5OZ2RT4ID/uOp8thJmgboiQx6ZURASSTYAAXLMx8hck15w6w+l54hjC6MewjGSEG4ut+/JlOxcgHXWwUcquvXF08zF8BAdNPlDg+8Qj729y+NZNkoCsKsfRvps2HCxzAyQgWFv52MbjIToy/4WPoRtVetSuDw6l1zmylgCdbKp3bQch8L60GsYfFRTpnhkWReZU6jydTZkPkR++m0sNUzi2Djw5ikwk+Zmv3onJ0A1IzWbKDZTmFiToBZgJHh/TS/dxC6/3iDT1eMaj/AE/CglpY6bTR0/VldQ6MGU7MpBHxH3U0xK0EPPvV46nh8/ifqofxJKpMi6mr11Qr89ifq4fxJKC2QpoKcxRUnHTuIUBMRMkcbPIwVEVmdjsqqLsx9AK8+9PunEvEZQBmjw6G8cV7HyeW28h+CjQa3J0Trm6R9nDHg09rEd+Q32hjYWFv8Tj4RnxrF11N/E/8UDcYceH59aKUG9O3TW1Iubt5CgRRrG+/hqfsIO/59XuDnLyXY7KVHgBrYC99NT7yTzvTQRWBNOeHR762JsL6mxOl7DXS99NdKC9f/ujw7o5FHGxWfiMkshINmWAFUZr/AESwVFHkzeFUHCYto2R0OV0KshH0XUhkNvIgcuVbFx/onDh8I3EMUHZsPBHFg8OxXJGgHZ4cSrYh5SW7Vh7IJI13rFih0A8h9wH20Hrro3xxcXhIcQmgmRWt/ZY+0vuYMPdVa6y+ngwUXZRH9JlU5f8A0kOhkbzvoo5nXYVB9E8S/A+FSLjDmdZGMUSkaySXtErcxdS5bkGY8tct4lxOTETPNM2aSRszH12AHJQLADkAKAvDeGtiZxGGAL5mLudFCgu7sSd7A6m29yanW6CHvgG2ncZmAa5zlBKjLlsyqt8jAqZLWcqwquQYpo5FeNirqbqwANjryIIIIuCCCCCQQQaXm6VOsckSdlCsotIIUaPOp1IyFyqKTvkVL7XtpQMcHw6TEsI4VuzqWuxCKE0uWkchV1ZVFzuwFcGEmRc3ZvJGCfnFQsuhsSJFGRxf6QPxqf6D9K4MMX7VJWzZNF7N1Cj2rozrff8A7iB7RJlU6yTDZYYQ2XNlaRmTKGz3CpEx0u5Y6gakBRQUtHDC65Trc6a38+YNGzeP7qedJOkE2NdZJezV4wVBjTKSCQbOzEtIL7Amwubb1HR4sr7Y0/tDb3jdfuoH2DxbRNmjYqedtj5Mp0Yeo+FWDDcfWQWksjeNzkPvOq+h086rYN7W18P+edKNGQdRr6/uoLNJHVz6px89iPq4vxHrL8FjWiOguvNDoL8yp+gfsPhWpdVEqtLOym4McY8wRI+hHI0Fww66U6iU0hhhoKj+mnSH5DgJsQvtqAsd9u1kOVCRzAPe/wBNBh/WLx35RxTFsT3YrwRjwEV4/tcyH31WoqaSOSdSTc3JOpPMk+JvrTpG09aAzyZQTTaHmed6WxewHibUii2NvQ/soDtsanehOB7XGYaMi4edAfQXY/dUG3s1IcJ4y+EaPER2MkbEpfUZipUEjna97eVBcOujpicRi/kkZ+ZwzHNbZ57WPuQEqPPOfTOR7S62JIsd7ajXTw3pMSnVmJJJJJOpJ5knmb1I8Nwv023PsjwHj60Fs6ZdKmx+JMhuIlzLCh0st9WYD6b2BPgAq/RqAOtG2otAljI7xsOdiRuDpY/cGp7wHogZ4ppQQkUAj7RsryMTKbIqRJq7HfcAaa1O9F+r7FY5C8fZxx7LJJms7aqcirqQCTdtriwJ1tIdEuA8RwsjNg58NrHI7B85jaOCR41dlMZsSc2UixsSKA2O6OKnC4CWwiCcYdI2YyLaRiC8i5Yy7FguosMvayAkqAopfEuGSYaaSGZcssbZWF8w2BFiNwQQQfPYVoUvG+LpFG7QYNo2jeWLLZDGgYMxyB1GpZO7zsNb1TeK8Kx0uIkeaKSSU2dyoR1tlFrGJitgoAsDpbxBoIVzsPOlDXMThJEyM8bqr3ylkZQ2W18pIsbXHxrhNAEiI9ggHcg+wb8yPonzH20+hkvrbL62352tv67GmSG5y+9vTkPU04ml9LUCzSAX3J/P/itF6kpb4jF/VYf8SYVmMQvcmtK6jf5/FfVYf8Wag0nCms26+uKgQ4bDjd3aZv8ALGpjS/j33Y/6a0GCasV66MQW4oVJ0SCADyuGcj4uT76CgkXI8Sffc+A+H2VY8BhIZ1JCSwPFlV3W88OZrqDJGbTRkspJy9pbkuwqt21qRw/EnvqcxAtckiQDTQSDvEabNmHlQOeIcDlT5yweEadtEe0i1P0mABjOm0gUjwqPmUZgeRuPHep7o5xEJxBMQ8zLlLSOpJjZxGjOIgyDK6uVCZTl9q1rVBSqSNbEkbi2+5289hy5UAfauYr+YXzYftoZrqD47+o0NN8XKSqIPG9vPlQDAYbO1yO6NfU+FToptBFlUKPD4k70aSYKNT7tyfQc6BVvyT4fuq09BuA4bEAzYqZUizmKJGOUzSqI2sM1gyd9VtcXJ10qktGX9s5V3yj43Y861PovwUjB4B8kgWNGmVu1khRpWkE0gdRA2ZQsSHVrEIRpegsPA+NpGpf5rNGkzBO5EVSJWymRXk7TUKRdVK63BtaorjvFTmMCjDExtKjSZ2jZu0ftHAyD2SWYFTmBuDYUXinCTCMSzzSRgwMneaGaM9imVMtxGyu3ZqtgCTnckDcGwGAn4nCWZsInYmRAhjk3YRA7uSoBCqNDsfCgGFj7fDBXVUjw5j7aUTSH9FLG0EeRMxGZFOU5VGXTSucciSSWSXDPEO0D2+cAuGBByRyx/Nc82UsCdbDahwzpgkb4iYYNOzhiJdopALosgUFR2K5zYRhQxFtbbmpzHY2Jc7YzDskKGVpCY8NOFVzGsAPZszEAs2ynXQ0FB6zYhH8jhibNEFlkLXzBprqsnf02L5bZRaw03qkyMFF/D7zsPjVp6yMUrY8ogIjiRQqlOzYNJeSYspAJJfmR9Hc1UpHu1uS7+pGnwH3+VArAlhcnzNtyfKjAliLCwGw/fR0CnU3pRW8KA0uwXx/ZWl9SY/SMV9VB+LNWaopzDyFaX1LH9Jxf1UH4s1BcEbUViHWpig/FsRb6HZRn1SJAftuPdW2RG5t4/t0rzz0rmz47FMLnNiJyL727RgPsFBGR0sq60zXQ6eI/P58afTxMhyuuU6EX5q4DIb7EEEH30CgcjzH5+FEZrnS/ib6210189fhSYkIBIoQmxPrb4C376A0Zy5lPPvD9tJ4WHM9/Dai4l9fP8ih8oy2VfaG58PTz+6ge4jGZdBqx+j+/933UREO7G7H82A5CkMLFbU7mnUXeJHhqd7XOi7HxuaA6YZ5CI4xd5GWNBcC7yEIoudBqdzW0/JMYmHj7GMuirHHEUMb5oTG7Po47xLiNdW1JYrYWrGYZHR0dGIeN1dGGtmQhlNmuDqAdRVpj6zccBGrHDyCIq0YfDx/NsoIUx5SApCkgWoLzjI55JY8PMhjjGJ7VntcO7le0uL3VSHlsxCgFWUZsuYtcfxsycRgxcqwt2Ecqdke6CZVdiSz37yjKLW+FVHiXWTPOkqzwQP2wjEjKZI2IhuYwO8wUAlja25NP/wCVVjcPBLqjJZMQpjW6lUKxSRXut7jvXuBragv8PC8NHHjpZ8HC8ZnCsEWMnIFw47KxCXAcXte1xfeonot2WO+UQ4lsUSzKRH2jSKOyZpGu6vICQxXRtdNjVcbrFwpwiwvBi5GzIXcmMO4XO1y8coYNnYa88oudrSvDOmHC48bG0U0uHQKwZiJwjXAOVllDgNmUEvcX0G9yQz7pdjCcbinY3yTSoL2uVidlF7AAk2103NRESAJ3r35+ZOp+29JcUxfaTOdbPLI+upszs2p5nX7aXEyjfU/nlQdRS3kPtpdAF1oqYknlYU44Vw44rECJZIoyVLAyHIjEEAJmAJBOttDQFjmrTepP+kYr6qD8Was6x/C5sNJ2WIieJ7X11VlG7I63VwLi5B+FaN1J/wA/ivqoPxJqCXxXG1ggknb+qRn9WA7i+9so99efWYnUnXc3/tHUn3mtF6wuJ2wqxA6yyAn/ACxd7/cU+FZuVsKAhH5/O1PJsSzvdmBbTY2NgLaa/Z56UweSj5Rp7/2UC4FvcRf3a/soivZR8fib1xmNuV7EXO4Fq5Ku3woHnCOGtiJQiZbk+0xsige0zEAkKB4DnT/jfQ6fB2MuRlY2zoWIz2z5GV1VlYjUXUXANibUbo1jRCcxuMykXGpXvqwJFjmHcINgT3tjbK0r0w44mIQJGzEZ87HLkBsrKotlUk3diTl00F2vcBVgbD7aNg5O6T4sfgAP30SVLLz2pTCL82PefiTQLiSjB6QG9GQ0C164TTzB8CxEyloIWdFuCQV1KgFggJBYi42B3HPSo4vcA7XoDlqTMxB99ELWFFMp91Aiql5Gy8v309igt61GIGDsVHM3pzFjeZHrQP2vsBVo6vuHGWXEWghxQEaK2Hc2kZCbl4DydSviDZhYnWq7GwIBvcVbugeFi7OabEpLHH2ypHjoiM+FmVb2YDVY2Eid43F7DwIC0hI2wrAB8ZgFa0sMmmPwLgkBlJINhyOjWA9oXsbqkw8cePx0cMhljSOAI7KUcr2kp7ykDvC9r87X0vam3S4SBkE8anE3AOJj7sOKwoAKO2XQMJMl7g5dLEgrVg6rcIiKzxpJbEJHOZZDGWLZniMKhBqiGMkMbX7Q6UGM9L8b2mJbwj+bUf5faPvbN8KrUzXpSfFXuSbkkm/mSSaalqApWlBy9DReVCNtfj+z/wA0CvKhLXOXw++uML/nxoJNRZAPIfdc/fXBR5iBzA5DYXpAzUAmS6kDwouGxFlAytcXGlrWvcG5O97jblRlNFQaD0+8mgOJSfoj/wCR/YtDtBzBX/uX4jUfCuj7K5bUf5T96j9tBJ8O4w8SMqBGDWs5YjKBJ21rjQjPruL6eFRYKqACy6eY8vDSkH0Psj4CjiS/woFAoY6FT6EV0ry1v6WG/jSD4cGm7rk5kb6agUDnASDO+u5v9tPDEN/jUPg5LNeph4yVuDQKRJb2RpvU70V6Vvw9yQM8EhtLCxvHIpsGVlPdBsRZjsdDdTpAwPprypYa+FBsRXDrh0jZy3DJDmwmJsXOEk2MEwYXVL5h3trFTrqHnVx0Wkw2IxEjYiDERvHBHE0UjOQkRbIGU3yDLawBI0rKujPSnEYEn5OwyP7cTd6NuWqk2OlhfumwAzEaDUOrDpBHip8QwwUGGkCRl3iGXtczuBdQLDVb3ud6DBPk1uVJOQPD76Eyync/aKaSRNzoBNPfQUSDeiGlYF73pegVJ++lIVu6+o++iuuo9/2f80vgY++PLX4A0GidEI07HWNS0qytm7JZWbI+Ur3kK5ALaEgAkE3vVP6QwIuKcRIFQ5DlX2AWRWYLroLm9vPQ2tSkOJdAQrMobcCxBNrXsQRmtpm386QdLm+9zc3NySb3JJ1J1O9Ayyka/nSgh0Gn0V+6nLx6H0P3UmqaD0X7hQJhqUXUj/Kf9y0OyoqR2f8A0/8A2A/ZQCWAnam2qnWpENRDGCdfKgaLJem+NbQVIHBjltTTiGGsooGmHG9THDp7ixqMwMNyR5Usl0b9tBLPhjfSloYLb0WCW4GtK3oAFArS+pNvn8V4dlB+JLWZlSa03qU/n8V9VB+LLQaZL0QwTCzYTDH/AKUf7BUdN1Y8MY3OCg9y2+40KFA3fqi4Ud8HH7jIPuak/wCRvhV7jCgekkv8dcoUBT1M8L//AJz+tl/j50aPqc4YpuIGB1/rZef+qhQoDnqk4d/ct+tl/iop6oeHH+qf9bL/ABUKFAD1P8N1+ZfW/wDWy8/9VEPU3w3+6k/XS/xUKFBz+Rvhv91J+ul/iofyNcMvfspP10u3h7VChQF/kZ4Z/dS/rpfj7W9d/kY4Zf8AmpPTtpbentbVyhQA9TPDf7uX9dL8T3t6I/Unww7xS/rpf4qFCg4nUhwsG4ikH/Wl/io0nUpww7xy8/66Xn/qrlCgNH1McNXaOYf9eX+KjfyOcO/sTfrpP30KFAB1O8O/szfrpP31MdHOhOGwLO2HDgyBVbM7PohZhbNtqxoUKD//2Q=="/>
          <p:cNvSpPr>
            <a:spLocks noChangeAspect="1" noChangeArrowheads="1"/>
          </p:cNvSpPr>
          <p:nvPr/>
        </p:nvSpPr>
        <p:spPr bwMode="auto">
          <a:xfrm>
            <a:off x="215900" y="-475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867" tIns="45434" rIns="90867" bIns="45434" numCol="1" anchor="t" anchorCtr="0" compatLnSpc="1">
            <a:prstTxWarp prst="textNoShape">
              <a:avLst/>
            </a:prstTxWarp>
          </a:bodyPr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pic>
        <p:nvPicPr>
          <p:cNvPr id="19462" name="Picture 6" descr="http://upload.wikimedia.org/wikipedia/commons/thumb/8/8f/Duane_hackney.jpg/220px-Duane_hackney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1540188"/>
            <a:ext cx="3115197" cy="440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840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175260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2970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621942"/>
              </p:ext>
            </p:extLst>
          </p:nvPr>
        </p:nvGraphicFramePr>
        <p:xfrm>
          <a:off x="498634" y="722531"/>
          <a:ext cx="8146732" cy="5525404"/>
        </p:xfrm>
        <a:graphic>
          <a:graphicData uri="http://schemas.openxmlformats.org/drawingml/2006/table">
            <a:tbl>
              <a:tblPr firstRow="1" firstCol="1" bandRow="1"/>
              <a:tblGrid>
                <a:gridCol w="1161169"/>
                <a:gridCol w="1163642"/>
                <a:gridCol w="1164879"/>
                <a:gridCol w="1163642"/>
                <a:gridCol w="1164879"/>
                <a:gridCol w="1164879"/>
                <a:gridCol w="1163642"/>
              </a:tblGrid>
              <a:tr h="2703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800" dirty="0" smtClean="0">
                          <a:solidFill>
                            <a:srgbClr val="0D0D0D"/>
                          </a:solidFill>
                          <a:effectLst/>
                          <a:latin typeface="Candara"/>
                          <a:ea typeface="Candara"/>
                          <a:cs typeface="Times New Roman"/>
                        </a:rPr>
                        <a:t>Quiz</a:t>
                      </a:r>
                      <a:r>
                        <a:rPr lang="en-US" sz="1600" b="1" kern="800" baseline="0" dirty="0" smtClean="0">
                          <a:solidFill>
                            <a:srgbClr val="0D0D0D"/>
                          </a:solidFill>
                          <a:effectLst/>
                          <a:latin typeface="Candara"/>
                          <a:ea typeface="Candara"/>
                          <a:cs typeface="Times New Roman"/>
                        </a:rPr>
                        <a:t> Review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800" baseline="0" dirty="0" smtClean="0">
                          <a:solidFill>
                            <a:srgbClr val="0D0D0D"/>
                          </a:solidFill>
                          <a:effectLst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  <a:endParaRPr lang="en-US" sz="1600" b="1" kern="800" dirty="0" smtClean="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800" dirty="0" smtClean="0">
                          <a:solidFill>
                            <a:srgbClr val="0D0D0D"/>
                          </a:solidFill>
                          <a:effectLst/>
                          <a:latin typeface="Candara"/>
                          <a:ea typeface="Candara"/>
                          <a:cs typeface="Times New Roman"/>
                        </a:rPr>
                        <a:t>Chap 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800" dirty="0" smtClean="0">
                          <a:solidFill>
                            <a:srgbClr val="0D0D0D"/>
                          </a:solidFill>
                          <a:effectLst/>
                          <a:latin typeface="Candara"/>
                          <a:ea typeface="Candara"/>
                          <a:cs typeface="Times New Roman"/>
                        </a:rPr>
                        <a:t>Flight </a:t>
                      </a:r>
                      <a:r>
                        <a:rPr lang="en-US" sz="1600" b="1" kern="800" dirty="0" err="1" smtClean="0">
                          <a:solidFill>
                            <a:srgbClr val="0D0D0D"/>
                          </a:solidFill>
                          <a:effectLst/>
                          <a:latin typeface="Candara"/>
                          <a:ea typeface="Candara"/>
                          <a:cs typeface="Times New Roman"/>
                        </a:rPr>
                        <a:t>Sim</a:t>
                      </a:r>
                      <a:r>
                        <a:rPr lang="en-US" sz="1600" b="1" kern="800" dirty="0" smtClean="0">
                          <a:solidFill>
                            <a:srgbClr val="0D0D0D"/>
                          </a:solidFill>
                          <a:effectLst/>
                          <a:latin typeface="Candara"/>
                          <a:ea typeface="Candara"/>
                          <a:cs typeface="Times New Roman"/>
                        </a:rPr>
                        <a:t> Orientation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515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800" dirty="0" smtClean="0">
                          <a:solidFill>
                            <a:srgbClr val="0D0D0D"/>
                          </a:solidFill>
                          <a:effectLst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800" dirty="0" smtClean="0">
                          <a:solidFill>
                            <a:srgbClr val="0D0D0D"/>
                          </a:solidFill>
                          <a:effectLst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800" dirty="0" err="1" smtClean="0">
                          <a:solidFill>
                            <a:srgbClr val="0D0D0D"/>
                          </a:solidFill>
                          <a:effectLst/>
                          <a:latin typeface="Candara"/>
                          <a:ea typeface="Candara"/>
                          <a:cs typeface="Times New Roman"/>
                        </a:rPr>
                        <a:t>Flightline</a:t>
                      </a:r>
                      <a:endParaRPr lang="en-US" sz="1400" b="1" kern="800" dirty="0" smtClean="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800" dirty="0" smtClean="0">
                          <a:solidFill>
                            <a:srgbClr val="0D0D0D"/>
                          </a:solidFill>
                          <a:effectLst/>
                          <a:latin typeface="Candara"/>
                          <a:ea typeface="Candara"/>
                          <a:cs typeface="Times New Roman"/>
                        </a:rPr>
                        <a:t>Friday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800" dirty="0" smtClean="0">
                          <a:solidFill>
                            <a:srgbClr val="0D0D0D"/>
                          </a:solidFill>
                          <a:effectLst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800" dirty="0" smtClean="0">
                          <a:solidFill>
                            <a:srgbClr val="0D0D0D"/>
                          </a:solidFill>
                          <a:effectLst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608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800" dirty="0" smtClean="0">
                          <a:solidFill>
                            <a:srgbClr val="0D0D0D"/>
                          </a:solidFill>
                          <a:effectLst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800" dirty="0" smtClean="0">
                          <a:solidFill>
                            <a:srgbClr val="0D0D0D"/>
                          </a:solidFill>
                          <a:effectLst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800" dirty="0" err="1" smtClean="0">
                          <a:solidFill>
                            <a:srgbClr val="0D0D0D"/>
                          </a:solidFill>
                          <a:effectLst/>
                          <a:latin typeface="Candara"/>
                          <a:ea typeface="Candara"/>
                          <a:cs typeface="Times New Roman"/>
                        </a:rPr>
                        <a:t>Flightline</a:t>
                      </a:r>
                      <a:endParaRPr lang="en-US" sz="1600" b="1" kern="800" dirty="0" smtClean="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800" dirty="0" smtClean="0">
                          <a:solidFill>
                            <a:srgbClr val="0D0D0D"/>
                          </a:solidFill>
                          <a:effectLst/>
                          <a:latin typeface="Candara"/>
                          <a:ea typeface="Candara"/>
                          <a:cs typeface="Times New Roman"/>
                        </a:rPr>
                        <a:t>Friday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7598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September 2013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43000" y="1676400"/>
            <a:ext cx="2057400" cy="1905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3421380" y="2286000"/>
            <a:ext cx="2057400" cy="2209800"/>
          </a:xfrm>
          <a:prstGeom prst="star5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82" tIns="50791" rIns="88882" bIns="50791"/>
          <a:lstStyle/>
          <a:p>
            <a:pPr algn="ctr" defTabSz="914004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2 – Aircraft Structure</a:t>
            </a:r>
          </a:p>
          <a:p>
            <a:pPr algn="ctr" defTabSz="914004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FAA – Pilot’s Handbook of Aeronautical </a:t>
            </a:r>
            <a:r>
              <a:rPr lang="en-US" sz="24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Knowledge</a:t>
            </a:r>
            <a:endParaRPr lang="en-US" sz="2400" b="1" dirty="0">
              <a:solidFill>
                <a:srgbClr val="00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3937000" cy="5107739"/>
          </a:xfrm>
          <a:prstGeom prst="rect">
            <a:avLst/>
          </a:prstGeom>
        </p:spPr>
      </p:pic>
      <p:pic>
        <p:nvPicPr>
          <p:cNvPr id="1026" name="Picture 2" descr="http://image.slidesharecdn.com/phak-chapter02-130113084921-phpapp02/95/slide-1-638.jpg?135808861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572" y="1540690"/>
            <a:ext cx="3501628" cy="455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3577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175260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8393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pPr defTabSz="410688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pPr defTabSz="410688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1" tIns="32140" rIns="64281" bIns="32140"/>
          <a:lstStyle/>
          <a:p>
            <a:pPr defTabSz="410688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4" y="1357313"/>
            <a:ext cx="8534549" cy="4054078"/>
          </a:xfrm>
        </p:spPr>
        <p:txBody>
          <a:bodyPr lIns="88882" tIns="50791" rIns="88882" bIns="50791" anchor="t"/>
          <a:lstStyle/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in writing the major components of an aircraft.</a:t>
            </a: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28" lvl="0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in writing the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subcomponents </a:t>
            </a: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of an aircraft.</a:t>
            </a:r>
          </a:p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in writing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types of aircraft construction.</a:t>
            </a: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77004" indent="0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0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60" lvl="1" indent="-154008" defTabSz="914004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0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60" lvl="1" indent="-154008" defTabSz="914004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importance of Aeronautical Knowledge for the student pilot learning to fly.</a:t>
            </a:r>
            <a:endParaRPr lang="en-US" sz="20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4" y="274588"/>
            <a:ext cx="8229823" cy="1143000"/>
          </a:xfrm>
        </p:spPr>
        <p:txBody>
          <a:bodyPr lIns="88882" tIns="50791" rIns="88882" bIns="50791"/>
          <a:lstStyle/>
          <a:p>
            <a:pPr algn="l" defTabSz="914004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97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pPr defTabSz="410688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5239696"/>
            <a:ext cx="8507760" cy="1143000"/>
          </a:xfrm>
        </p:spPr>
        <p:txBody>
          <a:bodyPr lIns="88882" tIns="50791" rIns="88882" bIns="50791"/>
          <a:lstStyle/>
          <a:p>
            <a:pPr defTabSz="914004" eaLnBrk="1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  <a:hlinkClick r:id="rId3" action="ppaction://hlinkfile"/>
              </a:rPr>
              <a:t>Sporty’ s Learn to Fly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6" name="Picture 5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096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067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Empennage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524000"/>
            <a:ext cx="3962399" cy="452430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The empennage includes the entire tail </a:t>
            </a:r>
            <a:r>
              <a:rPr lang="en-US" sz="2400" b="1" dirty="0">
                <a:solidFill>
                  <a:srgbClr val="000000"/>
                </a:solidFill>
              </a:rPr>
              <a:t>group and consists of fixed surfaces such as </a:t>
            </a:r>
            <a:r>
              <a:rPr lang="en-US" sz="2400" b="1" dirty="0">
                <a:solidFill>
                  <a:srgbClr val="FF0000"/>
                </a:solidFill>
              </a:rPr>
              <a:t>the vertical stabilizer and the horizontal stabilizer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0000"/>
                </a:solidFill>
              </a:rPr>
              <a:t>movable surfaces </a:t>
            </a:r>
            <a:r>
              <a:rPr lang="en-US" sz="2400" b="1" dirty="0">
                <a:solidFill>
                  <a:srgbClr val="FF0000"/>
                </a:solidFill>
              </a:rPr>
              <a:t>include the rudder, the elevator, and one or more trim tabs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2069306"/>
            <a:ext cx="4618411" cy="34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95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Empennage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2427758"/>
            <a:ext cx="3962399" cy="2677642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The rudder </a:t>
            </a:r>
            <a:r>
              <a:rPr lang="en-US" sz="2400" b="1" dirty="0">
                <a:solidFill>
                  <a:srgbClr val="000000"/>
                </a:solidFill>
              </a:rPr>
              <a:t>is attached to the back of the vertical stabilizer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During </a:t>
            </a:r>
            <a:r>
              <a:rPr lang="en-US" sz="2400" b="1" dirty="0">
                <a:solidFill>
                  <a:srgbClr val="000000"/>
                </a:solidFill>
              </a:rPr>
              <a:t>flight, it </a:t>
            </a:r>
            <a:r>
              <a:rPr lang="en-US" sz="2400" b="1" dirty="0">
                <a:solidFill>
                  <a:srgbClr val="FF0000"/>
                </a:solidFill>
              </a:rPr>
              <a:t>is used to move the airplane’s nose left and right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2069306"/>
            <a:ext cx="4618411" cy="34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57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Empennage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2427758"/>
            <a:ext cx="3962399" cy="304697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The </a:t>
            </a:r>
            <a:r>
              <a:rPr lang="en-US" sz="2400" b="1" dirty="0">
                <a:solidFill>
                  <a:srgbClr val="FF0000"/>
                </a:solidFill>
              </a:rPr>
              <a:t>elevator</a:t>
            </a:r>
            <a:r>
              <a:rPr lang="en-US" sz="2400" b="1" dirty="0">
                <a:solidFill>
                  <a:srgbClr val="000000"/>
                </a:solidFill>
              </a:rPr>
              <a:t>, which is attached to the back of the horizontal stabilizer, </a:t>
            </a:r>
            <a:r>
              <a:rPr lang="en-US" sz="2400" b="1" dirty="0">
                <a:solidFill>
                  <a:srgbClr val="FF0000"/>
                </a:solidFill>
              </a:rPr>
              <a:t>is used to move the nose of the airplane up and down </a:t>
            </a:r>
            <a:r>
              <a:rPr lang="en-US" sz="2400" b="1" dirty="0" smtClean="0">
                <a:solidFill>
                  <a:srgbClr val="FF0000"/>
                </a:solidFill>
              </a:rPr>
              <a:t>for climbs and descents during </a:t>
            </a:r>
            <a:r>
              <a:rPr lang="en-US" sz="2400" b="1" dirty="0">
                <a:solidFill>
                  <a:srgbClr val="FF0000"/>
                </a:solidFill>
              </a:rPr>
              <a:t>flight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2069306"/>
            <a:ext cx="4618411" cy="34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32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Empennage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752600"/>
            <a:ext cx="3962399" cy="452430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Trim </a:t>
            </a:r>
            <a:r>
              <a:rPr lang="en-US" sz="2400" b="1" dirty="0">
                <a:solidFill>
                  <a:srgbClr val="FF0000"/>
                </a:solidFill>
              </a:rPr>
              <a:t>tabs are small, movable portions of the trailing edge of the control surface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These </a:t>
            </a:r>
            <a:r>
              <a:rPr lang="en-US" sz="2400" b="1" dirty="0">
                <a:solidFill>
                  <a:srgbClr val="000000"/>
                </a:solidFill>
              </a:rPr>
              <a:t>movable trim tabs, which are controlled from the flight deck, </a:t>
            </a:r>
            <a:r>
              <a:rPr lang="en-US" sz="2400" b="1" dirty="0" smtClean="0">
                <a:solidFill>
                  <a:srgbClr val="000000"/>
                </a:solidFill>
              </a:rPr>
              <a:t>and </a:t>
            </a:r>
            <a:r>
              <a:rPr lang="en-US" sz="2400" b="1" dirty="0" smtClean="0">
                <a:solidFill>
                  <a:srgbClr val="FF0000"/>
                </a:solidFill>
              </a:rPr>
              <a:t>function to reduce </a:t>
            </a:r>
            <a:r>
              <a:rPr lang="en-US" sz="2400" b="1" dirty="0">
                <a:solidFill>
                  <a:srgbClr val="FF0000"/>
                </a:solidFill>
              </a:rPr>
              <a:t>control </a:t>
            </a:r>
            <a:r>
              <a:rPr lang="en-US" sz="2400" b="1" dirty="0" smtClean="0">
                <a:solidFill>
                  <a:srgbClr val="FF0000"/>
                </a:solidFill>
              </a:rPr>
              <a:t>pressures on the wheel or stick</a:t>
            </a:r>
            <a:r>
              <a:rPr lang="en-US" sz="2400" b="1" dirty="0" smtClean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2069306"/>
            <a:ext cx="4618411" cy="34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32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Empennage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2788846"/>
            <a:ext cx="3962399" cy="156964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Trim </a:t>
            </a:r>
            <a:r>
              <a:rPr lang="en-US" sz="2400" b="1" dirty="0">
                <a:solidFill>
                  <a:srgbClr val="FF0000"/>
                </a:solidFill>
              </a:rPr>
              <a:t>tabs may be installed on the ailerons, the rudder, and/or the elevator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2069306"/>
            <a:ext cx="4618411" cy="34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19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Empennage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371600"/>
            <a:ext cx="3962399" cy="489363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A </a:t>
            </a:r>
            <a:r>
              <a:rPr lang="en-US" sz="2400" b="1" dirty="0">
                <a:solidFill>
                  <a:srgbClr val="FF0000"/>
                </a:solidFill>
              </a:rPr>
              <a:t>second type of empennage design </a:t>
            </a:r>
            <a:r>
              <a:rPr lang="en-US" sz="2400" b="1" dirty="0" smtClean="0">
                <a:solidFill>
                  <a:srgbClr val="FF0000"/>
                </a:solidFill>
              </a:rPr>
              <a:t>incorporates </a:t>
            </a:r>
            <a:r>
              <a:rPr lang="en-US" sz="2400" b="1" dirty="0">
                <a:solidFill>
                  <a:srgbClr val="FF0000"/>
                </a:solidFill>
              </a:rPr>
              <a:t>a one-piece horizontal stabilizer that pivots from a central hinge point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This </a:t>
            </a:r>
            <a:r>
              <a:rPr lang="en-US" sz="2400" b="1" dirty="0">
                <a:solidFill>
                  <a:srgbClr val="000000"/>
                </a:solidFill>
              </a:rPr>
              <a:t>type </a:t>
            </a:r>
            <a:r>
              <a:rPr lang="en-US" sz="2400" b="1" dirty="0" smtClean="0">
                <a:solidFill>
                  <a:srgbClr val="000000"/>
                </a:solidFill>
              </a:rPr>
              <a:t>of design </a:t>
            </a:r>
            <a:r>
              <a:rPr lang="en-US" sz="2400" b="1" dirty="0">
                <a:solidFill>
                  <a:srgbClr val="000000"/>
                </a:solidFill>
              </a:rPr>
              <a:t>is </a:t>
            </a:r>
            <a:r>
              <a:rPr lang="en-US" sz="2400" b="1" dirty="0">
                <a:solidFill>
                  <a:srgbClr val="FF0000"/>
                </a:solidFill>
              </a:rPr>
              <a:t>called a </a:t>
            </a:r>
            <a:r>
              <a:rPr lang="en-US" sz="2400" b="1" dirty="0" err="1">
                <a:solidFill>
                  <a:srgbClr val="FF0000"/>
                </a:solidFill>
              </a:rPr>
              <a:t>stabilator</a:t>
            </a:r>
            <a:r>
              <a:rPr lang="en-US" sz="2400" b="1" dirty="0">
                <a:solidFill>
                  <a:srgbClr val="FF0000"/>
                </a:solidFill>
              </a:rPr>
              <a:t>, and is moved using the control wheel</a:t>
            </a:r>
            <a:r>
              <a:rPr lang="en-US" sz="2400" b="1" dirty="0">
                <a:solidFill>
                  <a:srgbClr val="000000"/>
                </a:solidFill>
              </a:rPr>
              <a:t>, just as the elevator is moved.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4862649" cy="370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65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Empennage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371600"/>
            <a:ext cx="3962399" cy="415496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</a:rPr>
              <a:t>Stabilators</a:t>
            </a:r>
            <a:r>
              <a:rPr lang="en-US" sz="2400" b="1" dirty="0">
                <a:solidFill>
                  <a:srgbClr val="FF0000"/>
                </a:solidFill>
              </a:rPr>
              <a:t> have an </a:t>
            </a:r>
            <a:r>
              <a:rPr lang="en-US" sz="2400" b="1" dirty="0" err="1">
                <a:solidFill>
                  <a:srgbClr val="FF0000"/>
                </a:solidFill>
              </a:rPr>
              <a:t>antiservo</a:t>
            </a:r>
            <a:r>
              <a:rPr lang="en-US" sz="2400" b="1" dirty="0">
                <a:solidFill>
                  <a:srgbClr val="FF0000"/>
                </a:solidFill>
              </a:rPr>
              <a:t> tab extending across their trailing edge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 err="1">
                <a:solidFill>
                  <a:srgbClr val="000000"/>
                </a:solidFill>
              </a:rPr>
              <a:t>antiservo</a:t>
            </a:r>
            <a:r>
              <a:rPr lang="en-US" sz="2400" b="1" dirty="0">
                <a:solidFill>
                  <a:srgbClr val="000000"/>
                </a:solidFill>
              </a:rPr>
              <a:t> tab moves in the same direction as the trailing edge of the </a:t>
            </a:r>
            <a:r>
              <a:rPr lang="en-US" sz="2400" b="1" dirty="0" err="1">
                <a:solidFill>
                  <a:srgbClr val="000000"/>
                </a:solidFill>
              </a:rPr>
              <a:t>stabilator</a:t>
            </a:r>
            <a:r>
              <a:rPr lang="en-US" sz="2400" b="1" dirty="0">
                <a:solidFill>
                  <a:srgbClr val="000000"/>
                </a:solidFill>
              </a:rPr>
              <a:t> and helps make the </a:t>
            </a:r>
            <a:r>
              <a:rPr lang="en-US" sz="2400" b="1" dirty="0" err="1">
                <a:solidFill>
                  <a:srgbClr val="000000"/>
                </a:solidFill>
              </a:rPr>
              <a:t>stabilator</a:t>
            </a:r>
            <a:r>
              <a:rPr lang="en-US" sz="2400" b="1" dirty="0">
                <a:solidFill>
                  <a:srgbClr val="000000"/>
                </a:solidFill>
              </a:rPr>
              <a:t> less sensitive. 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4862649" cy="370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05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Empennage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2187490"/>
            <a:ext cx="3962399" cy="230831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 err="1">
                <a:solidFill>
                  <a:srgbClr val="000000"/>
                </a:solidFill>
              </a:rPr>
              <a:t>antiservo</a:t>
            </a:r>
            <a:r>
              <a:rPr lang="en-US" sz="2400" b="1" dirty="0">
                <a:solidFill>
                  <a:srgbClr val="000000"/>
                </a:solidFill>
              </a:rPr>
              <a:t> tab also functions as a trim tab to relieve control pressures and helps maintain the </a:t>
            </a:r>
            <a:r>
              <a:rPr lang="en-US" sz="2400" b="1" dirty="0" err="1">
                <a:solidFill>
                  <a:srgbClr val="000000"/>
                </a:solidFill>
              </a:rPr>
              <a:t>stabilator</a:t>
            </a:r>
            <a:r>
              <a:rPr lang="en-US" sz="2400" b="1" dirty="0">
                <a:solidFill>
                  <a:srgbClr val="000000"/>
                </a:solidFill>
              </a:rPr>
              <a:t> in the desired position.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4862649" cy="370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92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4" tIns="32142" rIns="64284" bIns="32142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6" y="685353"/>
            <a:ext cx="8786813" cy="5866805"/>
          </a:xfrm>
        </p:spPr>
        <p:txBody>
          <a:bodyPr lIns="88887" tIns="50793" rIns="88887" bIns="50793"/>
          <a:lstStyle/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rgbClr val="0070C0"/>
                </a:solidFill>
              </a:rPr>
              <a:t>What </a:t>
            </a:r>
            <a:r>
              <a:rPr lang="en-US" sz="2500" b="1" dirty="0" smtClean="0">
                <a:solidFill>
                  <a:srgbClr val="0070C0"/>
                </a:solidFill>
              </a:rPr>
              <a:t>are the two most popular types of fuselage structures?</a:t>
            </a:r>
            <a:endParaRPr lang="en-US" sz="2500" b="1" dirty="0">
              <a:solidFill>
                <a:srgbClr val="0070C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are the three types of wing designs?</a:t>
            </a:r>
            <a:endParaRPr lang="en-US" b="1" dirty="0" smtClean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are wing struts attached midway out on the wing called?</a:t>
            </a:r>
            <a:endParaRPr lang="en-US" b="1" dirty="0" smtClean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are the principal structural parts of a wing?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When flaps are extended during takeoff what do they provide to the aircraft?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3" y="0"/>
            <a:ext cx="8229823" cy="837158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9/9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86443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Landing Gear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371600"/>
            <a:ext cx="3962399" cy="52629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The landing gear is the principal support of the airplane when parked, taxiing, taking off, or landing.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0000"/>
                </a:solidFill>
              </a:rPr>
              <a:t>most common type of </a:t>
            </a:r>
            <a:r>
              <a:rPr lang="en-US" sz="2400" b="1" dirty="0">
                <a:solidFill>
                  <a:srgbClr val="FF0000"/>
                </a:solidFill>
              </a:rPr>
              <a:t>landing gear consists of wheels</a:t>
            </a:r>
            <a:r>
              <a:rPr lang="en-US" sz="2400" b="1" dirty="0">
                <a:solidFill>
                  <a:srgbClr val="000000"/>
                </a:solidFill>
              </a:rPr>
              <a:t>, but airplanes can also be equipped with </a:t>
            </a:r>
            <a:r>
              <a:rPr lang="en-US" sz="2400" b="1" dirty="0">
                <a:solidFill>
                  <a:srgbClr val="FF0000"/>
                </a:solidFill>
              </a:rPr>
              <a:t>floats</a:t>
            </a:r>
            <a:r>
              <a:rPr lang="en-US" sz="2400" b="1" dirty="0">
                <a:solidFill>
                  <a:srgbClr val="000000"/>
                </a:solidFill>
              </a:rPr>
              <a:t> for water operations, </a:t>
            </a:r>
            <a:r>
              <a:rPr lang="en-US" sz="2400" b="1" dirty="0">
                <a:solidFill>
                  <a:srgbClr val="FF0000"/>
                </a:solidFill>
              </a:rPr>
              <a:t>or skis</a:t>
            </a:r>
            <a:r>
              <a:rPr lang="en-US" sz="2400" b="1" dirty="0">
                <a:solidFill>
                  <a:srgbClr val="000000"/>
                </a:solidFill>
              </a:rPr>
              <a:t> for landing on snow.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1209676"/>
            <a:ext cx="2747962" cy="549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05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Landing Gear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371600"/>
            <a:ext cx="3962399" cy="378563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Landing gear with a rear mounted wheel is called conventional landing gear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Airplanes with conventional landing gear are sometimes referred to as </a:t>
            </a:r>
            <a:r>
              <a:rPr lang="en-US" sz="2400" b="1" dirty="0" err="1">
                <a:solidFill>
                  <a:srgbClr val="000000"/>
                </a:solidFill>
              </a:rPr>
              <a:t>tailwheel</a:t>
            </a:r>
            <a:r>
              <a:rPr lang="en-US" sz="2400" b="1" dirty="0">
                <a:solidFill>
                  <a:srgbClr val="000000"/>
                </a:solidFill>
              </a:rPr>
              <a:t> airplanes. 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213104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78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Landing Gear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371600"/>
            <a:ext cx="3962399" cy="52629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When </a:t>
            </a:r>
            <a:r>
              <a:rPr lang="en-US" sz="2400" b="1" dirty="0">
                <a:solidFill>
                  <a:srgbClr val="FF0000"/>
                </a:solidFill>
              </a:rPr>
              <a:t>the third wheel is located on the nose</a:t>
            </a:r>
            <a:r>
              <a:rPr lang="en-US" sz="2400" b="1" dirty="0">
                <a:solidFill>
                  <a:srgbClr val="000000"/>
                </a:solidFill>
              </a:rPr>
              <a:t>, it is called a </a:t>
            </a:r>
            <a:r>
              <a:rPr lang="en-US" sz="2400" b="1" dirty="0" err="1">
                <a:solidFill>
                  <a:srgbClr val="000000"/>
                </a:solidFill>
              </a:rPr>
              <a:t>nosewheel</a:t>
            </a:r>
            <a:r>
              <a:rPr lang="en-US" sz="2400" b="1" dirty="0">
                <a:solidFill>
                  <a:srgbClr val="000000"/>
                </a:solidFill>
              </a:rPr>
              <a:t>, and the design is </a:t>
            </a:r>
            <a:r>
              <a:rPr lang="en-US" sz="2400" b="1" dirty="0">
                <a:solidFill>
                  <a:srgbClr val="FF0000"/>
                </a:solidFill>
              </a:rPr>
              <a:t>referred to as a tricycle gear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A </a:t>
            </a:r>
            <a:r>
              <a:rPr lang="en-US" sz="2400" b="1" dirty="0">
                <a:solidFill>
                  <a:srgbClr val="000000"/>
                </a:solidFill>
              </a:rPr>
              <a:t>steerable </a:t>
            </a:r>
            <a:r>
              <a:rPr lang="en-US" sz="2400" b="1" dirty="0" err="1">
                <a:solidFill>
                  <a:srgbClr val="000000"/>
                </a:solidFill>
              </a:rPr>
              <a:t>nosewheel</a:t>
            </a:r>
            <a:r>
              <a:rPr lang="en-US" sz="2400" b="1" dirty="0">
                <a:solidFill>
                  <a:srgbClr val="000000"/>
                </a:solidFill>
              </a:rPr>
              <a:t> or </a:t>
            </a:r>
            <a:r>
              <a:rPr lang="en-US" sz="2400" b="1" dirty="0" err="1">
                <a:solidFill>
                  <a:srgbClr val="000000"/>
                </a:solidFill>
              </a:rPr>
              <a:t>tailwheel</a:t>
            </a:r>
            <a:r>
              <a:rPr lang="en-US" sz="2400" b="1" dirty="0">
                <a:solidFill>
                  <a:srgbClr val="000000"/>
                </a:solidFill>
              </a:rPr>
              <a:t> permits the airplane to be controlled throughout all operations while on the ground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213104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92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Landing Gear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371600"/>
            <a:ext cx="3962399" cy="452430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Most </a:t>
            </a:r>
            <a:r>
              <a:rPr lang="en-US" sz="2400" b="1" dirty="0">
                <a:solidFill>
                  <a:srgbClr val="FF0000"/>
                </a:solidFill>
              </a:rPr>
              <a:t>aircraft are steered by moving the rudder pedals</a:t>
            </a:r>
            <a:r>
              <a:rPr lang="en-US" sz="2400" b="1" dirty="0">
                <a:solidFill>
                  <a:srgbClr val="000000"/>
                </a:solidFill>
              </a:rPr>
              <a:t>, whether </a:t>
            </a:r>
            <a:r>
              <a:rPr lang="en-US" sz="2400" b="1" dirty="0" err="1">
                <a:solidFill>
                  <a:srgbClr val="000000"/>
                </a:solidFill>
              </a:rPr>
              <a:t>nosewheel</a:t>
            </a:r>
            <a:r>
              <a:rPr lang="en-US" sz="2400" b="1" dirty="0">
                <a:solidFill>
                  <a:srgbClr val="000000"/>
                </a:solidFill>
              </a:rPr>
              <a:t> or </a:t>
            </a:r>
            <a:r>
              <a:rPr lang="en-US" sz="2400" b="1" dirty="0" err="1">
                <a:solidFill>
                  <a:srgbClr val="000000"/>
                </a:solidFill>
              </a:rPr>
              <a:t>tailwheel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Additionally</a:t>
            </a:r>
            <a:r>
              <a:rPr lang="en-US" sz="2400" b="1" dirty="0">
                <a:solidFill>
                  <a:srgbClr val="000000"/>
                </a:solidFill>
              </a:rPr>
              <a:t>, some aircraft are </a:t>
            </a:r>
            <a:r>
              <a:rPr lang="en-US" sz="2400" b="1" dirty="0">
                <a:solidFill>
                  <a:srgbClr val="FF0000"/>
                </a:solidFill>
              </a:rPr>
              <a:t>steered by </a:t>
            </a:r>
            <a:r>
              <a:rPr lang="en-US" sz="2400" b="1" dirty="0" smtClean="0">
                <a:solidFill>
                  <a:srgbClr val="FF0000"/>
                </a:solidFill>
              </a:rPr>
              <a:t>using differential braking (alternating the application of brakes on one side then the other).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213104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92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Powerplant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2070094"/>
            <a:ext cx="3962399" cy="341630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The </a:t>
            </a:r>
            <a:r>
              <a:rPr lang="en-US" sz="2400" b="1" dirty="0" err="1">
                <a:solidFill>
                  <a:srgbClr val="FF0000"/>
                </a:solidFill>
              </a:rPr>
              <a:t>powerplant</a:t>
            </a:r>
            <a:r>
              <a:rPr lang="en-US" sz="2400" b="1" dirty="0">
                <a:solidFill>
                  <a:srgbClr val="000000"/>
                </a:solidFill>
              </a:rPr>
              <a:t> usually </a:t>
            </a:r>
            <a:r>
              <a:rPr lang="en-US" sz="2400" b="1" dirty="0">
                <a:solidFill>
                  <a:srgbClr val="FF0000"/>
                </a:solidFill>
              </a:rPr>
              <a:t>includes both the engine and the propeller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0000"/>
                </a:solidFill>
              </a:rPr>
              <a:t>primary </a:t>
            </a:r>
            <a:r>
              <a:rPr lang="en-US" sz="2400" b="1" dirty="0">
                <a:solidFill>
                  <a:srgbClr val="FF0000"/>
                </a:solidFill>
              </a:rPr>
              <a:t>function</a:t>
            </a:r>
            <a:r>
              <a:rPr lang="en-US" sz="2400" b="1" dirty="0">
                <a:solidFill>
                  <a:srgbClr val="000000"/>
                </a:solidFill>
              </a:rPr>
              <a:t> of the engine is </a:t>
            </a:r>
            <a:r>
              <a:rPr lang="en-US" sz="2400" b="1" dirty="0">
                <a:solidFill>
                  <a:srgbClr val="FF0000"/>
                </a:solidFill>
              </a:rPr>
              <a:t>to provide the power to turn the propeller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263" y="1600200"/>
            <a:ext cx="4812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68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Powerplant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917694"/>
            <a:ext cx="3962399" cy="341630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It </a:t>
            </a:r>
            <a:r>
              <a:rPr lang="en-US" sz="2400" b="1" dirty="0">
                <a:solidFill>
                  <a:srgbClr val="000000"/>
                </a:solidFill>
              </a:rPr>
              <a:t>also </a:t>
            </a:r>
            <a:r>
              <a:rPr lang="en-US" sz="2400" b="1" dirty="0">
                <a:solidFill>
                  <a:srgbClr val="FF0000"/>
                </a:solidFill>
              </a:rPr>
              <a:t>generates electrical power, provides a vacuum source for some flight instruments, and in most single-engine airplanes, provides a source of heat for the pilot and passengers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263" y="1600200"/>
            <a:ext cx="4812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17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Powerplant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371600"/>
            <a:ext cx="3962399" cy="489363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The </a:t>
            </a:r>
            <a:r>
              <a:rPr lang="en-US" sz="2400" b="1" dirty="0">
                <a:solidFill>
                  <a:srgbClr val="FF0000"/>
                </a:solidFill>
              </a:rPr>
              <a:t>engine is covered by a cowling, or a nacelle, which are both types of covered housings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FF0000"/>
                </a:solidFill>
              </a:rPr>
              <a:t>purpose of the cowling or </a:t>
            </a:r>
            <a:r>
              <a:rPr lang="en-US" sz="2400" b="1" dirty="0" smtClean="0">
                <a:solidFill>
                  <a:srgbClr val="FF0000"/>
                </a:solidFill>
              </a:rPr>
              <a:t>nacelle is </a:t>
            </a:r>
            <a:r>
              <a:rPr lang="en-US" sz="2400" b="1" dirty="0">
                <a:solidFill>
                  <a:srgbClr val="FF0000"/>
                </a:solidFill>
              </a:rPr>
              <a:t>to streamline the flow of air around the engine and to help cool the engine </a:t>
            </a:r>
            <a:r>
              <a:rPr lang="en-US" sz="2400" b="1" dirty="0">
                <a:solidFill>
                  <a:srgbClr val="000000"/>
                </a:solidFill>
              </a:rPr>
              <a:t>by ducting air around the cylinders.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263" y="1600200"/>
            <a:ext cx="4812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15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Powerplant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371600"/>
            <a:ext cx="3962399" cy="52629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The propeller</a:t>
            </a:r>
            <a:r>
              <a:rPr lang="en-US" sz="2400" b="1" dirty="0">
                <a:solidFill>
                  <a:srgbClr val="000000"/>
                </a:solidFill>
              </a:rPr>
              <a:t>, mounted </a:t>
            </a:r>
            <a:r>
              <a:rPr lang="en-US" sz="2400" b="1" dirty="0">
                <a:solidFill>
                  <a:srgbClr val="FF0000"/>
                </a:solidFill>
              </a:rPr>
              <a:t>on the front of the engine</a:t>
            </a:r>
            <a:r>
              <a:rPr lang="en-US" sz="2400" b="1" dirty="0">
                <a:solidFill>
                  <a:srgbClr val="000000"/>
                </a:solidFill>
              </a:rPr>
              <a:t>, translates the rotating force of the engine into thrust, a </a:t>
            </a:r>
            <a:r>
              <a:rPr lang="en-US" sz="2400" b="1" dirty="0">
                <a:solidFill>
                  <a:srgbClr val="FF0000"/>
                </a:solidFill>
              </a:rPr>
              <a:t>forward acting force </a:t>
            </a:r>
            <a:r>
              <a:rPr lang="en-US" sz="2400" b="1" dirty="0">
                <a:solidFill>
                  <a:srgbClr val="000000"/>
                </a:solidFill>
              </a:rPr>
              <a:t>that helps move the airplane through the air.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FF0000"/>
                </a:solidFill>
              </a:rPr>
              <a:t>propeller</a:t>
            </a:r>
            <a:r>
              <a:rPr lang="en-US" sz="2400" b="1" dirty="0">
                <a:solidFill>
                  <a:srgbClr val="000000"/>
                </a:solidFill>
              </a:rPr>
              <a:t> may also be </a:t>
            </a:r>
            <a:r>
              <a:rPr lang="en-US" sz="2400" b="1" dirty="0">
                <a:solidFill>
                  <a:srgbClr val="FF0000"/>
                </a:solidFill>
              </a:rPr>
              <a:t>mounted on the rear </a:t>
            </a:r>
            <a:r>
              <a:rPr lang="en-US" sz="2400" b="1" dirty="0">
                <a:solidFill>
                  <a:srgbClr val="000000"/>
                </a:solidFill>
              </a:rPr>
              <a:t>of the engine as in a </a:t>
            </a:r>
            <a:r>
              <a:rPr lang="en-US" sz="2400" b="1" dirty="0">
                <a:solidFill>
                  <a:srgbClr val="FF0000"/>
                </a:solidFill>
              </a:rPr>
              <a:t>pusher-type aircraft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263" y="1600200"/>
            <a:ext cx="4812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15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Powerplant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295400"/>
            <a:ext cx="3962399" cy="563229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A </a:t>
            </a:r>
            <a:r>
              <a:rPr lang="en-US" sz="2400" b="1" dirty="0">
                <a:solidFill>
                  <a:srgbClr val="000000"/>
                </a:solidFill>
              </a:rPr>
              <a:t>propeller is a rotating airfoil that produces thrust through aerodynamic action.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A </a:t>
            </a:r>
            <a:r>
              <a:rPr lang="en-US" sz="2400" b="1" dirty="0">
                <a:solidFill>
                  <a:srgbClr val="FF0000"/>
                </a:solidFill>
              </a:rPr>
              <a:t>low pressure area is formed at the back of the propeller’s airfoil, and high pressure is produced at the face of the propeller</a:t>
            </a:r>
            <a:r>
              <a:rPr lang="en-US" sz="2400" b="1" dirty="0">
                <a:solidFill>
                  <a:srgbClr val="000000"/>
                </a:solidFill>
              </a:rPr>
              <a:t>, similar to the way lift is generated by an airfoil used as a lifting surface or wing. 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263" y="1600200"/>
            <a:ext cx="4812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83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Powerplant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2480622"/>
            <a:ext cx="3962399" cy="193897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This </a:t>
            </a:r>
            <a:r>
              <a:rPr lang="en-US" sz="2400" b="1" dirty="0">
                <a:solidFill>
                  <a:srgbClr val="FF0000"/>
                </a:solidFill>
              </a:rPr>
              <a:t>pressure differential pulls air through the propeller, which in turn pulls the airplane forward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263" y="1600200"/>
            <a:ext cx="4812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83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Fuselage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2199158"/>
            <a:ext cx="3962399" cy="2677642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FF0000"/>
                </a:solidFill>
              </a:rPr>
              <a:t>most popular types of fuselage structures </a:t>
            </a:r>
            <a:r>
              <a:rPr lang="en-US" sz="2400" b="1" dirty="0">
                <a:solidFill>
                  <a:srgbClr val="000000"/>
                </a:solidFill>
              </a:rPr>
              <a:t>used in today’s aircraft are the </a:t>
            </a:r>
            <a:r>
              <a:rPr lang="en-US" sz="2400" b="1" dirty="0" err="1">
                <a:solidFill>
                  <a:srgbClr val="FF0000"/>
                </a:solidFill>
              </a:rPr>
              <a:t>monocoque</a:t>
            </a:r>
            <a:r>
              <a:rPr lang="en-US" sz="2400" b="1" dirty="0">
                <a:solidFill>
                  <a:srgbClr val="000000"/>
                </a:solidFill>
              </a:rPr>
              <a:t> (French for “single shell”) </a:t>
            </a:r>
            <a:r>
              <a:rPr lang="en-US" sz="2400" b="1" dirty="0">
                <a:solidFill>
                  <a:srgbClr val="FF0000"/>
                </a:solidFill>
              </a:rPr>
              <a:t>and </a:t>
            </a:r>
            <a:r>
              <a:rPr lang="en-US" sz="2400" b="1" dirty="0" err="1">
                <a:solidFill>
                  <a:srgbClr val="FF0000"/>
                </a:solidFill>
              </a:rPr>
              <a:t>semimonocoque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4562"/>
            <a:ext cx="4256738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02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175260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48289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pPr defTabSz="410688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pPr defTabSz="410688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1" tIns="32140" rIns="64281" bIns="32140"/>
          <a:lstStyle/>
          <a:p>
            <a:pPr defTabSz="410688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4" y="1357313"/>
            <a:ext cx="8534549" cy="4054078"/>
          </a:xfrm>
        </p:spPr>
        <p:txBody>
          <a:bodyPr lIns="88882" tIns="50791" rIns="88882" bIns="50791" anchor="t"/>
          <a:lstStyle/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in writing the major components of an aircraft.</a:t>
            </a: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28" lvl="0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in writing the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subcomponents </a:t>
            </a: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of an aircraft.</a:t>
            </a:r>
          </a:p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in writing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types of aircraft construction.</a:t>
            </a: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77004" indent="0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0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60" lvl="1" indent="-154008" defTabSz="914004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0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60" lvl="1" indent="-154008" defTabSz="914004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importance of Aeronautical Knowledge for the student pilot learning to fly.</a:t>
            </a:r>
            <a:endParaRPr lang="en-US" sz="20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4" y="274588"/>
            <a:ext cx="8229823" cy="1143000"/>
          </a:xfrm>
        </p:spPr>
        <p:txBody>
          <a:bodyPr lIns="88882" tIns="50791" rIns="88882" bIns="50791"/>
          <a:lstStyle/>
          <a:p>
            <a:pPr algn="l" defTabSz="914004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44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Empennage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524000"/>
            <a:ext cx="3962399" cy="452430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The empennage includes the entire tail </a:t>
            </a:r>
            <a:r>
              <a:rPr lang="en-US" sz="2400" b="1" dirty="0">
                <a:solidFill>
                  <a:srgbClr val="000000"/>
                </a:solidFill>
              </a:rPr>
              <a:t>group and consists of fixed surfaces such as </a:t>
            </a:r>
            <a:r>
              <a:rPr lang="en-US" sz="2400" b="1" dirty="0">
                <a:solidFill>
                  <a:srgbClr val="FF0000"/>
                </a:solidFill>
              </a:rPr>
              <a:t>the vertical stabilizer and the horizontal stabilizer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0000"/>
                </a:solidFill>
              </a:rPr>
              <a:t>movable surfaces </a:t>
            </a:r>
            <a:r>
              <a:rPr lang="en-US" sz="2400" b="1" dirty="0">
                <a:solidFill>
                  <a:srgbClr val="FF0000"/>
                </a:solidFill>
              </a:rPr>
              <a:t>include the rudder, the elevator, and one or more trim tabs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2069306"/>
            <a:ext cx="4618411" cy="34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23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Landing Gear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371600"/>
            <a:ext cx="3962399" cy="52629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The landing gear is the principal support of the airplane when parked, taxiing, taking off, or landing.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0000"/>
                </a:solidFill>
              </a:rPr>
              <a:t>most common type of </a:t>
            </a:r>
            <a:r>
              <a:rPr lang="en-US" sz="2400" b="1" dirty="0">
                <a:solidFill>
                  <a:srgbClr val="FF0000"/>
                </a:solidFill>
              </a:rPr>
              <a:t>landing gear consists of wheels</a:t>
            </a:r>
            <a:r>
              <a:rPr lang="en-US" sz="2400" b="1" dirty="0">
                <a:solidFill>
                  <a:srgbClr val="000000"/>
                </a:solidFill>
              </a:rPr>
              <a:t>, but airplanes can also be equipped with </a:t>
            </a:r>
            <a:r>
              <a:rPr lang="en-US" sz="2400" b="1" dirty="0">
                <a:solidFill>
                  <a:srgbClr val="FF0000"/>
                </a:solidFill>
              </a:rPr>
              <a:t>floats</a:t>
            </a:r>
            <a:r>
              <a:rPr lang="en-US" sz="2400" b="1" dirty="0">
                <a:solidFill>
                  <a:srgbClr val="000000"/>
                </a:solidFill>
              </a:rPr>
              <a:t> for water operations, </a:t>
            </a:r>
            <a:r>
              <a:rPr lang="en-US" sz="2400" b="1" dirty="0">
                <a:solidFill>
                  <a:srgbClr val="FF0000"/>
                </a:solidFill>
              </a:rPr>
              <a:t>or skis</a:t>
            </a:r>
            <a:r>
              <a:rPr lang="en-US" sz="2400" b="1" dirty="0">
                <a:solidFill>
                  <a:srgbClr val="000000"/>
                </a:solidFill>
              </a:rPr>
              <a:t> for landing on snow.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1209676"/>
            <a:ext cx="2747962" cy="549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63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Powerplant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2070094"/>
            <a:ext cx="3962399" cy="341630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The </a:t>
            </a:r>
            <a:r>
              <a:rPr lang="en-US" sz="2400" b="1" dirty="0" err="1">
                <a:solidFill>
                  <a:srgbClr val="FF0000"/>
                </a:solidFill>
              </a:rPr>
              <a:t>powerplant</a:t>
            </a:r>
            <a:r>
              <a:rPr lang="en-US" sz="2400" b="1" dirty="0">
                <a:solidFill>
                  <a:srgbClr val="000000"/>
                </a:solidFill>
              </a:rPr>
              <a:t> usually </a:t>
            </a:r>
            <a:r>
              <a:rPr lang="en-US" sz="2400" b="1" dirty="0">
                <a:solidFill>
                  <a:srgbClr val="FF0000"/>
                </a:solidFill>
              </a:rPr>
              <a:t>includes both the engine and the propeller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0000"/>
                </a:solidFill>
              </a:rPr>
              <a:t>primary </a:t>
            </a:r>
            <a:r>
              <a:rPr lang="en-US" sz="2400" b="1" dirty="0">
                <a:solidFill>
                  <a:srgbClr val="FF0000"/>
                </a:solidFill>
              </a:rPr>
              <a:t>function</a:t>
            </a:r>
            <a:r>
              <a:rPr lang="en-US" sz="2400" b="1" dirty="0">
                <a:solidFill>
                  <a:srgbClr val="000000"/>
                </a:solidFill>
              </a:rPr>
              <a:t> of the engine is </a:t>
            </a:r>
            <a:r>
              <a:rPr lang="en-US" sz="2400" b="1" dirty="0">
                <a:solidFill>
                  <a:srgbClr val="FF0000"/>
                </a:solidFill>
              </a:rPr>
              <a:t>to provide the power to turn the propeller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263" y="1600200"/>
            <a:ext cx="4812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14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175260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1272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175260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4698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4" tIns="32142" rIns="64284" bIns="32142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6" y="685353"/>
            <a:ext cx="8786813" cy="5866805"/>
          </a:xfrm>
        </p:spPr>
        <p:txBody>
          <a:bodyPr lIns="88887" tIns="50793" rIns="88887" bIns="50793"/>
          <a:lstStyle/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are the two most popular types of fuselage structures?</a:t>
            </a:r>
            <a:endParaRPr lang="en-US" sz="2500" b="1" dirty="0">
              <a:solidFill>
                <a:schemeClr val="bg1">
                  <a:lumMod val="8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ea typeface="Helvetica" charset="0"/>
                <a:cs typeface="Helvetica" charset="0"/>
                <a:sym typeface="Helvetica" charset="0"/>
              </a:rPr>
              <a:t>are the three types of wing designs?</a:t>
            </a:r>
            <a:endParaRPr lang="en-US" b="1" dirty="0" smtClean="0"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are wing struts attached midway out on the wing called?</a:t>
            </a:r>
            <a:endParaRPr lang="en-US" b="1" dirty="0" smtClean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are the principal structural parts of a wing?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When flaps are extended during takeoff what do they provide to the aircraft?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3" y="0"/>
            <a:ext cx="8229823" cy="837158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9/9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86443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Wings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2199158"/>
            <a:ext cx="3962399" cy="341630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Wings may be attached at the top, middle, or lower portion of the fuselage.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These </a:t>
            </a:r>
            <a:r>
              <a:rPr lang="en-US" sz="2400" b="1" dirty="0">
                <a:solidFill>
                  <a:srgbClr val="FF0000"/>
                </a:solidFill>
              </a:rPr>
              <a:t>designs are referred to as high-, mid-, and low-wing, respectively.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437" y="1981200"/>
            <a:ext cx="4636163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4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4" tIns="32142" rIns="64284" bIns="32142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6" y="685353"/>
            <a:ext cx="8786813" cy="5866805"/>
          </a:xfrm>
        </p:spPr>
        <p:txBody>
          <a:bodyPr lIns="88887" tIns="50793" rIns="88887" bIns="50793"/>
          <a:lstStyle/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are the two most popular types of fuselage structures?</a:t>
            </a:r>
            <a:endParaRPr lang="en-US" sz="2500" b="1" dirty="0">
              <a:solidFill>
                <a:schemeClr val="bg1">
                  <a:lumMod val="8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are the three types of wing designs?</a:t>
            </a:r>
            <a:endParaRPr lang="en-US" b="1" dirty="0" smtClean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are wing struts attached midway out on the wing called?</a:t>
            </a:r>
            <a:endParaRPr lang="en-US" b="1" dirty="0" smtClean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are the principal structural parts of a wing?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When flaps are extended during takeoff what do they provide to the aircraft?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3" y="0"/>
            <a:ext cx="8229823" cy="837158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9/9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86443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Wings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219200"/>
            <a:ext cx="3962399" cy="563229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Since </a:t>
            </a:r>
            <a:r>
              <a:rPr lang="en-US" sz="2400" b="1" dirty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FF0000"/>
                </a:solidFill>
              </a:rPr>
              <a:t>wing struts </a:t>
            </a:r>
            <a:r>
              <a:rPr lang="en-US" sz="2400" b="1" dirty="0">
                <a:solidFill>
                  <a:srgbClr val="000000"/>
                </a:solidFill>
              </a:rPr>
              <a:t>are usually </a:t>
            </a:r>
            <a:r>
              <a:rPr lang="en-US" sz="2400" b="1" dirty="0">
                <a:solidFill>
                  <a:srgbClr val="FF0000"/>
                </a:solidFill>
              </a:rPr>
              <a:t>attached</a:t>
            </a:r>
            <a:r>
              <a:rPr lang="en-US" sz="2400" b="1" dirty="0">
                <a:solidFill>
                  <a:srgbClr val="000000"/>
                </a:solidFill>
              </a:rPr>
              <a:t> approximately </a:t>
            </a:r>
            <a:r>
              <a:rPr lang="en-US" sz="2400" b="1" dirty="0">
                <a:solidFill>
                  <a:srgbClr val="FF0000"/>
                </a:solidFill>
              </a:rPr>
              <a:t>halfway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out on the wing</a:t>
            </a:r>
            <a:r>
              <a:rPr lang="en-US" sz="2400" b="1" dirty="0">
                <a:solidFill>
                  <a:srgbClr val="000000"/>
                </a:solidFill>
              </a:rPr>
              <a:t>, this type of wing structure is </a:t>
            </a:r>
            <a:r>
              <a:rPr lang="en-US" sz="2400" b="1" dirty="0">
                <a:solidFill>
                  <a:srgbClr val="FF0000"/>
                </a:solidFill>
              </a:rPr>
              <a:t>called semi-cantilever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A </a:t>
            </a:r>
            <a:r>
              <a:rPr lang="en-US" sz="2400" b="1" dirty="0">
                <a:solidFill>
                  <a:srgbClr val="000000"/>
                </a:solidFill>
              </a:rPr>
              <a:t>few high-wing and most low-wing airplanes have a </a:t>
            </a:r>
            <a:r>
              <a:rPr lang="en-US" sz="2400" b="1" dirty="0">
                <a:solidFill>
                  <a:srgbClr val="FF0000"/>
                </a:solidFill>
              </a:rPr>
              <a:t>full cantilever wing </a:t>
            </a:r>
            <a:r>
              <a:rPr lang="en-US" sz="2400" b="1" dirty="0">
                <a:solidFill>
                  <a:srgbClr val="000000"/>
                </a:solidFill>
              </a:rPr>
              <a:t>designed to </a:t>
            </a:r>
            <a:r>
              <a:rPr lang="en-US" sz="2400" b="1" dirty="0">
                <a:solidFill>
                  <a:srgbClr val="FF0000"/>
                </a:solidFill>
              </a:rPr>
              <a:t>carry the loads without external struts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161" y="2438400"/>
            <a:ext cx="4499039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73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4" tIns="32142" rIns="64284" bIns="32142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6" y="685353"/>
            <a:ext cx="8786813" cy="5866805"/>
          </a:xfrm>
        </p:spPr>
        <p:txBody>
          <a:bodyPr lIns="88887" tIns="50793" rIns="88887" bIns="50793"/>
          <a:lstStyle/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are the two most popular types of fuselage structures?</a:t>
            </a:r>
            <a:endParaRPr lang="en-US" sz="2500" b="1" dirty="0">
              <a:solidFill>
                <a:schemeClr val="bg1">
                  <a:lumMod val="8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are the three types of wing designs?</a:t>
            </a:r>
            <a:endParaRPr lang="en-US" b="1" dirty="0" smtClean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are wing struts attached midway out on the wing called?</a:t>
            </a:r>
            <a:endParaRPr lang="en-US" b="1" dirty="0" smtClean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are the principal structural parts of a wing?</a:t>
            </a:r>
            <a:endParaRPr lang="en-US" b="1" dirty="0">
              <a:solidFill>
                <a:schemeClr val="tx1"/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When flaps are extended during takeoff what do they provide to the aircraft?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3" y="0"/>
            <a:ext cx="8229823" cy="837158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9/9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86443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1735</TotalTime>
  <Words>1752</Words>
  <Application>Microsoft Office PowerPoint</Application>
  <PresentationFormat>On-screen Show (4:3)</PresentationFormat>
  <Paragraphs>275</Paragraphs>
  <Slides>46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1_Office Theme</vt:lpstr>
      <vt:lpstr>Office Theme</vt:lpstr>
      <vt:lpstr>Concourse</vt:lpstr>
      <vt:lpstr>Warm-Up – 9/9 – 10 minutes</vt:lpstr>
      <vt:lpstr>Questions / Comments</vt:lpstr>
      <vt:lpstr>Warm-Up – 9/9 – 10 minutes</vt:lpstr>
      <vt:lpstr>Major Components Fuselage</vt:lpstr>
      <vt:lpstr>Warm-Up – 9/9 – 10 minutes</vt:lpstr>
      <vt:lpstr>Major Components Wings</vt:lpstr>
      <vt:lpstr>Warm-Up – 9/9 – 10 minutes</vt:lpstr>
      <vt:lpstr>Major Components Wings</vt:lpstr>
      <vt:lpstr>Warm-Up – 9/9 – 10 minutes</vt:lpstr>
      <vt:lpstr>Major Components Wings</vt:lpstr>
      <vt:lpstr>Warm-Up – 9/9 – 10 minutes</vt:lpstr>
      <vt:lpstr>Major Components Wings</vt:lpstr>
      <vt:lpstr>Questions / Comments</vt:lpstr>
      <vt:lpstr>THIS DAY IN AVIATION</vt:lpstr>
      <vt:lpstr>THIS DAY IN AVIATION</vt:lpstr>
      <vt:lpstr>THIS DAY IN AVIATION</vt:lpstr>
      <vt:lpstr>Questions / Comments</vt:lpstr>
      <vt:lpstr>PowerPoint Presentation</vt:lpstr>
      <vt:lpstr>PowerPoint Presentation</vt:lpstr>
      <vt:lpstr>Today’s Mission Requirements</vt:lpstr>
      <vt:lpstr>Sporty’ s Learn to Fly</vt:lpstr>
      <vt:lpstr>Major Components Empennage</vt:lpstr>
      <vt:lpstr>Major Components Empennage</vt:lpstr>
      <vt:lpstr>Major Components Empennage</vt:lpstr>
      <vt:lpstr>Major Components Empennage</vt:lpstr>
      <vt:lpstr>Major Components Empennage</vt:lpstr>
      <vt:lpstr>Major Components Empennage</vt:lpstr>
      <vt:lpstr>Major Components Empennage</vt:lpstr>
      <vt:lpstr>Major Components Empennage</vt:lpstr>
      <vt:lpstr>Major Components Landing Gear</vt:lpstr>
      <vt:lpstr>Major Components Landing Gear</vt:lpstr>
      <vt:lpstr>Major Components Landing Gear</vt:lpstr>
      <vt:lpstr>Major Components Landing Gear</vt:lpstr>
      <vt:lpstr>Major Components The Powerplant</vt:lpstr>
      <vt:lpstr>Major Components The Powerplant</vt:lpstr>
      <vt:lpstr>Major Components The Powerplant</vt:lpstr>
      <vt:lpstr>Major Components The Powerplant</vt:lpstr>
      <vt:lpstr>Major Components The Powerplant</vt:lpstr>
      <vt:lpstr>Major Components The Powerplant</vt:lpstr>
      <vt:lpstr>Questions / Comments</vt:lpstr>
      <vt:lpstr>Today’s Mission Requirements</vt:lpstr>
      <vt:lpstr>Major Components Empennage</vt:lpstr>
      <vt:lpstr>Major Components Landing Gear</vt:lpstr>
      <vt:lpstr>Major Components The Powerplant</vt:lpstr>
      <vt:lpstr>Questions / Comments</vt:lpstr>
      <vt:lpstr>Questions / Comments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Mastergunz</dc:creator>
  <cp:lastModifiedBy>Petrucci, Anthony P</cp:lastModifiedBy>
  <cp:revision>152</cp:revision>
  <dcterms:created xsi:type="dcterms:W3CDTF">2011-08-16T23:18:18Z</dcterms:created>
  <dcterms:modified xsi:type="dcterms:W3CDTF">2013-09-08T19:33:49Z</dcterms:modified>
</cp:coreProperties>
</file>