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 id="2147483744" r:id="rId3"/>
  </p:sldMasterIdLst>
  <p:notesMasterIdLst>
    <p:notesMasterId r:id="rId65"/>
  </p:notesMasterIdLst>
  <p:sldIdLst>
    <p:sldId id="385" r:id="rId4"/>
    <p:sldId id="399" r:id="rId5"/>
    <p:sldId id="629" r:id="rId6"/>
    <p:sldId id="634" r:id="rId7"/>
    <p:sldId id="630" r:id="rId8"/>
    <p:sldId id="635" r:id="rId9"/>
    <p:sldId id="631" r:id="rId10"/>
    <p:sldId id="636" r:id="rId11"/>
    <p:sldId id="632" r:id="rId12"/>
    <p:sldId id="637" r:id="rId13"/>
    <p:sldId id="633" r:id="rId14"/>
    <p:sldId id="638" r:id="rId15"/>
    <p:sldId id="396" r:id="rId16"/>
    <p:sldId id="614" r:id="rId17"/>
    <p:sldId id="615" r:id="rId18"/>
    <p:sldId id="616" r:id="rId19"/>
    <p:sldId id="397" r:id="rId20"/>
    <p:sldId id="639" r:id="rId21"/>
    <p:sldId id="640" r:id="rId22"/>
    <p:sldId id="641" r:id="rId23"/>
    <p:sldId id="618" r:id="rId24"/>
    <p:sldId id="619" r:id="rId25"/>
    <p:sldId id="654" r:id="rId26"/>
    <p:sldId id="642" r:id="rId27"/>
    <p:sldId id="625" r:id="rId28"/>
    <p:sldId id="643" r:id="rId29"/>
    <p:sldId id="626" r:id="rId30"/>
    <p:sldId id="645" r:id="rId31"/>
    <p:sldId id="627" r:id="rId32"/>
    <p:sldId id="646" r:id="rId33"/>
    <p:sldId id="628" r:id="rId34"/>
    <p:sldId id="647" r:id="rId35"/>
    <p:sldId id="624" r:id="rId36"/>
    <p:sldId id="294" r:id="rId37"/>
    <p:sldId id="295" r:id="rId38"/>
    <p:sldId id="312" r:id="rId39"/>
    <p:sldId id="334" r:id="rId40"/>
    <p:sldId id="528" r:id="rId41"/>
    <p:sldId id="529" r:id="rId42"/>
    <p:sldId id="530" r:id="rId43"/>
    <p:sldId id="531" r:id="rId44"/>
    <p:sldId id="532" r:id="rId45"/>
    <p:sldId id="533" r:id="rId46"/>
    <p:sldId id="534" r:id="rId47"/>
    <p:sldId id="535" r:id="rId48"/>
    <p:sldId id="536" r:id="rId49"/>
    <p:sldId id="537" r:id="rId50"/>
    <p:sldId id="538" r:id="rId51"/>
    <p:sldId id="657" r:id="rId52"/>
    <p:sldId id="655" r:id="rId53"/>
    <p:sldId id="539" r:id="rId54"/>
    <p:sldId id="540" r:id="rId55"/>
    <p:sldId id="541" r:id="rId56"/>
    <p:sldId id="656" r:id="rId57"/>
    <p:sldId id="617" r:id="rId58"/>
    <p:sldId id="648" r:id="rId59"/>
    <p:sldId id="651" r:id="rId60"/>
    <p:sldId id="649" r:id="rId61"/>
    <p:sldId id="652" r:id="rId62"/>
    <p:sldId id="650" r:id="rId63"/>
    <p:sldId id="653" r:id="rId64"/>
  </p:sldIdLst>
  <p:sldSz cx="9144000" cy="6858000" type="screen4x3"/>
  <p:notesSz cx="6858000" cy="9144000"/>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84" autoAdjust="0"/>
    <p:restoredTop sz="94660"/>
  </p:normalViewPr>
  <p:slideViewPr>
    <p:cSldViewPr showGuides="1">
      <p:cViewPr varScale="1">
        <p:scale>
          <a:sx n="62" d="100"/>
          <a:sy n="62" d="100"/>
        </p:scale>
        <p:origin x="-306" y="-90"/>
      </p:cViewPr>
      <p:guideLst>
        <p:guide orient="horz" pos="2160"/>
        <p:guide pos="2880"/>
      </p:guideLst>
    </p:cSldViewPr>
  </p:slideViewPr>
  <p:notesTextViewPr>
    <p:cViewPr>
      <p:scale>
        <a:sx n="1" d="1"/>
        <a:sy n="1" d="1"/>
      </p:scale>
      <p:origin x="0" y="0"/>
    </p:cViewPr>
  </p:notesTextViewPr>
  <p:sorterViewPr>
    <p:cViewPr>
      <p:scale>
        <a:sx n="77" d="100"/>
        <a:sy n="77" d="100"/>
      </p:scale>
      <p:origin x="0" y="7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mn-lt"/>
        <a:ea typeface="+mn-ea"/>
        <a:cs typeface="+mn-cs"/>
      </a:defRPr>
    </a:lvl1pPr>
    <a:lvl2pPr marL="457130"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90" algn="l" defTabSz="914259" rtl="0" eaLnBrk="1" latinLnBrk="0" hangingPunct="1">
      <a:defRPr sz="1200" kern="1200">
        <a:solidFill>
          <a:schemeClr val="tx1"/>
        </a:solidFill>
        <a:latin typeface="+mn-lt"/>
        <a:ea typeface="+mn-ea"/>
        <a:cs typeface="+mn-cs"/>
      </a:defRPr>
    </a:lvl4pPr>
    <a:lvl5pPr marL="1828519" algn="l" defTabSz="914259" rtl="0" eaLnBrk="1" latinLnBrk="0" hangingPunct="1">
      <a:defRPr sz="1200" kern="1200">
        <a:solidFill>
          <a:schemeClr val="tx1"/>
        </a:solidFill>
        <a:latin typeface="+mn-lt"/>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961" indent="0" algn="ctr">
              <a:buNone/>
              <a:defRPr>
                <a:solidFill>
                  <a:schemeClr val="tx1">
                    <a:tint val="75000"/>
                  </a:schemeClr>
                </a:solidFill>
              </a:defRPr>
            </a:lvl2pPr>
            <a:lvl3pPr marL="889992" indent="0" algn="ctr">
              <a:buNone/>
              <a:defRPr>
                <a:solidFill>
                  <a:schemeClr val="tx1">
                    <a:tint val="75000"/>
                  </a:schemeClr>
                </a:solidFill>
              </a:defRPr>
            </a:lvl3pPr>
            <a:lvl4pPr marL="1334896" indent="0" algn="ctr">
              <a:buNone/>
              <a:defRPr>
                <a:solidFill>
                  <a:schemeClr val="tx1">
                    <a:tint val="75000"/>
                  </a:schemeClr>
                </a:solidFill>
              </a:defRPr>
            </a:lvl4pPr>
            <a:lvl5pPr marL="1779861" indent="0" algn="ctr">
              <a:buNone/>
              <a:defRPr>
                <a:solidFill>
                  <a:schemeClr val="tx1">
                    <a:tint val="75000"/>
                  </a:schemeClr>
                </a:solidFill>
              </a:defRPr>
            </a:lvl5pPr>
            <a:lvl6pPr marL="2224829" indent="0" algn="ctr">
              <a:buNone/>
              <a:defRPr>
                <a:solidFill>
                  <a:schemeClr val="tx1">
                    <a:tint val="75000"/>
                  </a:schemeClr>
                </a:solidFill>
              </a:defRPr>
            </a:lvl6pPr>
            <a:lvl7pPr marL="2669790" indent="0" algn="ctr">
              <a:buNone/>
              <a:defRPr>
                <a:solidFill>
                  <a:schemeClr val="tx1">
                    <a:tint val="75000"/>
                  </a:schemeClr>
                </a:solidFill>
              </a:defRPr>
            </a:lvl7pPr>
            <a:lvl8pPr marL="3114753" indent="0" algn="ctr">
              <a:buNone/>
              <a:defRPr>
                <a:solidFill>
                  <a:schemeClr val="tx1">
                    <a:tint val="75000"/>
                  </a:schemeClr>
                </a:solidFill>
              </a:defRPr>
            </a:lvl8pPr>
            <a:lvl9pPr marL="35597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75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41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961" indent="0">
              <a:buNone/>
              <a:defRPr sz="1800">
                <a:solidFill>
                  <a:schemeClr val="tx1">
                    <a:tint val="75000"/>
                  </a:schemeClr>
                </a:solidFill>
              </a:defRPr>
            </a:lvl2pPr>
            <a:lvl3pPr marL="889992" indent="0">
              <a:buNone/>
              <a:defRPr sz="1600">
                <a:solidFill>
                  <a:schemeClr val="tx1">
                    <a:tint val="75000"/>
                  </a:schemeClr>
                </a:solidFill>
              </a:defRPr>
            </a:lvl3pPr>
            <a:lvl4pPr marL="1334896" indent="0">
              <a:buNone/>
              <a:defRPr sz="1400">
                <a:solidFill>
                  <a:schemeClr val="tx1">
                    <a:tint val="75000"/>
                  </a:schemeClr>
                </a:solidFill>
              </a:defRPr>
            </a:lvl4pPr>
            <a:lvl5pPr marL="1779861" indent="0">
              <a:buNone/>
              <a:defRPr sz="1400">
                <a:solidFill>
                  <a:schemeClr val="tx1">
                    <a:tint val="75000"/>
                  </a:schemeClr>
                </a:solidFill>
              </a:defRPr>
            </a:lvl5pPr>
            <a:lvl6pPr marL="2224829" indent="0">
              <a:buNone/>
              <a:defRPr sz="1400">
                <a:solidFill>
                  <a:schemeClr val="tx1">
                    <a:tint val="75000"/>
                  </a:schemeClr>
                </a:solidFill>
              </a:defRPr>
            </a:lvl6pPr>
            <a:lvl7pPr marL="2669790" indent="0">
              <a:buNone/>
              <a:defRPr sz="1400">
                <a:solidFill>
                  <a:schemeClr val="tx1">
                    <a:tint val="75000"/>
                  </a:schemeClr>
                </a:solidFill>
              </a:defRPr>
            </a:lvl7pPr>
            <a:lvl8pPr marL="3114753" indent="0">
              <a:buNone/>
              <a:defRPr sz="1400">
                <a:solidFill>
                  <a:schemeClr val="tx1">
                    <a:tint val="75000"/>
                  </a:schemeClr>
                </a:solidFill>
              </a:defRPr>
            </a:lvl8pPr>
            <a:lvl9pPr marL="355970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58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961" indent="0">
              <a:buNone/>
              <a:defRPr sz="2000" b="1"/>
            </a:lvl2pPr>
            <a:lvl3pPr marL="889992" indent="0">
              <a:buNone/>
              <a:defRPr sz="1800" b="1"/>
            </a:lvl3pPr>
            <a:lvl4pPr marL="1334896" indent="0">
              <a:buNone/>
              <a:defRPr sz="1600" b="1"/>
            </a:lvl4pPr>
            <a:lvl5pPr marL="1779861" indent="0">
              <a:buNone/>
              <a:defRPr sz="1600" b="1"/>
            </a:lvl5pPr>
            <a:lvl6pPr marL="2224829" indent="0">
              <a:buNone/>
              <a:defRPr sz="1600" b="1"/>
            </a:lvl6pPr>
            <a:lvl7pPr marL="2669790" indent="0">
              <a:buNone/>
              <a:defRPr sz="1600" b="1"/>
            </a:lvl7pPr>
            <a:lvl8pPr marL="3114753" indent="0">
              <a:buNone/>
              <a:defRPr sz="1600" b="1"/>
            </a:lvl8pPr>
            <a:lvl9pPr marL="35597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961" indent="0">
              <a:buNone/>
              <a:defRPr sz="2000" b="1"/>
            </a:lvl2pPr>
            <a:lvl3pPr marL="889992" indent="0">
              <a:buNone/>
              <a:defRPr sz="1800" b="1"/>
            </a:lvl3pPr>
            <a:lvl4pPr marL="1334896" indent="0">
              <a:buNone/>
              <a:defRPr sz="1600" b="1"/>
            </a:lvl4pPr>
            <a:lvl5pPr marL="1779861" indent="0">
              <a:buNone/>
              <a:defRPr sz="1600" b="1"/>
            </a:lvl5pPr>
            <a:lvl6pPr marL="2224829" indent="0">
              <a:buNone/>
              <a:defRPr sz="1600" b="1"/>
            </a:lvl6pPr>
            <a:lvl7pPr marL="2669790" indent="0">
              <a:buNone/>
              <a:defRPr sz="1600" b="1"/>
            </a:lvl7pPr>
            <a:lvl8pPr marL="3114753" indent="0">
              <a:buNone/>
              <a:defRPr sz="1600" b="1"/>
            </a:lvl8pPr>
            <a:lvl9pPr marL="35597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84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98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81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961" indent="0">
              <a:buNone/>
              <a:defRPr sz="1200"/>
            </a:lvl2pPr>
            <a:lvl3pPr marL="889992" indent="0">
              <a:buNone/>
              <a:defRPr sz="1000"/>
            </a:lvl3pPr>
            <a:lvl4pPr marL="1334896" indent="0">
              <a:buNone/>
              <a:defRPr sz="900"/>
            </a:lvl4pPr>
            <a:lvl5pPr marL="1779861" indent="0">
              <a:buNone/>
              <a:defRPr sz="900"/>
            </a:lvl5pPr>
            <a:lvl6pPr marL="2224829" indent="0">
              <a:buNone/>
              <a:defRPr sz="900"/>
            </a:lvl6pPr>
            <a:lvl7pPr marL="2669790" indent="0">
              <a:buNone/>
              <a:defRPr sz="900"/>
            </a:lvl7pPr>
            <a:lvl8pPr marL="3114753" indent="0">
              <a:buNone/>
              <a:defRPr sz="900"/>
            </a:lvl8pPr>
            <a:lvl9pPr marL="35597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6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961" indent="0">
              <a:buNone/>
              <a:defRPr sz="2800"/>
            </a:lvl2pPr>
            <a:lvl3pPr marL="889992" indent="0">
              <a:buNone/>
              <a:defRPr sz="2400"/>
            </a:lvl3pPr>
            <a:lvl4pPr marL="1334896" indent="0">
              <a:buNone/>
              <a:defRPr sz="2000"/>
            </a:lvl4pPr>
            <a:lvl5pPr marL="1779861" indent="0">
              <a:buNone/>
              <a:defRPr sz="2000"/>
            </a:lvl5pPr>
            <a:lvl6pPr marL="2224829" indent="0">
              <a:buNone/>
              <a:defRPr sz="2000"/>
            </a:lvl6pPr>
            <a:lvl7pPr marL="2669790" indent="0">
              <a:buNone/>
              <a:defRPr sz="2000"/>
            </a:lvl7pPr>
            <a:lvl8pPr marL="3114753" indent="0">
              <a:buNone/>
              <a:defRPr sz="2000"/>
            </a:lvl8pPr>
            <a:lvl9pPr marL="355970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961" indent="0">
              <a:buNone/>
              <a:defRPr sz="1200"/>
            </a:lvl2pPr>
            <a:lvl3pPr marL="889992" indent="0">
              <a:buNone/>
              <a:defRPr sz="1000"/>
            </a:lvl3pPr>
            <a:lvl4pPr marL="1334896" indent="0">
              <a:buNone/>
              <a:defRPr sz="900"/>
            </a:lvl4pPr>
            <a:lvl5pPr marL="1779861" indent="0">
              <a:buNone/>
              <a:defRPr sz="900"/>
            </a:lvl5pPr>
            <a:lvl6pPr marL="2224829" indent="0">
              <a:buNone/>
              <a:defRPr sz="900"/>
            </a:lvl6pPr>
            <a:lvl7pPr marL="2669790" indent="0">
              <a:buNone/>
              <a:defRPr sz="900"/>
            </a:lvl7pPr>
            <a:lvl8pPr marL="3114753" indent="0">
              <a:buNone/>
              <a:defRPr sz="900"/>
            </a:lvl8pPr>
            <a:lvl9pPr marL="35597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2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3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007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9/3/2013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1512011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9/3/2013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32694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9/3/2013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41594837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9/3/2013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405239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9/3/2013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715876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9/3/2013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8357036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9/3/2013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396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9/3/2013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450463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9/3/2013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405780904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9/3/2013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4969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9/3/2013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261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1"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71" y="1946674"/>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709"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2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53"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07"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561"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414"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268"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693"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118"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541"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965"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29" tIns="44465" rIns="88929" bIns="444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0"/>
            <a:ext cx="8229600" cy="4525963"/>
          </a:xfrm>
          <a:prstGeom prst="rect">
            <a:avLst/>
          </a:prstGeom>
        </p:spPr>
        <p:txBody>
          <a:bodyPr vert="horz" lIns="88929" tIns="44465" rIns="88929" bIns="44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0"/>
            <a:ext cx="2133600" cy="365125"/>
          </a:xfrm>
          <a:prstGeom prst="rect">
            <a:avLst/>
          </a:prstGeom>
        </p:spPr>
        <p:txBody>
          <a:bodyPr vert="horz" lIns="88929" tIns="44465" rIns="88929" bIns="44465" rtlCol="0" anchor="ctr"/>
          <a:lstStyle>
            <a:lvl1pPr algn="l">
              <a:defRPr sz="1200">
                <a:solidFill>
                  <a:schemeClr val="tx1">
                    <a:tint val="75000"/>
                  </a:schemeClr>
                </a:solidFill>
              </a:defRPr>
            </a:lvl1pPr>
          </a:lstStyle>
          <a:p>
            <a:pPr defTabSz="889992"/>
            <a:fld id="{15121BB8-495E-46BC-9F46-5E7C92D679A5}" type="datetimeFigureOut">
              <a:rPr lang="en-US" smtClean="0">
                <a:solidFill>
                  <a:prstClr val="black">
                    <a:tint val="75000"/>
                  </a:prstClr>
                </a:solidFill>
              </a:rPr>
              <a:pPr defTabSz="889992"/>
              <a:t>9/3/2013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0"/>
            <a:ext cx="2895600" cy="365125"/>
          </a:xfrm>
          <a:prstGeom prst="rect">
            <a:avLst/>
          </a:prstGeom>
        </p:spPr>
        <p:txBody>
          <a:bodyPr vert="horz" lIns="88929" tIns="44465" rIns="88929" bIns="44465" rtlCol="0" anchor="ctr"/>
          <a:lstStyle>
            <a:lvl1pPr algn="ctr">
              <a:defRPr sz="1200">
                <a:solidFill>
                  <a:schemeClr val="tx1">
                    <a:tint val="75000"/>
                  </a:schemeClr>
                </a:solidFill>
              </a:defRPr>
            </a:lvl1pPr>
          </a:lstStyle>
          <a:p>
            <a:pPr defTabSz="88999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0"/>
            <a:ext cx="2133600" cy="365125"/>
          </a:xfrm>
          <a:prstGeom prst="rect">
            <a:avLst/>
          </a:prstGeom>
        </p:spPr>
        <p:txBody>
          <a:bodyPr vert="horz" lIns="88929" tIns="44465" rIns="88929" bIns="44465" rtlCol="0" anchor="ctr"/>
          <a:lstStyle>
            <a:lvl1pPr algn="r">
              <a:defRPr sz="1200">
                <a:solidFill>
                  <a:schemeClr val="tx1">
                    <a:tint val="75000"/>
                  </a:schemeClr>
                </a:solidFill>
              </a:defRPr>
            </a:lvl1pPr>
          </a:lstStyle>
          <a:p>
            <a:pPr defTabSz="889992"/>
            <a:fld id="{16D10090-4924-486D-92ED-66D9784C13DB}" type="slidenum">
              <a:rPr lang="en-US" smtClean="0">
                <a:solidFill>
                  <a:prstClr val="black">
                    <a:tint val="75000"/>
                  </a:prstClr>
                </a:solidFill>
              </a:rPr>
              <a:pPr defTabSz="889992"/>
              <a:t>‹#›</a:t>
            </a:fld>
            <a:endParaRPr lang="en-US">
              <a:solidFill>
                <a:prstClr val="black">
                  <a:tint val="75000"/>
                </a:prstClr>
              </a:solidFill>
            </a:endParaRPr>
          </a:p>
        </p:txBody>
      </p:sp>
    </p:spTree>
    <p:extLst>
      <p:ext uri="{BB962C8B-B14F-4D97-AF65-F5344CB8AC3E}">
        <p14:creationId xmlns:p14="http://schemas.microsoft.com/office/powerpoint/2010/main" val="24498684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889992" rtl="0" eaLnBrk="1" latinLnBrk="0" hangingPunct="1">
        <a:spcBef>
          <a:spcPct val="0"/>
        </a:spcBef>
        <a:buNone/>
        <a:defRPr sz="4400" kern="1200">
          <a:solidFill>
            <a:schemeClr val="tx1"/>
          </a:solidFill>
          <a:latin typeface="+mj-lt"/>
          <a:ea typeface="+mj-ea"/>
          <a:cs typeface="+mj-cs"/>
        </a:defRPr>
      </a:lvl1pPr>
    </p:titleStyle>
    <p:bodyStyle>
      <a:lvl1pPr marL="333777" indent="-333777" algn="l" defTabSz="88999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990" indent="-278215" algn="l" defTabSz="88999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436" indent="-222331" algn="l" defTabSz="88999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374"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2344"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7301"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2273"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7233"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2182"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992" rtl="0" eaLnBrk="1" latinLnBrk="0" hangingPunct="1">
        <a:defRPr sz="1800" kern="1200">
          <a:solidFill>
            <a:schemeClr val="tx1"/>
          </a:solidFill>
          <a:latin typeface="+mn-lt"/>
          <a:ea typeface="+mn-ea"/>
          <a:cs typeface="+mn-cs"/>
        </a:defRPr>
      </a:lvl1pPr>
      <a:lvl2pPr marL="444961" algn="l" defTabSz="889992" rtl="0" eaLnBrk="1" latinLnBrk="0" hangingPunct="1">
        <a:defRPr sz="1800" kern="1200">
          <a:solidFill>
            <a:schemeClr val="tx1"/>
          </a:solidFill>
          <a:latin typeface="+mn-lt"/>
          <a:ea typeface="+mn-ea"/>
          <a:cs typeface="+mn-cs"/>
        </a:defRPr>
      </a:lvl2pPr>
      <a:lvl3pPr marL="889992" algn="l" defTabSz="889992" rtl="0" eaLnBrk="1" latinLnBrk="0" hangingPunct="1">
        <a:defRPr sz="1800" kern="1200">
          <a:solidFill>
            <a:schemeClr val="tx1"/>
          </a:solidFill>
          <a:latin typeface="+mn-lt"/>
          <a:ea typeface="+mn-ea"/>
          <a:cs typeface="+mn-cs"/>
        </a:defRPr>
      </a:lvl3pPr>
      <a:lvl4pPr marL="1334896" algn="l" defTabSz="889992" rtl="0" eaLnBrk="1" latinLnBrk="0" hangingPunct="1">
        <a:defRPr sz="1800" kern="1200">
          <a:solidFill>
            <a:schemeClr val="tx1"/>
          </a:solidFill>
          <a:latin typeface="+mn-lt"/>
          <a:ea typeface="+mn-ea"/>
          <a:cs typeface="+mn-cs"/>
        </a:defRPr>
      </a:lvl4pPr>
      <a:lvl5pPr marL="1779861" algn="l" defTabSz="889992" rtl="0" eaLnBrk="1" latinLnBrk="0" hangingPunct="1">
        <a:defRPr sz="1800" kern="1200">
          <a:solidFill>
            <a:schemeClr val="tx1"/>
          </a:solidFill>
          <a:latin typeface="+mn-lt"/>
          <a:ea typeface="+mn-ea"/>
          <a:cs typeface="+mn-cs"/>
        </a:defRPr>
      </a:lvl5pPr>
      <a:lvl6pPr marL="2224829" algn="l" defTabSz="889992" rtl="0" eaLnBrk="1" latinLnBrk="0" hangingPunct="1">
        <a:defRPr sz="1800" kern="1200">
          <a:solidFill>
            <a:schemeClr val="tx1"/>
          </a:solidFill>
          <a:latin typeface="+mn-lt"/>
          <a:ea typeface="+mn-ea"/>
          <a:cs typeface="+mn-cs"/>
        </a:defRPr>
      </a:lvl6pPr>
      <a:lvl7pPr marL="2669790" algn="l" defTabSz="889992" rtl="0" eaLnBrk="1" latinLnBrk="0" hangingPunct="1">
        <a:defRPr sz="1800" kern="1200">
          <a:solidFill>
            <a:schemeClr val="tx1"/>
          </a:solidFill>
          <a:latin typeface="+mn-lt"/>
          <a:ea typeface="+mn-ea"/>
          <a:cs typeface="+mn-cs"/>
        </a:defRPr>
      </a:lvl7pPr>
      <a:lvl8pPr marL="3114753" algn="l" defTabSz="889992" rtl="0" eaLnBrk="1" latinLnBrk="0" hangingPunct="1">
        <a:defRPr sz="1800" kern="1200">
          <a:solidFill>
            <a:schemeClr val="tx1"/>
          </a:solidFill>
          <a:latin typeface="+mn-lt"/>
          <a:ea typeface="+mn-ea"/>
          <a:cs typeface="+mn-cs"/>
        </a:defRPr>
      </a:lvl8pPr>
      <a:lvl9pPr marL="3559706" algn="l" defTabSz="8899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A8287187-F107-4CD8-9534-F5D0BC6D3595}" type="datetimeFigureOut">
              <a:rPr lang="en-US" smtClean="0">
                <a:solidFill>
                  <a:prstClr val="black"/>
                </a:solidFill>
              </a:rPr>
              <a:pPr defTabSz="914400"/>
              <a:t>9/3/2013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F33EDD2D-B004-45A0-8FF1-F3C2E57571A4}"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10467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Orville%20Wright&amp;source=images&amp;cd=&amp;cad=rja&amp;docid=UInJnnOwm_1wWM&amp;tbnid=1f6jSfF4Wl7ckM:&amp;ved=&amp;url=http://www.old-picture.com/wright-brothers/Orville-Wright-Seated-in-Airplane.htm&amp;ei=CjvtUZ37IYz49gT-6IDYAg&amp;bvm=bv.49478099,d.eWU&amp;psig=AFQjCNEQc2V8den9TWo1F1RgdB83WWjcGA&amp;ust=1374587998467478"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http://www.google.com/url?sa=i&amp;rct=j&amp;q=Orville%20Wright&amp;source=images&amp;cd=&amp;cad=rja&amp;docid=UInJnnOwm_1wWM&amp;tbnid=1f6jSfF4Wl7ckM:&amp;ved=0CAUQjRw&amp;url=http://www.old-picture.com/wright-brothers/Orville-Wright-Portrait.htm&amp;ei=6TrtUa_IJZLS9ASHpIDYBw&amp;bvm=bv.49478099,d.eWU&amp;psig=AFQjCNEQc2V8den9TWo1F1RgdB83WWjcGA&amp;ust=1374587998467478"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1924%20%E2%80%94%20Regular%20airmail%20service%20in%20Canada%20begins&amp;source=images&amp;cd=&amp;cad=rja&amp;docid=GOjs8AkzMQjNIM&amp;tbnid=S8yEt3v0u88OQM:&amp;ved=0CAUQjRw&amp;url=http://www.aerophilately.ca/history.html&amp;ei=XDvtUcvNBYz49gT-6IDYAg&amp;bvm=bv.49478099,d.eWU&amp;psig=AFQjCNFpiGIh45X7TXOc8F1OBG7ktyF8nw&amp;ust=1374588100235749"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hyperlink" Target="http://www.google.com/url?sa=i&amp;rct=j&amp;q=1924%20%E2%80%94%20Regular%20airmail%20service%20in%20Canada%20begins&amp;source=images&amp;cd=&amp;cad=rja&amp;docid=GOjs8AkzMQjNIM&amp;tbnid=S8yEt3v0u88OQM:&amp;ved=&amp;url=http://www.aerodacious.com/Canada1920.HTM&amp;ei=fzvtUfWJOoq69QTAwoG4Cg&amp;bvm=bv.49478099,d.eWU&amp;psig=AFQjCNFpiGIh45X7TXOc8F1OBG7ktyF8nw&amp;ust=1374588100235749"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Gloster%20%E2%80%9CMeteor%207%E2%80%9D&amp;source=images&amp;cd=&amp;cad=rja&amp;docid=3H4zZl4J-1pLSM&amp;tbnid=zmuZfTwFV_I94M:&amp;ved=0CAUQjRw&amp;url=http://www.sbap.be/archivalia/pictures/picturesbaf.htm&amp;ei=2DvtUdzpOpSK9ATHsIA4&amp;bvm=bv.49478099,d.eWU&amp;psig=AFQjCNHFBq5alIC1-qU_AtUZ1vGpJkaJ6Q&amp;ust=1374588228926444"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hyperlink" Target="http://www.google.com/url?sa=i&amp;rct=j&amp;q=British%20Squadron%20Leader%20J.S.%20Fifield&amp;source=images&amp;cd=&amp;cad=rja&amp;docid=L_dGmDfbN3hozM&amp;tbnid=BG4fcofwtv4rEM:&amp;ved=0CAUQjRw&amp;url=http://rafmuseum-1.titaninternet.co.uk/milestones-of-flight/british_civil/1955.cfm&amp;ei=EDztUdvXBIjo9ATrpYHwAg&amp;bvm=bv.49478099,d.eWU&amp;psig=AFQjCNEACP-bdXSxdm4juDgty6s6IXYqtA&amp;ust=1374588286350831"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url?sa=i&amp;rct=j&amp;q=FAA%20Chapter%202%20Aircraft%20Structures&amp;source=images&amp;cd=&amp;cad=rja&amp;docid=rDK8xT-2KiAEYM&amp;tbnid=1GMKLR5fXweeFM:&amp;ved=0CAUQjRw&amp;url=http://www.slideshare.net/junio_oliveira/aircraft-structure-chapter-2&amp;ei=jjIIUsr8IqWGyAGD7oDADw&amp;bvm=bv.50500085,d.b2I&amp;psig=AFQjCNFu3pUFqxmJt-iZj6LgGtHca4-8lA&amp;ust=137635533685991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viation%20Videos/Forces%20of%20Flight.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sz="2400"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sz="2400"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400" b="1" dirty="0">
                <a:solidFill>
                  <a:srgbClr val="0070C0"/>
                </a:solidFill>
              </a:rPr>
              <a:t>Private pilot eligibility, aeronautical knowledge, proficiency, and aeronautical requirements can be found in __________. </a:t>
            </a:r>
          </a:p>
          <a:p>
            <a:pPr marL="550217" indent="-473209" defTabSz="914051" eaLnBrk="1">
              <a:spcBef>
                <a:spcPts val="281"/>
              </a:spcBef>
              <a:buClr>
                <a:srgbClr val="0070C0"/>
              </a:buClr>
              <a:buSzPct val="80000"/>
              <a:buFontTx/>
              <a:buAutoNum type="arabicParenR"/>
            </a:pPr>
            <a:r>
              <a:rPr lang="en-US" sz="2400" b="1" dirty="0" smtClean="0">
                <a:ea typeface="Helvetica" charset="0"/>
                <a:cs typeface="Helvetica" charset="0"/>
                <a:sym typeface="Helvetica" charset="0"/>
              </a:rPr>
              <a:t>Describe the three classes of medical certificates and what is the minimum certificate a pilot must possess.</a:t>
            </a:r>
            <a:endParaRPr lang="en-US" sz="2400" b="1" dirty="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400" b="1" dirty="0" smtClean="0">
                <a:solidFill>
                  <a:srgbClr val="0070C0"/>
                </a:solidFill>
                <a:ea typeface="Helvetica" charset="0"/>
                <a:cs typeface="Helvetica" charset="0"/>
                <a:sym typeface="Helvetica" charset="0"/>
              </a:rPr>
              <a:t>(True / False) A </a:t>
            </a:r>
            <a:r>
              <a:rPr lang="en-US" sz="2400" b="1" dirty="0">
                <a:solidFill>
                  <a:srgbClr val="0070C0"/>
                </a:solidFill>
                <a:ea typeface="Helvetica" charset="0"/>
                <a:cs typeface="Helvetica" charset="0"/>
                <a:sym typeface="Helvetica" charset="0"/>
              </a:rPr>
              <a:t>private pilot may be compensated in for services as a pilot. </a:t>
            </a:r>
          </a:p>
          <a:p>
            <a:pPr marL="550217" indent="-473209" defTabSz="914051" eaLnBrk="1">
              <a:spcBef>
                <a:spcPts val="281"/>
              </a:spcBef>
              <a:buClr>
                <a:srgbClr val="0070C0"/>
              </a:buClr>
              <a:buSzPct val="80000"/>
              <a:buFontTx/>
              <a:buAutoNum type="arabicParenR"/>
            </a:pPr>
            <a:r>
              <a:rPr lang="en-US" sz="2400" b="1" dirty="0" smtClean="0">
                <a:ea typeface="Helvetica" charset="0"/>
                <a:cs typeface="Helvetica" charset="0"/>
                <a:sym typeface="Helvetica" charset="0"/>
              </a:rPr>
              <a:t>(True / False)  </a:t>
            </a:r>
            <a:r>
              <a:rPr lang="en-US" sz="2400" b="1" dirty="0">
                <a:ea typeface="Helvetica" charset="0"/>
                <a:cs typeface="Helvetica" charset="0"/>
                <a:sym typeface="Helvetica" charset="0"/>
              </a:rPr>
              <a:t>A Private pilot training under 14 CFR part 61, experience requirements include: at least 40 hours of piloting time, including 20 hours of flight with an instructor and 10 hours of solo flight.</a:t>
            </a:r>
          </a:p>
          <a:p>
            <a:pPr marL="550217" indent="-473209" defTabSz="914051" eaLnBrk="1">
              <a:spcBef>
                <a:spcPts val="281"/>
              </a:spcBef>
              <a:buClr>
                <a:srgbClr val="0070C0"/>
              </a:buClr>
              <a:buSzPct val="80000"/>
              <a:buFontTx/>
              <a:buAutoNum type="arabicParenR"/>
            </a:pPr>
            <a:r>
              <a:rPr lang="en-US" sz="2400" b="1" dirty="0" smtClean="0">
                <a:solidFill>
                  <a:srgbClr val="0070C0"/>
                </a:solidFill>
                <a:ea typeface="Helvetica" charset="0"/>
                <a:cs typeface="Helvetica" charset="0"/>
                <a:sym typeface="Helvetica" charset="0"/>
              </a:rPr>
              <a:t>What is the minimum score required to </a:t>
            </a:r>
            <a:r>
              <a:rPr lang="en-US" sz="2400" b="1" dirty="0">
                <a:solidFill>
                  <a:srgbClr val="0070C0"/>
                </a:solidFill>
                <a:ea typeface="Helvetica" charset="0"/>
                <a:cs typeface="Helvetica" charset="0"/>
                <a:sym typeface="Helvetica" charset="0"/>
              </a:rPr>
              <a:t>pass the FAA knowledge </a:t>
            </a:r>
            <a:r>
              <a:rPr lang="en-US" sz="2400" b="1" dirty="0" smtClean="0">
                <a:solidFill>
                  <a:srgbClr val="0070C0"/>
                </a:solidFill>
                <a:ea typeface="Helvetica" charset="0"/>
                <a:cs typeface="Helvetica" charset="0"/>
                <a:sym typeface="Helvetica" charset="0"/>
              </a:rPr>
              <a:t>test?</a:t>
            </a:r>
            <a:endParaRPr lang="en-US" sz="2400" b="1" dirty="0">
              <a:solidFill>
                <a:srgbClr val="0070C0"/>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46409538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1 – Introduction to Flying</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00200"/>
            <a:ext cx="3468384" cy="4521770"/>
          </a:xfrm>
          <a:prstGeom prst="rect">
            <a:avLst/>
          </a:prstGeom>
        </p:spPr>
      </p:pic>
      <p:sp>
        <p:nvSpPr>
          <p:cNvPr id="4" name="TextBox 3"/>
          <p:cNvSpPr txBox="1"/>
          <p:nvPr/>
        </p:nvSpPr>
        <p:spPr>
          <a:xfrm>
            <a:off x="1524000" y="3124200"/>
            <a:ext cx="2279791" cy="1015663"/>
          </a:xfrm>
          <a:prstGeom prst="rect">
            <a:avLst/>
          </a:prstGeom>
          <a:noFill/>
        </p:spPr>
        <p:txBody>
          <a:bodyPr wrap="none" rtlCol="0">
            <a:spAutoFit/>
          </a:bodyPr>
          <a:lstStyle/>
          <a:p>
            <a:r>
              <a:rPr lang="en-US" sz="6000" b="1" dirty="0" smtClean="0">
                <a:solidFill>
                  <a:srgbClr val="FF0000"/>
                </a:solidFill>
              </a:rPr>
              <a:t>TRUE</a:t>
            </a:r>
            <a:endParaRPr lang="en-US" sz="6000" b="1" dirty="0">
              <a:solidFill>
                <a:srgbClr val="FF0000"/>
              </a:solidFill>
            </a:endParaRPr>
          </a:p>
        </p:txBody>
      </p:sp>
    </p:spTree>
    <p:extLst>
      <p:ext uri="{BB962C8B-B14F-4D97-AF65-F5344CB8AC3E}">
        <p14:creationId xmlns:p14="http://schemas.microsoft.com/office/powerpoint/2010/main" val="5667283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sz="2000"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sz="2000"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a:solidFill>
                  <a:schemeClr val="bg1">
                    <a:lumMod val="85000"/>
                  </a:schemeClr>
                </a:solidFill>
              </a:rPr>
              <a:t>Private pilot eligibility, aeronautical knowledge, proficiency, and aeronautical requirements can be found in __________.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Describe the three classes of medical certificates and what is the minimum certificate a pilot must possess.</a:t>
            </a:r>
            <a:endParaRPr lang="en-US" sz="2000"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 </a:t>
            </a:r>
            <a:r>
              <a:rPr lang="en-US" sz="2000" b="1" dirty="0">
                <a:solidFill>
                  <a:schemeClr val="bg1">
                    <a:lumMod val="85000"/>
                  </a:schemeClr>
                </a:solidFill>
                <a:ea typeface="Helvetica" charset="0"/>
                <a:cs typeface="Helvetica" charset="0"/>
                <a:sym typeface="Helvetica" charset="0"/>
              </a:rPr>
              <a:t>private pilot may be compensated in for services as a pilot.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t>
            </a:r>
            <a:r>
              <a:rPr lang="en-US" sz="2000" b="1" dirty="0">
                <a:solidFill>
                  <a:schemeClr val="bg1">
                    <a:lumMod val="85000"/>
                  </a:schemeClr>
                </a:solidFill>
                <a:ea typeface="Helvetica" charset="0"/>
                <a:cs typeface="Helvetica" charset="0"/>
                <a:sym typeface="Helvetica" charset="0"/>
              </a:rPr>
              <a:t>A Private pilot training under 14 CFR part 61, experience requirements include: at least 40 hours of piloting time, including 20 hours of flight with an instructor and 10 hours of solo flight.</a:t>
            </a:r>
          </a:p>
          <a:p>
            <a:pPr marL="550217" indent="-473209" defTabSz="914051" eaLnBrk="1">
              <a:spcBef>
                <a:spcPts val="281"/>
              </a:spcBef>
              <a:buClr>
                <a:srgbClr val="0070C0"/>
              </a:buClr>
              <a:buSzPct val="80000"/>
              <a:buFontTx/>
              <a:buAutoNum type="arabicParenR"/>
            </a:pPr>
            <a:r>
              <a:rPr lang="en-US" sz="2000" b="1" dirty="0" smtClean="0">
                <a:solidFill>
                  <a:srgbClr val="0070C0"/>
                </a:solidFill>
                <a:ea typeface="Helvetica" charset="0"/>
                <a:cs typeface="Helvetica" charset="0"/>
                <a:sym typeface="Helvetica" charset="0"/>
              </a:rPr>
              <a:t>What is the minimum score required to </a:t>
            </a:r>
            <a:r>
              <a:rPr lang="en-US" sz="2000" b="1" dirty="0">
                <a:solidFill>
                  <a:srgbClr val="0070C0"/>
                </a:solidFill>
                <a:ea typeface="Helvetica" charset="0"/>
                <a:cs typeface="Helvetica" charset="0"/>
                <a:sym typeface="Helvetica" charset="0"/>
              </a:rPr>
              <a:t>pass the FAA knowledge </a:t>
            </a:r>
            <a:r>
              <a:rPr lang="en-US" sz="2000" b="1" dirty="0" smtClean="0">
                <a:solidFill>
                  <a:srgbClr val="0070C0"/>
                </a:solidFill>
                <a:ea typeface="Helvetica" charset="0"/>
                <a:cs typeface="Helvetica" charset="0"/>
                <a:sym typeface="Helvetica" charset="0"/>
              </a:rPr>
              <a:t>test?</a:t>
            </a:r>
            <a:endParaRPr lang="en-US" sz="2000" b="1" dirty="0">
              <a:solidFill>
                <a:srgbClr val="0070C0"/>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3499383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1 – Introduction to Flying</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00200"/>
            <a:ext cx="3468384" cy="4521770"/>
          </a:xfrm>
          <a:prstGeom prst="rect">
            <a:avLst/>
          </a:prstGeom>
        </p:spPr>
      </p:pic>
      <p:sp>
        <p:nvSpPr>
          <p:cNvPr id="4" name="TextBox 3"/>
          <p:cNvSpPr txBox="1"/>
          <p:nvPr/>
        </p:nvSpPr>
        <p:spPr>
          <a:xfrm>
            <a:off x="1447800" y="2743200"/>
            <a:ext cx="2153154" cy="2215991"/>
          </a:xfrm>
          <a:prstGeom prst="rect">
            <a:avLst/>
          </a:prstGeom>
          <a:noFill/>
        </p:spPr>
        <p:txBody>
          <a:bodyPr wrap="none" rtlCol="0">
            <a:spAutoFit/>
          </a:bodyPr>
          <a:lstStyle/>
          <a:p>
            <a:r>
              <a:rPr lang="en-US" sz="13800" b="1" dirty="0" smtClean="0">
                <a:solidFill>
                  <a:srgbClr val="FF0000"/>
                </a:solidFill>
              </a:rPr>
              <a:t>70</a:t>
            </a:r>
            <a:endParaRPr lang="en-US" sz="13800" b="1" dirty="0">
              <a:solidFill>
                <a:srgbClr val="FF0000"/>
              </a:solidFill>
            </a:endParaRPr>
          </a:p>
        </p:txBody>
      </p:sp>
    </p:spTree>
    <p:extLst>
      <p:ext uri="{BB962C8B-B14F-4D97-AF65-F5344CB8AC3E}">
        <p14:creationId xmlns:p14="http://schemas.microsoft.com/office/powerpoint/2010/main" val="56672838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830"/>
            <a:ext cx="4339828" cy="5258691"/>
          </a:xfrm>
        </p:spPr>
        <p:txBody>
          <a:bodyPr lIns="86386" tIns="49543" rIns="86386" bIns="49543" anchor="t">
            <a:normAutofit fontScale="92500" lnSpcReduction="20000"/>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3</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t> 1908 — Orville Wright makes his first flight at Fort Meyer, Virginia, circling the field one-and-one-half times. </a:t>
            </a:r>
          </a:p>
          <a:p>
            <a:pPr marL="0" indent="0">
              <a:buNone/>
            </a:pPr>
            <a:endParaRPr lang="en-US" sz="2800" dirty="0"/>
          </a:p>
          <a:p>
            <a:pPr lvl="0"/>
            <a:r>
              <a:rPr lang="en-US" sz="2800" dirty="0"/>
              <a:t>During the next two weeks, he conducts a series of 14 long, high, and impressive flights, many of which set new records and are witnessed by government officials. </a:t>
            </a: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4340" name="Picture 4" descr="http://www.old-picture.com/wright-brothers/pictures/Orville-Wright-Seated-in-Airpla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2743200"/>
            <a:ext cx="3425127" cy="388847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www.old-picture.com/wright-brothers/pictures/Orville-Wright-Portrai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818" y="1371601"/>
            <a:ext cx="2050703" cy="256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1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830"/>
            <a:ext cx="4339828" cy="5258691"/>
          </a:xfrm>
        </p:spPr>
        <p:txBody>
          <a:bodyPr lIns="86386" tIns="49543" rIns="86386" bIns="49543" anchor="t">
            <a:normAutofit/>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3</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t> 1924 — Regular airmail service in Canada begins with flights between Ontario and Québec. </a:t>
            </a: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 name="Picture 2" descr="http://www.aerophilately.ca/cl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921" y="1397121"/>
            <a:ext cx="37242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aerodacious.com/pix/CanStp0070CL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051402"/>
            <a:ext cx="3197455" cy="268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0562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830"/>
            <a:ext cx="4339828" cy="5258691"/>
          </a:xfrm>
        </p:spPr>
        <p:txBody>
          <a:bodyPr lIns="86386" tIns="49543" rIns="86386" bIns="49543" anchor="t">
            <a:normAutofit lnSpcReduction="10000"/>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3</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t> 1955 — British Squadron Leader J.S. </a:t>
            </a:r>
            <a:r>
              <a:rPr lang="en-US" sz="2800" dirty="0" err="1"/>
              <a:t>Fifield</a:t>
            </a:r>
            <a:r>
              <a:rPr lang="en-US" sz="2800" dirty="0"/>
              <a:t> in England makes the first successful demonstration of the use of an ejection seat from a moving aircraft while still on the ground. </a:t>
            </a:r>
          </a:p>
          <a:p>
            <a:pPr lvl="0"/>
            <a:r>
              <a:rPr lang="en-US" sz="2800" dirty="0"/>
              <a:t>He ejects from a modified </a:t>
            </a:r>
            <a:r>
              <a:rPr lang="en-US" sz="2800" dirty="0" err="1"/>
              <a:t>Gloster</a:t>
            </a:r>
            <a:r>
              <a:rPr lang="en-US" sz="2800" dirty="0"/>
              <a:t> “Meteor 7” that is traveling 120-mph. </a:t>
            </a: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6386" name="Picture 2" descr="http://www.sbap.be/archivalia/pictures/pics%200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88458"/>
            <a:ext cx="4194388" cy="27934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rafmuseum-1.titaninternet.co.uk/milestones-of-flight/images/6636-1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143000"/>
            <a:ext cx="3352800" cy="263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81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8" tIns="50798" rIns="50798" bIns="50798" anchor="ctr"/>
          <a:lstStyle/>
          <a:p>
            <a:pPr defTabSz="914400"/>
            <a:endParaRPr lang="en-US">
              <a:solidFill>
                <a:prstClr val="black"/>
              </a:solidFill>
            </a:endParaRPr>
          </a:p>
        </p:txBody>
      </p:sp>
      <p:sp>
        <p:nvSpPr>
          <p:cNvPr id="28675" name="AutoShape 3" descr="image1.jpg"/>
          <p:cNvSpPr>
            <a:spLocks/>
          </p:cNvSpPr>
          <p:nvPr/>
        </p:nvSpPr>
        <p:spPr bwMode="auto">
          <a:xfrm>
            <a:off x="-5581"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8" tIns="50798" rIns="50798" bIns="50798" anchor="ctr"/>
          <a:lstStyle/>
          <a:p>
            <a:pPr defTabSz="914400"/>
            <a:endParaRPr lang="en-US">
              <a:solidFill>
                <a:prstClr val="black"/>
              </a:solidFill>
            </a:endParaRPr>
          </a:p>
        </p:txBody>
      </p:sp>
      <p:sp>
        <p:nvSpPr>
          <p:cNvPr id="5126" name="Rectangle 6"/>
          <p:cNvSpPr>
            <a:spLocks noGrp="1" noChangeArrowheads="1"/>
          </p:cNvSpPr>
          <p:nvPr>
            <p:ph type="title"/>
          </p:nvPr>
        </p:nvSpPr>
        <p:spPr/>
        <p:txBody>
          <a:bodyPr lIns="88896" tIns="50798" rIns="88896" bIns="50798"/>
          <a:lstStyle/>
          <a:p>
            <a:pPr defTabSz="914145">
              <a:defRPr/>
            </a:pPr>
            <a:r>
              <a:rPr lang="en-US"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AVIATION ACES</a:t>
            </a:r>
            <a:endParaRPr lang="en-US" dirty="0" smtClean="0"/>
          </a:p>
        </p:txBody>
      </p:sp>
      <p:sp>
        <p:nvSpPr>
          <p:cNvPr id="15364" name="Rectangle 5"/>
          <p:cNvSpPr>
            <a:spLocks noGrp="1" noChangeArrowheads="1"/>
          </p:cNvSpPr>
          <p:nvPr>
            <p:ph type="body" idx="1"/>
          </p:nvPr>
        </p:nvSpPr>
        <p:spPr>
          <a:xfrm>
            <a:off x="491133" y="1364010"/>
            <a:ext cx="4040684" cy="762372"/>
          </a:xfrm>
        </p:spPr>
        <p:txBody>
          <a:bodyPr lIns="88896" tIns="50798" rIns="88896" bIns="50798" anchor="t">
            <a:normAutofit lnSpcReduction="10000"/>
          </a:bodyPr>
          <a:lstStyle/>
          <a:p>
            <a:pPr marL="221002" indent="-169658" defTabSz="914145">
              <a:lnSpc>
                <a:spcPct val="80000"/>
              </a:lnSpc>
              <a:spcBef>
                <a:spcPts val="281"/>
              </a:spcBef>
              <a:buClr>
                <a:srgbClr val="2DA2BF"/>
              </a:buClr>
              <a:buFont typeface="Wingdings 3" pitchFamily="18" charset="2"/>
              <a:buChar char="•"/>
              <a:defRPr/>
            </a:pPr>
            <a:r>
              <a:rPr lang="en-US" sz="2800" dirty="0" smtClean="0">
                <a:latin typeface="Helvetica" charset="0"/>
                <a:ea typeface="Helvetica" charset="0"/>
                <a:cs typeface="Helvetica" charset="0"/>
                <a:sym typeface="Helvetica" charset="0"/>
              </a:rPr>
              <a:t>2A</a:t>
            </a:r>
            <a:endParaRPr lang="en-US" sz="2800" dirty="0">
              <a:latin typeface="Helvetica" charset="0"/>
              <a:ea typeface="Helvetica" charset="0"/>
              <a:cs typeface="Helvetica" charset="0"/>
              <a:sym typeface="Helvetica" charset="0"/>
            </a:endParaRPr>
          </a:p>
          <a:p>
            <a:pPr>
              <a:defRPr/>
            </a:pPr>
            <a:r>
              <a:rPr lang="en-US" sz="2200" u="sng" dirty="0"/>
              <a:t>Pilots (A – 93 &amp; above)</a:t>
            </a:r>
          </a:p>
        </p:txBody>
      </p:sp>
      <p:sp>
        <p:nvSpPr>
          <p:cNvPr id="45062" name="Content Placeholder 1"/>
          <p:cNvSpPr>
            <a:spLocks noGrp="1"/>
          </p:cNvSpPr>
          <p:nvPr>
            <p:ph sz="quarter" idx="2"/>
          </p:nvPr>
        </p:nvSpPr>
        <p:spPr>
          <a:xfrm>
            <a:off x="178593" y="2143125"/>
            <a:ext cx="8584407" cy="4728269"/>
          </a:xfrm>
          <a:extLst/>
        </p:spPr>
        <p:txBody>
          <a:bodyPr lIns="64291" tIns="32146" rIns="64291" bIns="32146" numCol="2" anchor="t">
            <a:normAutofit/>
          </a:bodyPr>
          <a:lstStyle/>
          <a:p>
            <a:pPr>
              <a:defRPr/>
            </a:pPr>
            <a:r>
              <a:rPr lang="en-US" sz="2000" b="1" dirty="0" smtClean="0">
                <a:solidFill>
                  <a:srgbClr val="FF0000"/>
                </a:solidFill>
              </a:rPr>
              <a:t>Buchanan, “Olympia” Robert</a:t>
            </a:r>
          </a:p>
          <a:p>
            <a:pPr>
              <a:defRPr/>
            </a:pPr>
            <a:r>
              <a:rPr lang="en-US" sz="2000" b="1" dirty="0" err="1" smtClean="0">
                <a:solidFill>
                  <a:srgbClr val="FF0000"/>
                </a:solidFill>
              </a:rPr>
              <a:t>Hetrick</a:t>
            </a:r>
            <a:r>
              <a:rPr lang="en-US" sz="2000" b="1" dirty="0" smtClean="0">
                <a:solidFill>
                  <a:srgbClr val="FF0000"/>
                </a:solidFill>
              </a:rPr>
              <a:t>, “Radar” Mark</a:t>
            </a:r>
          </a:p>
          <a:p>
            <a:pPr>
              <a:defRPr/>
            </a:pPr>
            <a:r>
              <a:rPr lang="en-US" sz="2000" b="1" dirty="0" smtClean="0">
                <a:solidFill>
                  <a:srgbClr val="FF0000"/>
                </a:solidFill>
              </a:rPr>
              <a:t>Jennings, “Force” Michael</a:t>
            </a:r>
          </a:p>
          <a:p>
            <a:pPr>
              <a:defRPr/>
            </a:pPr>
            <a:r>
              <a:rPr lang="en-US" sz="2000" b="1" dirty="0" smtClean="0">
                <a:solidFill>
                  <a:srgbClr val="FF0000"/>
                </a:solidFill>
              </a:rPr>
              <a:t>Morgan, “Ghost” Landon</a:t>
            </a:r>
          </a:p>
          <a:p>
            <a:pPr>
              <a:defRPr/>
            </a:pPr>
            <a:r>
              <a:rPr lang="en-US" sz="2000" b="1" dirty="0" smtClean="0">
                <a:solidFill>
                  <a:srgbClr val="FF0000"/>
                </a:solidFill>
              </a:rPr>
              <a:t>Woodruff, “Woody” Michael</a:t>
            </a:r>
          </a:p>
        </p:txBody>
      </p:sp>
      <p:sp>
        <p:nvSpPr>
          <p:cNvPr id="12" name="Rectangle 5"/>
          <p:cNvSpPr>
            <a:spLocks noGrp="1" noChangeArrowheads="1"/>
          </p:cNvSpPr>
          <p:nvPr>
            <p:ph type="body" idx="1"/>
          </p:nvPr>
        </p:nvSpPr>
        <p:spPr>
          <a:xfrm>
            <a:off x="4890120" y="1361778"/>
            <a:ext cx="4040684" cy="761256"/>
          </a:xfrm>
        </p:spPr>
        <p:txBody>
          <a:bodyPr lIns="88896" tIns="50798" rIns="88896" bIns="50798" anchor="t">
            <a:normAutofit lnSpcReduction="10000"/>
          </a:bodyPr>
          <a:lstStyle/>
          <a:p>
            <a:pPr marL="221002" indent="-169658" defTabSz="914145">
              <a:lnSpc>
                <a:spcPct val="80000"/>
              </a:lnSpc>
              <a:spcBef>
                <a:spcPts val="281"/>
              </a:spcBef>
              <a:buClr>
                <a:srgbClr val="2DA2BF"/>
              </a:buClr>
              <a:buFont typeface="Wingdings 3" pitchFamily="18" charset="2"/>
              <a:buChar char="•"/>
              <a:defRPr/>
            </a:pPr>
            <a:r>
              <a:rPr lang="en-US" sz="2800" dirty="0" smtClean="0">
                <a:latin typeface="Helvetica" charset="0"/>
                <a:ea typeface="Helvetica" charset="0"/>
                <a:cs typeface="Helvetica" charset="0"/>
                <a:sym typeface="Helvetica" charset="0"/>
              </a:rPr>
              <a:t>2A</a:t>
            </a:r>
            <a:endParaRPr lang="en-US" sz="2800" dirty="0">
              <a:latin typeface="Helvetica" charset="0"/>
              <a:ea typeface="Helvetica" charset="0"/>
              <a:cs typeface="Helvetica" charset="0"/>
              <a:sym typeface="Helvetica" charset="0"/>
            </a:endParaRPr>
          </a:p>
          <a:p>
            <a:pPr>
              <a:defRPr/>
            </a:pPr>
            <a:r>
              <a:rPr lang="en-US" sz="2200" u="sng" dirty="0"/>
              <a:t>Co-Pilots (B – 85 – 92)</a:t>
            </a:r>
          </a:p>
        </p:txBody>
      </p:sp>
      <p:sp>
        <p:nvSpPr>
          <p:cNvPr id="28680" name="Content Placeholder 1"/>
          <p:cNvSpPr>
            <a:spLocks noGrp="1"/>
          </p:cNvSpPr>
          <p:nvPr>
            <p:ph sz="quarter" idx="2"/>
          </p:nvPr>
        </p:nvSpPr>
        <p:spPr>
          <a:xfrm>
            <a:off x="5257800" y="2139776"/>
            <a:ext cx="3552454" cy="4500563"/>
          </a:xfrm>
        </p:spPr>
        <p:txBody>
          <a:bodyPr lIns="64291" tIns="32146" rIns="64291" bIns="32146" anchor="t"/>
          <a:lstStyle/>
          <a:p>
            <a:r>
              <a:rPr lang="en-US" sz="2000" b="1" dirty="0" smtClean="0"/>
              <a:t>Alvarez, “ Echo” Miguel</a:t>
            </a:r>
            <a:endParaRPr lang="en-US" sz="2000" b="1" dirty="0"/>
          </a:p>
          <a:p>
            <a:r>
              <a:rPr lang="en-US" sz="2000" b="1" dirty="0" smtClean="0"/>
              <a:t>Davis, “ Hawk Eye” Mark</a:t>
            </a:r>
            <a:endParaRPr lang="en-US" sz="2000" b="1" dirty="0"/>
          </a:p>
          <a:p>
            <a:r>
              <a:rPr lang="en-US" sz="2000" b="1" dirty="0" smtClean="0"/>
              <a:t>Morgan, “Thunder” Jacob</a:t>
            </a:r>
          </a:p>
          <a:p>
            <a:r>
              <a:rPr lang="en-US" sz="2000" b="1" dirty="0" smtClean="0"/>
              <a:t>Sanchez, “El Diablo” Paul</a:t>
            </a:r>
            <a:endParaRPr lang="en-US" sz="2000" b="1" dirty="0"/>
          </a:p>
        </p:txBody>
      </p:sp>
      <p:sp>
        <p:nvSpPr>
          <p:cNvPr id="28681" name="TextBox 8"/>
          <p:cNvSpPr txBox="1">
            <a:spLocks noChangeArrowheads="1"/>
          </p:cNvSpPr>
          <p:nvPr/>
        </p:nvSpPr>
        <p:spPr bwMode="auto">
          <a:xfrm>
            <a:off x="4267200" y="5947172"/>
            <a:ext cx="4746486" cy="6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914400" eaLnBrk="1"/>
            <a:r>
              <a:rPr lang="en-US" b="1" dirty="0">
                <a:solidFill>
                  <a:srgbClr val="FF0000"/>
                </a:solidFill>
              </a:rPr>
              <a:t>High Shooter (Score)</a:t>
            </a:r>
          </a:p>
        </p:txBody>
      </p:sp>
    </p:spTree>
    <p:extLst>
      <p:ext uri="{BB962C8B-B14F-4D97-AF65-F5344CB8AC3E}">
        <p14:creationId xmlns:p14="http://schemas.microsoft.com/office/powerpoint/2010/main" val="384932766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8" tIns="50798" rIns="50798" bIns="50798" anchor="ctr"/>
          <a:lstStyle/>
          <a:p>
            <a:pPr defTabSz="914400"/>
            <a:endParaRPr lang="en-US">
              <a:solidFill>
                <a:prstClr val="black"/>
              </a:solidFill>
            </a:endParaRPr>
          </a:p>
        </p:txBody>
      </p:sp>
      <p:sp>
        <p:nvSpPr>
          <p:cNvPr id="29699" name="AutoShape 3" descr="image1.jpg"/>
          <p:cNvSpPr>
            <a:spLocks/>
          </p:cNvSpPr>
          <p:nvPr/>
        </p:nvSpPr>
        <p:spPr bwMode="auto">
          <a:xfrm>
            <a:off x="-5581"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8" tIns="50798" rIns="50798" bIns="50798" anchor="ctr"/>
          <a:lstStyle/>
          <a:p>
            <a:pPr defTabSz="914400"/>
            <a:endParaRPr lang="en-US">
              <a:solidFill>
                <a:prstClr val="black"/>
              </a:solidFill>
            </a:endParaRPr>
          </a:p>
        </p:txBody>
      </p:sp>
      <p:sp>
        <p:nvSpPr>
          <p:cNvPr id="5126" name="Rectangle 6"/>
          <p:cNvSpPr>
            <a:spLocks noGrp="1" noChangeArrowheads="1"/>
          </p:cNvSpPr>
          <p:nvPr>
            <p:ph type="title"/>
          </p:nvPr>
        </p:nvSpPr>
        <p:spPr>
          <a:xfrm>
            <a:off x="457647" y="76200"/>
            <a:ext cx="8228707" cy="1143000"/>
          </a:xfrm>
        </p:spPr>
        <p:txBody>
          <a:bodyPr lIns="88896" tIns="50798" rIns="88896" bIns="50798"/>
          <a:lstStyle/>
          <a:p>
            <a:pPr defTabSz="914145">
              <a:defRPr/>
            </a:pPr>
            <a:r>
              <a:rPr lang="en-US"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AVIATION ACES</a:t>
            </a:r>
            <a:endParaRPr lang="en-US" dirty="0" smtClean="0"/>
          </a:p>
        </p:txBody>
      </p:sp>
      <p:sp>
        <p:nvSpPr>
          <p:cNvPr id="15364" name="Rectangle 5"/>
          <p:cNvSpPr>
            <a:spLocks noGrp="1" noChangeArrowheads="1"/>
          </p:cNvSpPr>
          <p:nvPr>
            <p:ph type="body" idx="1"/>
          </p:nvPr>
        </p:nvSpPr>
        <p:spPr>
          <a:xfrm>
            <a:off x="498946" y="1339454"/>
            <a:ext cx="4040684" cy="762372"/>
          </a:xfrm>
        </p:spPr>
        <p:txBody>
          <a:bodyPr lIns="88896" tIns="50798" rIns="88896" bIns="50798" anchor="t">
            <a:normAutofit lnSpcReduction="10000"/>
          </a:bodyPr>
          <a:lstStyle/>
          <a:p>
            <a:pPr marL="221002" indent="-169658" defTabSz="914145">
              <a:lnSpc>
                <a:spcPct val="80000"/>
              </a:lnSpc>
              <a:spcBef>
                <a:spcPts val="281"/>
              </a:spcBef>
              <a:buClr>
                <a:srgbClr val="2DA2BF"/>
              </a:buClr>
              <a:buFont typeface="Wingdings 3" pitchFamily="18" charset="2"/>
              <a:buChar char="•"/>
              <a:defRPr/>
            </a:pPr>
            <a:r>
              <a:rPr lang="en-US" sz="2800" dirty="0" smtClean="0">
                <a:latin typeface="Helvetica" charset="0"/>
                <a:ea typeface="Helvetica" charset="0"/>
                <a:cs typeface="Helvetica" charset="0"/>
                <a:sym typeface="Helvetica" charset="0"/>
              </a:rPr>
              <a:t>3</a:t>
            </a:r>
            <a:r>
              <a:rPr lang="en-US" sz="2800" dirty="0">
                <a:latin typeface="Helvetica" charset="0"/>
                <a:ea typeface="Helvetica" charset="0"/>
                <a:cs typeface="Helvetica" charset="0"/>
                <a:sym typeface="Helvetica" charset="0"/>
              </a:rPr>
              <a:t>A</a:t>
            </a:r>
          </a:p>
          <a:p>
            <a:pPr>
              <a:defRPr/>
            </a:pPr>
            <a:r>
              <a:rPr lang="en-US" sz="2200" u="sng" dirty="0"/>
              <a:t>Pilots (A – 93 &amp; above)</a:t>
            </a:r>
          </a:p>
        </p:txBody>
      </p:sp>
      <p:sp>
        <p:nvSpPr>
          <p:cNvPr id="46086" name="Content Placeholder 1"/>
          <p:cNvSpPr>
            <a:spLocks noGrp="1"/>
          </p:cNvSpPr>
          <p:nvPr>
            <p:ph sz="quarter" idx="2"/>
          </p:nvPr>
        </p:nvSpPr>
        <p:spPr>
          <a:xfrm>
            <a:off x="-1" y="2143125"/>
            <a:ext cx="5638801" cy="4500563"/>
          </a:xfrm>
          <a:extLst/>
        </p:spPr>
        <p:txBody>
          <a:bodyPr lIns="64291" tIns="32146" rIns="64291" bIns="32146" numCol="2" anchor="t">
            <a:normAutofit/>
          </a:bodyPr>
          <a:lstStyle/>
          <a:p>
            <a:pPr>
              <a:defRPr/>
            </a:pPr>
            <a:endParaRPr lang="en-US" sz="2000" b="1" dirty="0" smtClean="0"/>
          </a:p>
          <a:p>
            <a:pPr>
              <a:defRPr/>
            </a:pPr>
            <a:r>
              <a:rPr lang="en-US" sz="2000" b="1" dirty="0" smtClean="0">
                <a:solidFill>
                  <a:srgbClr val="FF0000"/>
                </a:solidFill>
              </a:rPr>
              <a:t>Bingham, “</a:t>
            </a:r>
            <a:r>
              <a:rPr lang="en-US" sz="2000" b="1" dirty="0" err="1" smtClean="0">
                <a:solidFill>
                  <a:srgbClr val="FF0000"/>
                </a:solidFill>
              </a:rPr>
              <a:t>Tomater</a:t>
            </a:r>
            <a:r>
              <a:rPr lang="en-US" sz="2000" b="1" dirty="0" smtClean="0">
                <a:solidFill>
                  <a:srgbClr val="FF0000"/>
                </a:solidFill>
              </a:rPr>
              <a:t> Hater” Jake</a:t>
            </a:r>
          </a:p>
          <a:p>
            <a:pPr>
              <a:defRPr/>
            </a:pPr>
            <a:endParaRPr lang="en-US" sz="2000" b="1" dirty="0" smtClean="0"/>
          </a:p>
        </p:txBody>
      </p:sp>
      <p:sp>
        <p:nvSpPr>
          <p:cNvPr id="12" name="Rectangle 5"/>
          <p:cNvSpPr>
            <a:spLocks noGrp="1" noChangeArrowheads="1"/>
          </p:cNvSpPr>
          <p:nvPr>
            <p:ph type="body" idx="1"/>
          </p:nvPr>
        </p:nvSpPr>
        <p:spPr>
          <a:xfrm>
            <a:off x="4890120" y="1361778"/>
            <a:ext cx="4040684" cy="761256"/>
          </a:xfrm>
        </p:spPr>
        <p:txBody>
          <a:bodyPr lIns="88896" tIns="50798" rIns="88896" bIns="50798" anchor="t">
            <a:normAutofit lnSpcReduction="10000"/>
          </a:bodyPr>
          <a:lstStyle/>
          <a:p>
            <a:pPr marL="221002" indent="-169658" defTabSz="914145">
              <a:lnSpc>
                <a:spcPct val="80000"/>
              </a:lnSpc>
              <a:spcBef>
                <a:spcPts val="281"/>
              </a:spcBef>
              <a:buClr>
                <a:srgbClr val="2DA2BF"/>
              </a:buClr>
              <a:buFont typeface="Wingdings 3" pitchFamily="18" charset="2"/>
              <a:buChar char="•"/>
              <a:defRPr/>
            </a:pPr>
            <a:r>
              <a:rPr lang="en-US" sz="2800" dirty="0" smtClean="0">
                <a:latin typeface="Helvetica" charset="0"/>
                <a:ea typeface="Helvetica" charset="0"/>
                <a:cs typeface="Helvetica" charset="0"/>
                <a:sym typeface="Helvetica" charset="0"/>
              </a:rPr>
              <a:t>3A</a:t>
            </a:r>
            <a:endParaRPr lang="en-US" sz="2800" dirty="0">
              <a:latin typeface="Helvetica" charset="0"/>
              <a:ea typeface="Helvetica" charset="0"/>
              <a:cs typeface="Helvetica" charset="0"/>
              <a:sym typeface="Helvetica" charset="0"/>
            </a:endParaRPr>
          </a:p>
          <a:p>
            <a:pPr>
              <a:defRPr/>
            </a:pPr>
            <a:r>
              <a:rPr lang="en-US" sz="2200" u="sng" dirty="0"/>
              <a:t>Co-Pilots (B – 85 – 92)</a:t>
            </a:r>
          </a:p>
        </p:txBody>
      </p:sp>
      <p:sp>
        <p:nvSpPr>
          <p:cNvPr id="46088" name="Content Placeholder 1"/>
          <p:cNvSpPr>
            <a:spLocks noGrp="1"/>
          </p:cNvSpPr>
          <p:nvPr>
            <p:ph sz="quarter" idx="2"/>
          </p:nvPr>
        </p:nvSpPr>
        <p:spPr>
          <a:xfrm>
            <a:off x="5200176" y="2133600"/>
            <a:ext cx="3916785" cy="4500563"/>
          </a:xfrm>
        </p:spPr>
        <p:txBody>
          <a:bodyPr lIns="64291" tIns="32146" rIns="64291" bIns="32146" anchor="t">
            <a:noAutofit/>
          </a:bodyPr>
          <a:lstStyle/>
          <a:p>
            <a:pPr marL="109385" indent="0">
              <a:buNone/>
              <a:defRPr/>
            </a:pPr>
            <a:endParaRPr lang="en-US" sz="700" dirty="0"/>
          </a:p>
          <a:p>
            <a:pPr>
              <a:defRPr/>
            </a:pPr>
            <a:r>
              <a:rPr lang="en-US" sz="2000" b="1" dirty="0" smtClean="0"/>
              <a:t>Brown, “Bulls eye” </a:t>
            </a:r>
            <a:r>
              <a:rPr lang="en-US" sz="2000" b="1" dirty="0" err="1" smtClean="0"/>
              <a:t>Jaylen</a:t>
            </a:r>
            <a:endParaRPr lang="en-US" sz="2000" b="1" dirty="0" smtClean="0"/>
          </a:p>
          <a:p>
            <a:pPr>
              <a:defRPr/>
            </a:pPr>
            <a:r>
              <a:rPr lang="en-US" sz="2000" b="1" dirty="0" smtClean="0"/>
              <a:t>Camacho, Big Poppa” Ray</a:t>
            </a:r>
          </a:p>
          <a:p>
            <a:pPr>
              <a:defRPr/>
            </a:pPr>
            <a:r>
              <a:rPr lang="en-US" sz="2000" b="1" dirty="0" err="1" smtClean="0"/>
              <a:t>Corlett</a:t>
            </a:r>
            <a:r>
              <a:rPr lang="en-US" sz="2000" b="1" dirty="0" smtClean="0"/>
              <a:t>, “Bird Dog” Marc</a:t>
            </a:r>
          </a:p>
          <a:p>
            <a:pPr>
              <a:defRPr/>
            </a:pPr>
            <a:r>
              <a:rPr lang="en-US" sz="2000" b="1" dirty="0" err="1" smtClean="0"/>
              <a:t>Edelen</a:t>
            </a:r>
            <a:r>
              <a:rPr lang="en-US" sz="2000" b="1" dirty="0" smtClean="0"/>
              <a:t>, “</a:t>
            </a:r>
            <a:r>
              <a:rPr lang="en-US" sz="2000" b="1" dirty="0" err="1" smtClean="0"/>
              <a:t>Scuffy</a:t>
            </a:r>
            <a:r>
              <a:rPr lang="en-US" sz="2000" b="1" dirty="0" smtClean="0"/>
              <a:t>” Isis</a:t>
            </a:r>
          </a:p>
          <a:p>
            <a:pPr>
              <a:defRPr/>
            </a:pPr>
            <a:r>
              <a:rPr lang="en-US" sz="2000" b="1" dirty="0" smtClean="0"/>
              <a:t>Popp, Jay” Gerald</a:t>
            </a:r>
            <a:endParaRPr lang="en-US" sz="2000" b="1" dirty="0"/>
          </a:p>
        </p:txBody>
      </p:sp>
      <p:sp>
        <p:nvSpPr>
          <p:cNvPr id="29705" name="TextBox 8"/>
          <p:cNvSpPr txBox="1">
            <a:spLocks noChangeArrowheads="1"/>
          </p:cNvSpPr>
          <p:nvPr/>
        </p:nvSpPr>
        <p:spPr bwMode="auto">
          <a:xfrm>
            <a:off x="4501620" y="6197888"/>
            <a:ext cx="4746486" cy="6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914400" eaLnBrk="1"/>
            <a:r>
              <a:rPr lang="en-US" b="1" dirty="0">
                <a:solidFill>
                  <a:srgbClr val="FF0000"/>
                </a:solidFill>
              </a:rPr>
              <a:t>High Shooter (Score)</a:t>
            </a:r>
          </a:p>
        </p:txBody>
      </p:sp>
    </p:spTree>
    <p:extLst>
      <p:ext uri="{BB962C8B-B14F-4D97-AF65-F5344CB8AC3E}">
        <p14:creationId xmlns:p14="http://schemas.microsoft.com/office/powerpoint/2010/main" val="397094621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1106550"/>
              </p:ext>
            </p:extLst>
          </p:nvPr>
        </p:nvGraphicFramePr>
        <p:xfrm>
          <a:off x="498634" y="722531"/>
          <a:ext cx="8146732" cy="5525404"/>
        </p:xfrm>
        <a:graphic>
          <a:graphicData uri="http://schemas.openxmlformats.org/drawingml/2006/table">
            <a:tbl>
              <a:tblPr firstRow="1" firstCol="1" bandRow="1"/>
              <a:tblGrid>
                <a:gridCol w="1161169"/>
                <a:gridCol w="1163642"/>
                <a:gridCol w="1164879"/>
                <a:gridCol w="1163642"/>
                <a:gridCol w="1164879"/>
                <a:gridCol w="1164879"/>
                <a:gridCol w="1163642"/>
              </a:tblGrid>
              <a:tr h="270393">
                <a:tc>
                  <a:txBody>
                    <a:bodyPr/>
                    <a:lstStyle/>
                    <a:p>
                      <a:pPr marL="0" marR="0" algn="ctr">
                        <a:spcBef>
                          <a:spcPts val="200"/>
                        </a:spcBef>
                        <a:spcAft>
                          <a:spcPts val="200"/>
                        </a:spcAft>
                      </a:pPr>
                      <a:r>
                        <a:rPr lang="en-US" sz="900" cap="all" spc="50" dirty="0">
                          <a:solidFill>
                            <a:srgbClr val="404040"/>
                          </a:solidFill>
                          <a:effectLst/>
                          <a:latin typeface="Cambria"/>
                          <a:ea typeface="Cambria"/>
                          <a:cs typeface="Times New Roman"/>
                        </a:rPr>
                        <a:t>Sunday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Monday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Tuesday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Wednesday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Thursday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Friday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Saturday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a:solidFill>
                            <a:srgbClr val="0D0D0D"/>
                          </a:solidFill>
                          <a:effectLst/>
                          <a:latin typeface="Cambria"/>
                          <a:ea typeface="Cambria"/>
                          <a:cs typeface="Times New Roman"/>
                        </a:rPr>
                        <a:t>1</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a:solidFill>
                            <a:srgbClr val="0D0D0D"/>
                          </a:solidFill>
                          <a:effectLst/>
                          <a:latin typeface="Cambria"/>
                          <a:ea typeface="Cambria"/>
                          <a:cs typeface="Times New Roman"/>
                        </a:rPr>
                        <a:t>2</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a:t>
                      </a:r>
                    </a:p>
                    <a:p>
                      <a:pPr marL="0" marR="0">
                        <a:spcBef>
                          <a:spcPts val="200"/>
                        </a:spcBef>
                        <a:spcAft>
                          <a:spcPts val="200"/>
                        </a:spcAft>
                      </a:pPr>
                      <a:r>
                        <a:rPr lang="en-US" sz="1600" b="1" kern="800" dirty="0" smtClean="0">
                          <a:solidFill>
                            <a:srgbClr val="0D0D0D"/>
                          </a:solidFill>
                          <a:effectLst/>
                          <a:latin typeface="Candara"/>
                          <a:ea typeface="Candara"/>
                          <a:cs typeface="Times New Roman"/>
                        </a:rPr>
                        <a:t>Quiz</a:t>
                      </a:r>
                      <a:r>
                        <a:rPr lang="en-US" sz="1600" b="1" kern="800" baseline="0" dirty="0" smtClean="0">
                          <a:solidFill>
                            <a:srgbClr val="0D0D0D"/>
                          </a:solidFill>
                          <a:effectLst/>
                          <a:latin typeface="Candara"/>
                          <a:ea typeface="Candara"/>
                          <a:cs typeface="Times New Roman"/>
                        </a:rPr>
                        <a:t> Review</a:t>
                      </a:r>
                    </a:p>
                    <a:p>
                      <a:pPr marL="0" marR="0">
                        <a:spcBef>
                          <a:spcPts val="200"/>
                        </a:spcBef>
                        <a:spcAft>
                          <a:spcPts val="200"/>
                        </a:spcAft>
                      </a:pPr>
                      <a:r>
                        <a:rPr lang="en-US" sz="1600" b="1" kern="800" baseline="0" dirty="0" smtClean="0">
                          <a:solidFill>
                            <a:srgbClr val="0D0D0D"/>
                          </a:solidFill>
                          <a:effectLst/>
                          <a:latin typeface="Candara"/>
                          <a:ea typeface="Candara"/>
                          <a:cs typeface="Times New Roman"/>
                        </a:rPr>
                        <a:t>Chapter 2</a:t>
                      </a:r>
                      <a:endParaRPr lang="en-US" sz="1600" b="1" kern="800" dirty="0" smtClean="0">
                        <a:solidFill>
                          <a:srgbClr val="0D0D0D"/>
                        </a:solidFill>
                        <a:effectLst/>
                        <a:latin typeface="Candara"/>
                        <a:ea typeface="Candar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4</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5</a:t>
                      </a:r>
                    </a:p>
                    <a:p>
                      <a:pPr marL="0" marR="0">
                        <a:spcBef>
                          <a:spcPts val="200"/>
                        </a:spcBef>
                        <a:spcAft>
                          <a:spcPts val="200"/>
                        </a:spcAft>
                      </a:pPr>
                      <a:r>
                        <a:rPr lang="en-US" sz="1600" b="1" kern="800" dirty="0" smtClean="0">
                          <a:solidFill>
                            <a:srgbClr val="0D0D0D"/>
                          </a:solidFill>
                          <a:effectLst/>
                          <a:latin typeface="Candara"/>
                          <a:ea typeface="Candara"/>
                          <a:cs typeface="Times New Roman"/>
                        </a:rPr>
                        <a:t>Chap 2</a:t>
                      </a:r>
                    </a:p>
                    <a:p>
                      <a:pPr marL="0" marR="0">
                        <a:spcBef>
                          <a:spcPts val="200"/>
                        </a:spcBef>
                        <a:spcAft>
                          <a:spcPts val="200"/>
                        </a:spcAft>
                      </a:pPr>
                      <a:r>
                        <a:rPr lang="en-US" sz="1600" b="1" kern="800" dirty="0" smtClean="0">
                          <a:solidFill>
                            <a:srgbClr val="0D0D0D"/>
                          </a:solidFill>
                          <a:effectLst/>
                          <a:latin typeface="Candara"/>
                          <a:ea typeface="Candara"/>
                          <a:cs typeface="Times New Roman"/>
                        </a:rPr>
                        <a:t>Flight </a:t>
                      </a:r>
                      <a:r>
                        <a:rPr lang="en-US" sz="1600" b="1" kern="800" dirty="0" err="1" smtClean="0">
                          <a:solidFill>
                            <a:srgbClr val="0D0D0D"/>
                          </a:solidFill>
                          <a:effectLst/>
                          <a:latin typeface="Candara"/>
                          <a:ea typeface="Candara"/>
                          <a:cs typeface="Times New Roman"/>
                        </a:rPr>
                        <a:t>Sim</a:t>
                      </a:r>
                      <a:r>
                        <a:rPr lang="en-US" sz="1600" b="1" kern="800" dirty="0" smtClean="0">
                          <a:solidFill>
                            <a:srgbClr val="0D0D0D"/>
                          </a:solidFill>
                          <a:effectLst/>
                          <a:latin typeface="Candara"/>
                          <a:ea typeface="Candara"/>
                          <a:cs typeface="Times New Roman"/>
                        </a:rPr>
                        <a:t> Orientation</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6</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a:solidFill>
                            <a:srgbClr val="0D0D0D"/>
                          </a:solidFill>
                          <a:effectLst/>
                          <a:latin typeface="Cambria"/>
                          <a:ea typeface="Cambria"/>
                          <a:cs typeface="Times New Roman"/>
                        </a:rPr>
                        <a:t>7</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5156">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a:solidFill>
                            <a:srgbClr val="0D0D0D"/>
                          </a:solidFill>
                          <a:effectLst/>
                          <a:latin typeface="Cambria"/>
                          <a:ea typeface="Cambria"/>
                          <a:cs typeface="Times New Roman"/>
                        </a:rPr>
                        <a:t>8</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9</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400" b="1" kern="800" dirty="0" smtClean="0">
                          <a:solidFill>
                            <a:srgbClr val="0D0D0D"/>
                          </a:solidFill>
                          <a:effectLst/>
                          <a:latin typeface="Candara"/>
                          <a:ea typeface="Candara"/>
                          <a:cs typeface="Times New Roman"/>
                        </a:rPr>
                        <a:t>Chapter 2</a:t>
                      </a:r>
                    </a:p>
                    <a:p>
                      <a:pPr marL="0" marR="0">
                        <a:spcBef>
                          <a:spcPts val="200"/>
                        </a:spcBef>
                        <a:spcAft>
                          <a:spcPts val="200"/>
                        </a:spcAft>
                      </a:pP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10</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11</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400" b="1" kern="800" dirty="0" smtClean="0">
                          <a:solidFill>
                            <a:srgbClr val="0D0D0D"/>
                          </a:solidFill>
                          <a:effectLst/>
                          <a:latin typeface="Candara"/>
                          <a:ea typeface="Candara"/>
                          <a:cs typeface="Times New Roman"/>
                        </a:rPr>
                        <a:t>Chapter 2</a:t>
                      </a:r>
                    </a:p>
                    <a:p>
                      <a:pPr marL="0" marR="0">
                        <a:spcBef>
                          <a:spcPts val="200"/>
                        </a:spcBef>
                        <a:spcAft>
                          <a:spcPts val="200"/>
                        </a:spcAft>
                      </a:pP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12</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13</a:t>
                      </a:r>
                    </a:p>
                    <a:p>
                      <a:pPr marL="0" marR="0">
                        <a:spcBef>
                          <a:spcPts val="200"/>
                        </a:spcBef>
                        <a:spcAft>
                          <a:spcPts val="200"/>
                        </a:spcAft>
                      </a:pPr>
                      <a:r>
                        <a:rPr lang="en-US" sz="1400" b="1" kern="800" dirty="0" err="1" smtClean="0">
                          <a:solidFill>
                            <a:srgbClr val="0D0D0D"/>
                          </a:solidFill>
                          <a:effectLst/>
                          <a:latin typeface="Candara"/>
                          <a:ea typeface="Candara"/>
                          <a:cs typeface="Times New Roman"/>
                        </a:rPr>
                        <a:t>Flightline</a:t>
                      </a:r>
                      <a:endParaRPr lang="en-US" sz="1400" b="1" kern="800" dirty="0" smtClean="0">
                        <a:solidFill>
                          <a:srgbClr val="0D0D0D"/>
                        </a:solidFill>
                        <a:effectLst/>
                        <a:latin typeface="Candara"/>
                        <a:ea typeface="Candara"/>
                        <a:cs typeface="Times New Roman"/>
                      </a:endParaRPr>
                    </a:p>
                    <a:p>
                      <a:pPr marL="0" marR="0">
                        <a:spcBef>
                          <a:spcPts val="200"/>
                        </a:spcBef>
                        <a:spcAft>
                          <a:spcPts val="200"/>
                        </a:spcAft>
                      </a:pPr>
                      <a:r>
                        <a:rPr lang="en-US" sz="1400" b="1" kern="800" dirty="0" smtClean="0">
                          <a:solidFill>
                            <a:srgbClr val="0D0D0D"/>
                          </a:solidFill>
                          <a:effectLst/>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a:solidFill>
                            <a:srgbClr val="0D0D0D"/>
                          </a:solidFill>
                          <a:effectLst/>
                          <a:latin typeface="Cambria"/>
                          <a:ea typeface="Cambria"/>
                          <a:cs typeface="Times New Roman"/>
                        </a:rPr>
                        <a:t>14</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72720">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a:solidFill>
                            <a:srgbClr val="0D0D0D"/>
                          </a:solidFill>
                          <a:effectLst/>
                          <a:latin typeface="Cambria"/>
                          <a:ea typeface="Cambria"/>
                          <a:cs typeface="Times New Roman"/>
                        </a:rPr>
                        <a:t>15</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16</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17</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400" b="1" kern="800" dirty="0" smtClean="0">
                          <a:solidFill>
                            <a:srgbClr val="0D0D0D"/>
                          </a:solidFill>
                          <a:effectLst/>
                          <a:latin typeface="Candara"/>
                          <a:ea typeface="Candara"/>
                          <a:cs typeface="Times New Roman"/>
                        </a:rPr>
                        <a:t>Chapter 2</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18</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19</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400" b="1" kern="800" dirty="0" smtClean="0">
                          <a:solidFill>
                            <a:srgbClr val="0D0D0D"/>
                          </a:solidFill>
                          <a:effectLst/>
                          <a:latin typeface="Candara"/>
                          <a:ea typeface="Candara"/>
                          <a:cs typeface="Times New Roman"/>
                        </a:rPr>
                        <a:t>Chapter 2</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20</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a:solidFill>
                            <a:srgbClr val="0D0D0D"/>
                          </a:solidFill>
                          <a:effectLst/>
                          <a:latin typeface="Cambria"/>
                          <a:ea typeface="Cambria"/>
                          <a:cs typeface="Times New Roman"/>
                        </a:rPr>
                        <a:t>21</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86080">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a:solidFill>
                            <a:srgbClr val="0D0D0D"/>
                          </a:solidFill>
                          <a:effectLst/>
                          <a:latin typeface="Cambria"/>
                          <a:ea typeface="Cambria"/>
                          <a:cs typeface="Times New Roman"/>
                        </a:rPr>
                        <a:t>22</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23</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400" b="1" kern="800" dirty="0" smtClean="0">
                          <a:solidFill>
                            <a:srgbClr val="0D0D0D"/>
                          </a:solidFill>
                          <a:effectLst/>
                          <a:latin typeface="Candara"/>
                          <a:ea typeface="Candara"/>
                          <a:cs typeface="Times New Roman"/>
                        </a:rPr>
                        <a:t>Chapter 3</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24</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25</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400" b="1" kern="800" dirty="0" smtClean="0">
                          <a:solidFill>
                            <a:srgbClr val="0D0D0D"/>
                          </a:solidFill>
                          <a:effectLst/>
                          <a:latin typeface="Candara"/>
                          <a:ea typeface="Candara"/>
                          <a:cs typeface="Times New Roman"/>
                        </a:rPr>
                        <a:t>Chapter 3</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26</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27</a:t>
                      </a:r>
                    </a:p>
                    <a:p>
                      <a:pPr marL="0" marR="0">
                        <a:spcBef>
                          <a:spcPts val="200"/>
                        </a:spcBef>
                        <a:spcAft>
                          <a:spcPts val="200"/>
                        </a:spcAft>
                      </a:pPr>
                      <a:r>
                        <a:rPr lang="en-US" sz="1600" b="1" kern="800" dirty="0" err="1" smtClean="0">
                          <a:solidFill>
                            <a:srgbClr val="0D0D0D"/>
                          </a:solidFill>
                          <a:effectLst/>
                          <a:latin typeface="Candara"/>
                          <a:ea typeface="Candara"/>
                          <a:cs typeface="Times New Roman"/>
                        </a:rPr>
                        <a:t>Flightline</a:t>
                      </a:r>
                      <a:endParaRPr lang="en-US" sz="1600" b="1" kern="800" dirty="0" smtClean="0">
                        <a:solidFill>
                          <a:srgbClr val="0D0D0D"/>
                        </a:solidFill>
                        <a:effectLst/>
                        <a:latin typeface="Candara"/>
                        <a:ea typeface="Candara"/>
                        <a:cs typeface="Times New Roman"/>
                      </a:endParaRPr>
                    </a:p>
                    <a:p>
                      <a:pPr marL="0" marR="0">
                        <a:spcBef>
                          <a:spcPts val="200"/>
                        </a:spcBef>
                        <a:spcAft>
                          <a:spcPts val="200"/>
                        </a:spcAft>
                      </a:pPr>
                      <a:r>
                        <a:rPr lang="en-US" sz="1600" b="1" kern="800" dirty="0" smtClean="0">
                          <a:solidFill>
                            <a:srgbClr val="0D0D0D"/>
                          </a:solidFill>
                          <a:effectLst/>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a:solidFill>
                            <a:srgbClr val="0D0D0D"/>
                          </a:solidFill>
                          <a:effectLst/>
                          <a:latin typeface="Cambria"/>
                          <a:ea typeface="Cambria"/>
                          <a:cs typeface="Times New Roman"/>
                        </a:rPr>
                        <a:t>28</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14960">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a:solidFill>
                            <a:srgbClr val="0D0D0D"/>
                          </a:solidFill>
                          <a:effectLst/>
                          <a:latin typeface="Cambria"/>
                          <a:ea typeface="Cambria"/>
                          <a:cs typeface="Times New Roman"/>
                        </a:rPr>
                        <a:t>29</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a:solidFill>
                            <a:srgbClr val="0D0D0D"/>
                          </a:solidFill>
                          <a:effectLst/>
                          <a:latin typeface="Cambria"/>
                          <a:ea typeface="Cambria"/>
                          <a:cs typeface="Times New Roman"/>
                        </a:rPr>
                        <a:t>30</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50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675984">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dirty="0" smtClean="0">
                <a:solidFill>
                  <a:srgbClr val="0D0D0D"/>
                </a:solidFill>
                <a:latin typeface="Cambria" pitchFamily="18" charset="0"/>
                <a:ea typeface="Cambria" pitchFamily="18" charset="0"/>
                <a:cs typeface="Times New Roman" pitchFamily="18" charset="0"/>
              </a:rPr>
              <a:t>September 2013</a:t>
            </a:r>
            <a:endParaRPr lang="en-US" dirty="0" smtClean="0">
              <a:solidFill>
                <a:prstClr val="black"/>
              </a:solidFill>
              <a:latin typeface="Arial" pitchFamily="34" charset="0"/>
              <a:cs typeface="Arial" pitchFamily="34" charset="0"/>
            </a:endParaRPr>
          </a:p>
        </p:txBody>
      </p:sp>
      <p:sp>
        <p:nvSpPr>
          <p:cNvPr id="8" name="Oval 7"/>
          <p:cNvSpPr/>
          <p:nvPr/>
        </p:nvSpPr>
        <p:spPr>
          <a:xfrm>
            <a:off x="2362200" y="609600"/>
            <a:ext cx="2057400" cy="1905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5-Point Star 8"/>
          <p:cNvSpPr/>
          <p:nvPr/>
        </p:nvSpPr>
        <p:spPr>
          <a:xfrm>
            <a:off x="3421380" y="2286000"/>
            <a:ext cx="2057400" cy="2209800"/>
          </a:xfrm>
          <a:prstGeom prst="star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4230855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829761"/>
          </a:xfrm>
        </p:spPr>
        <p:txBody>
          <a:bodyPr>
            <a:noAutofit/>
          </a:bodyPr>
          <a:lstStyle/>
          <a:p>
            <a:pPr algn="ctr"/>
            <a:r>
              <a:rPr lang="en-US" sz="9600" dirty="0" smtClean="0"/>
              <a:t>Quiz</a:t>
            </a:r>
            <a:br>
              <a:rPr lang="en-US" sz="9600" dirty="0" smtClean="0"/>
            </a:br>
            <a:r>
              <a:rPr lang="en-US" sz="9600" dirty="0" smtClean="0"/>
              <a:t>Answers</a:t>
            </a:r>
            <a:endParaRPr lang="en-US" sz="9600" dirty="0"/>
          </a:p>
        </p:txBody>
      </p:sp>
    </p:spTree>
    <p:extLst>
      <p:ext uri="{BB962C8B-B14F-4D97-AF65-F5344CB8AC3E}">
        <p14:creationId xmlns:p14="http://schemas.microsoft.com/office/powerpoint/2010/main" val="230137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3354765"/>
          </a:xfrm>
          <a:prstGeom prst="rect">
            <a:avLst/>
          </a:prstGeom>
        </p:spPr>
        <p:txBody>
          <a:bodyPr wrap="square">
            <a:spAutoFit/>
          </a:bodyPr>
          <a:lstStyle/>
          <a:p>
            <a:pPr defTabSz="914400"/>
            <a:r>
              <a:rPr lang="en-US" sz="1600" dirty="0">
                <a:solidFill>
                  <a:prstClr val="black"/>
                </a:solidFill>
              </a:rPr>
              <a:t>GS - Chap 1 Quiz 1</a:t>
            </a:r>
          </a:p>
          <a:p>
            <a:pPr defTabSz="914400"/>
            <a:endParaRPr lang="en-US" sz="1600" dirty="0">
              <a:solidFill>
                <a:prstClr val="black"/>
              </a:solidFill>
            </a:endParaRPr>
          </a:p>
          <a:p>
            <a:pPr defTabSz="914400"/>
            <a:endParaRPr lang="en-US" sz="1600" dirty="0">
              <a:solidFill>
                <a:prstClr val="black"/>
              </a:solidFill>
            </a:endParaRPr>
          </a:p>
          <a:p>
            <a:pPr defTabSz="914400"/>
            <a:r>
              <a:rPr lang="en-US" sz="1600" dirty="0">
                <a:solidFill>
                  <a:prstClr val="black"/>
                </a:solidFill>
              </a:rPr>
              <a:t>Question #1 (4 points)</a:t>
            </a:r>
          </a:p>
          <a:p>
            <a:pPr defTabSz="914400"/>
            <a:endParaRPr lang="en-US" sz="1600" dirty="0">
              <a:solidFill>
                <a:prstClr val="black"/>
              </a:solidFill>
            </a:endParaRPr>
          </a:p>
          <a:p>
            <a:pPr defTabSz="914400"/>
            <a:r>
              <a:rPr lang="en-US" sz="1600" dirty="0">
                <a:solidFill>
                  <a:prstClr val="black"/>
                </a:solidFill>
              </a:rPr>
              <a:t> During the early years of manned flight, aviation was a free for all because no government body was in place to establish policies or regulate and enforce safety standards. </a:t>
            </a:r>
          </a:p>
          <a:p>
            <a:pPr defTabSz="914400"/>
            <a:endParaRPr lang="en-US" sz="1600" dirty="0">
              <a:solidFill>
                <a:prstClr val="black"/>
              </a:solidFill>
            </a:endParaRPr>
          </a:p>
          <a:p>
            <a:pPr defTabSz="914400"/>
            <a:r>
              <a:rPr lang="en-US" sz="1600" dirty="0">
                <a:solidFill>
                  <a:prstClr val="black"/>
                </a:solidFill>
              </a:rPr>
              <a:t>Your answer:</a:t>
            </a:r>
          </a:p>
          <a:p>
            <a:pPr defTabSz="914400"/>
            <a:r>
              <a:rPr lang="en-US" sz="1600" dirty="0">
                <a:solidFill>
                  <a:prstClr val="black"/>
                </a:solidFill>
              </a:rPr>
              <a:t> </a:t>
            </a:r>
            <a:r>
              <a:rPr lang="en-US" sz="2000" dirty="0" smtClean="0">
                <a:solidFill>
                  <a:srgbClr val="FF0000"/>
                </a:solidFill>
              </a:rPr>
              <a:t>True</a:t>
            </a:r>
            <a:endParaRPr lang="en-US" sz="2000" dirty="0">
              <a:solidFill>
                <a:srgbClr val="FF0000"/>
              </a:solidFill>
            </a:endParaRPr>
          </a:p>
          <a:p>
            <a:pPr defTabSz="914400"/>
            <a:endParaRPr lang="en-US" sz="1600" dirty="0">
              <a:solidFill>
                <a:prstClr val="black"/>
              </a:solidFill>
            </a:endParaRPr>
          </a:p>
          <a:p>
            <a:pPr defTabSz="914400"/>
            <a:endParaRPr lang="en-US" sz="1600" dirty="0">
              <a:solidFill>
                <a:prstClr val="black"/>
              </a:solidFill>
            </a:endParaRPr>
          </a:p>
        </p:txBody>
      </p:sp>
      <p:sp>
        <p:nvSpPr>
          <p:cNvPr id="2" name="Rectangle 1"/>
          <p:cNvSpPr/>
          <p:nvPr/>
        </p:nvSpPr>
        <p:spPr>
          <a:xfrm>
            <a:off x="0" y="2362200"/>
            <a:ext cx="7467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462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2862322"/>
          </a:xfrm>
          <a:prstGeom prst="rect">
            <a:avLst/>
          </a:prstGeom>
        </p:spPr>
        <p:txBody>
          <a:bodyPr wrap="square">
            <a:spAutoFit/>
          </a:bodyPr>
          <a:lstStyle/>
          <a:p>
            <a:pPr defTabSz="914400"/>
            <a:r>
              <a:rPr lang="en-US" sz="1600" dirty="0">
                <a:solidFill>
                  <a:prstClr val="black"/>
                </a:solidFill>
              </a:rPr>
              <a:t>GS - Chap 1 Quiz 1</a:t>
            </a:r>
          </a:p>
          <a:p>
            <a:pPr defTabSz="914400"/>
            <a:endParaRPr lang="en-US" sz="1600" dirty="0">
              <a:solidFill>
                <a:prstClr val="black"/>
              </a:solidFill>
            </a:endParaRPr>
          </a:p>
          <a:p>
            <a:pPr defTabSz="914400"/>
            <a:endParaRPr lang="en-US" sz="1600" dirty="0">
              <a:solidFill>
                <a:prstClr val="black"/>
              </a:solidFill>
            </a:endParaRPr>
          </a:p>
          <a:p>
            <a:pPr defTabSz="914400"/>
            <a:endParaRPr lang="en-US" sz="1600" dirty="0">
              <a:solidFill>
                <a:prstClr val="black"/>
              </a:solidFill>
            </a:endParaRPr>
          </a:p>
          <a:p>
            <a:pPr defTabSz="914400"/>
            <a:r>
              <a:rPr lang="en-US" sz="1600" dirty="0">
                <a:solidFill>
                  <a:prstClr val="black"/>
                </a:solidFill>
              </a:rPr>
              <a:t>Question #2 (4 points)</a:t>
            </a:r>
          </a:p>
          <a:p>
            <a:pPr defTabSz="914400"/>
            <a:endParaRPr lang="en-US" sz="1600" dirty="0">
              <a:solidFill>
                <a:prstClr val="black"/>
              </a:solidFill>
            </a:endParaRPr>
          </a:p>
          <a:p>
            <a:pPr defTabSz="914400"/>
            <a:r>
              <a:rPr lang="en-US" sz="1600" dirty="0">
                <a:solidFill>
                  <a:prstClr val="black"/>
                </a:solidFill>
              </a:rPr>
              <a:t> Transcontinental Mail Route spanned from San Francisco to New York. </a:t>
            </a:r>
          </a:p>
          <a:p>
            <a:pPr defTabSz="914400"/>
            <a:endParaRPr lang="en-US" sz="1600" dirty="0">
              <a:solidFill>
                <a:prstClr val="black"/>
              </a:solidFill>
            </a:endParaRPr>
          </a:p>
          <a:p>
            <a:pPr defTabSz="914400"/>
            <a:r>
              <a:rPr lang="en-US" sz="1600" dirty="0">
                <a:solidFill>
                  <a:prstClr val="black"/>
                </a:solidFill>
              </a:rPr>
              <a:t>Your answer:</a:t>
            </a:r>
          </a:p>
          <a:p>
            <a:pPr defTabSz="914400"/>
            <a:r>
              <a:rPr lang="en-US" sz="1600" dirty="0">
                <a:solidFill>
                  <a:prstClr val="black"/>
                </a:solidFill>
              </a:rPr>
              <a:t> </a:t>
            </a:r>
            <a:r>
              <a:rPr lang="en-US" sz="2000" dirty="0" smtClean="0">
                <a:solidFill>
                  <a:srgbClr val="FF0000"/>
                </a:solidFill>
              </a:rPr>
              <a:t>True</a:t>
            </a:r>
            <a:endParaRPr lang="en-US" sz="2000" dirty="0">
              <a:solidFill>
                <a:srgbClr val="FF0000"/>
              </a:solidFill>
            </a:endParaRPr>
          </a:p>
          <a:p>
            <a:pPr defTabSz="914400"/>
            <a:endParaRPr lang="en-US" sz="1600" dirty="0">
              <a:solidFill>
                <a:prstClr val="black"/>
              </a:solidFill>
            </a:endParaRPr>
          </a:p>
        </p:txBody>
      </p:sp>
      <p:sp>
        <p:nvSpPr>
          <p:cNvPr id="2" name="Rectangle 1"/>
          <p:cNvSpPr/>
          <p:nvPr/>
        </p:nvSpPr>
        <p:spPr>
          <a:xfrm>
            <a:off x="-30480" y="2062222"/>
            <a:ext cx="7467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3969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5878532"/>
          </a:xfrm>
          <a:prstGeom prst="rect">
            <a:avLst/>
          </a:prstGeom>
        </p:spPr>
        <p:txBody>
          <a:bodyPr wrap="square">
            <a:spAutoFit/>
          </a:bodyPr>
          <a:lstStyle/>
          <a:p>
            <a:pPr defTabSz="914400"/>
            <a:r>
              <a:rPr lang="en-US" sz="1400" dirty="0">
                <a:solidFill>
                  <a:prstClr val="black"/>
                </a:solidFill>
              </a:rPr>
              <a:t>GS - Chap 1 Quiz 1</a:t>
            </a:r>
          </a:p>
          <a:p>
            <a:pPr defTabSz="914400"/>
            <a:endParaRPr lang="en-US" sz="1400" dirty="0">
              <a:solidFill>
                <a:prstClr val="black"/>
              </a:solidFill>
            </a:endParaRPr>
          </a:p>
          <a:p>
            <a:pPr defTabSz="914400"/>
            <a:r>
              <a:rPr lang="en-US" sz="1400" dirty="0">
                <a:solidFill>
                  <a:prstClr val="black"/>
                </a:solidFill>
              </a:rPr>
              <a:t>Question #3 (4 points)</a:t>
            </a:r>
          </a:p>
          <a:p>
            <a:pPr defTabSz="914400"/>
            <a:endParaRPr lang="en-US" sz="1400" dirty="0">
              <a:solidFill>
                <a:prstClr val="black"/>
              </a:solidFill>
            </a:endParaRPr>
          </a:p>
          <a:p>
            <a:pPr defTabSz="914400"/>
            <a:r>
              <a:rPr lang="en-US" sz="1400" dirty="0">
                <a:solidFill>
                  <a:prstClr val="black"/>
                </a:solidFill>
              </a:rPr>
              <a:t> The Air Mail Act charged the Secretary of Commerce with fostering air commerce, issuing and enforcing air traffic rules, licensing pilots, certificating aircraft, establishing airways, and operating and maintaining aids to air navigation. </a:t>
            </a:r>
          </a:p>
          <a:p>
            <a:pPr defTabSz="914400"/>
            <a:endParaRPr lang="en-US" sz="1400" dirty="0">
              <a:solidFill>
                <a:prstClr val="black"/>
              </a:solidFill>
            </a:endParaRPr>
          </a:p>
          <a:p>
            <a:pPr defTabSz="914400"/>
            <a:r>
              <a:rPr lang="en-US" sz="1400" dirty="0">
                <a:solidFill>
                  <a:prstClr val="black"/>
                </a:solidFill>
              </a:rPr>
              <a:t>Your answer:</a:t>
            </a:r>
          </a:p>
          <a:p>
            <a:pPr defTabSz="914400"/>
            <a:r>
              <a:rPr lang="en-US" sz="1400" dirty="0">
                <a:solidFill>
                  <a:prstClr val="black"/>
                </a:solidFill>
              </a:rPr>
              <a:t> </a:t>
            </a:r>
            <a:r>
              <a:rPr lang="en-US" dirty="0" smtClean="0">
                <a:solidFill>
                  <a:srgbClr val="FF0000"/>
                </a:solidFill>
              </a:rPr>
              <a:t>False</a:t>
            </a:r>
            <a:endParaRPr lang="en-US" dirty="0">
              <a:solidFill>
                <a:srgbClr val="FF0000"/>
              </a:solidFill>
            </a:endParaRPr>
          </a:p>
          <a:p>
            <a:pPr defTabSz="914400"/>
            <a:endParaRPr lang="en-US" sz="1400" dirty="0">
              <a:solidFill>
                <a:prstClr val="black"/>
              </a:solidFill>
            </a:endParaRPr>
          </a:p>
          <a:p>
            <a:pPr defTabSz="914400"/>
            <a:r>
              <a:rPr lang="en-US" sz="1400" dirty="0" smtClean="0">
                <a:solidFill>
                  <a:prstClr val="black"/>
                </a:solidFill>
              </a:rPr>
              <a:t>Question </a:t>
            </a:r>
            <a:r>
              <a:rPr lang="en-US" sz="1400" dirty="0">
                <a:solidFill>
                  <a:prstClr val="black"/>
                </a:solidFill>
              </a:rPr>
              <a:t>#4 (4 points)</a:t>
            </a:r>
          </a:p>
          <a:p>
            <a:pPr defTabSz="914400"/>
            <a:endParaRPr lang="en-US" sz="1400" dirty="0">
              <a:solidFill>
                <a:prstClr val="black"/>
              </a:solidFill>
            </a:endParaRPr>
          </a:p>
          <a:p>
            <a:pPr defTabSz="914400"/>
            <a:r>
              <a:rPr lang="en-US" sz="1400" dirty="0">
                <a:solidFill>
                  <a:prstClr val="black"/>
                </a:solidFill>
              </a:rPr>
              <a:t> __________________ is charged with the investigation of all transportation accidents within the United States.</a:t>
            </a:r>
          </a:p>
          <a:p>
            <a:pPr defTabSz="914400"/>
            <a:r>
              <a:rPr lang="en-US" sz="1400" dirty="0">
                <a:solidFill>
                  <a:prstClr val="black"/>
                </a:solidFill>
              </a:rPr>
              <a:t> </a:t>
            </a:r>
          </a:p>
          <a:p>
            <a:pPr defTabSz="914400"/>
            <a:r>
              <a:rPr lang="en-US" sz="1400" dirty="0" smtClean="0">
                <a:solidFill>
                  <a:prstClr val="black"/>
                </a:solidFill>
              </a:rPr>
              <a:t>Your </a:t>
            </a:r>
            <a:r>
              <a:rPr lang="en-US" sz="1400" dirty="0">
                <a:solidFill>
                  <a:prstClr val="black"/>
                </a:solidFill>
              </a:rPr>
              <a:t>answer:</a:t>
            </a:r>
          </a:p>
          <a:p>
            <a:pPr defTabSz="914400"/>
            <a:r>
              <a:rPr lang="en-US" sz="1400" dirty="0">
                <a:solidFill>
                  <a:prstClr val="black"/>
                </a:solidFill>
              </a:rPr>
              <a:t> </a:t>
            </a:r>
            <a:r>
              <a:rPr lang="en-US" dirty="0">
                <a:solidFill>
                  <a:srgbClr val="FF0000"/>
                </a:solidFill>
              </a:rPr>
              <a:t>National Transportation Safety Board (NTSB</a:t>
            </a:r>
            <a:r>
              <a:rPr lang="en-US" dirty="0" smtClean="0">
                <a:solidFill>
                  <a:srgbClr val="FF0000"/>
                </a:solidFill>
              </a:rPr>
              <a:t>)</a:t>
            </a:r>
            <a:endParaRPr lang="en-US" dirty="0">
              <a:solidFill>
                <a:srgbClr val="FF0000"/>
              </a:solidFill>
            </a:endParaRPr>
          </a:p>
          <a:p>
            <a:pPr defTabSz="914400"/>
            <a:endParaRPr lang="en-US" sz="1400" dirty="0">
              <a:solidFill>
                <a:prstClr val="black"/>
              </a:solidFill>
            </a:endParaRPr>
          </a:p>
          <a:p>
            <a:pPr defTabSz="914400"/>
            <a:r>
              <a:rPr lang="en-US" sz="1400" dirty="0" smtClean="0">
                <a:solidFill>
                  <a:prstClr val="black"/>
                </a:solidFill>
              </a:rPr>
              <a:t>Question </a:t>
            </a:r>
            <a:r>
              <a:rPr lang="en-US" sz="1400" dirty="0">
                <a:solidFill>
                  <a:prstClr val="black"/>
                </a:solidFill>
              </a:rPr>
              <a:t>#5 (4 points)</a:t>
            </a:r>
          </a:p>
          <a:p>
            <a:pPr defTabSz="914400"/>
            <a:endParaRPr lang="en-US" sz="1400" dirty="0">
              <a:solidFill>
                <a:prstClr val="black"/>
              </a:solidFill>
            </a:endParaRPr>
          </a:p>
          <a:p>
            <a:pPr defTabSz="914400"/>
            <a:r>
              <a:rPr lang="en-US" sz="1400" dirty="0">
                <a:solidFill>
                  <a:prstClr val="black"/>
                </a:solidFill>
              </a:rPr>
              <a:t> Free competition ushered in a new era in passenger air travel with the passage of this law. </a:t>
            </a:r>
          </a:p>
          <a:p>
            <a:pPr defTabSz="914400"/>
            <a:endParaRPr lang="en-US" sz="1400" dirty="0">
              <a:solidFill>
                <a:prstClr val="black"/>
              </a:solidFill>
            </a:endParaRPr>
          </a:p>
          <a:p>
            <a:pPr defTabSz="914400"/>
            <a:r>
              <a:rPr lang="en-US" sz="1400" dirty="0">
                <a:solidFill>
                  <a:prstClr val="black"/>
                </a:solidFill>
              </a:rPr>
              <a:t>Your answer:</a:t>
            </a:r>
          </a:p>
          <a:p>
            <a:pPr defTabSz="914400"/>
            <a:r>
              <a:rPr lang="en-US" sz="1400" dirty="0">
                <a:solidFill>
                  <a:prstClr val="black"/>
                </a:solidFill>
              </a:rPr>
              <a:t> </a:t>
            </a:r>
            <a:r>
              <a:rPr lang="en-US" dirty="0">
                <a:solidFill>
                  <a:srgbClr val="FF0000"/>
                </a:solidFill>
              </a:rPr>
              <a:t>The Airline Deregulation Act of </a:t>
            </a:r>
            <a:r>
              <a:rPr lang="en-US" dirty="0" smtClean="0">
                <a:solidFill>
                  <a:srgbClr val="FF0000"/>
                </a:solidFill>
              </a:rPr>
              <a:t>1978</a:t>
            </a:r>
            <a:endParaRPr lang="en-US" dirty="0">
              <a:solidFill>
                <a:srgbClr val="FF0000"/>
              </a:solidFill>
            </a:endParaRPr>
          </a:p>
          <a:p>
            <a:pPr defTabSz="914400"/>
            <a:endParaRPr lang="en-US" sz="1400" dirty="0">
              <a:solidFill>
                <a:prstClr val="black"/>
              </a:solidFill>
            </a:endParaRPr>
          </a:p>
        </p:txBody>
      </p:sp>
      <p:sp>
        <p:nvSpPr>
          <p:cNvPr id="3" name="Rectangle 2"/>
          <p:cNvSpPr/>
          <p:nvPr/>
        </p:nvSpPr>
        <p:spPr>
          <a:xfrm>
            <a:off x="0" y="1752600"/>
            <a:ext cx="8991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429000"/>
            <a:ext cx="80772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78432"/>
            <a:ext cx="7467600" cy="1398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7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9144000" cy="5447645"/>
          </a:xfrm>
          <a:prstGeom prst="rect">
            <a:avLst/>
          </a:prstGeom>
        </p:spPr>
        <p:txBody>
          <a:bodyPr wrap="square">
            <a:spAutoFit/>
          </a:bodyPr>
          <a:lstStyle/>
          <a:p>
            <a:pPr defTabSz="914400"/>
            <a:r>
              <a:rPr lang="en-US" sz="1200" dirty="0">
                <a:solidFill>
                  <a:prstClr val="black"/>
                </a:solidFill>
              </a:rPr>
              <a:t>GS - Chap 1 Quiz 1</a:t>
            </a: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#6 (4 points)</a:t>
            </a:r>
          </a:p>
          <a:p>
            <a:pPr defTabSz="914400"/>
            <a:endParaRPr lang="en-US" sz="1200" dirty="0">
              <a:solidFill>
                <a:prstClr val="black"/>
              </a:solidFill>
            </a:endParaRPr>
          </a:p>
          <a:p>
            <a:pPr defTabSz="914400"/>
            <a:r>
              <a:rPr lang="en-US" sz="1200" dirty="0">
                <a:solidFill>
                  <a:prstClr val="black"/>
                </a:solidFill>
              </a:rPr>
              <a:t> ___________________ is empowered by regulations to promote aviation safety and establish safety standards for civil aviation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a:solidFill>
                  <a:srgbClr val="FF0000"/>
                </a:solidFill>
              </a:rPr>
              <a:t>Federal Aviation </a:t>
            </a:r>
            <a:r>
              <a:rPr lang="en-US" sz="1600" dirty="0" smtClean="0">
                <a:solidFill>
                  <a:srgbClr val="FF0000"/>
                </a:solidFill>
              </a:rPr>
              <a:t>Administration</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#7 (4 points)</a:t>
            </a:r>
          </a:p>
          <a:p>
            <a:pPr defTabSz="914400"/>
            <a:endParaRPr lang="en-US" sz="1200" dirty="0">
              <a:solidFill>
                <a:prstClr val="black"/>
              </a:solidFill>
            </a:endParaRPr>
          </a:p>
          <a:p>
            <a:pPr defTabSz="914400"/>
            <a:r>
              <a:rPr lang="en-US" sz="1200" dirty="0">
                <a:solidFill>
                  <a:prstClr val="black"/>
                </a:solidFill>
              </a:rPr>
              <a:t> FAA regulations are listed under ____________________.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a:solidFill>
                  <a:srgbClr val="FF0000"/>
                </a:solidFill>
              </a:rPr>
              <a:t>Title 14, Aeronautics and </a:t>
            </a:r>
            <a:r>
              <a:rPr lang="en-US" sz="1600" dirty="0" smtClean="0">
                <a:solidFill>
                  <a:srgbClr val="FF0000"/>
                </a:solidFill>
              </a:rPr>
              <a:t>Space</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#8 (4 points)</a:t>
            </a:r>
          </a:p>
          <a:p>
            <a:pPr defTabSz="914400"/>
            <a:endParaRPr lang="en-US" sz="1200" dirty="0">
              <a:solidFill>
                <a:prstClr val="black"/>
              </a:solidFill>
            </a:endParaRPr>
          </a:p>
          <a:p>
            <a:pPr defTabSz="914400"/>
            <a:r>
              <a:rPr lang="en-US" sz="1200" dirty="0">
                <a:solidFill>
                  <a:prstClr val="black"/>
                </a:solidFill>
              </a:rPr>
              <a:t> ______________ pertains to the certification of pilots.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600" dirty="0">
                <a:solidFill>
                  <a:srgbClr val="FF0000"/>
                </a:solidFill>
              </a:rPr>
              <a:t> 14 CFR part </a:t>
            </a:r>
            <a:r>
              <a:rPr lang="en-US" sz="1600" dirty="0" smtClean="0">
                <a:solidFill>
                  <a:srgbClr val="FF0000"/>
                </a:solidFill>
              </a:rPr>
              <a:t>61</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p:txBody>
      </p:sp>
      <p:sp>
        <p:nvSpPr>
          <p:cNvPr id="2" name="Rectangle 1"/>
          <p:cNvSpPr/>
          <p:nvPr/>
        </p:nvSpPr>
        <p:spPr>
          <a:xfrm>
            <a:off x="0" y="1524000"/>
            <a:ext cx="4876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497" y="2971800"/>
            <a:ext cx="48768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787" y="4533900"/>
            <a:ext cx="4876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40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9144000" cy="4524315"/>
          </a:xfrm>
          <a:prstGeom prst="rect">
            <a:avLst/>
          </a:prstGeom>
        </p:spPr>
        <p:txBody>
          <a:bodyPr wrap="square">
            <a:spAutoFit/>
          </a:bodyPr>
          <a:lstStyle/>
          <a:p>
            <a:pPr defTabSz="914400"/>
            <a:r>
              <a:rPr lang="en-US" sz="1400" dirty="0">
                <a:solidFill>
                  <a:prstClr val="black"/>
                </a:solidFill>
              </a:rPr>
              <a:t>GS - Chap 1 Quiz 1</a:t>
            </a:r>
          </a:p>
          <a:p>
            <a:pPr defTabSz="914400"/>
            <a:endParaRPr lang="en-US" sz="1400" dirty="0">
              <a:solidFill>
                <a:prstClr val="black"/>
              </a:solidFill>
            </a:endParaRPr>
          </a:p>
          <a:p>
            <a:pPr defTabSz="914400"/>
            <a:endParaRPr lang="en-US" sz="1400" dirty="0">
              <a:solidFill>
                <a:prstClr val="black"/>
              </a:solidFill>
            </a:endParaRPr>
          </a:p>
          <a:p>
            <a:pPr defTabSz="914400"/>
            <a:r>
              <a:rPr lang="en-US" sz="1400" dirty="0">
                <a:solidFill>
                  <a:prstClr val="black"/>
                </a:solidFill>
              </a:rPr>
              <a:t>Question #9 (4 points)</a:t>
            </a:r>
          </a:p>
          <a:p>
            <a:pPr defTabSz="914400"/>
            <a:endParaRPr lang="en-US" sz="1400" dirty="0">
              <a:solidFill>
                <a:prstClr val="black"/>
              </a:solidFill>
            </a:endParaRPr>
          </a:p>
          <a:p>
            <a:pPr defTabSz="914400"/>
            <a:r>
              <a:rPr lang="en-US" sz="1400" dirty="0">
                <a:solidFill>
                  <a:prstClr val="black"/>
                </a:solidFill>
              </a:rPr>
              <a:t> 14 CFR part 91 __________________. </a:t>
            </a:r>
          </a:p>
          <a:p>
            <a:pPr defTabSz="914400"/>
            <a:endParaRPr lang="en-US" sz="1400" dirty="0">
              <a:solidFill>
                <a:prstClr val="black"/>
              </a:solidFill>
            </a:endParaRPr>
          </a:p>
          <a:p>
            <a:pPr defTabSz="914400"/>
            <a:r>
              <a:rPr lang="en-US" sz="1400" dirty="0">
                <a:solidFill>
                  <a:prstClr val="black"/>
                </a:solidFill>
              </a:rPr>
              <a:t>Your answer:</a:t>
            </a:r>
          </a:p>
          <a:p>
            <a:pPr defTabSz="914400"/>
            <a:r>
              <a:rPr lang="en-US" sz="1400" dirty="0">
                <a:solidFill>
                  <a:prstClr val="black"/>
                </a:solidFill>
              </a:rPr>
              <a:t> </a:t>
            </a:r>
            <a:r>
              <a:rPr lang="en-US" dirty="0">
                <a:solidFill>
                  <a:srgbClr val="FF0000"/>
                </a:solidFill>
              </a:rPr>
              <a:t>provides guidance in the areas of general flight rules, visual flight rules (VFR</a:t>
            </a:r>
            <a:r>
              <a:rPr lang="en-US" dirty="0" smtClean="0">
                <a:solidFill>
                  <a:srgbClr val="FF0000"/>
                </a:solidFill>
              </a:rPr>
              <a:t>).</a:t>
            </a:r>
            <a:endParaRPr lang="en-US" dirty="0">
              <a:solidFill>
                <a:srgbClr val="FF0000"/>
              </a:solidFill>
            </a:endParaRPr>
          </a:p>
          <a:p>
            <a:pPr defTabSz="914400"/>
            <a:endParaRPr lang="en-US" sz="1400" dirty="0">
              <a:solidFill>
                <a:prstClr val="black"/>
              </a:solidFill>
            </a:endParaRPr>
          </a:p>
          <a:p>
            <a:pPr defTabSz="914400"/>
            <a:endParaRPr lang="en-US" sz="1400" dirty="0">
              <a:solidFill>
                <a:prstClr val="black"/>
              </a:solidFill>
            </a:endParaRPr>
          </a:p>
          <a:p>
            <a:pPr defTabSz="914400"/>
            <a:r>
              <a:rPr lang="en-US" sz="1400" dirty="0">
                <a:solidFill>
                  <a:prstClr val="black"/>
                </a:solidFill>
              </a:rPr>
              <a:t>Question #10 (4 points)</a:t>
            </a:r>
          </a:p>
          <a:p>
            <a:pPr defTabSz="914400"/>
            <a:endParaRPr lang="en-US" sz="1400" dirty="0">
              <a:solidFill>
                <a:prstClr val="black"/>
              </a:solidFill>
            </a:endParaRPr>
          </a:p>
          <a:p>
            <a:pPr defTabSz="914400"/>
            <a:r>
              <a:rPr lang="en-US" sz="1400" dirty="0">
                <a:solidFill>
                  <a:prstClr val="black"/>
                </a:solidFill>
              </a:rPr>
              <a:t> Pilot Operating Handbooks (POH) are documents developed by the airplane manufacturer, approved by the FAA, and are specific to a particular make and model aircraft by serial number. </a:t>
            </a:r>
          </a:p>
          <a:p>
            <a:pPr defTabSz="914400"/>
            <a:endParaRPr lang="en-US" sz="1400" dirty="0">
              <a:solidFill>
                <a:prstClr val="black"/>
              </a:solidFill>
            </a:endParaRPr>
          </a:p>
          <a:p>
            <a:pPr defTabSz="914400"/>
            <a:r>
              <a:rPr lang="en-US" sz="1400" dirty="0">
                <a:solidFill>
                  <a:prstClr val="black"/>
                </a:solidFill>
              </a:rPr>
              <a:t>Your answer:</a:t>
            </a:r>
          </a:p>
          <a:p>
            <a:pPr defTabSz="914400"/>
            <a:r>
              <a:rPr lang="en-US" sz="1400" dirty="0">
                <a:solidFill>
                  <a:prstClr val="black"/>
                </a:solidFill>
              </a:rPr>
              <a:t> </a:t>
            </a:r>
            <a:r>
              <a:rPr lang="en-US" dirty="0" smtClean="0">
                <a:solidFill>
                  <a:srgbClr val="FF0000"/>
                </a:solidFill>
              </a:rPr>
              <a:t>True</a:t>
            </a:r>
            <a:endParaRPr lang="en-US" dirty="0">
              <a:solidFill>
                <a:srgbClr val="FF0000"/>
              </a:solidFill>
            </a:endParaRPr>
          </a:p>
          <a:p>
            <a:pPr defTabSz="914400"/>
            <a:endParaRPr lang="en-US" sz="1400" dirty="0">
              <a:solidFill>
                <a:prstClr val="black"/>
              </a:solidFill>
            </a:endParaRPr>
          </a:p>
          <a:p>
            <a:pPr defTabSz="914400"/>
            <a:endParaRPr lang="en-US" sz="1400" dirty="0">
              <a:solidFill>
                <a:prstClr val="black"/>
              </a:solidFill>
            </a:endParaRPr>
          </a:p>
        </p:txBody>
      </p:sp>
      <p:sp>
        <p:nvSpPr>
          <p:cNvPr id="3" name="Rectangle 2"/>
          <p:cNvSpPr/>
          <p:nvPr/>
        </p:nvSpPr>
        <p:spPr>
          <a:xfrm>
            <a:off x="0" y="1609540"/>
            <a:ext cx="9144000" cy="1819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74" y="3399749"/>
            <a:ext cx="4876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5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5216813"/>
          </a:xfrm>
          <a:prstGeom prst="rect">
            <a:avLst/>
          </a:prstGeom>
        </p:spPr>
        <p:txBody>
          <a:bodyPr wrap="square">
            <a:spAutoFit/>
          </a:bodyPr>
          <a:lstStyle/>
          <a:p>
            <a:pPr defTabSz="914400"/>
            <a:r>
              <a:rPr lang="en-US" sz="1200" dirty="0">
                <a:solidFill>
                  <a:prstClr val="black"/>
                </a:solidFill>
              </a:rPr>
              <a:t>GS - Chap 1 Quiz 1</a:t>
            </a:r>
          </a:p>
          <a:p>
            <a:pPr defTabSz="914400"/>
            <a:r>
              <a:rPr lang="en-US" sz="1200" dirty="0">
                <a:solidFill>
                  <a:prstClr val="black"/>
                </a:solidFill>
              </a:rPr>
              <a:t> </a:t>
            </a:r>
          </a:p>
          <a:p>
            <a:pPr defTabSz="914400"/>
            <a:endParaRPr lang="en-US" sz="1200" dirty="0">
              <a:solidFill>
                <a:prstClr val="black"/>
              </a:solidFill>
            </a:endParaRPr>
          </a:p>
          <a:p>
            <a:pPr defTabSz="914400"/>
            <a:r>
              <a:rPr lang="en-US" sz="1200" dirty="0">
                <a:solidFill>
                  <a:prstClr val="black"/>
                </a:solidFill>
              </a:rPr>
              <a:t>Question #11 (4 points)</a:t>
            </a:r>
          </a:p>
          <a:p>
            <a:pPr defTabSz="914400"/>
            <a:endParaRPr lang="en-US" sz="1200" dirty="0">
              <a:solidFill>
                <a:prstClr val="black"/>
              </a:solidFill>
            </a:endParaRPr>
          </a:p>
          <a:p>
            <a:pPr defTabSz="914400"/>
            <a:r>
              <a:rPr lang="en-US" sz="1200" dirty="0">
                <a:solidFill>
                  <a:prstClr val="black"/>
                </a:solidFill>
              </a:rPr>
              <a:t> Categories of aircraft for which a pilot may be rated are: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a:solidFill>
                  <a:srgbClr val="FF0000"/>
                </a:solidFill>
              </a:rPr>
              <a:t>Airplane, Rotorcraft, Glider, or Lighter than </a:t>
            </a:r>
            <a:r>
              <a:rPr lang="en-US" sz="1600" dirty="0" smtClean="0">
                <a:solidFill>
                  <a:srgbClr val="FF0000"/>
                </a:solidFill>
              </a:rPr>
              <a:t>air</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#12 (4 points)</a:t>
            </a:r>
          </a:p>
          <a:p>
            <a:pPr defTabSz="914400"/>
            <a:endParaRPr lang="en-US" sz="1200" dirty="0">
              <a:solidFill>
                <a:prstClr val="black"/>
              </a:solidFill>
            </a:endParaRPr>
          </a:p>
          <a:p>
            <a:pPr defTabSz="914400"/>
            <a:r>
              <a:rPr lang="en-US" sz="1200" dirty="0">
                <a:solidFill>
                  <a:prstClr val="black"/>
                </a:solidFill>
              </a:rPr>
              <a:t> A pilot does not have to hold a class rating to operate an aircraft in that class.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smtClean="0">
                <a:solidFill>
                  <a:srgbClr val="FF0000"/>
                </a:solidFill>
              </a:rPr>
              <a:t>False</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#13 (4 points)</a:t>
            </a:r>
          </a:p>
          <a:p>
            <a:pPr defTabSz="914400"/>
            <a:endParaRPr lang="en-US" sz="1200" dirty="0">
              <a:solidFill>
                <a:prstClr val="black"/>
              </a:solidFill>
            </a:endParaRPr>
          </a:p>
          <a:p>
            <a:pPr defTabSz="914400"/>
            <a:r>
              <a:rPr lang="en-US" sz="1200" dirty="0">
                <a:solidFill>
                  <a:prstClr val="black"/>
                </a:solidFill>
              </a:rPr>
              <a:t> The single-engine land, multi-engine land, single-engine sea and multi-engine sea classes are part of the ____________ category.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smtClean="0">
                <a:solidFill>
                  <a:srgbClr val="FF0000"/>
                </a:solidFill>
              </a:rPr>
              <a:t>airplane</a:t>
            </a:r>
            <a:endParaRPr lang="en-US" sz="1600" dirty="0">
              <a:solidFill>
                <a:srgbClr val="FF0000"/>
              </a:solidFill>
            </a:endParaRPr>
          </a:p>
          <a:p>
            <a:pPr defTabSz="914400"/>
            <a:endParaRPr lang="en-US" sz="1200" dirty="0">
              <a:solidFill>
                <a:prstClr val="black"/>
              </a:solidFill>
            </a:endParaRPr>
          </a:p>
        </p:txBody>
      </p:sp>
      <p:sp>
        <p:nvSpPr>
          <p:cNvPr id="2" name="Rectangle 1"/>
          <p:cNvSpPr/>
          <p:nvPr/>
        </p:nvSpPr>
        <p:spPr>
          <a:xfrm>
            <a:off x="0" y="4648200"/>
            <a:ext cx="1752600" cy="721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496" y="2895600"/>
            <a:ext cx="8962103"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496" y="1295400"/>
            <a:ext cx="5914104"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40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5262979"/>
          </a:xfrm>
          <a:prstGeom prst="rect">
            <a:avLst/>
          </a:prstGeom>
        </p:spPr>
        <p:txBody>
          <a:bodyPr wrap="square">
            <a:spAutoFit/>
          </a:bodyPr>
          <a:lstStyle/>
          <a:p>
            <a:pPr defTabSz="914400"/>
            <a:r>
              <a:rPr lang="en-US" dirty="0">
                <a:solidFill>
                  <a:prstClr val="black"/>
                </a:solidFill>
              </a:rPr>
              <a:t>GS - Chap 1 Quiz 1</a:t>
            </a:r>
          </a:p>
          <a:p>
            <a:pPr defTabSz="914400"/>
            <a:endParaRPr lang="en-US" dirty="0">
              <a:solidFill>
                <a:prstClr val="black"/>
              </a:solidFill>
            </a:endParaRPr>
          </a:p>
          <a:p>
            <a:pPr defTabSz="914400"/>
            <a:r>
              <a:rPr lang="en-US" dirty="0">
                <a:solidFill>
                  <a:prstClr val="black"/>
                </a:solidFill>
              </a:rPr>
              <a:t>Question #14 (4 points)</a:t>
            </a:r>
          </a:p>
          <a:p>
            <a:pPr defTabSz="914400"/>
            <a:endParaRPr lang="en-US" dirty="0">
              <a:solidFill>
                <a:prstClr val="black"/>
              </a:solidFill>
            </a:endParaRPr>
          </a:p>
          <a:p>
            <a:pPr defTabSz="914400"/>
            <a:r>
              <a:rPr lang="en-US" dirty="0">
                <a:solidFill>
                  <a:prstClr val="black"/>
                </a:solidFill>
              </a:rPr>
              <a:t> </a:t>
            </a:r>
            <a:r>
              <a:rPr lang="en-US" dirty="0" err="1">
                <a:solidFill>
                  <a:prstClr val="black"/>
                </a:solidFill>
              </a:rPr>
              <a:t>Ultralight</a:t>
            </a:r>
            <a:r>
              <a:rPr lang="en-US" dirty="0">
                <a:solidFill>
                  <a:prstClr val="black"/>
                </a:solidFill>
              </a:rPr>
              <a:t> pilots should be familiar to the rules specified in _____________. </a:t>
            </a:r>
          </a:p>
          <a:p>
            <a:pPr defTabSz="914400"/>
            <a:endParaRPr lang="en-US" dirty="0">
              <a:solidFill>
                <a:prstClr val="black"/>
              </a:solidFill>
            </a:endParaRPr>
          </a:p>
          <a:p>
            <a:pPr defTabSz="914400"/>
            <a:r>
              <a:rPr lang="en-US" dirty="0">
                <a:solidFill>
                  <a:prstClr val="black"/>
                </a:solidFill>
              </a:rPr>
              <a:t>Your answer:</a:t>
            </a:r>
          </a:p>
          <a:p>
            <a:pPr defTabSz="914400"/>
            <a:r>
              <a:rPr lang="en-US" dirty="0">
                <a:solidFill>
                  <a:prstClr val="black"/>
                </a:solidFill>
              </a:rPr>
              <a:t> </a:t>
            </a:r>
            <a:r>
              <a:rPr lang="en-US" sz="2400" dirty="0">
                <a:solidFill>
                  <a:srgbClr val="FF0000"/>
                </a:solidFill>
              </a:rPr>
              <a:t>14 CFR </a:t>
            </a:r>
            <a:r>
              <a:rPr lang="en-US" sz="2400" dirty="0" smtClean="0">
                <a:solidFill>
                  <a:srgbClr val="FF0000"/>
                </a:solidFill>
              </a:rPr>
              <a:t>103</a:t>
            </a:r>
            <a:endParaRPr lang="en-US" sz="2400" dirty="0">
              <a:solidFill>
                <a:srgbClr val="FF0000"/>
              </a:solidFill>
            </a:endParaRPr>
          </a:p>
          <a:p>
            <a:pPr defTabSz="914400"/>
            <a:endParaRPr lang="en-US" dirty="0">
              <a:solidFill>
                <a:prstClr val="black"/>
              </a:solidFill>
            </a:endParaRPr>
          </a:p>
          <a:p>
            <a:pPr defTabSz="914400"/>
            <a:endParaRPr lang="en-US" dirty="0">
              <a:solidFill>
                <a:prstClr val="black"/>
              </a:solidFill>
            </a:endParaRPr>
          </a:p>
          <a:p>
            <a:pPr defTabSz="914400"/>
            <a:r>
              <a:rPr lang="en-US" dirty="0">
                <a:solidFill>
                  <a:prstClr val="black"/>
                </a:solidFill>
              </a:rPr>
              <a:t>Question #15 (4 points)</a:t>
            </a:r>
          </a:p>
          <a:p>
            <a:pPr defTabSz="914400"/>
            <a:endParaRPr lang="en-US" dirty="0">
              <a:solidFill>
                <a:prstClr val="black"/>
              </a:solidFill>
            </a:endParaRPr>
          </a:p>
          <a:p>
            <a:pPr defTabSz="914400"/>
            <a:r>
              <a:rPr lang="en-US" dirty="0">
                <a:solidFill>
                  <a:prstClr val="black"/>
                </a:solidFill>
              </a:rPr>
              <a:t> Light Sport Aircraft weight may not exceed 1,320 pounds. </a:t>
            </a:r>
          </a:p>
          <a:p>
            <a:pPr defTabSz="914400"/>
            <a:endParaRPr lang="en-US" dirty="0">
              <a:solidFill>
                <a:prstClr val="black"/>
              </a:solidFill>
            </a:endParaRPr>
          </a:p>
          <a:p>
            <a:pPr defTabSz="914400"/>
            <a:r>
              <a:rPr lang="en-US" dirty="0">
                <a:solidFill>
                  <a:prstClr val="black"/>
                </a:solidFill>
              </a:rPr>
              <a:t>Your answer:</a:t>
            </a:r>
          </a:p>
          <a:p>
            <a:pPr defTabSz="914400"/>
            <a:r>
              <a:rPr lang="en-US" dirty="0">
                <a:solidFill>
                  <a:prstClr val="black"/>
                </a:solidFill>
              </a:rPr>
              <a:t> </a:t>
            </a:r>
            <a:r>
              <a:rPr lang="en-US" sz="2400" dirty="0" smtClean="0">
                <a:solidFill>
                  <a:srgbClr val="FF0000"/>
                </a:solidFill>
              </a:rPr>
              <a:t>True</a:t>
            </a:r>
            <a:endParaRPr lang="en-US" sz="2400" dirty="0">
              <a:solidFill>
                <a:srgbClr val="FF0000"/>
              </a:solidFill>
            </a:endParaRPr>
          </a:p>
          <a:p>
            <a:pPr defTabSz="914400"/>
            <a:endParaRPr lang="en-US" dirty="0">
              <a:solidFill>
                <a:prstClr val="black"/>
              </a:solidFill>
            </a:endParaRPr>
          </a:p>
          <a:p>
            <a:pPr defTabSz="914400"/>
            <a:endParaRPr lang="en-US" dirty="0">
              <a:solidFill>
                <a:prstClr val="black"/>
              </a:solidFill>
            </a:endParaRPr>
          </a:p>
        </p:txBody>
      </p:sp>
      <p:sp>
        <p:nvSpPr>
          <p:cNvPr id="3" name="Rectangle 2"/>
          <p:cNvSpPr/>
          <p:nvPr/>
        </p:nvSpPr>
        <p:spPr>
          <a:xfrm>
            <a:off x="0" y="3962400"/>
            <a:ext cx="2667000" cy="1406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664" y="1676400"/>
            <a:ext cx="7066935"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431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5216813"/>
          </a:xfrm>
          <a:prstGeom prst="rect">
            <a:avLst/>
          </a:prstGeom>
        </p:spPr>
        <p:txBody>
          <a:bodyPr wrap="square">
            <a:spAutoFit/>
          </a:bodyPr>
          <a:lstStyle/>
          <a:p>
            <a:pPr defTabSz="914400"/>
            <a:r>
              <a:rPr lang="en-US" sz="1200" dirty="0">
                <a:solidFill>
                  <a:prstClr val="black"/>
                </a:solidFill>
              </a:rPr>
              <a:t>GS - Chap 1 Quiz 1</a:t>
            </a:r>
          </a:p>
          <a:p>
            <a:pPr defTabSz="914400"/>
            <a:r>
              <a:rPr lang="en-US" sz="1200" dirty="0">
                <a:solidFill>
                  <a:prstClr val="black"/>
                </a:solidFill>
              </a:rPr>
              <a:t> </a:t>
            </a:r>
          </a:p>
          <a:p>
            <a:pPr defTabSz="914400"/>
            <a:endParaRPr lang="en-US" sz="1200" dirty="0">
              <a:solidFill>
                <a:prstClr val="black"/>
              </a:solidFill>
            </a:endParaRPr>
          </a:p>
          <a:p>
            <a:pPr defTabSz="914400"/>
            <a:r>
              <a:rPr lang="en-US" sz="1200" dirty="0">
                <a:solidFill>
                  <a:prstClr val="black"/>
                </a:solidFill>
              </a:rPr>
              <a:t>Question #16 (4 points)</a:t>
            </a:r>
          </a:p>
          <a:p>
            <a:pPr defTabSz="914400"/>
            <a:endParaRPr lang="en-US" sz="1200" dirty="0">
              <a:solidFill>
                <a:prstClr val="black"/>
              </a:solidFill>
            </a:endParaRPr>
          </a:p>
          <a:p>
            <a:pPr defTabSz="914400"/>
            <a:r>
              <a:rPr lang="en-US" sz="1200" dirty="0">
                <a:solidFill>
                  <a:prstClr val="black"/>
                </a:solidFill>
              </a:rPr>
              <a:t> Private pilot eligibility, aeronautical knowledge, proficiency, and aeronautical requirements can be found in __________.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a:solidFill>
                  <a:srgbClr val="FF0000"/>
                </a:solidFill>
              </a:rPr>
              <a:t>14 CFR 61 Subpart </a:t>
            </a:r>
            <a:r>
              <a:rPr lang="en-US" sz="1600" dirty="0" smtClean="0">
                <a:solidFill>
                  <a:srgbClr val="FF0000"/>
                </a:solidFill>
              </a:rPr>
              <a:t>E</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#17 (4 points)</a:t>
            </a:r>
          </a:p>
          <a:p>
            <a:pPr defTabSz="914400"/>
            <a:endParaRPr lang="en-US" sz="1200" dirty="0">
              <a:solidFill>
                <a:prstClr val="black"/>
              </a:solidFill>
            </a:endParaRPr>
          </a:p>
          <a:p>
            <a:pPr defTabSz="914400"/>
            <a:r>
              <a:rPr lang="en-US" sz="1200" dirty="0">
                <a:solidFill>
                  <a:prstClr val="black"/>
                </a:solidFill>
              </a:rPr>
              <a:t> As a private pilot you are required to have a flight review every ________ months.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600" dirty="0">
                <a:solidFill>
                  <a:srgbClr val="FF0000"/>
                </a:solidFill>
              </a:rPr>
              <a:t> </a:t>
            </a:r>
            <a:r>
              <a:rPr lang="en-US" sz="1600" dirty="0" smtClean="0">
                <a:solidFill>
                  <a:srgbClr val="FF0000"/>
                </a:solidFill>
              </a:rPr>
              <a:t>24</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#18 (4 points)</a:t>
            </a:r>
          </a:p>
          <a:p>
            <a:pPr defTabSz="914400"/>
            <a:endParaRPr lang="en-US" sz="1200" dirty="0">
              <a:solidFill>
                <a:prstClr val="black"/>
              </a:solidFill>
            </a:endParaRPr>
          </a:p>
          <a:p>
            <a:pPr defTabSz="914400"/>
            <a:r>
              <a:rPr lang="en-US" sz="1200" dirty="0">
                <a:solidFill>
                  <a:prstClr val="black"/>
                </a:solidFill>
              </a:rPr>
              <a:t> In order to be a student ___________ pilot you must be 16 years old and hold a current and valid driver’s license as evidence of medical eligibility.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smtClean="0">
                <a:solidFill>
                  <a:srgbClr val="FF0000"/>
                </a:solidFill>
              </a:rPr>
              <a:t>sport</a:t>
            </a:r>
            <a:endParaRPr lang="en-US" sz="1200" dirty="0">
              <a:solidFill>
                <a:prstClr val="black"/>
              </a:solidFill>
            </a:endParaRPr>
          </a:p>
          <a:p>
            <a:pPr defTabSz="914400"/>
            <a:endParaRPr lang="en-US" sz="1200" dirty="0">
              <a:solidFill>
                <a:prstClr val="black"/>
              </a:solidFill>
            </a:endParaRPr>
          </a:p>
        </p:txBody>
      </p:sp>
      <p:sp>
        <p:nvSpPr>
          <p:cNvPr id="2" name="Rectangle 1"/>
          <p:cNvSpPr/>
          <p:nvPr/>
        </p:nvSpPr>
        <p:spPr>
          <a:xfrm>
            <a:off x="0" y="45720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58" y="1447800"/>
            <a:ext cx="7165258"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58" y="2895600"/>
            <a:ext cx="8765458"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40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sz="2000"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sz="2000"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a:solidFill>
                  <a:srgbClr val="0070C0"/>
                </a:solidFill>
              </a:rPr>
              <a:t>Private pilot eligibility, aeronautical knowledge, proficiency, and aeronautical requirements can be found in __________.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Describe the three classes of medical certificates and what is the minimum certificate a pilot must possess.</a:t>
            </a:r>
            <a:endParaRPr lang="en-US" sz="2000"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 </a:t>
            </a:r>
            <a:r>
              <a:rPr lang="en-US" sz="2000" b="1" dirty="0">
                <a:solidFill>
                  <a:schemeClr val="bg1">
                    <a:lumMod val="85000"/>
                  </a:schemeClr>
                </a:solidFill>
                <a:ea typeface="Helvetica" charset="0"/>
                <a:cs typeface="Helvetica" charset="0"/>
                <a:sym typeface="Helvetica" charset="0"/>
              </a:rPr>
              <a:t>private pilot may be compensated in for services as a pilot.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t>
            </a:r>
            <a:r>
              <a:rPr lang="en-US" sz="2000" b="1" dirty="0">
                <a:solidFill>
                  <a:schemeClr val="bg1">
                    <a:lumMod val="85000"/>
                  </a:schemeClr>
                </a:solidFill>
                <a:ea typeface="Helvetica" charset="0"/>
                <a:cs typeface="Helvetica" charset="0"/>
                <a:sym typeface="Helvetica" charset="0"/>
              </a:rPr>
              <a:t>A Private pilot training under 14 CFR part 61, experience requirements include: at least 40 hours of piloting time, including 20 hours of flight with an instructor and 10 hours of solo flight.</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What is the minimum score required to </a:t>
            </a:r>
            <a:r>
              <a:rPr lang="en-US" sz="2000" b="1" dirty="0">
                <a:solidFill>
                  <a:schemeClr val="bg1">
                    <a:lumMod val="85000"/>
                  </a:schemeClr>
                </a:solidFill>
                <a:ea typeface="Helvetica" charset="0"/>
                <a:cs typeface="Helvetica" charset="0"/>
                <a:sym typeface="Helvetica" charset="0"/>
              </a:rPr>
              <a:t>pass the FAA knowledge </a:t>
            </a:r>
            <a:r>
              <a:rPr lang="en-US" sz="2000" b="1" dirty="0" smtClean="0">
                <a:solidFill>
                  <a:schemeClr val="bg1">
                    <a:lumMod val="85000"/>
                  </a:schemeClr>
                </a:solidFill>
                <a:ea typeface="Helvetica" charset="0"/>
                <a:cs typeface="Helvetica" charset="0"/>
                <a:sym typeface="Helvetica" charset="0"/>
              </a:rPr>
              <a:t>test?</a:t>
            </a:r>
            <a:endParaRPr lang="en-US" sz="2000"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34993832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2400"/>
            <a:ext cx="9144000" cy="5386090"/>
          </a:xfrm>
          <a:prstGeom prst="rect">
            <a:avLst/>
          </a:prstGeom>
        </p:spPr>
        <p:txBody>
          <a:bodyPr wrap="square">
            <a:spAutoFit/>
          </a:bodyPr>
          <a:lstStyle/>
          <a:p>
            <a:pPr defTabSz="914400"/>
            <a:r>
              <a:rPr lang="en-US" sz="1600" dirty="0">
                <a:solidFill>
                  <a:prstClr val="black"/>
                </a:solidFill>
              </a:rPr>
              <a:t>GS - Chap 1 Quiz 1</a:t>
            </a:r>
          </a:p>
          <a:p>
            <a:pPr defTabSz="914400"/>
            <a:r>
              <a:rPr lang="en-US" sz="1600" dirty="0">
                <a:solidFill>
                  <a:prstClr val="black"/>
                </a:solidFill>
              </a:rPr>
              <a:t> </a:t>
            </a:r>
          </a:p>
          <a:p>
            <a:pPr defTabSz="914400"/>
            <a:endParaRPr lang="en-US" sz="1600" dirty="0">
              <a:solidFill>
                <a:prstClr val="black"/>
              </a:solidFill>
            </a:endParaRPr>
          </a:p>
          <a:p>
            <a:pPr defTabSz="914400"/>
            <a:r>
              <a:rPr lang="en-US" sz="1600" dirty="0">
                <a:solidFill>
                  <a:prstClr val="black"/>
                </a:solidFill>
              </a:rPr>
              <a:t>Question #19 (4 points)</a:t>
            </a:r>
          </a:p>
          <a:p>
            <a:pPr defTabSz="914400"/>
            <a:endParaRPr lang="en-US" sz="1600" dirty="0">
              <a:solidFill>
                <a:prstClr val="black"/>
              </a:solidFill>
            </a:endParaRPr>
          </a:p>
          <a:p>
            <a:pPr defTabSz="914400"/>
            <a:r>
              <a:rPr lang="en-US" sz="1600" dirty="0">
                <a:solidFill>
                  <a:prstClr val="black"/>
                </a:solidFill>
              </a:rPr>
              <a:t> In order to be a student ___________ pilot you must be at least 17 years old, pass the required knowledge test, and possess a third-class medical certificate. </a:t>
            </a:r>
          </a:p>
          <a:p>
            <a:pPr defTabSz="914400"/>
            <a:endParaRPr lang="en-US" sz="1600" dirty="0">
              <a:solidFill>
                <a:prstClr val="black"/>
              </a:solidFill>
            </a:endParaRPr>
          </a:p>
          <a:p>
            <a:pPr defTabSz="914400"/>
            <a:r>
              <a:rPr lang="en-US" sz="1600" dirty="0">
                <a:solidFill>
                  <a:prstClr val="black"/>
                </a:solidFill>
              </a:rPr>
              <a:t>Your answer:</a:t>
            </a:r>
          </a:p>
          <a:p>
            <a:pPr defTabSz="914400"/>
            <a:r>
              <a:rPr lang="en-US" sz="1600" dirty="0">
                <a:solidFill>
                  <a:prstClr val="black"/>
                </a:solidFill>
              </a:rPr>
              <a:t> </a:t>
            </a:r>
            <a:r>
              <a:rPr lang="en-US" sz="2000" dirty="0" smtClean="0">
                <a:solidFill>
                  <a:srgbClr val="FF0000"/>
                </a:solidFill>
              </a:rPr>
              <a:t>recreation</a:t>
            </a:r>
            <a:endParaRPr lang="en-US" sz="2000" dirty="0">
              <a:solidFill>
                <a:srgbClr val="FF0000"/>
              </a:solidFill>
            </a:endParaRPr>
          </a:p>
          <a:p>
            <a:pPr defTabSz="914400"/>
            <a:endParaRPr lang="en-US" sz="1600" dirty="0">
              <a:solidFill>
                <a:prstClr val="black"/>
              </a:solidFill>
            </a:endParaRPr>
          </a:p>
          <a:p>
            <a:pPr defTabSz="914400"/>
            <a:endParaRPr lang="en-US" sz="1600" dirty="0">
              <a:solidFill>
                <a:prstClr val="black"/>
              </a:solidFill>
            </a:endParaRPr>
          </a:p>
          <a:p>
            <a:pPr defTabSz="914400"/>
            <a:r>
              <a:rPr lang="en-US" sz="1600" dirty="0">
                <a:solidFill>
                  <a:prstClr val="black"/>
                </a:solidFill>
              </a:rPr>
              <a:t>Question #20 (4 points)</a:t>
            </a:r>
          </a:p>
          <a:p>
            <a:pPr defTabSz="914400"/>
            <a:endParaRPr lang="en-US" sz="1600" dirty="0">
              <a:solidFill>
                <a:prstClr val="black"/>
              </a:solidFill>
            </a:endParaRPr>
          </a:p>
          <a:p>
            <a:pPr defTabSz="914400"/>
            <a:r>
              <a:rPr lang="en-US" sz="1600" dirty="0">
                <a:solidFill>
                  <a:prstClr val="black"/>
                </a:solidFill>
              </a:rPr>
              <a:t> Commercial pilots without an instrument rating are restricted to daytime flight within 50 nautical miles (NM). </a:t>
            </a:r>
          </a:p>
          <a:p>
            <a:pPr defTabSz="914400"/>
            <a:endParaRPr lang="en-US" sz="1600" dirty="0">
              <a:solidFill>
                <a:prstClr val="black"/>
              </a:solidFill>
            </a:endParaRPr>
          </a:p>
          <a:p>
            <a:pPr defTabSz="914400"/>
            <a:r>
              <a:rPr lang="en-US" sz="1600" dirty="0">
                <a:solidFill>
                  <a:prstClr val="black"/>
                </a:solidFill>
              </a:rPr>
              <a:t>Your answer:</a:t>
            </a:r>
          </a:p>
          <a:p>
            <a:pPr defTabSz="914400"/>
            <a:r>
              <a:rPr lang="en-US" sz="1600" dirty="0">
                <a:solidFill>
                  <a:prstClr val="black"/>
                </a:solidFill>
              </a:rPr>
              <a:t> </a:t>
            </a:r>
            <a:r>
              <a:rPr lang="en-US" sz="2000" dirty="0" smtClean="0">
                <a:solidFill>
                  <a:srgbClr val="FF0000"/>
                </a:solidFill>
              </a:rPr>
              <a:t>True</a:t>
            </a:r>
            <a:endParaRPr lang="en-US" sz="2000" dirty="0">
              <a:solidFill>
                <a:srgbClr val="FF0000"/>
              </a:solidFill>
            </a:endParaRPr>
          </a:p>
          <a:p>
            <a:pPr defTabSz="914400"/>
            <a:endParaRPr lang="en-US" sz="1600" dirty="0">
              <a:solidFill>
                <a:prstClr val="black"/>
              </a:solidFill>
            </a:endParaRPr>
          </a:p>
          <a:p>
            <a:pPr defTabSz="914400"/>
            <a:endParaRPr lang="en-US" sz="1600" dirty="0">
              <a:solidFill>
                <a:prstClr val="black"/>
              </a:solidFill>
            </a:endParaRPr>
          </a:p>
        </p:txBody>
      </p:sp>
      <p:sp>
        <p:nvSpPr>
          <p:cNvPr id="3" name="Rectangle 2"/>
          <p:cNvSpPr/>
          <p:nvPr/>
        </p:nvSpPr>
        <p:spPr>
          <a:xfrm>
            <a:off x="0" y="4173794"/>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956" y="1931044"/>
            <a:ext cx="9023555" cy="224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523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293757"/>
          </a:xfrm>
          <a:prstGeom prst="rect">
            <a:avLst/>
          </a:prstGeom>
        </p:spPr>
        <p:txBody>
          <a:bodyPr wrap="square">
            <a:spAutoFit/>
          </a:bodyPr>
          <a:lstStyle/>
          <a:p>
            <a:pPr defTabSz="914400"/>
            <a:r>
              <a:rPr lang="en-US" sz="1200" dirty="0">
                <a:solidFill>
                  <a:prstClr val="black"/>
                </a:solidFill>
              </a:rPr>
              <a:t>GS - Chap 1 Quiz 1</a:t>
            </a: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#21 (4 points)</a:t>
            </a:r>
          </a:p>
          <a:p>
            <a:pPr defTabSz="914400"/>
            <a:endParaRPr lang="en-US" sz="1200" dirty="0">
              <a:solidFill>
                <a:prstClr val="black"/>
              </a:solidFill>
            </a:endParaRPr>
          </a:p>
          <a:p>
            <a:pPr defTabSz="914400"/>
            <a:r>
              <a:rPr lang="en-US" sz="1200" dirty="0">
                <a:solidFill>
                  <a:prstClr val="black"/>
                </a:solidFill>
              </a:rPr>
              <a:t> ________________ is a prerequisite for acting as a pilot in command (PIC) of scheduled airline operations.</a:t>
            </a:r>
          </a:p>
          <a:p>
            <a:pPr defTabSz="914400"/>
            <a:r>
              <a:rPr lang="en-US" sz="1200" dirty="0">
                <a:solidFill>
                  <a:prstClr val="black"/>
                </a:solidFill>
              </a:rPr>
              <a:t>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a:solidFill>
                  <a:srgbClr val="FF0000"/>
                </a:solidFill>
              </a:rPr>
              <a:t>The Airline Transport Pilot </a:t>
            </a:r>
            <a:r>
              <a:rPr lang="en-US" sz="1600" dirty="0" smtClean="0">
                <a:solidFill>
                  <a:srgbClr val="FF0000"/>
                </a:solidFill>
              </a:rPr>
              <a:t>Certificate</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#22 (4 points)</a:t>
            </a:r>
          </a:p>
          <a:p>
            <a:pPr defTabSz="914400"/>
            <a:endParaRPr lang="en-US" sz="1200" dirty="0">
              <a:solidFill>
                <a:prstClr val="black"/>
              </a:solidFill>
            </a:endParaRPr>
          </a:p>
          <a:p>
            <a:pPr defTabSz="914400"/>
            <a:r>
              <a:rPr lang="en-US" sz="1200" dirty="0">
                <a:solidFill>
                  <a:prstClr val="black"/>
                </a:solidFill>
              </a:rPr>
              <a:t> Medical certificates are designated as first class, second class, or third class. First class is designed for the airline transport pilot; second class for the commercial pilot; and third class for the student, recreational, and private pilot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smtClean="0">
                <a:solidFill>
                  <a:srgbClr val="FF0000"/>
                </a:solidFill>
              </a:rPr>
              <a:t>True</a:t>
            </a:r>
            <a:endParaRPr lang="en-US" sz="1600" dirty="0">
              <a:solidFill>
                <a:srgbClr val="FF0000"/>
              </a:solidFill>
            </a:endParaRPr>
          </a:p>
          <a:p>
            <a:pPr defTabSz="914400"/>
            <a:endParaRPr lang="en-US" sz="1200" dirty="0">
              <a:solidFill>
                <a:prstClr val="black"/>
              </a:solidFill>
            </a:endParaRPr>
          </a:p>
          <a:p>
            <a:pPr defTabSz="914400"/>
            <a:endParaRPr lang="en-US" sz="1200" dirty="0">
              <a:solidFill>
                <a:prstClr val="black"/>
              </a:solidFill>
            </a:endParaRPr>
          </a:p>
          <a:p>
            <a:pPr defTabSz="914400"/>
            <a:r>
              <a:rPr lang="en-US" sz="1200" dirty="0">
                <a:solidFill>
                  <a:prstClr val="black"/>
                </a:solidFill>
              </a:rPr>
              <a:t>Question #23 (4 points)</a:t>
            </a:r>
          </a:p>
          <a:p>
            <a:pPr defTabSz="914400"/>
            <a:endParaRPr lang="en-US" sz="1200" dirty="0">
              <a:solidFill>
                <a:prstClr val="black"/>
              </a:solidFill>
            </a:endParaRPr>
          </a:p>
          <a:p>
            <a:pPr defTabSz="914400"/>
            <a:r>
              <a:rPr lang="en-US" sz="1200" dirty="0">
                <a:solidFill>
                  <a:prstClr val="black"/>
                </a:solidFill>
              </a:rPr>
              <a:t> A private pilot may be compensated in for services as a pilot. </a:t>
            </a:r>
          </a:p>
          <a:p>
            <a:pPr defTabSz="914400"/>
            <a:endParaRPr lang="en-US" sz="1200" dirty="0">
              <a:solidFill>
                <a:prstClr val="black"/>
              </a:solidFill>
            </a:endParaRPr>
          </a:p>
          <a:p>
            <a:pPr defTabSz="914400"/>
            <a:r>
              <a:rPr lang="en-US" sz="1200" dirty="0">
                <a:solidFill>
                  <a:prstClr val="black"/>
                </a:solidFill>
              </a:rPr>
              <a:t>Your answer:</a:t>
            </a:r>
          </a:p>
          <a:p>
            <a:pPr defTabSz="914400"/>
            <a:r>
              <a:rPr lang="en-US" sz="1200" dirty="0">
                <a:solidFill>
                  <a:prstClr val="black"/>
                </a:solidFill>
              </a:rPr>
              <a:t> </a:t>
            </a:r>
            <a:r>
              <a:rPr lang="en-US" sz="1600" dirty="0">
                <a:solidFill>
                  <a:srgbClr val="FF0000"/>
                </a:solidFill>
              </a:rPr>
              <a:t>False </a:t>
            </a:r>
          </a:p>
        </p:txBody>
      </p:sp>
      <p:sp>
        <p:nvSpPr>
          <p:cNvPr id="2" name="Rectangle 1"/>
          <p:cNvSpPr/>
          <p:nvPr/>
        </p:nvSpPr>
        <p:spPr>
          <a:xfrm>
            <a:off x="0" y="4648200"/>
            <a:ext cx="1143000" cy="645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295400"/>
            <a:ext cx="8839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124200"/>
            <a:ext cx="4724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40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139869"/>
          </a:xfrm>
          <a:prstGeom prst="rect">
            <a:avLst/>
          </a:prstGeom>
        </p:spPr>
        <p:txBody>
          <a:bodyPr wrap="square">
            <a:spAutoFit/>
          </a:bodyPr>
          <a:lstStyle/>
          <a:p>
            <a:pPr defTabSz="914400"/>
            <a:r>
              <a:rPr lang="en-US" sz="1600" dirty="0">
                <a:solidFill>
                  <a:prstClr val="black"/>
                </a:solidFill>
              </a:rPr>
              <a:t>GS - Chap 1 Quiz 1</a:t>
            </a:r>
          </a:p>
          <a:p>
            <a:pPr defTabSz="914400"/>
            <a:endParaRPr lang="en-US" sz="1600" dirty="0">
              <a:solidFill>
                <a:prstClr val="black"/>
              </a:solidFill>
            </a:endParaRPr>
          </a:p>
          <a:p>
            <a:pPr defTabSz="914400"/>
            <a:endParaRPr lang="en-US" sz="1600" dirty="0">
              <a:solidFill>
                <a:prstClr val="black"/>
              </a:solidFill>
            </a:endParaRPr>
          </a:p>
          <a:p>
            <a:pPr defTabSz="914400"/>
            <a:r>
              <a:rPr lang="en-US" sz="1600" dirty="0">
                <a:solidFill>
                  <a:prstClr val="black"/>
                </a:solidFill>
              </a:rPr>
              <a:t>Question #24 (4 points)</a:t>
            </a:r>
          </a:p>
          <a:p>
            <a:pPr defTabSz="914400"/>
            <a:endParaRPr lang="en-US" sz="1600" dirty="0">
              <a:solidFill>
                <a:prstClr val="black"/>
              </a:solidFill>
            </a:endParaRPr>
          </a:p>
          <a:p>
            <a:pPr defTabSz="914400"/>
            <a:r>
              <a:rPr lang="en-US" sz="1600" dirty="0">
                <a:solidFill>
                  <a:prstClr val="black"/>
                </a:solidFill>
              </a:rPr>
              <a:t> A Private pilot training under 14 CFR part 61, experience requirements include: at least 40 hours of piloting time, including 20 hours of flight with an instructor and 10 hours of solo flight.</a:t>
            </a:r>
          </a:p>
          <a:p>
            <a:pPr defTabSz="914400"/>
            <a:r>
              <a:rPr lang="en-US" sz="1600" dirty="0">
                <a:solidFill>
                  <a:prstClr val="black"/>
                </a:solidFill>
              </a:rPr>
              <a:t> </a:t>
            </a:r>
          </a:p>
          <a:p>
            <a:pPr defTabSz="914400"/>
            <a:endParaRPr lang="en-US" sz="1600" dirty="0">
              <a:solidFill>
                <a:prstClr val="black"/>
              </a:solidFill>
            </a:endParaRPr>
          </a:p>
          <a:p>
            <a:pPr defTabSz="914400"/>
            <a:r>
              <a:rPr lang="en-US" sz="1600" dirty="0">
                <a:solidFill>
                  <a:prstClr val="black"/>
                </a:solidFill>
              </a:rPr>
              <a:t>Your answer:</a:t>
            </a:r>
          </a:p>
          <a:p>
            <a:pPr defTabSz="914400"/>
            <a:r>
              <a:rPr lang="en-US" sz="1600" dirty="0">
                <a:solidFill>
                  <a:prstClr val="black"/>
                </a:solidFill>
              </a:rPr>
              <a:t> </a:t>
            </a:r>
            <a:r>
              <a:rPr lang="en-US" sz="2000" dirty="0" smtClean="0">
                <a:solidFill>
                  <a:srgbClr val="FF0000"/>
                </a:solidFill>
              </a:rPr>
              <a:t>True</a:t>
            </a:r>
            <a:endParaRPr lang="en-US" sz="2000" dirty="0">
              <a:solidFill>
                <a:srgbClr val="FF0000"/>
              </a:solidFill>
            </a:endParaRPr>
          </a:p>
          <a:p>
            <a:pPr defTabSz="914400"/>
            <a:endParaRPr lang="en-US" sz="1600" dirty="0">
              <a:solidFill>
                <a:prstClr val="black"/>
              </a:solidFill>
            </a:endParaRPr>
          </a:p>
          <a:p>
            <a:pPr defTabSz="914400"/>
            <a:endParaRPr lang="en-US" sz="1600" dirty="0">
              <a:solidFill>
                <a:prstClr val="black"/>
              </a:solidFill>
            </a:endParaRPr>
          </a:p>
          <a:p>
            <a:pPr defTabSz="914400"/>
            <a:r>
              <a:rPr lang="en-US" sz="1600" dirty="0">
                <a:solidFill>
                  <a:prstClr val="black"/>
                </a:solidFill>
              </a:rPr>
              <a:t>Question #25 (4 points)</a:t>
            </a:r>
          </a:p>
          <a:p>
            <a:pPr defTabSz="914400"/>
            <a:endParaRPr lang="en-US" sz="1600" dirty="0">
              <a:solidFill>
                <a:prstClr val="black"/>
              </a:solidFill>
            </a:endParaRPr>
          </a:p>
          <a:p>
            <a:pPr defTabSz="914400"/>
            <a:r>
              <a:rPr lang="en-US" sz="1600" dirty="0">
                <a:solidFill>
                  <a:prstClr val="black"/>
                </a:solidFill>
              </a:rPr>
              <a:t> To pass the FAA knowledge test a minimum score of ______ must be attained. </a:t>
            </a:r>
          </a:p>
          <a:p>
            <a:pPr defTabSz="914400"/>
            <a:endParaRPr lang="en-US" sz="1600" dirty="0">
              <a:solidFill>
                <a:prstClr val="black"/>
              </a:solidFill>
            </a:endParaRPr>
          </a:p>
          <a:p>
            <a:pPr defTabSz="914400"/>
            <a:r>
              <a:rPr lang="en-US" sz="1600" dirty="0">
                <a:solidFill>
                  <a:prstClr val="black"/>
                </a:solidFill>
              </a:rPr>
              <a:t>Your answer:</a:t>
            </a:r>
          </a:p>
          <a:p>
            <a:pPr defTabSz="914400"/>
            <a:r>
              <a:rPr lang="en-US" sz="2000" dirty="0">
                <a:solidFill>
                  <a:srgbClr val="FF0000"/>
                </a:solidFill>
              </a:rPr>
              <a:t> 70 </a:t>
            </a:r>
            <a:r>
              <a:rPr lang="en-US" sz="2000" dirty="0" smtClean="0">
                <a:solidFill>
                  <a:srgbClr val="FF0000"/>
                </a:solidFill>
              </a:rPr>
              <a:t> </a:t>
            </a:r>
            <a:endParaRPr lang="en-US" sz="3200" dirty="0">
              <a:solidFill>
                <a:srgbClr val="FF0000"/>
              </a:solidFill>
            </a:endParaRPr>
          </a:p>
        </p:txBody>
      </p:sp>
      <p:sp>
        <p:nvSpPr>
          <p:cNvPr id="3" name="Rectangle 2"/>
          <p:cNvSpPr/>
          <p:nvPr/>
        </p:nvSpPr>
        <p:spPr>
          <a:xfrm>
            <a:off x="0" y="4370382"/>
            <a:ext cx="1447800" cy="88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2247155"/>
            <a:ext cx="8001000" cy="2123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49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75063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2 – Aircraft Structure</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3937000" cy="5107739"/>
          </a:xfrm>
          <a:prstGeom prst="rect">
            <a:avLst/>
          </a:prstGeom>
        </p:spPr>
      </p:pic>
      <p:pic>
        <p:nvPicPr>
          <p:cNvPr id="1026" name="Picture 2" descr="http://image.slidesharecdn.com/phak-chapter02-130113084921-phpapp02/95/slide-1-638.jpg?13580886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572" y="1540690"/>
            <a:ext cx="3501628" cy="45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5776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1" tIns="32140" rIns="64281" bIns="32140"/>
          <a:lstStyle/>
          <a:p>
            <a:pPr defTabSz="410688"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54" y="1357313"/>
            <a:ext cx="8534549" cy="4054078"/>
          </a:xfrm>
        </p:spPr>
        <p:txBody>
          <a:bodyPr lIns="88882" tIns="50791" rIns="88882" bIns="50791" anchor="t"/>
          <a:lstStyle/>
          <a:p>
            <a:pPr marL="371628" indent="-294624" defTabSz="91400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628" indent="-294624" defTabSz="91400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a:t>
            </a:r>
            <a:r>
              <a:rPr lang="en-US" sz="2000" b="1" dirty="0" smtClean="0">
                <a:latin typeface="Helvetica" pitchFamily="34" charset="0"/>
                <a:cs typeface="Helvetica" pitchFamily="34" charset="0"/>
                <a:sym typeface="Helvetica" pitchFamily="34" charset="0"/>
              </a:rPr>
              <a:t>in writing lift and basic aerodynamics.</a:t>
            </a: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the three axis of flight.</a:t>
            </a: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in writing CG and its importance.</a:t>
            </a:r>
            <a:endParaRPr lang="en-US" sz="2000" b="1" dirty="0">
              <a:latin typeface="Helvetica" pitchFamily="34" charset="0"/>
              <a:cs typeface="Helvetica" pitchFamily="34" charset="0"/>
              <a:sym typeface="Helvetica" pitchFamily="34" charset="0"/>
            </a:endParaRPr>
          </a:p>
          <a:p>
            <a:pPr marL="77004" indent="0" defTabSz="91400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dirty="0" smtClean="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dirty="0"/>
          </a:p>
        </p:txBody>
      </p:sp>
      <p:sp>
        <p:nvSpPr>
          <p:cNvPr id="15366" name="Rectangle 6"/>
          <p:cNvSpPr>
            <a:spLocks noGrp="1" noChangeArrowheads="1"/>
          </p:cNvSpPr>
          <p:nvPr>
            <p:ph type="title"/>
          </p:nvPr>
        </p:nvSpPr>
        <p:spPr>
          <a:xfrm>
            <a:off x="456534" y="274588"/>
            <a:ext cx="8229823" cy="1143000"/>
          </a:xfrm>
        </p:spPr>
        <p:txBody>
          <a:bodyPr lIns="88882" tIns="50791" rIns="88882" bIns="50791"/>
          <a:lstStyle/>
          <a:p>
            <a:pPr algn="l" defTabSz="91400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7629976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44038" name="Rectangle 6"/>
          <p:cNvSpPr>
            <a:spLocks noGrp="1" noChangeArrowheads="1"/>
          </p:cNvSpPr>
          <p:nvPr>
            <p:ph type="title"/>
          </p:nvPr>
        </p:nvSpPr>
        <p:spPr>
          <a:xfrm>
            <a:off x="381000" y="5239696"/>
            <a:ext cx="8507760" cy="1143000"/>
          </a:xfrm>
        </p:spPr>
        <p:txBody>
          <a:bodyPr lIns="88882" tIns="50791" rIns="88882" bIns="50791"/>
          <a:lstStyle/>
          <a:p>
            <a:pPr defTabSz="914004" eaLnBrk="1">
              <a:defRPr/>
            </a:pPr>
            <a:r>
              <a:rPr lang="en-US" sz="41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hlinkClick r:id="rId3" action="ppaction://hlinkfile"/>
              </a:rPr>
              <a:t>Forces of Flight</a:t>
            </a:r>
            <a:endParaRPr lang="en-US" sz="4200" dirty="0">
              <a:sym typeface="Helvetica Light" charset="0"/>
            </a:endParaRPr>
          </a:p>
        </p:txBody>
      </p:sp>
      <p:pic>
        <p:nvPicPr>
          <p:cNvPr id="5"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977" y="680880"/>
            <a:ext cx="6010275" cy="429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70676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t>In order to understand the operation of the major components and subcomponents of an aircraft, it is important to understand basic aerodynamic concepts</a:t>
            </a:r>
            <a:r>
              <a:rPr lang="en-US" sz="2400" b="1" dirty="0" smtClean="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2667000"/>
            <a:ext cx="41052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648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2351558"/>
            <a:ext cx="44195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Four forces act upon an aircraft </a:t>
            </a:r>
            <a:r>
              <a:rPr lang="en-US" sz="2400" b="1" dirty="0"/>
              <a:t>in relation to straight-and-level, </a:t>
            </a:r>
            <a:r>
              <a:rPr lang="en-US" sz="2400" b="1" dirty="0" err="1"/>
              <a:t>unaccelerated</a:t>
            </a:r>
            <a:r>
              <a:rPr lang="en-US" sz="2400" b="1" dirty="0"/>
              <a:t> flight. </a:t>
            </a:r>
            <a:endParaRPr lang="en-US" sz="2400" b="1" dirty="0" smtClean="0"/>
          </a:p>
          <a:p>
            <a:pPr marL="342865" indent="-342865">
              <a:buFont typeface="Arial" pitchFamily="34" charset="0"/>
              <a:buChar char="•"/>
            </a:pPr>
            <a:endParaRPr lang="en-US" sz="2400" b="1" dirty="0"/>
          </a:p>
          <a:p>
            <a:pPr marL="342865" indent="-342865">
              <a:buFont typeface="Arial" pitchFamily="34" charset="0"/>
              <a:buChar char="•"/>
            </a:pPr>
            <a:r>
              <a:rPr lang="en-US" sz="2400" b="1" dirty="0" smtClean="0">
                <a:solidFill>
                  <a:srgbClr val="FF0000"/>
                </a:solidFill>
              </a:rPr>
              <a:t>These </a:t>
            </a:r>
            <a:r>
              <a:rPr lang="en-US" sz="2400" b="1" dirty="0">
                <a:solidFill>
                  <a:srgbClr val="FF0000"/>
                </a:solidFill>
              </a:rPr>
              <a:t>forces are thrust, lift, weight, and drag.</a:t>
            </a:r>
            <a:endParaRPr lang="en-US" sz="2400" b="1" dirty="0" smtClean="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81475" cy="298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45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378563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Thrust is the forward force produced by the </a:t>
            </a:r>
            <a:r>
              <a:rPr lang="en-US" sz="2400" b="1" dirty="0" err="1">
                <a:solidFill>
                  <a:srgbClr val="FF0000"/>
                </a:solidFill>
              </a:rPr>
              <a:t>powerplant</a:t>
            </a:r>
            <a:r>
              <a:rPr lang="en-US" sz="2400" b="1" dirty="0">
                <a:solidFill>
                  <a:srgbClr val="FF0000"/>
                </a:solidFill>
              </a:rPr>
              <a:t>/propeller</a:t>
            </a:r>
            <a:r>
              <a:rPr lang="en-US" sz="2400" b="1" dirty="0"/>
              <a:t>. </a:t>
            </a:r>
            <a:endParaRPr lang="en-US" sz="2400" b="1" dirty="0" smtClean="0"/>
          </a:p>
          <a:p>
            <a:pPr marL="342865" indent="-342865">
              <a:buFont typeface="Arial" pitchFamily="34" charset="0"/>
              <a:buChar char="•"/>
            </a:pPr>
            <a:endParaRPr lang="en-US" sz="2400" b="1" dirty="0"/>
          </a:p>
          <a:p>
            <a:pPr marL="342865" indent="-342865">
              <a:buFont typeface="Arial" pitchFamily="34" charset="0"/>
              <a:buChar char="•"/>
            </a:pPr>
            <a:r>
              <a:rPr lang="en-US" sz="2400" b="1" dirty="0" smtClean="0">
                <a:solidFill>
                  <a:srgbClr val="FF0000"/>
                </a:solidFill>
              </a:rPr>
              <a:t>It </a:t>
            </a:r>
            <a:r>
              <a:rPr lang="en-US" sz="2400" b="1" dirty="0">
                <a:solidFill>
                  <a:srgbClr val="FF0000"/>
                </a:solidFill>
              </a:rPr>
              <a:t>opposes or overcomes the force of drag</a:t>
            </a:r>
            <a:r>
              <a:rPr lang="en-US" sz="2400" b="1" dirty="0"/>
              <a:t>. </a:t>
            </a:r>
            <a:endParaRPr lang="en-US" sz="2400" b="1" dirty="0" smtClean="0"/>
          </a:p>
          <a:p>
            <a:pPr marL="342865" indent="-342865">
              <a:buFont typeface="Arial" pitchFamily="34" charset="0"/>
              <a:buChar char="•"/>
            </a:pPr>
            <a:endParaRPr lang="en-US" sz="2400" b="1" dirty="0"/>
          </a:p>
          <a:p>
            <a:pPr marL="342865" indent="-342865">
              <a:buFont typeface="Arial" pitchFamily="34" charset="0"/>
              <a:buChar char="•"/>
            </a:pPr>
            <a:r>
              <a:rPr lang="en-US" sz="2400" b="1" dirty="0" smtClean="0"/>
              <a:t>As </a:t>
            </a:r>
            <a:r>
              <a:rPr lang="en-US" sz="2400" b="1" dirty="0"/>
              <a:t>a general rule, it is said to </a:t>
            </a:r>
            <a:r>
              <a:rPr lang="en-US" sz="2400" b="1" dirty="0">
                <a:solidFill>
                  <a:srgbClr val="FF0000"/>
                </a:solidFill>
              </a:rPr>
              <a:t>act parallel to the longitudinal axis</a:t>
            </a:r>
            <a:r>
              <a:rPr lang="en-US" sz="2400" b="1" dirty="0"/>
              <a:t>.</a:t>
            </a:r>
            <a:endParaRPr lang="en-US" sz="24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81475" cy="298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45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1 – Introduction to Flying</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00200"/>
            <a:ext cx="3468384" cy="4521770"/>
          </a:xfrm>
          <a:prstGeom prst="rect">
            <a:avLst/>
          </a:prstGeom>
        </p:spPr>
      </p:pic>
      <p:sp>
        <p:nvSpPr>
          <p:cNvPr id="4" name="TextBox 3"/>
          <p:cNvSpPr txBox="1"/>
          <p:nvPr/>
        </p:nvSpPr>
        <p:spPr>
          <a:xfrm>
            <a:off x="130617" y="3276310"/>
            <a:ext cx="4517583" cy="523220"/>
          </a:xfrm>
          <a:prstGeom prst="rect">
            <a:avLst/>
          </a:prstGeom>
          <a:noFill/>
        </p:spPr>
        <p:txBody>
          <a:bodyPr wrap="none" rtlCol="0">
            <a:spAutoFit/>
          </a:bodyPr>
          <a:lstStyle/>
          <a:p>
            <a:r>
              <a:rPr lang="en-US" sz="2800" b="1" dirty="0" smtClean="0"/>
              <a:t>14 CFR Part 61 Subpart E</a:t>
            </a:r>
            <a:endParaRPr lang="en-US" sz="2800" b="1" dirty="0"/>
          </a:p>
        </p:txBody>
      </p:sp>
    </p:spTree>
    <p:extLst>
      <p:ext uri="{BB962C8B-B14F-4D97-AF65-F5344CB8AC3E}">
        <p14:creationId xmlns:p14="http://schemas.microsoft.com/office/powerpoint/2010/main" val="56672838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378563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t>Drag is a rearward, retarding force, and is caused by disruption of airflow by the wing, fuselage, and other protruding objects. </a:t>
            </a:r>
            <a:endParaRPr lang="en-US" sz="2400" b="1" dirty="0" smtClean="0"/>
          </a:p>
          <a:p>
            <a:pPr marL="342865" indent="-342865">
              <a:buFont typeface="Arial" pitchFamily="34" charset="0"/>
              <a:buChar char="•"/>
            </a:pPr>
            <a:endParaRPr lang="en-US" sz="2400" b="1" dirty="0"/>
          </a:p>
          <a:p>
            <a:pPr marL="342865" indent="-342865">
              <a:buFont typeface="Arial" pitchFamily="34" charset="0"/>
              <a:buChar char="•"/>
            </a:pPr>
            <a:r>
              <a:rPr lang="en-US" sz="2400" b="1" dirty="0" smtClean="0">
                <a:solidFill>
                  <a:srgbClr val="FF0000"/>
                </a:solidFill>
              </a:rPr>
              <a:t>Drag </a:t>
            </a:r>
            <a:r>
              <a:rPr lang="en-US" sz="2400" b="1" dirty="0">
                <a:solidFill>
                  <a:srgbClr val="FF0000"/>
                </a:solidFill>
              </a:rPr>
              <a:t>opposes thrust</a:t>
            </a:r>
            <a:r>
              <a:rPr lang="en-US" sz="2400" b="1" dirty="0"/>
              <a:t>, and </a:t>
            </a:r>
            <a:r>
              <a:rPr lang="en-US" sz="2400" b="1" dirty="0">
                <a:solidFill>
                  <a:srgbClr val="FF0000"/>
                </a:solidFill>
              </a:rPr>
              <a:t>acts rearward </a:t>
            </a:r>
            <a:r>
              <a:rPr lang="en-US" sz="2400" b="1" dirty="0"/>
              <a:t>parallel </a:t>
            </a:r>
            <a:r>
              <a:rPr lang="en-US" sz="2400" b="1" dirty="0">
                <a:solidFill>
                  <a:srgbClr val="FF0000"/>
                </a:solidFill>
              </a:rPr>
              <a:t>to</a:t>
            </a:r>
            <a:r>
              <a:rPr lang="en-US" sz="2400" b="1" dirty="0"/>
              <a:t> </a:t>
            </a:r>
            <a:r>
              <a:rPr lang="en-US" sz="2400" b="1" dirty="0">
                <a:solidFill>
                  <a:srgbClr val="FF0000"/>
                </a:solidFill>
              </a:rPr>
              <a:t>the relative wind</a:t>
            </a:r>
            <a:r>
              <a:rPr lang="en-US" sz="2400" b="1" dirty="0"/>
              <a:t>.</a:t>
            </a:r>
            <a:endParaRPr lang="en-US" sz="24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81475" cy="298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45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Weight is the combined load of the airplane itself, the crew, the fuel, and the cargo or baggage</a:t>
            </a:r>
            <a:r>
              <a:rPr lang="en-US" sz="2400" b="1" dirty="0"/>
              <a:t>. </a:t>
            </a:r>
            <a:endParaRPr lang="en-US" sz="2400" b="1" dirty="0" smtClean="0"/>
          </a:p>
          <a:p>
            <a:pPr marL="342865" indent="-342865">
              <a:buFont typeface="Arial" pitchFamily="34" charset="0"/>
              <a:buChar char="•"/>
            </a:pPr>
            <a:endParaRPr lang="en-US" sz="2400" b="1" dirty="0"/>
          </a:p>
          <a:p>
            <a:pPr marL="342865" indent="-342865">
              <a:buFont typeface="Arial" pitchFamily="34" charset="0"/>
              <a:buChar char="•"/>
            </a:pPr>
            <a:r>
              <a:rPr lang="en-US" sz="2400" b="1" dirty="0" smtClean="0"/>
              <a:t>Weight </a:t>
            </a:r>
            <a:r>
              <a:rPr lang="en-US" sz="2400" b="1" dirty="0"/>
              <a:t>pulls the airplane downward because of the force of gravity. </a:t>
            </a:r>
            <a:endParaRPr lang="en-US" sz="2400" b="1" dirty="0" smtClean="0"/>
          </a:p>
          <a:p>
            <a:pPr marL="342865" indent="-342865">
              <a:buFont typeface="Arial" pitchFamily="34" charset="0"/>
              <a:buChar char="•"/>
            </a:pPr>
            <a:endParaRPr lang="en-US" sz="2400" b="1" dirty="0"/>
          </a:p>
          <a:p>
            <a:pPr marL="342865" indent="-342865">
              <a:buFont typeface="Arial" pitchFamily="34" charset="0"/>
              <a:buChar char="•"/>
            </a:pPr>
            <a:r>
              <a:rPr lang="en-US" sz="2400" b="1" dirty="0" smtClean="0"/>
              <a:t>It </a:t>
            </a:r>
            <a:r>
              <a:rPr lang="en-US" sz="2400" b="1" dirty="0">
                <a:solidFill>
                  <a:srgbClr val="FF0000"/>
                </a:solidFill>
              </a:rPr>
              <a:t>opposes lift, and acts vertically downward through the airplane’s center of gravity (CG).</a:t>
            </a:r>
            <a:endParaRPr lang="en-US" sz="24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81475" cy="298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45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982226"/>
            <a:ext cx="4419599" cy="304697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Lift opposes the downward force of weight</a:t>
            </a:r>
            <a:r>
              <a:rPr lang="en-US" sz="2400" b="1" dirty="0"/>
              <a:t>, is produced by the dynamic effect of the air acting on the wing, and </a:t>
            </a:r>
            <a:r>
              <a:rPr lang="en-US" sz="2400" b="1" dirty="0">
                <a:solidFill>
                  <a:srgbClr val="FF0000"/>
                </a:solidFill>
              </a:rPr>
              <a:t>acts perpendicular to the </a:t>
            </a:r>
            <a:r>
              <a:rPr lang="en-US" sz="2400" b="1" dirty="0" err="1">
                <a:solidFill>
                  <a:srgbClr val="FF0000"/>
                </a:solidFill>
              </a:rPr>
              <a:t>flightpath</a:t>
            </a:r>
            <a:r>
              <a:rPr lang="en-US" sz="2400" b="1" dirty="0">
                <a:solidFill>
                  <a:srgbClr val="FF0000"/>
                </a:solidFill>
              </a:rPr>
              <a:t> through the wing’s center of lift</a:t>
            </a:r>
            <a:r>
              <a:rPr lang="en-US" sz="2400" b="1" dirty="0"/>
              <a:t>.</a:t>
            </a:r>
            <a:endParaRPr lang="en-US" sz="24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81475" cy="298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128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1143001" y="1923886"/>
            <a:ext cx="6781799" cy="120031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t>An </a:t>
            </a:r>
            <a:r>
              <a:rPr lang="en-US" sz="2400" b="1" dirty="0">
                <a:solidFill>
                  <a:srgbClr val="FF0000"/>
                </a:solidFill>
              </a:rPr>
              <a:t>aircraft moves in three dimensions </a:t>
            </a:r>
            <a:r>
              <a:rPr lang="en-US" sz="2400" b="1" dirty="0"/>
              <a:t>and is controlled by moving it about one or more of its axes. </a:t>
            </a:r>
            <a:endParaRPr lang="en-US" sz="2400"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811086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128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762001" y="1923886"/>
            <a:ext cx="7619999" cy="120031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The </a:t>
            </a:r>
            <a:r>
              <a:rPr lang="en-US" sz="2400" b="1" dirty="0">
                <a:solidFill>
                  <a:srgbClr val="FF0000"/>
                </a:solidFill>
              </a:rPr>
              <a:t>longitudinal or roll axis extends through the aircraft from nose to tail</a:t>
            </a:r>
            <a:r>
              <a:rPr lang="en-US" sz="2400" b="1" dirty="0">
                <a:solidFill>
                  <a:srgbClr val="000000"/>
                </a:solidFill>
              </a:rPr>
              <a:t>, with the line passing through the CG. </a:t>
            </a:r>
            <a:endParaRPr lang="en-US" sz="2400" b="1" dirty="0" smtClean="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811086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9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609601" y="1847686"/>
            <a:ext cx="7924799" cy="120031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The </a:t>
            </a:r>
            <a:r>
              <a:rPr lang="en-US" sz="2400" b="1" dirty="0">
                <a:solidFill>
                  <a:srgbClr val="FF0000"/>
                </a:solidFill>
              </a:rPr>
              <a:t>lateral or pitch axis extends across the aircraft on a line through the wing tips</a:t>
            </a:r>
            <a:r>
              <a:rPr lang="en-US" sz="2400" b="1" dirty="0">
                <a:solidFill>
                  <a:srgbClr val="000000"/>
                </a:solidFill>
              </a:rPr>
              <a:t>, again passing through the CG. </a:t>
            </a:r>
            <a:endParaRPr lang="en-US" sz="2400" b="1" dirty="0" smtClean="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811086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992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609601" y="2064617"/>
            <a:ext cx="7924799" cy="83098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The </a:t>
            </a:r>
            <a:r>
              <a:rPr lang="en-US" sz="2400" b="1" dirty="0">
                <a:solidFill>
                  <a:srgbClr val="FF0000"/>
                </a:solidFill>
              </a:rPr>
              <a:t>vertical, or yaw, axis passes through the aircraft vertically</a:t>
            </a:r>
            <a:r>
              <a:rPr lang="en-US" sz="2400" b="1" dirty="0">
                <a:solidFill>
                  <a:srgbClr val="000000"/>
                </a:solidFill>
              </a:rPr>
              <a:t>, intersecting the CG. </a:t>
            </a:r>
            <a:endParaRPr lang="en-US" sz="2400" b="1" dirty="0" smtClean="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811086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992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609601" y="1847686"/>
            <a:ext cx="7924799" cy="120031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All </a:t>
            </a:r>
            <a:r>
              <a:rPr lang="en-US" sz="2400" b="1" dirty="0">
                <a:solidFill>
                  <a:srgbClr val="000000"/>
                </a:solidFill>
              </a:rPr>
              <a:t>control movements cause the aircraft to move around one or more of these axes, and allows for the control of the airplane in flight.</a:t>
            </a:r>
            <a:endParaRPr lang="en-US" sz="2400" b="1" dirty="0" smtClean="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811086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992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One of the most significant components of aircraft design is </a:t>
            </a:r>
            <a:r>
              <a:rPr lang="en-US" sz="2400" b="1" dirty="0">
                <a:solidFill>
                  <a:srgbClr val="FF0000"/>
                </a:solidFill>
              </a:rPr>
              <a:t>CG</a:t>
            </a:r>
            <a:r>
              <a:rPr lang="en-US" sz="2400" b="1" dirty="0">
                <a:solidFill>
                  <a:srgbClr val="000000"/>
                </a:solidFill>
              </a:rPr>
              <a:t>.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It </a:t>
            </a:r>
            <a:r>
              <a:rPr lang="en-US" sz="2400" b="1" dirty="0">
                <a:solidFill>
                  <a:srgbClr val="000000"/>
                </a:solidFill>
              </a:rPr>
              <a:t>is the specific point where the mass or weight of an aircraft may be said to center; that is, </a:t>
            </a:r>
            <a:r>
              <a:rPr lang="en-US" sz="2400" b="1" dirty="0">
                <a:solidFill>
                  <a:srgbClr val="FF0000"/>
                </a:solidFill>
              </a:rPr>
              <a:t>a point around which, if the aircraft could be suspended or balanced, the aircraft would remain relatively level</a:t>
            </a:r>
            <a:r>
              <a:rPr lang="en-US" sz="2400" b="1" dirty="0" smtClean="0">
                <a:solidFill>
                  <a:srgbClr val="FF0000"/>
                </a:solidFill>
              </a:rPr>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90385"/>
            <a:ext cx="3038475" cy="551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13576"/>
            <a:ext cx="4267200" cy="64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89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sz="2000"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sz="2000"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a:solidFill>
                  <a:schemeClr val="bg1">
                    <a:lumMod val="85000"/>
                  </a:schemeClr>
                </a:solidFill>
              </a:rPr>
              <a:t>Private pilot eligibility, aeronautical knowledge, proficiency, and aeronautical requirements can be found in __________. </a:t>
            </a:r>
          </a:p>
          <a:p>
            <a:pPr marL="550217" indent="-473209" defTabSz="914051" eaLnBrk="1">
              <a:spcBef>
                <a:spcPts val="281"/>
              </a:spcBef>
              <a:buClr>
                <a:srgbClr val="0070C0"/>
              </a:buClr>
              <a:buSzPct val="80000"/>
              <a:buFontTx/>
              <a:buAutoNum type="arabicParenR"/>
            </a:pPr>
            <a:r>
              <a:rPr lang="en-US" sz="2000" b="1" dirty="0" smtClean="0">
                <a:ea typeface="Helvetica" charset="0"/>
                <a:cs typeface="Helvetica" charset="0"/>
                <a:sym typeface="Helvetica" charset="0"/>
              </a:rPr>
              <a:t>Describe the three classes of medical certificates and what is the minimum certificate a pilot must possess.</a:t>
            </a:r>
            <a:endParaRPr lang="en-US" sz="2000" b="1" dirty="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 </a:t>
            </a:r>
            <a:r>
              <a:rPr lang="en-US" sz="2000" b="1" dirty="0">
                <a:solidFill>
                  <a:schemeClr val="bg1">
                    <a:lumMod val="85000"/>
                  </a:schemeClr>
                </a:solidFill>
                <a:ea typeface="Helvetica" charset="0"/>
                <a:cs typeface="Helvetica" charset="0"/>
                <a:sym typeface="Helvetica" charset="0"/>
              </a:rPr>
              <a:t>private pilot may be compensated in for services as a pilot.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t>
            </a:r>
            <a:r>
              <a:rPr lang="en-US" sz="2000" b="1" dirty="0">
                <a:solidFill>
                  <a:schemeClr val="bg1">
                    <a:lumMod val="85000"/>
                  </a:schemeClr>
                </a:solidFill>
                <a:ea typeface="Helvetica" charset="0"/>
                <a:cs typeface="Helvetica" charset="0"/>
                <a:sym typeface="Helvetica" charset="0"/>
              </a:rPr>
              <a:t>A Private pilot training under 14 CFR part 61, experience requirements include: at least 40 hours of piloting time, including 20 hours of flight with an instructor and 10 hours of solo flight.</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What is the minimum score required to </a:t>
            </a:r>
            <a:r>
              <a:rPr lang="en-US" sz="2000" b="1" dirty="0">
                <a:solidFill>
                  <a:schemeClr val="bg1">
                    <a:lumMod val="85000"/>
                  </a:schemeClr>
                </a:solidFill>
                <a:ea typeface="Helvetica" charset="0"/>
                <a:cs typeface="Helvetica" charset="0"/>
                <a:sym typeface="Helvetica" charset="0"/>
              </a:rPr>
              <a:t>pass the FAA knowledge </a:t>
            </a:r>
            <a:r>
              <a:rPr lang="en-US" sz="2000" b="1" dirty="0" smtClean="0">
                <a:solidFill>
                  <a:schemeClr val="bg1">
                    <a:lumMod val="85000"/>
                  </a:schemeClr>
                </a:solidFill>
                <a:ea typeface="Helvetica" charset="0"/>
                <a:cs typeface="Helvetica" charset="0"/>
                <a:sym typeface="Helvetica" charset="0"/>
              </a:rPr>
              <a:t>test?</a:t>
            </a:r>
            <a:endParaRPr lang="en-US" sz="2000"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349938322"/>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050" y="130139"/>
            <a:ext cx="4742590" cy="672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336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378563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The </a:t>
            </a:r>
            <a:r>
              <a:rPr lang="en-US" sz="2400" b="1" dirty="0">
                <a:solidFill>
                  <a:srgbClr val="000000"/>
                </a:solidFill>
              </a:rPr>
              <a:t>position of the </a:t>
            </a:r>
            <a:r>
              <a:rPr lang="en-US" sz="2400" b="1" dirty="0">
                <a:solidFill>
                  <a:srgbClr val="FF0000"/>
                </a:solidFill>
              </a:rPr>
              <a:t>CG of an aircraft determines the stability of the aircraft in flight. </a:t>
            </a:r>
            <a:endParaRPr lang="en-US" sz="2400" b="1" dirty="0" smtClean="0">
              <a:solidFill>
                <a:srgbClr val="FF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FF0000"/>
                </a:solidFill>
              </a:rPr>
              <a:t>As </a:t>
            </a:r>
            <a:r>
              <a:rPr lang="en-US" sz="2400" b="1" dirty="0">
                <a:solidFill>
                  <a:srgbClr val="FF0000"/>
                </a:solidFill>
              </a:rPr>
              <a:t>the CG moves rearward </a:t>
            </a:r>
            <a:r>
              <a:rPr lang="en-US" sz="2400" b="1" dirty="0">
                <a:solidFill>
                  <a:srgbClr val="000000"/>
                </a:solidFill>
              </a:rPr>
              <a:t>(towards the tail) the </a:t>
            </a:r>
            <a:r>
              <a:rPr lang="en-US" sz="2400" b="1" dirty="0">
                <a:solidFill>
                  <a:srgbClr val="FF0000"/>
                </a:solidFill>
              </a:rPr>
              <a:t>aircraft becomes more and more dynamically unstable</a:t>
            </a:r>
            <a:r>
              <a:rPr lang="en-US" sz="2400" b="1" dirty="0" smtClean="0">
                <a:solidFill>
                  <a:srgbClr val="000000"/>
                </a:solidFill>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90385"/>
            <a:ext cx="3038475" cy="551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74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4154969"/>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In </a:t>
            </a:r>
            <a:r>
              <a:rPr lang="en-US" sz="2400" b="1" dirty="0">
                <a:solidFill>
                  <a:srgbClr val="000000"/>
                </a:solidFill>
              </a:rPr>
              <a:t>aircraft with </a:t>
            </a:r>
            <a:r>
              <a:rPr lang="en-US" sz="2400" b="1" dirty="0">
                <a:solidFill>
                  <a:srgbClr val="FF0000"/>
                </a:solidFill>
              </a:rPr>
              <a:t>fuel tanks situated in front of the CG, it is important that the CG is set with the fuel tank empty</a:t>
            </a:r>
            <a:r>
              <a:rPr lang="en-US" sz="2400" b="1" dirty="0">
                <a:solidFill>
                  <a:srgbClr val="000000"/>
                </a:solidFill>
              </a:rPr>
              <a:t>.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Otherwise</a:t>
            </a:r>
            <a:r>
              <a:rPr lang="en-US" sz="2400" b="1" dirty="0">
                <a:solidFill>
                  <a:srgbClr val="000000"/>
                </a:solidFill>
              </a:rPr>
              <a:t>, as the fuel is used, the aircraft becomes </a:t>
            </a:r>
            <a:r>
              <a:rPr lang="en-US" sz="2400" b="1" dirty="0" smtClean="0">
                <a:solidFill>
                  <a:srgbClr val="000000"/>
                </a:solidFill>
              </a:rPr>
              <a:t>unstable </a:t>
            </a:r>
            <a:r>
              <a:rPr lang="en-US" sz="2400" b="1" dirty="0" smtClean="0"/>
              <a:t>due </a:t>
            </a:r>
            <a:r>
              <a:rPr lang="en-US" sz="2400" b="1" dirty="0"/>
              <a:t>to the CG shifting aft or outside the acceptable CG envelop.</a:t>
            </a:r>
            <a:endParaRPr lang="en-US" sz="2400" b="1" dirty="0" smtClean="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90385"/>
            <a:ext cx="3038475" cy="551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74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2122958"/>
            <a:ext cx="44195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The </a:t>
            </a:r>
            <a:r>
              <a:rPr lang="en-US" sz="2400" b="1" dirty="0">
                <a:solidFill>
                  <a:srgbClr val="FF0000"/>
                </a:solidFill>
              </a:rPr>
              <a:t>CG is computed during initial design and construction</a:t>
            </a:r>
            <a:r>
              <a:rPr lang="en-US" sz="2400" b="1" dirty="0">
                <a:solidFill>
                  <a:srgbClr val="000000"/>
                </a:solidFill>
              </a:rPr>
              <a:t>, and is further </a:t>
            </a:r>
            <a:r>
              <a:rPr lang="en-US" sz="2400" b="1" dirty="0">
                <a:solidFill>
                  <a:srgbClr val="FF0000"/>
                </a:solidFill>
              </a:rPr>
              <a:t>affected by the installation of onboard equipment, aircraft loading, and other factors</a:t>
            </a:r>
            <a:r>
              <a:rPr lang="en-US" sz="2400" b="1" dirty="0">
                <a:solidFill>
                  <a:srgbClr val="000000"/>
                </a:solidFill>
              </a:rPr>
              <a:t>.</a:t>
            </a:r>
            <a:endParaRPr lang="en-US" sz="2400" b="1" dirty="0" smtClean="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90385"/>
            <a:ext cx="3038475" cy="551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836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050" y="130139"/>
            <a:ext cx="4742590" cy="672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042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982785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1" tIns="32140" rIns="64281" bIns="32140"/>
          <a:lstStyle/>
          <a:p>
            <a:pPr defTabSz="410688"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54" y="1357313"/>
            <a:ext cx="8534549" cy="4054078"/>
          </a:xfrm>
        </p:spPr>
        <p:txBody>
          <a:bodyPr lIns="88882" tIns="50791" rIns="88882" bIns="50791" anchor="t"/>
          <a:lstStyle/>
          <a:p>
            <a:pPr marL="371628" indent="-294624" defTabSz="91400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628" indent="-294624" defTabSz="91400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a:t>
            </a:r>
            <a:r>
              <a:rPr lang="en-US" sz="2000" b="1" dirty="0" smtClean="0">
                <a:latin typeface="Helvetica" pitchFamily="34" charset="0"/>
                <a:cs typeface="Helvetica" pitchFamily="34" charset="0"/>
                <a:sym typeface="Helvetica" pitchFamily="34" charset="0"/>
              </a:rPr>
              <a:t>in writing lift and basic aerodynamics.</a:t>
            </a: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solidFill>
                  <a:schemeClr val="bg1">
                    <a:lumMod val="85000"/>
                  </a:schemeClr>
                </a:solidFill>
                <a:latin typeface="Helvetica" pitchFamily="34" charset="0"/>
                <a:cs typeface="Helvetica" pitchFamily="34" charset="0"/>
                <a:sym typeface="Helvetica" pitchFamily="34" charset="0"/>
              </a:rPr>
              <a:t>Describe the three axis of flight.</a:t>
            </a: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solidFill>
                  <a:schemeClr val="bg1">
                    <a:lumMod val="85000"/>
                  </a:schemeClr>
                </a:solidFill>
                <a:latin typeface="Helvetica" pitchFamily="34" charset="0"/>
                <a:cs typeface="Helvetica" pitchFamily="34" charset="0"/>
                <a:sym typeface="Helvetica" pitchFamily="34" charset="0"/>
              </a:rPr>
              <a:t>Describe in writing CG and its importance.</a:t>
            </a:r>
            <a:endParaRPr lang="en-US" sz="2000" b="1" dirty="0">
              <a:solidFill>
                <a:schemeClr val="bg1">
                  <a:lumMod val="85000"/>
                </a:schemeClr>
              </a:solidFill>
              <a:latin typeface="Helvetica" pitchFamily="34" charset="0"/>
              <a:cs typeface="Helvetica" pitchFamily="34" charset="0"/>
              <a:sym typeface="Helvetica" pitchFamily="34" charset="0"/>
            </a:endParaRPr>
          </a:p>
          <a:p>
            <a:pPr marL="77004" indent="0" defTabSz="91400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dirty="0" smtClean="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dirty="0"/>
          </a:p>
        </p:txBody>
      </p:sp>
      <p:sp>
        <p:nvSpPr>
          <p:cNvPr id="15366" name="Rectangle 6"/>
          <p:cNvSpPr>
            <a:spLocks noGrp="1" noChangeArrowheads="1"/>
          </p:cNvSpPr>
          <p:nvPr>
            <p:ph type="title"/>
          </p:nvPr>
        </p:nvSpPr>
        <p:spPr>
          <a:xfrm>
            <a:off x="456534" y="274588"/>
            <a:ext cx="8229823" cy="1143000"/>
          </a:xfrm>
        </p:spPr>
        <p:txBody>
          <a:bodyPr lIns="88882" tIns="50791" rIns="88882" bIns="50791"/>
          <a:lstStyle/>
          <a:p>
            <a:pPr algn="l" defTabSz="91400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69507435"/>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2351558"/>
            <a:ext cx="44195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Four forces act upon an aircraft </a:t>
            </a:r>
            <a:r>
              <a:rPr lang="en-US" sz="2400" b="1" dirty="0">
                <a:solidFill>
                  <a:srgbClr val="000000"/>
                </a:solidFill>
              </a:rPr>
              <a:t>in relation to straight-and-level, </a:t>
            </a:r>
            <a:r>
              <a:rPr lang="en-US" sz="2400" b="1" dirty="0" err="1">
                <a:solidFill>
                  <a:srgbClr val="000000"/>
                </a:solidFill>
              </a:rPr>
              <a:t>unaccelerated</a:t>
            </a:r>
            <a:r>
              <a:rPr lang="en-US" sz="2400" b="1" dirty="0">
                <a:solidFill>
                  <a:srgbClr val="000000"/>
                </a:solidFill>
              </a:rPr>
              <a:t> flight.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FF0000"/>
                </a:solidFill>
              </a:rPr>
              <a:t>These </a:t>
            </a:r>
            <a:r>
              <a:rPr lang="en-US" sz="2400" b="1" dirty="0">
                <a:solidFill>
                  <a:srgbClr val="FF0000"/>
                </a:solidFill>
              </a:rPr>
              <a:t>forces are thrust, lift, weight, and drag.</a:t>
            </a:r>
            <a:endParaRPr lang="en-US" sz="2400" b="1" dirty="0" smtClean="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81475" cy="298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4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1" tIns="32140" rIns="64281" bIns="32140"/>
          <a:lstStyle/>
          <a:p>
            <a:pPr defTabSz="410688"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54" y="1357313"/>
            <a:ext cx="8534549" cy="4054078"/>
          </a:xfrm>
        </p:spPr>
        <p:txBody>
          <a:bodyPr lIns="88882" tIns="50791" rIns="88882" bIns="50791" anchor="t"/>
          <a:lstStyle/>
          <a:p>
            <a:pPr marL="371628" indent="-294624" defTabSz="91400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628" indent="-294624" defTabSz="91400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a:solidFill>
                  <a:schemeClr val="bg1">
                    <a:lumMod val="85000"/>
                  </a:schemeClr>
                </a:solidFill>
                <a:latin typeface="Helvetica" pitchFamily="34" charset="0"/>
                <a:cs typeface="Helvetica" pitchFamily="34" charset="0"/>
                <a:sym typeface="Helvetica" pitchFamily="34" charset="0"/>
              </a:rPr>
              <a:t>Identify </a:t>
            </a:r>
            <a:r>
              <a:rPr lang="en-US" sz="2000" b="1" dirty="0" smtClean="0">
                <a:solidFill>
                  <a:schemeClr val="bg1">
                    <a:lumMod val="85000"/>
                  </a:schemeClr>
                </a:solidFill>
                <a:latin typeface="Helvetica" pitchFamily="34" charset="0"/>
                <a:cs typeface="Helvetica" pitchFamily="34" charset="0"/>
                <a:sym typeface="Helvetica" pitchFamily="34" charset="0"/>
              </a:rPr>
              <a:t>in writing lift and basic aerodynamics.</a:t>
            </a:r>
            <a:endParaRPr lang="en-US" sz="2000" b="1" dirty="0">
              <a:solidFill>
                <a:schemeClr val="bg1">
                  <a:lumMod val="85000"/>
                </a:schemeClr>
              </a:solidFill>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the three axis of flight.</a:t>
            </a: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solidFill>
                  <a:schemeClr val="bg1">
                    <a:lumMod val="85000"/>
                  </a:schemeClr>
                </a:solidFill>
                <a:latin typeface="Helvetica" pitchFamily="34" charset="0"/>
                <a:cs typeface="Helvetica" pitchFamily="34" charset="0"/>
                <a:sym typeface="Helvetica" pitchFamily="34" charset="0"/>
              </a:rPr>
              <a:t>Describe in writing CG and its importance.</a:t>
            </a:r>
            <a:endParaRPr lang="en-US" sz="2000" b="1" dirty="0">
              <a:solidFill>
                <a:schemeClr val="bg1">
                  <a:lumMod val="85000"/>
                </a:schemeClr>
              </a:solidFill>
              <a:latin typeface="Helvetica" pitchFamily="34" charset="0"/>
              <a:cs typeface="Helvetica" pitchFamily="34" charset="0"/>
              <a:sym typeface="Helvetica" pitchFamily="34" charset="0"/>
            </a:endParaRPr>
          </a:p>
          <a:p>
            <a:pPr marL="77004" indent="0" defTabSz="91400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dirty="0" smtClean="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dirty="0"/>
          </a:p>
        </p:txBody>
      </p:sp>
      <p:sp>
        <p:nvSpPr>
          <p:cNvPr id="15366" name="Rectangle 6"/>
          <p:cNvSpPr>
            <a:spLocks noGrp="1" noChangeArrowheads="1"/>
          </p:cNvSpPr>
          <p:nvPr>
            <p:ph type="title"/>
          </p:nvPr>
        </p:nvSpPr>
        <p:spPr>
          <a:xfrm>
            <a:off x="456534" y="274588"/>
            <a:ext cx="8229823" cy="1143000"/>
          </a:xfrm>
        </p:spPr>
        <p:txBody>
          <a:bodyPr lIns="88882" tIns="50791" rIns="88882" bIns="50791"/>
          <a:lstStyle/>
          <a:p>
            <a:pPr algn="l" defTabSz="91400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69507435"/>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1143001" y="1923886"/>
            <a:ext cx="6781799" cy="120031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t>An </a:t>
            </a:r>
            <a:r>
              <a:rPr lang="en-US" sz="2400" b="1" dirty="0">
                <a:solidFill>
                  <a:srgbClr val="FF0000"/>
                </a:solidFill>
              </a:rPr>
              <a:t>aircraft moves in three dimensions </a:t>
            </a:r>
            <a:r>
              <a:rPr lang="en-US" sz="2400" b="1" dirty="0"/>
              <a:t>and is controlled by moving it about one or more of its axes. </a:t>
            </a:r>
            <a:endParaRPr lang="en-US" sz="2400" b="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811086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997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1 – Introduction to Flying</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00200"/>
            <a:ext cx="3468384" cy="4521770"/>
          </a:xfrm>
          <a:prstGeom prst="rect">
            <a:avLst/>
          </a:prstGeom>
        </p:spPr>
      </p:pic>
      <p:sp>
        <p:nvSpPr>
          <p:cNvPr id="4" name="TextBox 3"/>
          <p:cNvSpPr txBox="1"/>
          <p:nvPr/>
        </p:nvSpPr>
        <p:spPr>
          <a:xfrm>
            <a:off x="457200" y="2438400"/>
            <a:ext cx="4114800" cy="2677656"/>
          </a:xfrm>
          <a:prstGeom prst="rect">
            <a:avLst/>
          </a:prstGeom>
          <a:noFill/>
        </p:spPr>
        <p:txBody>
          <a:bodyPr wrap="square" rtlCol="0">
            <a:spAutoFit/>
          </a:bodyPr>
          <a:lstStyle/>
          <a:p>
            <a:r>
              <a:rPr lang="en-US" sz="2400" b="1" dirty="0" smtClean="0">
                <a:solidFill>
                  <a:srgbClr val="FF0000"/>
                </a:solidFill>
              </a:rPr>
              <a:t>First </a:t>
            </a:r>
            <a:r>
              <a:rPr lang="en-US" sz="2400" b="1" dirty="0">
                <a:solidFill>
                  <a:srgbClr val="FF0000"/>
                </a:solidFill>
              </a:rPr>
              <a:t>class is designed for the airline transport pilot; second class for the commercial pilot; and third class for the student, recreational, and private pilot </a:t>
            </a:r>
          </a:p>
        </p:txBody>
      </p:sp>
    </p:spTree>
    <p:extLst>
      <p:ext uri="{BB962C8B-B14F-4D97-AF65-F5344CB8AC3E}">
        <p14:creationId xmlns:p14="http://schemas.microsoft.com/office/powerpoint/2010/main" val="566728386"/>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1" tIns="32140" rIns="64281" bIns="32140"/>
          <a:lstStyle/>
          <a:p>
            <a:pPr defTabSz="410688"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54" y="1357313"/>
            <a:ext cx="8534549" cy="4054078"/>
          </a:xfrm>
        </p:spPr>
        <p:txBody>
          <a:bodyPr lIns="88882" tIns="50791" rIns="88882" bIns="50791" anchor="t"/>
          <a:lstStyle/>
          <a:p>
            <a:pPr marL="371628" indent="-294624" defTabSz="91400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628" indent="-294624" defTabSz="91400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a:solidFill>
                  <a:schemeClr val="bg1">
                    <a:lumMod val="85000"/>
                  </a:schemeClr>
                </a:solidFill>
                <a:latin typeface="Helvetica" pitchFamily="34" charset="0"/>
                <a:cs typeface="Helvetica" pitchFamily="34" charset="0"/>
                <a:sym typeface="Helvetica" pitchFamily="34" charset="0"/>
              </a:rPr>
              <a:t>Identify </a:t>
            </a:r>
            <a:r>
              <a:rPr lang="en-US" sz="2000" b="1" dirty="0" smtClean="0">
                <a:solidFill>
                  <a:schemeClr val="bg1">
                    <a:lumMod val="85000"/>
                  </a:schemeClr>
                </a:solidFill>
                <a:latin typeface="Helvetica" pitchFamily="34" charset="0"/>
                <a:cs typeface="Helvetica" pitchFamily="34" charset="0"/>
                <a:sym typeface="Helvetica" pitchFamily="34" charset="0"/>
              </a:rPr>
              <a:t>in writing lift and basic aerodynamics.</a:t>
            </a:r>
            <a:endParaRPr lang="en-US" sz="2000" b="1" dirty="0">
              <a:solidFill>
                <a:schemeClr val="bg1">
                  <a:lumMod val="85000"/>
                </a:schemeClr>
              </a:solidFill>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solidFill>
                  <a:schemeClr val="bg1">
                    <a:lumMod val="85000"/>
                  </a:schemeClr>
                </a:solidFill>
                <a:latin typeface="Helvetica" pitchFamily="34" charset="0"/>
                <a:cs typeface="Helvetica" pitchFamily="34" charset="0"/>
                <a:sym typeface="Helvetica" pitchFamily="34" charset="0"/>
              </a:rPr>
              <a:t>Describe the three axis of flight.</a:t>
            </a:r>
          </a:p>
          <a:p>
            <a:pPr marL="371628" indent="-294624" defTabSz="91400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in writing CG and its importance.</a:t>
            </a:r>
            <a:endParaRPr lang="en-US" sz="2000" b="1" dirty="0">
              <a:latin typeface="Helvetica" pitchFamily="34" charset="0"/>
              <a:cs typeface="Helvetica" pitchFamily="34" charset="0"/>
              <a:sym typeface="Helvetica" pitchFamily="34" charset="0"/>
            </a:endParaRPr>
          </a:p>
          <a:p>
            <a:pPr marL="77004" indent="0" defTabSz="91400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dirty="0" smtClean="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dirty="0"/>
          </a:p>
        </p:txBody>
      </p:sp>
      <p:sp>
        <p:nvSpPr>
          <p:cNvPr id="15366" name="Rectangle 6"/>
          <p:cNvSpPr>
            <a:spLocks noGrp="1" noChangeArrowheads="1"/>
          </p:cNvSpPr>
          <p:nvPr>
            <p:ph type="title"/>
          </p:nvPr>
        </p:nvSpPr>
        <p:spPr>
          <a:xfrm>
            <a:off x="456534" y="274588"/>
            <a:ext cx="8229823" cy="1143000"/>
          </a:xfrm>
        </p:spPr>
        <p:txBody>
          <a:bodyPr lIns="88882" tIns="50791" rIns="88882" bIns="50791"/>
          <a:lstStyle/>
          <a:p>
            <a:pPr algn="l" defTabSz="91400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69507435"/>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and Basic Aerodynamics</a:t>
            </a:r>
            <a:endParaRPr lang="en-US" sz="4400" b="1" dirty="0"/>
          </a:p>
        </p:txBody>
      </p:sp>
      <p:sp>
        <p:nvSpPr>
          <p:cNvPr id="5" name="TextBox 4"/>
          <p:cNvSpPr txBox="1"/>
          <p:nvPr/>
        </p:nvSpPr>
        <p:spPr>
          <a:xfrm>
            <a:off x="304801" y="1624562"/>
            <a:ext cx="4419599" cy="378563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The </a:t>
            </a:r>
            <a:r>
              <a:rPr lang="en-US" sz="2400" b="1" dirty="0">
                <a:solidFill>
                  <a:srgbClr val="000000"/>
                </a:solidFill>
              </a:rPr>
              <a:t>position of the </a:t>
            </a:r>
            <a:r>
              <a:rPr lang="en-US" sz="2400" b="1" dirty="0">
                <a:solidFill>
                  <a:srgbClr val="FF0000"/>
                </a:solidFill>
              </a:rPr>
              <a:t>CG of an aircraft determines the stability of the aircraft in flight. </a:t>
            </a:r>
            <a:endParaRPr lang="en-US" sz="2400" b="1" dirty="0" smtClean="0">
              <a:solidFill>
                <a:srgbClr val="FF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FF0000"/>
                </a:solidFill>
              </a:rPr>
              <a:t>As </a:t>
            </a:r>
            <a:r>
              <a:rPr lang="en-US" sz="2400" b="1" dirty="0">
                <a:solidFill>
                  <a:srgbClr val="FF0000"/>
                </a:solidFill>
              </a:rPr>
              <a:t>the CG moves rearward </a:t>
            </a:r>
            <a:r>
              <a:rPr lang="en-US" sz="2400" b="1" dirty="0">
                <a:solidFill>
                  <a:srgbClr val="000000"/>
                </a:solidFill>
              </a:rPr>
              <a:t>(towards the tail) the </a:t>
            </a:r>
            <a:r>
              <a:rPr lang="en-US" sz="2400" b="1" dirty="0">
                <a:solidFill>
                  <a:srgbClr val="FF0000"/>
                </a:solidFill>
              </a:rPr>
              <a:t>aircraft becomes more and more dynamically unstable</a:t>
            </a:r>
            <a:r>
              <a:rPr lang="en-US" sz="2400" b="1" dirty="0" smtClean="0">
                <a:solidFill>
                  <a:srgbClr val="000000"/>
                </a:solidFill>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90385"/>
            <a:ext cx="3038475" cy="551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sz="2000"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sz="2000"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a:solidFill>
                  <a:schemeClr val="bg1">
                    <a:lumMod val="85000"/>
                  </a:schemeClr>
                </a:solidFill>
              </a:rPr>
              <a:t>Private pilot eligibility, aeronautical knowledge, proficiency, and aeronautical requirements can be found in __________.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Describe the three classes of medical certificates and what is the minimum certificate a pilot must possess.</a:t>
            </a:r>
            <a:endParaRPr lang="en-US" sz="2000"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smtClean="0">
                <a:solidFill>
                  <a:srgbClr val="0070C0"/>
                </a:solidFill>
                <a:ea typeface="Helvetica" charset="0"/>
                <a:cs typeface="Helvetica" charset="0"/>
                <a:sym typeface="Helvetica" charset="0"/>
              </a:rPr>
              <a:t>(True / False) A </a:t>
            </a:r>
            <a:r>
              <a:rPr lang="en-US" sz="2000" b="1" dirty="0">
                <a:solidFill>
                  <a:srgbClr val="0070C0"/>
                </a:solidFill>
                <a:ea typeface="Helvetica" charset="0"/>
                <a:cs typeface="Helvetica" charset="0"/>
                <a:sym typeface="Helvetica" charset="0"/>
              </a:rPr>
              <a:t>private pilot may be compensated in for services as a pilot.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t>
            </a:r>
            <a:r>
              <a:rPr lang="en-US" sz="2000" b="1" dirty="0">
                <a:solidFill>
                  <a:schemeClr val="bg1">
                    <a:lumMod val="85000"/>
                  </a:schemeClr>
                </a:solidFill>
                <a:ea typeface="Helvetica" charset="0"/>
                <a:cs typeface="Helvetica" charset="0"/>
                <a:sym typeface="Helvetica" charset="0"/>
              </a:rPr>
              <a:t>A Private pilot training under 14 CFR part 61, experience requirements include: at least 40 hours of piloting time, including 20 hours of flight with an instructor and 10 hours of solo flight.</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What is the minimum score required to </a:t>
            </a:r>
            <a:r>
              <a:rPr lang="en-US" sz="2000" b="1" dirty="0">
                <a:solidFill>
                  <a:schemeClr val="bg1">
                    <a:lumMod val="85000"/>
                  </a:schemeClr>
                </a:solidFill>
                <a:ea typeface="Helvetica" charset="0"/>
                <a:cs typeface="Helvetica" charset="0"/>
                <a:sym typeface="Helvetica" charset="0"/>
              </a:rPr>
              <a:t>pass the FAA knowledge </a:t>
            </a:r>
            <a:r>
              <a:rPr lang="en-US" sz="2000" b="1" dirty="0" smtClean="0">
                <a:solidFill>
                  <a:schemeClr val="bg1">
                    <a:lumMod val="85000"/>
                  </a:schemeClr>
                </a:solidFill>
                <a:ea typeface="Helvetica" charset="0"/>
                <a:cs typeface="Helvetica" charset="0"/>
                <a:sym typeface="Helvetica" charset="0"/>
              </a:rPr>
              <a:t>test?</a:t>
            </a:r>
            <a:endParaRPr lang="en-US" sz="2000"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34993832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1 – Introduction to Flying</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00200"/>
            <a:ext cx="3468384" cy="4521770"/>
          </a:xfrm>
          <a:prstGeom prst="rect">
            <a:avLst/>
          </a:prstGeom>
        </p:spPr>
      </p:pic>
      <p:sp>
        <p:nvSpPr>
          <p:cNvPr id="4" name="TextBox 3"/>
          <p:cNvSpPr txBox="1"/>
          <p:nvPr/>
        </p:nvSpPr>
        <p:spPr>
          <a:xfrm>
            <a:off x="914400" y="3352800"/>
            <a:ext cx="2912785" cy="1107996"/>
          </a:xfrm>
          <a:prstGeom prst="rect">
            <a:avLst/>
          </a:prstGeom>
          <a:noFill/>
        </p:spPr>
        <p:txBody>
          <a:bodyPr wrap="none" rtlCol="0">
            <a:spAutoFit/>
          </a:bodyPr>
          <a:lstStyle/>
          <a:p>
            <a:r>
              <a:rPr lang="en-US" sz="6600" b="1" dirty="0" smtClean="0">
                <a:solidFill>
                  <a:srgbClr val="FF0000"/>
                </a:solidFill>
              </a:rPr>
              <a:t>FALSE</a:t>
            </a:r>
            <a:endParaRPr lang="en-US" sz="6600" b="1" dirty="0">
              <a:solidFill>
                <a:srgbClr val="FF0000"/>
              </a:solidFill>
            </a:endParaRPr>
          </a:p>
        </p:txBody>
      </p:sp>
    </p:spTree>
    <p:extLst>
      <p:ext uri="{BB962C8B-B14F-4D97-AF65-F5344CB8AC3E}">
        <p14:creationId xmlns:p14="http://schemas.microsoft.com/office/powerpoint/2010/main" val="5667283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sz="2000"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sz="2000"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a:solidFill>
                  <a:schemeClr val="bg1">
                    <a:lumMod val="85000"/>
                  </a:schemeClr>
                </a:solidFill>
              </a:rPr>
              <a:t>Private pilot eligibility, aeronautical knowledge, proficiency, and aeronautical requirements can be found in __________. </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Describe the three classes of medical certificates and what is the minimum certificate a pilot must possess.</a:t>
            </a:r>
            <a:endParaRPr lang="en-US" sz="2000"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(True / False) A </a:t>
            </a:r>
            <a:r>
              <a:rPr lang="en-US" sz="2000" b="1" dirty="0">
                <a:solidFill>
                  <a:schemeClr val="bg1">
                    <a:lumMod val="85000"/>
                  </a:schemeClr>
                </a:solidFill>
                <a:ea typeface="Helvetica" charset="0"/>
                <a:cs typeface="Helvetica" charset="0"/>
                <a:sym typeface="Helvetica" charset="0"/>
              </a:rPr>
              <a:t>private pilot may be compensated in for services as a pilot. </a:t>
            </a:r>
          </a:p>
          <a:p>
            <a:pPr marL="550217" indent="-473209" defTabSz="914051" eaLnBrk="1">
              <a:spcBef>
                <a:spcPts val="281"/>
              </a:spcBef>
              <a:buClr>
                <a:srgbClr val="0070C0"/>
              </a:buClr>
              <a:buSzPct val="80000"/>
              <a:buFontTx/>
              <a:buAutoNum type="arabicParenR"/>
            </a:pPr>
            <a:r>
              <a:rPr lang="en-US" sz="2000" b="1" dirty="0" smtClean="0">
                <a:ea typeface="Helvetica" charset="0"/>
                <a:cs typeface="Helvetica" charset="0"/>
                <a:sym typeface="Helvetica" charset="0"/>
              </a:rPr>
              <a:t>(True / False)  </a:t>
            </a:r>
            <a:r>
              <a:rPr lang="en-US" sz="2000" b="1" dirty="0">
                <a:ea typeface="Helvetica" charset="0"/>
                <a:cs typeface="Helvetica" charset="0"/>
                <a:sym typeface="Helvetica" charset="0"/>
              </a:rPr>
              <a:t>A Private pilot training under 14 CFR part 61, experience requirements include: at least 40 hours of piloting time, including 20 hours of flight with an instructor and 10 hours of solo flight.</a:t>
            </a:r>
          </a:p>
          <a:p>
            <a:pPr marL="550217" indent="-473209" defTabSz="914051" eaLnBrk="1">
              <a:spcBef>
                <a:spcPts val="281"/>
              </a:spcBef>
              <a:buClr>
                <a:srgbClr val="0070C0"/>
              </a:buClr>
              <a:buSzPct val="80000"/>
              <a:buFontTx/>
              <a:buAutoNum type="arabicParenR"/>
            </a:pPr>
            <a:r>
              <a:rPr lang="en-US" sz="2000" b="1" dirty="0" smtClean="0">
                <a:solidFill>
                  <a:schemeClr val="bg1">
                    <a:lumMod val="85000"/>
                  </a:schemeClr>
                </a:solidFill>
                <a:ea typeface="Helvetica" charset="0"/>
                <a:cs typeface="Helvetica" charset="0"/>
                <a:sym typeface="Helvetica" charset="0"/>
              </a:rPr>
              <a:t>What is the minimum score required to </a:t>
            </a:r>
            <a:r>
              <a:rPr lang="en-US" sz="2000" b="1" dirty="0">
                <a:solidFill>
                  <a:schemeClr val="bg1">
                    <a:lumMod val="85000"/>
                  </a:schemeClr>
                </a:solidFill>
                <a:ea typeface="Helvetica" charset="0"/>
                <a:cs typeface="Helvetica" charset="0"/>
                <a:sym typeface="Helvetica" charset="0"/>
              </a:rPr>
              <a:t>pass the FAA knowledge </a:t>
            </a:r>
            <a:r>
              <a:rPr lang="en-US" sz="2000" b="1" dirty="0" smtClean="0">
                <a:solidFill>
                  <a:schemeClr val="bg1">
                    <a:lumMod val="85000"/>
                  </a:schemeClr>
                </a:solidFill>
                <a:ea typeface="Helvetica" charset="0"/>
                <a:cs typeface="Helvetica" charset="0"/>
                <a:sym typeface="Helvetica" charset="0"/>
              </a:rPr>
              <a:t>test?</a:t>
            </a:r>
            <a:endParaRPr lang="en-US" sz="2000"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349938322"/>
      </p:ext>
    </p:extLst>
  </p:cSld>
  <p:clrMapOvr>
    <a:masterClrMapping/>
  </p:clrMapOvr>
  <p:transition spd="med"/>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1917</TotalTime>
  <Words>2994</Words>
  <Application>Microsoft Office PowerPoint</Application>
  <PresentationFormat>On-screen Show (4:3)</PresentationFormat>
  <Paragraphs>510</Paragraphs>
  <Slides>61</Slides>
  <Notes>19</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1_Office Theme</vt:lpstr>
      <vt:lpstr>Office Theme</vt:lpstr>
      <vt:lpstr>Concourse</vt:lpstr>
      <vt:lpstr>Warm-Up – 9/3 – 10 minutes</vt:lpstr>
      <vt:lpstr>Questions / Comments</vt:lpstr>
      <vt:lpstr>Warm-Up – 9/3 – 10 minutes</vt:lpstr>
      <vt:lpstr>PowerPoint Presentation</vt:lpstr>
      <vt:lpstr>Warm-Up – 9/3 – 10 minutes</vt:lpstr>
      <vt:lpstr>PowerPoint Presentation</vt:lpstr>
      <vt:lpstr>Warm-Up – 9/3 – 10 minutes</vt:lpstr>
      <vt:lpstr>PowerPoint Presentation</vt:lpstr>
      <vt:lpstr>Warm-Up – 9/3 – 10 minutes</vt:lpstr>
      <vt:lpstr>PowerPoint Presentation</vt:lpstr>
      <vt:lpstr>Warm-Up – 9/3 – 10 minutes</vt:lpstr>
      <vt:lpstr>PowerPoint Presentation</vt:lpstr>
      <vt:lpstr>Questions / Comments</vt:lpstr>
      <vt:lpstr>THIS DAY IN AVIATION</vt:lpstr>
      <vt:lpstr>THIS DAY IN AVIATION</vt:lpstr>
      <vt:lpstr>THIS DAY IN AVIATION</vt:lpstr>
      <vt:lpstr>Questions / Comments</vt:lpstr>
      <vt:lpstr>AVIATION ACES</vt:lpstr>
      <vt:lpstr>AVIATION ACES</vt:lpstr>
      <vt:lpstr>PowerPoint Presentation</vt:lpstr>
      <vt:lpstr>Quiz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Comments</vt:lpstr>
      <vt:lpstr>PowerPoint Presentation</vt:lpstr>
      <vt:lpstr>Today’s Mission Requirements</vt:lpstr>
      <vt:lpstr>Forces of Flight</vt:lpstr>
      <vt:lpstr>Lift and Basic Aerodynamics</vt:lpstr>
      <vt:lpstr>Lift and Basic Aerodynamics</vt:lpstr>
      <vt:lpstr>Lift and Basic Aerodynamics</vt:lpstr>
      <vt:lpstr>Lift and Basic Aerodynamics</vt:lpstr>
      <vt:lpstr>Lift and Basic Aerodynamics</vt:lpstr>
      <vt:lpstr>Lift and Basic Aerodynamics</vt:lpstr>
      <vt:lpstr>Lift and Basic Aerodynamics</vt:lpstr>
      <vt:lpstr>Lift and Basic Aerodynamics</vt:lpstr>
      <vt:lpstr>Lift and Basic Aerodynamics</vt:lpstr>
      <vt:lpstr>Lift and Basic Aerodynamics</vt:lpstr>
      <vt:lpstr>Lift and Basic Aerodynamics</vt:lpstr>
      <vt:lpstr>Lift and Basic Aerodynamics</vt:lpstr>
      <vt:lpstr>PowerPoint Presentation</vt:lpstr>
      <vt:lpstr>PowerPoint Presentation</vt:lpstr>
      <vt:lpstr>Lift and Basic Aerodynamics</vt:lpstr>
      <vt:lpstr>Lift and Basic Aerodynamics</vt:lpstr>
      <vt:lpstr>Lift and Basic Aerodynamics</vt:lpstr>
      <vt:lpstr>PowerPoint Presentation</vt:lpstr>
      <vt:lpstr>Questions / Comments</vt:lpstr>
      <vt:lpstr>Today’s Mission Requirements</vt:lpstr>
      <vt:lpstr>Lift and Basic Aerodynamics</vt:lpstr>
      <vt:lpstr>Today’s Mission Requirements</vt:lpstr>
      <vt:lpstr>Lift and Basic Aerodynamics</vt:lpstr>
      <vt:lpstr>Today’s Mission Requirements</vt:lpstr>
      <vt:lpstr>Lift and Basic Aerodynamics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172</cp:revision>
  <dcterms:created xsi:type="dcterms:W3CDTF">2011-08-16T23:18:18Z</dcterms:created>
  <dcterms:modified xsi:type="dcterms:W3CDTF">2013-09-03T15:13:31Z</dcterms:modified>
</cp:coreProperties>
</file>