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8" r:id="rId2"/>
    <p:sldMasterId id="2147483780" r:id="rId3"/>
    <p:sldMasterId id="2147483792" r:id="rId4"/>
    <p:sldMasterId id="2147483816" r:id="rId5"/>
    <p:sldMasterId id="2147483828" r:id="rId6"/>
    <p:sldMasterId id="2147483840" r:id="rId7"/>
  </p:sldMasterIdLst>
  <p:notesMasterIdLst>
    <p:notesMasterId r:id="rId44"/>
  </p:notesMasterIdLst>
  <p:sldIdLst>
    <p:sldId id="754" r:id="rId8"/>
    <p:sldId id="399" r:id="rId9"/>
    <p:sldId id="775" r:id="rId10"/>
    <p:sldId id="770" r:id="rId11"/>
    <p:sldId id="776" r:id="rId12"/>
    <p:sldId id="771" r:id="rId13"/>
    <p:sldId id="777" r:id="rId14"/>
    <p:sldId id="772" r:id="rId15"/>
    <p:sldId id="778" r:id="rId16"/>
    <p:sldId id="773" r:id="rId17"/>
    <p:sldId id="779" r:id="rId18"/>
    <p:sldId id="774" r:id="rId19"/>
    <p:sldId id="396" r:id="rId20"/>
    <p:sldId id="766" r:id="rId21"/>
    <p:sldId id="767" r:id="rId22"/>
    <p:sldId id="768" r:id="rId23"/>
    <p:sldId id="769" r:id="rId24"/>
    <p:sldId id="397" r:id="rId25"/>
    <p:sldId id="294" r:id="rId26"/>
    <p:sldId id="295" r:id="rId27"/>
    <p:sldId id="353" r:id="rId28"/>
    <p:sldId id="659" r:id="rId29"/>
    <p:sldId id="660" r:id="rId30"/>
    <p:sldId id="661" r:id="rId31"/>
    <p:sldId id="662" r:id="rId32"/>
    <p:sldId id="724" r:id="rId33"/>
    <p:sldId id="725" r:id="rId34"/>
    <p:sldId id="726" r:id="rId35"/>
    <p:sldId id="727" r:id="rId36"/>
    <p:sldId id="728" r:id="rId37"/>
    <p:sldId id="729" r:id="rId38"/>
    <p:sldId id="663" r:id="rId39"/>
    <p:sldId id="356" r:id="rId40"/>
    <p:sldId id="312" r:id="rId41"/>
    <p:sldId id="717" r:id="rId42"/>
    <p:sldId id="718" r:id="rId43"/>
  </p:sldIdLst>
  <p:sldSz cx="9144000" cy="6858000" type="screen4x3"/>
  <p:notesSz cx="6858000" cy="9144000"/>
  <p:defaultTextStyle>
    <a:defPPr>
      <a:defRPr lang="en-US"/>
    </a:defPPr>
    <a:lvl1pPr marL="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 autoAdjust="0"/>
    <p:restoredTop sz="94660"/>
  </p:normalViewPr>
  <p:slideViewPr>
    <p:cSldViewPr showGuides="1">
      <p:cViewPr varScale="1">
        <p:scale>
          <a:sx n="65" d="100"/>
          <a:sy n="65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1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5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3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6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8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8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7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4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93" indent="0">
              <a:buNone/>
              <a:defRPr sz="1300"/>
            </a:lvl2pPr>
            <a:lvl3pPr marL="641991" indent="0">
              <a:buNone/>
              <a:defRPr sz="1100"/>
            </a:lvl3pPr>
            <a:lvl4pPr marL="962988" indent="0">
              <a:buNone/>
              <a:defRPr sz="1000"/>
            </a:lvl4pPr>
            <a:lvl5pPr marL="1283987" indent="0">
              <a:buNone/>
              <a:defRPr sz="1000"/>
            </a:lvl5pPr>
            <a:lvl6pPr marL="1604986" indent="0">
              <a:buNone/>
              <a:defRPr sz="1000"/>
            </a:lvl6pPr>
            <a:lvl7pPr marL="1925981" indent="0">
              <a:buNone/>
              <a:defRPr sz="1000"/>
            </a:lvl7pPr>
            <a:lvl8pPr marL="2246981" indent="0">
              <a:buNone/>
              <a:defRPr sz="1000"/>
            </a:lvl8pPr>
            <a:lvl9pPr marL="25679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03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789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8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5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9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81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65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6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3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8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3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7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2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7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64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3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646" indent="0">
              <a:buNone/>
              <a:defRPr sz="2000" b="1"/>
            </a:lvl2pPr>
            <a:lvl3pPr marL="889362" indent="0">
              <a:buNone/>
              <a:defRPr sz="1800" b="1"/>
            </a:lvl3pPr>
            <a:lvl4pPr marL="1333941" indent="0">
              <a:buNone/>
              <a:defRPr sz="1600" b="1"/>
            </a:lvl4pPr>
            <a:lvl5pPr marL="1778587" indent="0">
              <a:buNone/>
              <a:defRPr sz="1600" b="1"/>
            </a:lvl5pPr>
            <a:lvl6pPr marL="2223233" indent="0">
              <a:buNone/>
              <a:defRPr sz="1600" b="1"/>
            </a:lvl6pPr>
            <a:lvl7pPr marL="2667876" indent="0">
              <a:buNone/>
              <a:defRPr sz="1600" b="1"/>
            </a:lvl7pPr>
            <a:lvl8pPr marL="3112524" indent="0">
              <a:buNone/>
              <a:defRPr sz="1600" b="1"/>
            </a:lvl8pPr>
            <a:lvl9pPr marL="35571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646" indent="0">
              <a:buNone/>
              <a:defRPr sz="2000" b="1"/>
            </a:lvl2pPr>
            <a:lvl3pPr marL="889362" indent="0">
              <a:buNone/>
              <a:defRPr sz="1800" b="1"/>
            </a:lvl3pPr>
            <a:lvl4pPr marL="1333941" indent="0">
              <a:buNone/>
              <a:defRPr sz="1600" b="1"/>
            </a:lvl4pPr>
            <a:lvl5pPr marL="1778587" indent="0">
              <a:buNone/>
              <a:defRPr sz="1600" b="1"/>
            </a:lvl5pPr>
            <a:lvl6pPr marL="2223233" indent="0">
              <a:buNone/>
              <a:defRPr sz="1600" b="1"/>
            </a:lvl6pPr>
            <a:lvl7pPr marL="2667876" indent="0">
              <a:buNone/>
              <a:defRPr sz="1600" b="1"/>
            </a:lvl7pPr>
            <a:lvl8pPr marL="3112524" indent="0">
              <a:buNone/>
              <a:defRPr sz="1600" b="1"/>
            </a:lvl8pPr>
            <a:lvl9pPr marL="35571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86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09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646" indent="0">
              <a:buNone/>
              <a:defRPr sz="1200"/>
            </a:lvl2pPr>
            <a:lvl3pPr marL="889362" indent="0">
              <a:buNone/>
              <a:defRPr sz="1000"/>
            </a:lvl3pPr>
            <a:lvl4pPr marL="1333941" indent="0">
              <a:buNone/>
              <a:defRPr sz="900"/>
            </a:lvl4pPr>
            <a:lvl5pPr marL="1778587" indent="0">
              <a:buNone/>
              <a:defRPr sz="900"/>
            </a:lvl5pPr>
            <a:lvl6pPr marL="2223233" indent="0">
              <a:buNone/>
              <a:defRPr sz="900"/>
            </a:lvl6pPr>
            <a:lvl7pPr marL="2667876" indent="0">
              <a:buNone/>
              <a:defRPr sz="900"/>
            </a:lvl7pPr>
            <a:lvl8pPr marL="3112524" indent="0">
              <a:buNone/>
              <a:defRPr sz="900"/>
            </a:lvl8pPr>
            <a:lvl9pPr marL="35571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03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646" indent="0">
              <a:buNone/>
              <a:defRPr sz="2800"/>
            </a:lvl2pPr>
            <a:lvl3pPr marL="889362" indent="0">
              <a:buNone/>
              <a:defRPr sz="2400"/>
            </a:lvl3pPr>
            <a:lvl4pPr marL="1333941" indent="0">
              <a:buNone/>
              <a:defRPr sz="2000"/>
            </a:lvl4pPr>
            <a:lvl5pPr marL="1778587" indent="0">
              <a:buNone/>
              <a:defRPr sz="2000"/>
            </a:lvl5pPr>
            <a:lvl6pPr marL="2223233" indent="0">
              <a:buNone/>
              <a:defRPr sz="2000"/>
            </a:lvl6pPr>
            <a:lvl7pPr marL="2667876" indent="0">
              <a:buNone/>
              <a:defRPr sz="2000"/>
            </a:lvl7pPr>
            <a:lvl8pPr marL="3112524" indent="0">
              <a:buNone/>
              <a:defRPr sz="2000"/>
            </a:lvl8pPr>
            <a:lvl9pPr marL="35571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646" indent="0">
              <a:buNone/>
              <a:defRPr sz="1200"/>
            </a:lvl2pPr>
            <a:lvl3pPr marL="889362" indent="0">
              <a:buNone/>
              <a:defRPr sz="1000"/>
            </a:lvl3pPr>
            <a:lvl4pPr marL="1333941" indent="0">
              <a:buNone/>
              <a:defRPr sz="900"/>
            </a:lvl4pPr>
            <a:lvl5pPr marL="1778587" indent="0">
              <a:buNone/>
              <a:defRPr sz="900"/>
            </a:lvl5pPr>
            <a:lvl6pPr marL="2223233" indent="0">
              <a:buNone/>
              <a:defRPr sz="900"/>
            </a:lvl6pPr>
            <a:lvl7pPr marL="2667876" indent="0">
              <a:buNone/>
              <a:defRPr sz="900"/>
            </a:lvl7pPr>
            <a:lvl8pPr marL="3112524" indent="0">
              <a:buNone/>
              <a:defRPr sz="900"/>
            </a:lvl8pPr>
            <a:lvl9pPr marL="35571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96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90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02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9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9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7279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8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9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39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04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771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16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5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0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09" indent="0" algn="ctr">
              <a:buNone/>
              <a:defRPr/>
            </a:lvl2pPr>
            <a:lvl3pPr marL="642222" indent="0" algn="ctr">
              <a:buNone/>
              <a:defRPr/>
            </a:lvl3pPr>
            <a:lvl4pPr marL="963333" indent="0" algn="ctr">
              <a:buNone/>
              <a:defRPr/>
            </a:lvl4pPr>
            <a:lvl5pPr marL="1284447" indent="0" algn="ctr">
              <a:buNone/>
              <a:defRPr/>
            </a:lvl5pPr>
            <a:lvl6pPr marL="1605560" indent="0" algn="ctr">
              <a:buNone/>
              <a:defRPr/>
            </a:lvl6pPr>
            <a:lvl7pPr marL="1926671" indent="0" algn="ctr">
              <a:buNone/>
              <a:defRPr/>
            </a:lvl7pPr>
            <a:lvl8pPr marL="2247786" indent="0" algn="ctr">
              <a:buNone/>
              <a:defRPr/>
            </a:lvl8pPr>
            <a:lvl9pPr marL="25688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26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09" indent="0">
              <a:buNone/>
              <a:defRPr sz="1300"/>
            </a:lvl2pPr>
            <a:lvl3pPr marL="642222" indent="0">
              <a:buNone/>
              <a:defRPr sz="1100"/>
            </a:lvl3pPr>
            <a:lvl4pPr marL="963333" indent="0">
              <a:buNone/>
              <a:defRPr sz="1000"/>
            </a:lvl4pPr>
            <a:lvl5pPr marL="1284447" indent="0">
              <a:buNone/>
              <a:defRPr sz="1000"/>
            </a:lvl5pPr>
            <a:lvl6pPr marL="1605560" indent="0">
              <a:buNone/>
              <a:defRPr sz="1000"/>
            </a:lvl6pPr>
            <a:lvl7pPr marL="1926671" indent="0">
              <a:buNone/>
              <a:defRPr sz="1000"/>
            </a:lvl7pPr>
            <a:lvl8pPr marL="2247786" indent="0">
              <a:buNone/>
              <a:defRPr sz="1000"/>
            </a:lvl8pPr>
            <a:lvl9pPr marL="25688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52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5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2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3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37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349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054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09" indent="0">
              <a:buNone/>
              <a:defRPr sz="2000"/>
            </a:lvl2pPr>
            <a:lvl3pPr marL="642222" indent="0">
              <a:buNone/>
              <a:defRPr sz="1700"/>
            </a:lvl3pPr>
            <a:lvl4pPr marL="963333" indent="0">
              <a:buNone/>
              <a:defRPr sz="1400"/>
            </a:lvl4pPr>
            <a:lvl5pPr marL="1284447" indent="0">
              <a:buNone/>
              <a:defRPr sz="1400"/>
            </a:lvl5pPr>
            <a:lvl6pPr marL="1605560" indent="0">
              <a:buNone/>
              <a:defRPr sz="1400"/>
            </a:lvl6pPr>
            <a:lvl7pPr marL="1926671" indent="0">
              <a:buNone/>
              <a:defRPr sz="1400"/>
            </a:lvl7pPr>
            <a:lvl8pPr marL="2247786" indent="0">
              <a:buNone/>
              <a:defRPr sz="1400"/>
            </a:lvl8pPr>
            <a:lvl9pPr marL="256889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101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9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5" y="27350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93" indent="0">
              <a:buNone/>
              <a:defRPr sz="2000"/>
            </a:lvl2pPr>
            <a:lvl3pPr marL="641991" indent="0">
              <a:buNone/>
              <a:defRPr sz="1700"/>
            </a:lvl3pPr>
            <a:lvl4pPr marL="962988" indent="0">
              <a:buNone/>
              <a:defRPr sz="1400"/>
            </a:lvl4pPr>
            <a:lvl5pPr marL="1283987" indent="0">
              <a:buNone/>
              <a:defRPr sz="1400"/>
            </a:lvl5pPr>
            <a:lvl6pPr marL="1604986" indent="0">
              <a:buNone/>
              <a:defRPr sz="1400"/>
            </a:lvl6pPr>
            <a:lvl7pPr marL="1925981" indent="0">
              <a:buNone/>
              <a:defRPr sz="1400"/>
            </a:lvl7pPr>
            <a:lvl8pPr marL="2246981" indent="0">
              <a:buNone/>
              <a:defRPr sz="1400"/>
            </a:lvl8pPr>
            <a:lvl9pPr marL="256797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7" y="194670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93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91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988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987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9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9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495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90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48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483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478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475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469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8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8" y="1946691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58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502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127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748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369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6985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3" y="194668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4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92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87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80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76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571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264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953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643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7329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503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692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889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080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863" tIns="44432" rIns="88863" bIns="444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44"/>
            <a:ext cx="8229600" cy="4525963"/>
          </a:xfrm>
          <a:prstGeom prst="rect">
            <a:avLst/>
          </a:prstGeom>
        </p:spPr>
        <p:txBody>
          <a:bodyPr vert="horz" lIns="88863" tIns="44432" rIns="88863" bIns="444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94"/>
            <a:ext cx="2133600" cy="365125"/>
          </a:xfrm>
          <a:prstGeom prst="rect">
            <a:avLst/>
          </a:prstGeom>
        </p:spPr>
        <p:txBody>
          <a:bodyPr vert="horz" lIns="88863" tIns="44432" rIns="88863" bIns="444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36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362"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94"/>
            <a:ext cx="2895600" cy="365125"/>
          </a:xfrm>
          <a:prstGeom prst="rect">
            <a:avLst/>
          </a:prstGeom>
        </p:spPr>
        <p:txBody>
          <a:bodyPr vert="horz" lIns="88863" tIns="44432" rIns="88863" bIns="444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36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94"/>
            <a:ext cx="2133600" cy="365125"/>
          </a:xfrm>
          <a:prstGeom prst="rect">
            <a:avLst/>
          </a:prstGeom>
        </p:spPr>
        <p:txBody>
          <a:bodyPr vert="horz" lIns="88863" tIns="44432" rIns="88863" bIns="444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36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36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8893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539" indent="-333539" algn="l" defTabSz="8893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472" indent="-278016" algn="l" defTabSz="8893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638" indent="-222174" algn="l" defTabSz="8893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259" indent="-222174" algn="l" defTabSz="8893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914" indent="-222174" algn="l" defTabSz="8893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546" indent="-222174" algn="l" defTabSz="889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0201" indent="-222174" algn="l" defTabSz="889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4843" indent="-222174" algn="l" defTabSz="889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9472" indent="-222174" algn="l" defTabSz="889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646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362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941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587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3233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7876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2524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158" algn="l" defTabSz="889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5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5" y="1946688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7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92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87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80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76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60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320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987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646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307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503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692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889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080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6" tIns="35676" rIns="35676" bIns="3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0" y="194669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6" tIns="35676" rIns="35676" bIns="3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6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109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22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33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447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590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18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782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37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96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078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186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300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407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09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22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33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447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560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671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786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897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Getting%20Started%20with%20Sporty's%20Learn%20to%20Fly%20Course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gossips.com/2011/12/aerodynamic-airplanes/zvucnizid1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TrsMHkpoD68GYM&amp;tbnid=RuPND90jJFJznM:&amp;ved=0CAUQjRw&amp;url=http://www.aopa.org/Pilot-Resources/Safety-and-Technique/ASF-Weather/ASF-Mountain-Flying&amp;ei=hS5CUvvIEYO09QTA54HYBA&amp;bvm=bv.53077864,d.eWU&amp;psig=AFQjCNEMrnViLB73yxpd6AoAOOPHazZl4A&amp;ust=1380155388951138" TargetMode="Externa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why it is difficult for an aircraft to takeoff on hot days at a high altitude.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In “pilot speak,” what is known as a “bad thing?”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chord.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known as the most efficient airfoil?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With what flight control surfaces can you change to give an airfoil greater lift at slower flight conditions?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830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Airfoil Design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642184"/>
            <a:ext cx="4339388" cy="3576444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 most efficient airfoil </a:t>
            </a:r>
            <a:r>
              <a:rPr lang="en-US" sz="3200" b="1" dirty="0">
                <a:solidFill>
                  <a:srgbClr val="000000"/>
                </a:solidFill>
              </a:rPr>
              <a:t>for producing the greatest lift is one that</a:t>
            </a:r>
            <a:r>
              <a:rPr lang="en-US" sz="3200" b="1" dirty="0">
                <a:solidFill>
                  <a:srgbClr val="FF0000"/>
                </a:solidFill>
              </a:rPr>
              <a:t> has a concave, or “scooped out” lower surface.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6" y="2430917"/>
            <a:ext cx="4608095" cy="24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why it is difficult for an aircraft to takeoff on hot days at a high altitude.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 “pilot speak,” what is known as a “bad thing?”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chord.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known as the most efficient airfoil?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With what flight control surfaces can you change to give an airfoil greater lift at slower flight conditions?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65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Airfoil Design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526296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Leading edge (</a:t>
            </a:r>
            <a:r>
              <a:rPr lang="en-US" sz="2800" b="1" dirty="0" err="1">
                <a:solidFill>
                  <a:srgbClr val="FF0000"/>
                </a:solidFill>
              </a:rPr>
              <a:t>Kreuger</a:t>
            </a:r>
            <a:r>
              <a:rPr lang="en-US" sz="2800" b="1" dirty="0">
                <a:solidFill>
                  <a:srgbClr val="FF0000"/>
                </a:solidFill>
              </a:rPr>
              <a:t>) flaps and trailing edge (Fowler) flaps, when extended </a:t>
            </a:r>
            <a:r>
              <a:rPr lang="en-US" sz="2800" b="1" dirty="0">
                <a:solidFill>
                  <a:srgbClr val="000000"/>
                </a:solidFill>
              </a:rPr>
              <a:t>from the basic wing structure, literally </a:t>
            </a:r>
            <a:r>
              <a:rPr lang="en-US" sz="2800" b="1" dirty="0">
                <a:solidFill>
                  <a:srgbClr val="FF0000"/>
                </a:solidFill>
              </a:rPr>
              <a:t>change the airfoil shape into the classic concave form, </a:t>
            </a:r>
            <a:r>
              <a:rPr lang="en-US" sz="2800" b="1" dirty="0">
                <a:solidFill>
                  <a:srgbClr val="000000"/>
                </a:solidFill>
              </a:rPr>
              <a:t>thereby generating much </a:t>
            </a:r>
            <a:r>
              <a:rPr lang="en-US" sz="2800" b="1" dirty="0">
                <a:solidFill>
                  <a:srgbClr val="FF0000"/>
                </a:solidFill>
              </a:rPr>
              <a:t>greater lift during slow flight conditions.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6" y="2430917"/>
            <a:ext cx="4608095" cy="24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20" tIns="49509" rIns="86320" bIns="49509" anchor="t">
            <a:normAutofit/>
          </a:bodyPr>
          <a:lstStyle/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27</a:t>
            </a: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1913 — Katherine Stinson becomes the first woman in the United States to make an official airmail flight.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75" y="274588"/>
            <a:ext cx="8229823" cy="1143000"/>
          </a:xfrm>
        </p:spPr>
        <p:txBody>
          <a:bodyPr lIns="86320" tIns="49509" rIns="86320" bIns="49509"/>
          <a:lstStyle/>
          <a:p>
            <a:pPr defTabSz="88911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0" y="4343400"/>
            <a:ext cx="3991529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61" y="1524036"/>
            <a:ext cx="2881312" cy="4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51"/>
            <a:ext cx="4339828" cy="5106293"/>
          </a:xfrm>
        </p:spPr>
        <p:txBody>
          <a:bodyPr lIns="86320" tIns="49509" rIns="86320" bIns="49509" anchor="t">
            <a:normAutofit fontScale="92500" lnSpcReduction="10000"/>
          </a:bodyPr>
          <a:lstStyle/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27</a:t>
            </a: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1922 — Dr. Albert Taylor and Leo Young, scientists at the US Naval Aircraft Radio Laboratory, make the first successful detections of objects by “radio observation.” </a:t>
            </a: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They use wireless waves to detect objects not visible due to weather or darkness. </a:t>
            </a: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This insight leads to the advent of radar.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75" y="274588"/>
            <a:ext cx="8229823" cy="1143000"/>
          </a:xfrm>
        </p:spPr>
        <p:txBody>
          <a:bodyPr lIns="86320" tIns="49509" rIns="86320" bIns="49509"/>
          <a:lstStyle/>
          <a:p>
            <a:pPr defTabSz="88911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16" y="2057401"/>
            <a:ext cx="1886305" cy="202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56358"/>
            <a:ext cx="2327564" cy="32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52" y="4493566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0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20" tIns="49509" rIns="86320" bIns="49509" anchor="t">
            <a:normAutofit/>
          </a:bodyPr>
          <a:lstStyle/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27</a:t>
            </a: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1956 — The first piloted airplane to exceed Mach 3 is the rocket-powered Bell X-2.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75" y="274588"/>
            <a:ext cx="8229823" cy="1143000"/>
          </a:xfrm>
        </p:spPr>
        <p:txBody>
          <a:bodyPr lIns="86320" tIns="49509" rIns="86320" bIns="49509"/>
          <a:lstStyle/>
          <a:p>
            <a:pPr defTabSz="88911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219200"/>
            <a:ext cx="2771774" cy="20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3515"/>
            <a:ext cx="3200400" cy="20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2" y="3658143"/>
            <a:ext cx="3424238" cy="294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36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09" tIns="49509" rIns="49509" bIns="49509" anchor="ctr"/>
          <a:lstStyle/>
          <a:p>
            <a:pPr defTabSz="88936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20" tIns="49509" rIns="86320" bIns="49509" anchor="t">
            <a:normAutofit/>
          </a:bodyPr>
          <a:lstStyle/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27</a:t>
            </a: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4958" indent="-164951" defTabSz="88911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1991 — SAC forces stand down from Alert status.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75" y="274588"/>
            <a:ext cx="8229823" cy="1143000"/>
          </a:xfrm>
        </p:spPr>
        <p:txBody>
          <a:bodyPr lIns="86320" tIns="49509" rIns="86320" bIns="49509"/>
          <a:lstStyle/>
          <a:p>
            <a:pPr defTabSz="88911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345874"/>
            <a:ext cx="2978348" cy="29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744"/>
            <a:ext cx="3429000" cy="27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4114800"/>
            <a:ext cx="3929062" cy="236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28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3 – Principles 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87" y="1219200"/>
            <a:ext cx="3905250" cy="50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97" tIns="32095" rIns="64197" bIns="32095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59" tIns="50729" rIns="88759" bIns="50729" anchor="t"/>
          <a:lstStyle/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fundamental physical laws governing the forces acting on an aircraft in flight.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Discuss the layers of the atmosphere, its composition and height.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atmospheric properties of pressure, temperature, and density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effect these natural laws and forces have on the performance characteristics of an aircraft.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means a pilot must understand the principles involved and learn to use or counteract these natural forces.</a:t>
            </a:r>
          </a:p>
          <a:p>
            <a:pPr marL="76900" indent="0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0" y="274588"/>
            <a:ext cx="8229823" cy="1143000"/>
          </a:xfrm>
        </p:spPr>
        <p:txBody>
          <a:bodyPr lIns="88759" tIns="50729" rIns="88759" bIns="50729"/>
          <a:lstStyle/>
          <a:p>
            <a:pPr algn="l" defTabSz="91278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757173"/>
            <a:ext cx="4339388" cy="4401191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high-pressure area on the bottom of an airfoil pushes around the tip to the low-pressure area on the top.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This action creates a rotating flow called a tip vortex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371601"/>
            <a:ext cx="4339388" cy="526296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vortex flows behind the airfoil creating a downwash that extends back to the trailing edge of the airfoil.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This downwash results in an overall reduction in lift for the affected portion of the airfoil.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990600"/>
            <a:ext cx="4339388" cy="569385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To counteract this action. Winglets can be added to the tip of an airfoil to reduce this flow.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winglets act as a dam preventing the vortex from forming.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Winglets can be on the top or bottom of the airfoil.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149297"/>
            <a:ext cx="4339388" cy="310852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Another method of countering the flow is to taper the airfoil tip, reducing the pressure differential and smoothing the airflow around the tip.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0" y="1339453"/>
            <a:ext cx="4770686" cy="5250656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</a:rPr>
              <a:t>Newton's three laws of motion are: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u="sng">
                <a:solidFill>
                  <a:srgbClr val="FF0000"/>
                </a:solidFill>
              </a:rPr>
              <a:t>Inertia </a:t>
            </a:r>
            <a:r>
              <a:rPr lang="en-US" altLang="en-US" sz="2000" b="1">
                <a:solidFill>
                  <a:srgbClr val="FF0000"/>
                </a:solidFill>
              </a:rPr>
              <a:t>- A body at rest will remain at rest. and a body in motion will remain in motion at the same speed and direction until affected by some external force. </a:t>
            </a:r>
          </a:p>
          <a:p>
            <a:pPr marL="543158" lvl="1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/>
              <a:t>Nothing starts or stops without an outside force to bring about or prevent motion. Hence, the force with which a body offers resistance to change is called the force of inertia.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6789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Newton’s Laws of Motion</a:t>
            </a:r>
            <a:endParaRPr lang="en-US" sz="4200" dirty="0"/>
          </a:p>
        </p:txBody>
      </p:sp>
      <p:pic>
        <p:nvPicPr>
          <p:cNvPr id="440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0" y="1768079"/>
            <a:ext cx="3955852" cy="39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95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55" y="1339454"/>
            <a:ext cx="4609951" cy="3804047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</a:rPr>
              <a:t>Newton's three laws of motion are: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u="sng">
                <a:solidFill>
                  <a:srgbClr val="FF0000"/>
                </a:solidFill>
              </a:rPr>
              <a:t>Acceleration </a:t>
            </a:r>
            <a:r>
              <a:rPr lang="en-US" altLang="en-US" sz="2000" b="1">
                <a:solidFill>
                  <a:srgbClr val="FF0000"/>
                </a:solidFill>
              </a:rPr>
              <a:t>- The force required to produce a change in motion of a body is directly proportional to its mass and the rate of change in its velocity. </a:t>
            </a:r>
          </a:p>
          <a:p>
            <a:pPr marL="543158" lvl="1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/>
              <a:t>Acceleration refers either to an increase or a decrease in velocity, although Deceleration is commonly used to indicate a decrease. 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6789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Newton’s Laws of Motion</a:t>
            </a:r>
            <a:endParaRPr lang="en-US" sz="4200" dirty="0"/>
          </a:p>
        </p:txBody>
      </p:sp>
      <p:pic>
        <p:nvPicPr>
          <p:cNvPr id="450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43" y="1646413"/>
            <a:ext cx="3228082" cy="42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4937002"/>
            <a:ext cx="1841748" cy="170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29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339455"/>
            <a:ext cx="5092154" cy="4714875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</a:rPr>
              <a:t>Newton's three laws of motion are: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u="sng">
                <a:solidFill>
                  <a:srgbClr val="FF0000"/>
                </a:solidFill>
              </a:rPr>
              <a:t>Action / Reaction - </a:t>
            </a:r>
            <a:r>
              <a:rPr lang="en-US" altLang="en-US" sz="2000" b="1">
                <a:solidFill>
                  <a:srgbClr val="FF0000"/>
                </a:solidFill>
              </a:rPr>
              <a:t>For every action there is an equal and opposite reaction. </a:t>
            </a:r>
          </a:p>
          <a:p>
            <a:pPr marL="543158" lvl="1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>
                <a:solidFill>
                  <a:schemeClr val="tx1"/>
                </a:solidFill>
              </a:rPr>
              <a:t>If an interaction occurs between two bodies, equal forces in opposite directions will be imparted to each body.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6789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Newton’s Laws of Motion</a:t>
            </a:r>
            <a:endParaRPr lang="en-US" sz="4200" dirty="0"/>
          </a:p>
        </p:txBody>
      </p:sp>
      <p:pic>
        <p:nvPicPr>
          <p:cNvPr id="460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8" y="4345425"/>
            <a:ext cx="3067348" cy="20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72" y="3643314"/>
            <a:ext cx="3346400" cy="282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39" y="1205509"/>
            <a:ext cx="2983631" cy="22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928828"/>
            <a:ext cx="4717107" cy="2746995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Dutch-born physicist – born in 1738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Discovered a relationship between the pressure and speed of a fluid in motion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Specifically – as velocity of a fluid increases, the pressure decreases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Daniel Bernoulli?</a:t>
            </a:r>
            <a:endParaRPr lang="en-US" sz="4200" dirty="0"/>
          </a:p>
        </p:txBody>
      </p:sp>
      <p:pic>
        <p:nvPicPr>
          <p:cNvPr id="3072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3368725"/>
            <a:ext cx="3348633" cy="1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5016253"/>
            <a:ext cx="3348633" cy="15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53" y="1442159"/>
            <a:ext cx="2035969" cy="246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04" y="1438811"/>
            <a:ext cx="1727895" cy="17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7" y="1472298"/>
            <a:ext cx="1781473" cy="1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11" y="3146599"/>
            <a:ext cx="1607344" cy="12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37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why it is difficult for an aircraft to takeoff on hot days at a high altitude.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 “pilot speak,” what is known as a “bad thing?”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chord.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known as the most efficient airfoil?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With what flight control surfaces can you change to give an airfoil greater lift at slower flight conditions?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65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443262"/>
            <a:ext cx="4717107" cy="3232547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For Lift to occur - The pressure on top of the airfoil must be less than the pressure below.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airfoil has no choice but to move upward.</a:t>
            </a:r>
          </a:p>
          <a:p>
            <a:pPr marL="63567" indent="0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0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Daniel Bernoulli?</a:t>
            </a:r>
            <a:endParaRPr lang="en-US" sz="4200" dirty="0"/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15" y="4339828"/>
            <a:ext cx="3797350" cy="23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22" y="1553781"/>
            <a:ext cx="3341936" cy="2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125156"/>
            <a:ext cx="3996035" cy="30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8" y="3269382"/>
            <a:ext cx="4288482" cy="26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1" y="3128740"/>
            <a:ext cx="4310807" cy="283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5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928828"/>
            <a:ext cx="4717107" cy="2746995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Camber determines the amount of lift an airfoil will produce at a given speed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thicker or more pronounced the camber – the more lift.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At low speeds its best to have a high-lift airfoil.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Daniel Bernoulli?</a:t>
            </a:r>
            <a:endParaRPr lang="en-US" sz="4200" dirty="0"/>
          </a:p>
        </p:txBody>
      </p:sp>
      <p:pic>
        <p:nvPicPr>
          <p:cNvPr id="49157" name="Picture 6" descr="http://www.allstar.fiu.edu/aero/images/fig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00" y="1084958"/>
            <a:ext cx="3221385" cy="577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56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Summary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6" y="1011748"/>
            <a:ext cx="4680283" cy="569385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Modern general aviation aircraft have what may be considered high performance characteristics.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Therefore, it is increasingly necessary that pilots appreciate and understand the principles upon which the art of flying is based.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239696"/>
            <a:ext cx="8507760" cy="1143000"/>
          </a:xfrm>
        </p:spPr>
        <p:txBody>
          <a:bodyPr lIns="88759" tIns="50729" rIns="88759" bIns="50729"/>
          <a:lstStyle/>
          <a:p>
            <a:pPr defTabSz="91278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  <a:hlinkClick r:id="rId3" action="ppaction://hlinkfile"/>
              </a:rPr>
              <a:t>Sporty’ s Learn to Fly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09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928833"/>
            <a:ext cx="4717107" cy="2746995"/>
          </a:xfrm>
        </p:spPr>
        <p:txBody>
          <a:bodyPr lIns="88797" tIns="50748" rIns="88797" bIns="50748" anchor="t"/>
          <a:lstStyle/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Sound waves travel like ripples in water.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Sound travels in all directions.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Speed of Sound in Air</a:t>
            </a:r>
            <a:endParaRPr lang="en-US" sz="4200" dirty="0"/>
          </a:p>
        </p:txBody>
      </p:sp>
      <p:sp>
        <p:nvSpPr>
          <p:cNvPr id="30725" name="AutoShape 6" descr="Aerodynami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307458" y="-980013"/>
            <a:ext cx="3348633" cy="23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22" tIns="32109" rIns="64222" bIns="32109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09215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0726" name="AutoShape 8" descr="Aerodynami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307458" y="-980013"/>
            <a:ext cx="3348633" cy="23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22" tIns="32109" rIns="64222" bIns="32109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09215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0727" name="AutoShape 10" descr="http://www.imagegossips.com/wp-content/uploads/2011/12/zvucnizid10.jpg"/>
          <p:cNvSpPr>
            <a:spLocks noChangeAspect="1" noChangeArrowheads="1"/>
          </p:cNvSpPr>
          <p:nvPr/>
        </p:nvSpPr>
        <p:spPr bwMode="auto">
          <a:xfrm>
            <a:off x="20" y="-193084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22" tIns="32109" rIns="64222" bIns="32109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09215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pic>
        <p:nvPicPr>
          <p:cNvPr id="37896" name="Picture 16" descr="http://3.bp.blogspot.com/_xe0fzlu05Aw/TEoQtFv12jI/AAAAAAAAAh4/0y8BGeu3-50/s1600/water+d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55" y="1125161"/>
            <a:ext cx="4038451" cy="33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8" descr="http://www.ctgclean.com/tech-blog/wp-content/uploads/Speed-of-Sound-vs-Wavelength-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64" y="1125141"/>
            <a:ext cx="4355455" cy="55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64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8" descr="http://wpcontent.answcdn.com/wikipedia/commons/thumb/9/9d/Comparison_US_standard_atmosphere_1962.svg/250px-Comparison_US_standard_atmosphere_196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46" y="1416473"/>
            <a:ext cx="5210473" cy="521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607364"/>
            <a:ext cx="4717107" cy="2746995"/>
          </a:xfrm>
        </p:spPr>
        <p:txBody>
          <a:bodyPr lIns="88797" tIns="50748" rIns="88797" bIns="50748" anchor="t"/>
          <a:lstStyle/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Austrian physicist Ernst </a:t>
            </a: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Mach</a:t>
            </a: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determined the mathematical </a:t>
            </a: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value for the speed of sound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Speed of sound varies with altitude because temperature decreases with an increase in height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Chuck Yeager in the X-1 broke the speed of sound Oct 14, 1947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Speed of Sound in Air</a:t>
            </a:r>
            <a:endParaRPr lang="en-US" sz="4200" dirty="0"/>
          </a:p>
        </p:txBody>
      </p:sp>
      <p:pic>
        <p:nvPicPr>
          <p:cNvPr id="38917" name="Picture 6" descr="http://content.answcdn.com/main/content/img/McGrawHill/Aviation/f0594-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3" y="1189881"/>
            <a:ext cx="3902273" cy="53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http://upload.wikimedia.org/wikipedia/commons/thumb/3/33/Bell_X-1_color.jpg/300px-Bell_X-1_c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98" y="4065261"/>
            <a:ext cx="3437930" cy="25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61" y="1339474"/>
            <a:ext cx="2437805" cy="26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37" y="1339453"/>
            <a:ext cx="2035969" cy="27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402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9" y="1660923"/>
            <a:ext cx="506313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94" y="1098369"/>
            <a:ext cx="4929188" cy="4018359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Air at higher altitudes has less pressure – it is also less dense.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 is also related to temperature.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 air is heated, the molecules move farther apart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Which means there is a decrease in density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 a hot day, aircraft in high altitudes have difficulty taking off – air is too thin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344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</a:t>
            </a:r>
            <a:endParaRPr lang="en-US" sz="4200" dirty="0"/>
          </a:p>
        </p:txBody>
      </p:sp>
      <p:pic>
        <p:nvPicPr>
          <p:cNvPr id="34824" name="Picture 11" descr="http://scienceprojectideasforkids.com/wp-content/uploads/2009/07/atmosphere-densit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5" y="214330"/>
            <a:ext cx="1654225" cy="64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16" y="1928814"/>
            <a:ext cx="4230439" cy="42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504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why it is difficult for an aircraft to takeoff on hot days at a high altitude.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In “pilot speak,” what is known as a “bad thing?”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chord.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known as the most efficient airfoil?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With what flight control surfaces can you change to give an airfoil greater lift at slower flight conditions?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65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Density Altitude</a:t>
            </a:r>
            <a:br>
              <a:rPr lang="en-US" sz="4400" b="1" dirty="0"/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Humidity on Density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2275358"/>
            <a:ext cx="4567988" cy="3539325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 defTabSz="91336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"High, Hot and Heavy is a bad thing!"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defTabSz="913368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536" indent="-342536" defTabSz="91336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High </a:t>
            </a:r>
            <a:r>
              <a:rPr lang="en-US" sz="2800" b="1" dirty="0">
                <a:solidFill>
                  <a:srgbClr val="FF0000"/>
                </a:solidFill>
              </a:rPr>
              <a:t>airport elevation, high temperature, high </a:t>
            </a:r>
            <a:r>
              <a:rPr lang="en-US" sz="2800" b="1" dirty="0" smtClean="0">
                <a:solidFill>
                  <a:srgbClr val="FF0000"/>
                </a:solidFill>
              </a:rPr>
              <a:t>humidity to </a:t>
            </a:r>
            <a:r>
              <a:rPr lang="en-US" sz="2800" b="1" dirty="0">
                <a:solidFill>
                  <a:srgbClr val="FF0000"/>
                </a:solidFill>
              </a:rPr>
              <a:t>some </a:t>
            </a:r>
            <a:r>
              <a:rPr lang="en-US" sz="2800" b="1" dirty="0" smtClean="0">
                <a:solidFill>
                  <a:srgbClr val="FF0000"/>
                </a:solidFill>
              </a:rPr>
              <a:t>degree, </a:t>
            </a:r>
            <a:r>
              <a:rPr lang="en-US" sz="2800" b="1" dirty="0">
                <a:solidFill>
                  <a:srgbClr val="FF0000"/>
                </a:solidFill>
              </a:rPr>
              <a:t>and heavy gross </a:t>
            </a:r>
            <a:r>
              <a:rPr lang="en-US" sz="2800" b="1" dirty="0" smtClean="0">
                <a:solidFill>
                  <a:srgbClr val="FF0000"/>
                </a:solidFill>
              </a:rPr>
              <a:t>weight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opa.org/-/media/Images/AOPA/Home/Pilot%20Resources/Safety%20&amp;%20Proficiency/Weather%20and%20Flight%20Experience/ASF%20Mountain%20Flying/mountain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66097"/>
            <a:ext cx="3813175" cy="25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why it is difficult for an aircraft to takeoff on hot days at a high altitude.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 “pilot speak,” what is known as a “bad thing?”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chord.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known as the most efficient airfoil?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With what flight control surfaces can you change to give an airfoil greater lift at slower flight conditions?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65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5717" y="1500208"/>
            <a:ext cx="4717107" cy="2746995"/>
          </a:xfrm>
        </p:spPr>
        <p:txBody>
          <a:bodyPr lIns="88797" tIns="50748" rIns="88797" bIns="50748" anchor="t"/>
          <a:lstStyle/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Airfoil Design</a:t>
            </a: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Chord is an imaginary line that connects the leading with the trailing edge</a:t>
            </a: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Relative Wind is opposite the flight path</a:t>
            </a: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Angle of Attack</a:t>
            </a:r>
          </a:p>
          <a:p>
            <a:pPr marL="810626" lvl="2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Is the angle between the chord line and the oncoming relative wind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Airfoil – Designs that Capture the Energy of the Wind</a:t>
            </a:r>
            <a:endParaRPr lang="en-US" sz="4200" dirty="0"/>
          </a:p>
        </p:txBody>
      </p:sp>
      <p:pic>
        <p:nvPicPr>
          <p:cNvPr id="40965" name="Picture 8" descr="http://www.allstar.fiu.edu/aero/images/pic3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14" y="2357586"/>
            <a:ext cx="4688086" cy="168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http://sciencegeekgirl.files.wordpress.com/2008/04/800px-airfoil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7" y="4203651"/>
            <a:ext cx="4732734" cy="22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77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why it is difficult for an aircraft to takeoff on hot days at a high altitude.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 “pilot speak,” what is known as a “bad thing?”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chord.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known as the most efficient airfoil?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With what flight control surfaces can you change to give an airfoil greater lift at slower flight conditions?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65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2877</TotalTime>
  <Words>1504</Words>
  <Application>Microsoft Office PowerPoint</Application>
  <PresentationFormat>On-screen Show (4:3)</PresentationFormat>
  <Paragraphs>175</Paragraphs>
  <Slides>36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Warm-Up – 9/27 – 10 minutes</vt:lpstr>
      <vt:lpstr>Questions / Comments</vt:lpstr>
      <vt:lpstr>Warm-Up – 9/27 – 10 minutes</vt:lpstr>
      <vt:lpstr>Density</vt:lpstr>
      <vt:lpstr>Warm-Up – 9/27 – 10 minutes</vt:lpstr>
      <vt:lpstr>Density Altitude Effect of Humidity on Density</vt:lpstr>
      <vt:lpstr>Warm-Up – 9/27 – 10 minutes</vt:lpstr>
      <vt:lpstr>Airfoil – Designs that Capture the Energy of the Wind</vt:lpstr>
      <vt:lpstr>Warm-Up – 9/27 – 10 minutes</vt:lpstr>
      <vt:lpstr>Airfoil Design</vt:lpstr>
      <vt:lpstr>Warm-Up – 9/27 – 10 minutes</vt:lpstr>
      <vt:lpstr>Airfoil Design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Today’s Mission Requirements</vt:lpstr>
      <vt:lpstr>Questions / Comments</vt:lpstr>
      <vt:lpstr>A Third Dimension</vt:lpstr>
      <vt:lpstr>A Third Dimension</vt:lpstr>
      <vt:lpstr>A Third Dimension</vt:lpstr>
      <vt:lpstr>A Third Dimension</vt:lpstr>
      <vt:lpstr>Newton’s Laws of Motion</vt:lpstr>
      <vt:lpstr>Newton’s Laws of Motion</vt:lpstr>
      <vt:lpstr>Newton’s Laws of Motion</vt:lpstr>
      <vt:lpstr>Who is Daniel Bernoulli?</vt:lpstr>
      <vt:lpstr>Who is Daniel Bernoulli?</vt:lpstr>
      <vt:lpstr>Who is Daniel Bernoulli?</vt:lpstr>
      <vt:lpstr>Summary</vt:lpstr>
      <vt:lpstr>Questions / Comments</vt:lpstr>
      <vt:lpstr>Sporty’ s Learn to Fly</vt:lpstr>
      <vt:lpstr>The Speed of Sound in Air</vt:lpstr>
      <vt:lpstr>The Speed of Sound in Air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207</cp:revision>
  <dcterms:created xsi:type="dcterms:W3CDTF">2011-08-16T23:18:18Z</dcterms:created>
  <dcterms:modified xsi:type="dcterms:W3CDTF">2013-09-25T01:21:36Z</dcterms:modified>
</cp:coreProperties>
</file>