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44" r:id="rId8"/>
    <p:sldMasterId id="2147484068" r:id="rId9"/>
    <p:sldMasterId id="2147484080" r:id="rId10"/>
    <p:sldMasterId id="2147484085" r:id="rId11"/>
  </p:sldMasterIdLst>
  <p:notesMasterIdLst>
    <p:notesMasterId r:id="rId40"/>
  </p:notesMasterIdLst>
  <p:handoutMasterIdLst>
    <p:handoutMasterId r:id="rId41"/>
  </p:handoutMasterIdLst>
  <p:sldIdLst>
    <p:sldId id="1093" r:id="rId12"/>
    <p:sldId id="1094" r:id="rId13"/>
    <p:sldId id="1095" r:id="rId14"/>
    <p:sldId id="1096" r:id="rId15"/>
    <p:sldId id="1097" r:id="rId16"/>
    <p:sldId id="1098" r:id="rId17"/>
    <p:sldId id="1099" r:id="rId18"/>
    <p:sldId id="1100" r:id="rId19"/>
    <p:sldId id="1101" r:id="rId20"/>
    <p:sldId id="1102" r:id="rId21"/>
    <p:sldId id="1103" r:id="rId22"/>
    <p:sldId id="1104" r:id="rId23"/>
    <p:sldId id="1052" r:id="rId24"/>
    <p:sldId id="1085" r:id="rId25"/>
    <p:sldId id="1086" r:id="rId26"/>
    <p:sldId id="1087" r:id="rId27"/>
    <p:sldId id="1088" r:id="rId28"/>
    <p:sldId id="1089" r:id="rId29"/>
    <p:sldId id="1090" r:id="rId30"/>
    <p:sldId id="397" r:id="rId31"/>
    <p:sldId id="1072" r:id="rId32"/>
    <p:sldId id="1092" r:id="rId33"/>
    <p:sldId id="353" r:id="rId34"/>
    <p:sldId id="294" r:id="rId35"/>
    <p:sldId id="1071" r:id="rId36"/>
    <p:sldId id="879" r:id="rId37"/>
    <p:sldId id="882" r:id="rId38"/>
    <p:sldId id="1091" r:id="rId39"/>
  </p:sldIdLst>
  <p:sldSz cx="9144000" cy="6858000" type="screen4x3"/>
  <p:notesSz cx="6858000" cy="9144000"/>
  <p:defaultTextStyle>
    <a:defPPr>
      <a:defRPr lang="en-US"/>
    </a:defPPr>
    <a:lvl1pPr marL="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08" autoAdjust="0"/>
    <p:restoredTop sz="94660"/>
  </p:normalViewPr>
  <p:slideViewPr>
    <p:cSldViewPr showGuides="1">
      <p:cViewPr>
        <p:scale>
          <a:sx n="60" d="100"/>
          <a:sy n="60" d="100"/>
        </p:scale>
        <p:origin x="-106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93" indent="0" algn="ctr">
              <a:buNone/>
              <a:defRPr/>
            </a:lvl2pPr>
            <a:lvl3pPr marL="641991" indent="0" algn="ctr">
              <a:buNone/>
              <a:defRPr/>
            </a:lvl3pPr>
            <a:lvl4pPr marL="962988" indent="0" algn="ctr">
              <a:buNone/>
              <a:defRPr/>
            </a:lvl4pPr>
            <a:lvl5pPr marL="1283987" indent="0" algn="ctr">
              <a:buNone/>
              <a:defRPr/>
            </a:lvl5pPr>
            <a:lvl6pPr marL="1604986" indent="0" algn="ctr">
              <a:buNone/>
              <a:defRPr/>
            </a:lvl6pPr>
            <a:lvl7pPr marL="1925981" indent="0" algn="ctr">
              <a:buNone/>
              <a:defRPr/>
            </a:lvl7pPr>
            <a:lvl8pPr marL="2246981" indent="0" algn="ctr">
              <a:buNone/>
              <a:defRPr/>
            </a:lvl8pPr>
            <a:lvl9pPr marL="25679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1304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54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25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54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859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92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52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656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729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9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561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42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477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252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93" indent="0">
              <a:buNone/>
              <a:defRPr sz="1300"/>
            </a:lvl2pPr>
            <a:lvl3pPr marL="641991" indent="0">
              <a:buNone/>
              <a:defRPr sz="1100"/>
            </a:lvl3pPr>
            <a:lvl4pPr marL="962988" indent="0">
              <a:buNone/>
              <a:defRPr sz="1000"/>
            </a:lvl4pPr>
            <a:lvl5pPr marL="1283987" indent="0">
              <a:buNone/>
              <a:defRPr sz="1000"/>
            </a:lvl5pPr>
            <a:lvl6pPr marL="1604986" indent="0">
              <a:buNone/>
              <a:defRPr sz="1000"/>
            </a:lvl6pPr>
            <a:lvl7pPr marL="1925981" indent="0">
              <a:buNone/>
              <a:defRPr sz="1000"/>
            </a:lvl7pPr>
            <a:lvl8pPr marL="2246981" indent="0">
              <a:buNone/>
              <a:defRPr sz="1000"/>
            </a:lvl8pPr>
            <a:lvl9pPr marL="25679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3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5" y="27350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362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2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0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4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8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99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1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5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3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93" indent="0">
              <a:buNone/>
              <a:defRPr sz="2000"/>
            </a:lvl2pPr>
            <a:lvl3pPr marL="641991" indent="0">
              <a:buNone/>
              <a:defRPr sz="1700"/>
            </a:lvl3pPr>
            <a:lvl4pPr marL="962988" indent="0">
              <a:buNone/>
              <a:defRPr sz="1400"/>
            </a:lvl4pPr>
            <a:lvl5pPr marL="1283987" indent="0">
              <a:buNone/>
              <a:defRPr sz="1400"/>
            </a:lvl5pPr>
            <a:lvl6pPr marL="1604986" indent="0">
              <a:buNone/>
              <a:defRPr sz="1400"/>
            </a:lvl6pPr>
            <a:lvl7pPr marL="1925981" indent="0">
              <a:buNone/>
              <a:defRPr sz="1400"/>
            </a:lvl7pPr>
            <a:lvl8pPr marL="2246981" indent="0">
              <a:buNone/>
              <a:defRPr sz="1400"/>
            </a:lvl8pPr>
            <a:lvl9pPr marL="256797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7" y="194670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93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91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988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987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9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989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495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990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48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483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478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475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469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93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9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88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87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8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97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5209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2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zyo9zLLJJJlltM&amp;tbnid=Hi3RiogK0x-VsM:&amp;ved=0CAUQjRw&amp;url=http://www.nurflugel.com/Nurflugel/n_o_d/weird_02.htm&amp;ei=t32BUvTvFoHfkQfdroGADg&amp;bvm=bv.56146854,d.eW0&amp;psig=AFQjCNHa3TLwRdM--xqo7Kbw42gIUcWPEw&amp;ust=138430437535951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-LYZ3ddEeidNCM&amp;tbnid=7hkMV_Q4jyWYUM:&amp;ved=0CAUQjRw&amp;url=http://whycirrus.com/engineering/stall-spin.aspx&amp;ei=ln6BUqjNKsfLkAeu7YGIDg&amp;bvm=bv.56146854,d.eW0&amp;psig=AFQjCNFwZtzS_Z1FzVwlVvB9g05JYCPKvQ&amp;ust=138430449642605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frm=1&amp;source=images&amp;cd=&amp;cad=rja&amp;docid=BLRbO24v14_nLM&amp;tbnid=mb64DAV5ATck_M:&amp;ved=0CAUQjRw&amp;url=http://www.wired.com/autopia/2011/06/air-france-flight-447/&amp;ei=3X-BUuv3GsL_kAeakICgDQ&amp;bvm=bv.56146854,d.eW0&amp;psig=AFQjCNEZkWxcZ5i0ELqln6fBGPWzGOwvOQ&amp;ust=138430476707311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56HNsDtIDlkeAM&amp;tbnid=rAMb76g03sDAGM:&amp;ved=0CAUQjRw&amp;url=http://airfactsjournal.com/2011/08/the-great-debate-stall-training/&amp;ei=HICBUp3iEcSOkAfY8ID4Dw&amp;bvm=bv.56146854,d.eW0&amp;psig=AFQjCNEZkWxcZ5i0ELqln6fBGPWzGOwvOQ&amp;ust=138430476707311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7iz1emRUb3YRdM&amp;tbnid=qnIHcCjhZLTgVM:&amp;ved=0CAUQjRw&amp;url=http://avstop.com/ac/flighttrainghandbook/useofaileronsinstallrecoveries.html&amp;ei=PX2BUvb5NYaskAf2moGYDQ&amp;bvm=bv.56146854,d.eW0&amp;psig=AFQjCNGq3sdUnK-uYvEBl26kaEg2sRp_ZQ&amp;ust=1384304282176475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7iz1emRUb3YRdM&amp;tbnid=qnIHcCjhZLTgVM:&amp;ved=0CAUQjRw&amp;url=http://avstop.com/ac/flighttrainghandbook/useofaileronsinstallrecoveries.html&amp;ei=PX2BUvb5NYaskAf2moGYDQ&amp;bvm=bv.56146854,d.eW0&amp;psig=AFQjCNGq3sdUnK-uYvEBl26kaEg2sRp_ZQ&amp;ust=1384304282176475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CL increases with an increase in AOA, at some point the CL peaks and then begins to drop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off. This </a:t>
            </a:r>
            <a:r>
              <a:rPr lang="en-US" altLang="en-US" sz="2500" b="1" dirty="0">
                <a:solidFill>
                  <a:srgbClr val="0070C0"/>
                </a:solidFill>
              </a:rPr>
              <a:t>peak is called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The wing root reaches its critical AOA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_____ </a:t>
            </a:r>
            <a:r>
              <a:rPr lang="en-US" altLang="en-US" sz="2500" b="1" dirty="0">
                <a:solidFill>
                  <a:schemeClr val="tx1"/>
                </a:solidFill>
              </a:rPr>
              <a:t>making the stall progress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_________ </a:t>
            </a:r>
            <a:r>
              <a:rPr lang="en-US" altLang="en-US" sz="2500" b="1" dirty="0">
                <a:solidFill>
                  <a:schemeClr val="tx1"/>
                </a:solidFill>
              </a:rPr>
              <a:t>toward the wingtip.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By having the wing root stall first,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 </a:t>
            </a:r>
            <a:r>
              <a:rPr lang="en-US" altLang="en-US" sz="2500" b="1" dirty="0">
                <a:solidFill>
                  <a:srgbClr val="0070C0"/>
                </a:solidFill>
              </a:rPr>
              <a:t>effectiveness is maintained at the wingtips, maintaining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__________ </a:t>
            </a:r>
            <a:r>
              <a:rPr lang="en-US" altLang="en-US" sz="2500" b="1" dirty="0">
                <a:solidFill>
                  <a:srgbClr val="0070C0"/>
                </a:solidFill>
              </a:rPr>
              <a:t>of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two methods used </a:t>
            </a:r>
            <a:r>
              <a:rPr lang="en-US" altLang="en-US" sz="2500" b="1" dirty="0">
                <a:solidFill>
                  <a:schemeClr val="tx1"/>
                </a:solidFill>
              </a:rPr>
              <a:t>to achieve the stalling of the wing root first.</a:t>
            </a: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Critical </a:t>
            </a:r>
            <a:r>
              <a:rPr lang="en-US" altLang="en-US" sz="2500" b="1" dirty="0">
                <a:solidFill>
                  <a:srgbClr val="0070C0"/>
                </a:solidFill>
              </a:rPr>
              <a:t>AOA varies from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_________depending </a:t>
            </a:r>
            <a:r>
              <a:rPr lang="en-US" altLang="en-US" sz="2500" b="1" dirty="0">
                <a:solidFill>
                  <a:srgbClr val="0070C0"/>
                </a:solidFill>
              </a:rPr>
              <a:t>on the aircraft’s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design</a:t>
            </a:r>
            <a:r>
              <a:rPr lang="en-US" altLang="en-US" sz="2500" b="1" dirty="0">
                <a:solidFill>
                  <a:srgbClr val="0070C0"/>
                </a:solidFill>
              </a:rPr>
              <a:t>.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 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854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Stalls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4339388" cy="526284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In </a:t>
            </a:r>
            <a:r>
              <a:rPr lang="en-US" sz="2800" b="1" dirty="0">
                <a:solidFill>
                  <a:srgbClr val="000000"/>
                </a:solidFill>
              </a:rPr>
              <a:t>one design, the </a:t>
            </a:r>
            <a:r>
              <a:rPr lang="en-US" sz="2800" b="1" dirty="0">
                <a:solidFill>
                  <a:srgbClr val="FF0000"/>
                </a:solidFill>
              </a:rPr>
              <a:t>wing is “twisted” to a higher AOA at the wing root.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Installing </a:t>
            </a:r>
            <a:r>
              <a:rPr lang="en-US" sz="2800" b="1" dirty="0">
                <a:solidFill>
                  <a:srgbClr val="FF0000"/>
                </a:solidFill>
              </a:rPr>
              <a:t>stall strips on the first 20–25 percent of the wing’s leading edge </a:t>
            </a:r>
            <a:r>
              <a:rPr lang="en-US" sz="2800" b="1" dirty="0">
                <a:solidFill>
                  <a:srgbClr val="000000"/>
                </a:solidFill>
              </a:rPr>
              <a:t>is another method to introduce a stall prematurely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7170" name="Picture 2" descr="http://www.nurflugel.com/Nurflugel/n_o_d/images/graphs/fw_twistan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88179"/>
            <a:ext cx="4779085" cy="16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hycirrus.com/images/w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93441"/>
            <a:ext cx="4675542" cy="31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CL increases with an increase in AOA, at some point the CL peaks and then begins to drop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off. This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peak is called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wing root reaches its critical AOA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making the stall progress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toward the wingtip.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By having the wing root stall first,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effectiveness is maintained at the wingtips, maintaining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two methods used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to achieve the stalling of the wing root first.</a:t>
            </a: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Critical </a:t>
            </a:r>
            <a:r>
              <a:rPr lang="en-US" altLang="en-US" sz="2500" b="1" dirty="0">
                <a:solidFill>
                  <a:srgbClr val="0070C0"/>
                </a:solidFill>
              </a:rPr>
              <a:t>AOA varies from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_________depending </a:t>
            </a:r>
            <a:r>
              <a:rPr lang="en-US" altLang="en-US" sz="2500" b="1" dirty="0">
                <a:solidFill>
                  <a:srgbClr val="0070C0"/>
                </a:solidFill>
              </a:rPr>
              <a:t>on the aircraft’s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design</a:t>
            </a:r>
            <a:r>
              <a:rPr lang="en-US" altLang="en-US" sz="2500" b="1" dirty="0">
                <a:solidFill>
                  <a:srgbClr val="0070C0"/>
                </a:solidFill>
              </a:rPr>
              <a:t>.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 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666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Stalls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18732"/>
            <a:ext cx="4339388" cy="3970180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critical AOA varies from 16° to 20° depending on the aircraft’s design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But </a:t>
            </a:r>
            <a:r>
              <a:rPr lang="en-US" sz="2800" b="1" dirty="0">
                <a:solidFill>
                  <a:srgbClr val="FF0000"/>
                </a:solidFill>
              </a:rPr>
              <a:t>each aircraft has only one specific AOA where the stall occurs.</a:t>
            </a:r>
          </a:p>
        </p:txBody>
      </p:sp>
      <p:pic>
        <p:nvPicPr>
          <p:cNvPr id="10242" name="Picture 2" descr="http://www.wired.com/images_blogs/autopia/2011/06/1000px-StallFormation.svg_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8" y="2362200"/>
            <a:ext cx="4191000" cy="30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portysnetwork.com/airfacts/wp-content/blogs.dir/13/files/2011/11/crash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3725"/>
            <a:ext cx="4734675" cy="354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18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1928 — The first rotating-wing aircraft to fly the English Channel is the </a:t>
            </a:r>
            <a:r>
              <a:rPr lang="en-US" sz="2800" dirty="0" err="1"/>
              <a:t>Cierva</a:t>
            </a:r>
            <a:r>
              <a:rPr lang="en-US" sz="2800" dirty="0"/>
              <a:t> C-8L “</a:t>
            </a:r>
            <a:r>
              <a:rPr lang="en-US" sz="2800" dirty="0" err="1"/>
              <a:t>Autogyro</a:t>
            </a:r>
            <a:r>
              <a:rPr lang="en-US" sz="2800" dirty="0"/>
              <a:t>” flown by its designer, Spaniard, Juan de la </a:t>
            </a:r>
            <a:r>
              <a:rPr lang="en-US" sz="2800" dirty="0" err="1"/>
              <a:t>Cierva</a:t>
            </a:r>
            <a:r>
              <a:rPr lang="en-US" sz="2800" dirty="0"/>
              <a:t>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14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77" y="4191534"/>
            <a:ext cx="4296972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50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18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1928 — Juan de la </a:t>
            </a:r>
            <a:r>
              <a:rPr lang="en-US" sz="2800" dirty="0" err="1"/>
              <a:t>Cierva</a:t>
            </a:r>
            <a:r>
              <a:rPr lang="en-US" sz="2800" dirty="0"/>
              <a:t> flies his autogiro from London to Paris.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0" y="3325572"/>
            <a:ext cx="2509584" cy="31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7" y="4363600"/>
            <a:ext cx="3495675" cy="213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1" y="1219200"/>
            <a:ext cx="2256215" cy="295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85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18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1928 — Swedish pilot, Lindner, and Baron von </a:t>
            </a:r>
            <a:r>
              <a:rPr lang="en-US" sz="2800" dirty="0" err="1"/>
              <a:t>Huenefeld</a:t>
            </a:r>
            <a:r>
              <a:rPr lang="en-US" sz="2800" dirty="0"/>
              <a:t> fly a Junkers monoplane from Berlin to Tokyo, Japan.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12347"/>
            <a:ext cx="3644612" cy="20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72345"/>
            <a:ext cx="4362450" cy="292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607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034112"/>
          </a:xfrm>
        </p:spPr>
        <p:txBody>
          <a:bodyPr lIns="86367" tIns="49533" rIns="86367" bIns="49533" anchor="t">
            <a:normAutofit fontScale="92500"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18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1940 — The first flight of the Zeppelin LZ-127 “Graf Zeppelin” is made.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It is the most successful rigid airship ever built, flown commercially on a regular basis from Europe to South America.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It flies over a million miles and carries some 13,100 passengers before its demise in 1940.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619500" cy="213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2182"/>
            <a:ext cx="2686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107007"/>
            <a:ext cx="1914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34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18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1947 — The United States Air Force becomes an independent service within the unified United States armed forces.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This change recognizes the fact that air power is to be the nation's first line of defense.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524001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61" y="4452728"/>
            <a:ext cx="23336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78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18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1948 — The first flight of a delta-wing jet airplane is made with the </a:t>
            </a:r>
            <a:r>
              <a:rPr lang="en-US" sz="2800" dirty="0" err="1"/>
              <a:t>Convair</a:t>
            </a:r>
            <a:r>
              <a:rPr lang="en-US" sz="2800" dirty="0"/>
              <a:t> XF-92A.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34" y="1295402"/>
            <a:ext cx="3438525" cy="23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641184"/>
            <a:ext cx="3505200" cy="27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3886200"/>
            <a:ext cx="3399903" cy="265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301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4561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81897"/>
              </p:ext>
            </p:extLst>
          </p:nvPr>
        </p:nvGraphicFramePr>
        <p:xfrm>
          <a:off x="498634" y="722531"/>
          <a:ext cx="8146732" cy="6872413"/>
        </p:xfrm>
        <a:graphic>
          <a:graphicData uri="http://schemas.openxmlformats.org/drawingml/2006/table">
            <a:tbl>
              <a:tblPr firstRow="1" firstCol="1" bandRow="1"/>
              <a:tblGrid>
                <a:gridCol w="1004702"/>
                <a:gridCol w="1100379"/>
                <a:gridCol w="1286360"/>
                <a:gridCol w="1261891"/>
                <a:gridCol w="1403817"/>
                <a:gridCol w="1162373"/>
                <a:gridCol w="927210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2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lang="en-US" sz="15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1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Principles of Flight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5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81588" y="-3720"/>
            <a:ext cx="4180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2015</a:t>
            </a:r>
            <a:endParaRPr lang="en-US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7277" y="4223141"/>
            <a:ext cx="1394845" cy="16994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096000" y="3733800"/>
            <a:ext cx="2057400" cy="22098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Quarter Requirements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 smtClean="0"/>
              <a:t>19</a:t>
            </a:r>
            <a:r>
              <a:rPr lang="en-US" sz="4000" b="1" dirty="0" smtClean="0"/>
              <a:t> </a:t>
            </a:r>
            <a:r>
              <a:rPr lang="en-US" sz="4000" b="1" dirty="0" smtClean="0"/>
              <a:t>Class Meetings – Oct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1255250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Each day is worth 20pts - (4 day week 25pts)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Flight Sim. Tutorials (1 – 5 x3 + 1)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Aircraft Fam. and Student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7 (Straight &amp; Level Flight through First Solo)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quizzes and 2 tests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</p:txBody>
      </p:sp>
    </p:spTree>
    <p:extLst>
      <p:ext uri="{BB962C8B-B14F-4D97-AF65-F5344CB8AC3E}">
        <p14:creationId xmlns:p14="http://schemas.microsoft.com/office/powerpoint/2010/main" val="11302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59" tIns="50729" rIns="88759" bIns="50729"/>
          <a:lstStyle/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4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Aerodynamics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of Flight</a:t>
            </a:r>
          </a:p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1815" y="2286000"/>
            <a:ext cx="40911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Chapter 4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Quiz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59" tIns="50729" rIns="88759" bIns="50729"/>
          <a:lstStyle/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4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Aerodynamics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of Flight</a:t>
            </a:r>
          </a:p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143000"/>
            <a:ext cx="3920825" cy="5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92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175260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963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Quarter Requirements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 smtClean="0"/>
              <a:t>19</a:t>
            </a:r>
            <a:r>
              <a:rPr lang="en-US" sz="4000" b="1" dirty="0" smtClean="0"/>
              <a:t> </a:t>
            </a:r>
            <a:r>
              <a:rPr lang="en-US" sz="4000" b="1" dirty="0" smtClean="0"/>
              <a:t>Class Meetings – Oct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1255250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Each day is worth 20pts - (4 day week 25pts)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Flight Sim. Tutorials (1 – 5 x3 + 1)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Aircraft Fam. and Student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7 (Straight &amp; Level Flight through First Solo)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quizzes and 2 tests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</p:txBody>
      </p:sp>
    </p:spTree>
    <p:extLst>
      <p:ext uri="{BB962C8B-B14F-4D97-AF65-F5344CB8AC3E}">
        <p14:creationId xmlns:p14="http://schemas.microsoft.com/office/powerpoint/2010/main" val="36251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CL increases with an increase in AOA, at some point the CL peaks and then begins to drop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off. This </a:t>
            </a:r>
            <a:r>
              <a:rPr lang="en-US" altLang="en-US" sz="2500" b="1" dirty="0">
                <a:solidFill>
                  <a:srgbClr val="0070C0"/>
                </a:solidFill>
              </a:rPr>
              <a:t>peak is called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wing root reaches its critical AOA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making the stall progress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toward the wingtip.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By having the wing root stall first,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effectiveness is maintained at the wingtips, maintaining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two methods used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to achieve the stalling of the wing root first.</a:t>
            </a: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Critical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AOA varies from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_________depending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on the aircraft’s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4750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Stalls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75481"/>
            <a:ext cx="4339388" cy="3539293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 </a:t>
            </a:r>
            <a:r>
              <a:rPr lang="en-US" sz="2800" b="1" dirty="0">
                <a:solidFill>
                  <a:srgbClr val="FF0000"/>
                </a:solidFill>
              </a:rPr>
              <a:t>increases with an increase in AOA</a:t>
            </a:r>
            <a:r>
              <a:rPr lang="en-US" sz="2800" b="1" dirty="0">
                <a:solidFill>
                  <a:srgbClr val="000000"/>
                </a:solidFill>
              </a:rPr>
              <a:t>, at some point the CL </a:t>
            </a:r>
            <a:r>
              <a:rPr lang="en-US" sz="2800" b="1" dirty="0">
                <a:solidFill>
                  <a:srgbClr val="FF0000"/>
                </a:solidFill>
              </a:rPr>
              <a:t>peaks and then begins to drop </a:t>
            </a:r>
            <a:r>
              <a:rPr lang="en-US" sz="2800" b="1" dirty="0" smtClean="0">
                <a:solidFill>
                  <a:srgbClr val="FF0000"/>
                </a:solidFill>
              </a:rPr>
              <a:t>off.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peak is called the CL-MAX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5481"/>
            <a:ext cx="3967163" cy="28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CL increases with an increase in AOA, at some point the CL peaks and then begins to drop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off. This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peak is called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The wing root reaches its critical AOA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_____ </a:t>
            </a:r>
            <a:r>
              <a:rPr lang="en-US" altLang="en-US" sz="2500" b="1" dirty="0">
                <a:solidFill>
                  <a:schemeClr val="tx1"/>
                </a:solidFill>
              </a:rPr>
              <a:t>making the stall progress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_________ </a:t>
            </a:r>
            <a:r>
              <a:rPr lang="en-US" altLang="en-US" sz="2500" b="1" dirty="0">
                <a:solidFill>
                  <a:schemeClr val="tx1"/>
                </a:solidFill>
              </a:rPr>
              <a:t>toward the wingtip.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By having the wing root stall first,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effectiveness is maintained at the wingtips, maintaining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two methods used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to achieve the stalling of the wing root first.</a:t>
            </a: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Critical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AOA varies from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_________depending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on the aircraft’s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807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Stalls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81200"/>
            <a:ext cx="4339388" cy="4401068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In </a:t>
            </a:r>
            <a:r>
              <a:rPr lang="en-US" sz="2800" b="1" dirty="0">
                <a:solidFill>
                  <a:srgbClr val="FF0000"/>
                </a:solidFill>
              </a:rPr>
              <a:t>most straight-wing aircraft</a:t>
            </a:r>
            <a:r>
              <a:rPr lang="en-US" sz="2800" b="1" dirty="0">
                <a:solidFill>
                  <a:srgbClr val="000000"/>
                </a:solidFill>
              </a:rPr>
              <a:t>, the wing is designed to stall the wing root first.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wing root reaches its critical AOA first making the stall progress </a:t>
            </a:r>
            <a:r>
              <a:rPr lang="en-US" sz="2800" b="1" dirty="0" smtClean="0">
                <a:solidFill>
                  <a:srgbClr val="FF0000"/>
                </a:solidFill>
              </a:rPr>
              <a:t>outward toward the wingtip.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avstop.com/ac/flighttrainghandbook/image00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88" y="2006600"/>
            <a:ext cx="44958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CL increases with an increase in AOA, at some point the CL peaks and then begins to drop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off. This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peak is called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wing root reaches its critical AOA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making the stall progress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toward the wingtip.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By having the wing root stall first,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 </a:t>
            </a:r>
            <a:r>
              <a:rPr lang="en-US" altLang="en-US" sz="2500" b="1" dirty="0">
                <a:solidFill>
                  <a:srgbClr val="0070C0"/>
                </a:solidFill>
              </a:rPr>
              <a:t>effectiveness is maintained at the wingtips, maintaining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__________ </a:t>
            </a:r>
            <a:r>
              <a:rPr lang="en-US" altLang="en-US" sz="2500" b="1" dirty="0">
                <a:solidFill>
                  <a:srgbClr val="0070C0"/>
                </a:solidFill>
              </a:rPr>
              <a:t>of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two methods used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to achieve the stalling of the wing root first.</a:t>
            </a: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Critical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AOA varies from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_________depending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on the aircraft’s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187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Stalls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4339388" cy="526284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By </a:t>
            </a:r>
            <a:r>
              <a:rPr lang="en-US" sz="2800" b="1" dirty="0">
                <a:solidFill>
                  <a:srgbClr val="FF0000"/>
                </a:solidFill>
              </a:rPr>
              <a:t>having the wing root stall first, aileron effectiveness </a:t>
            </a:r>
            <a:r>
              <a:rPr lang="en-US" sz="2800" b="1" dirty="0">
                <a:solidFill>
                  <a:srgbClr val="000000"/>
                </a:solidFill>
              </a:rPr>
              <a:t>is maintained at the wingtips, </a:t>
            </a:r>
            <a:r>
              <a:rPr lang="en-US" sz="2800" b="1" dirty="0">
                <a:solidFill>
                  <a:srgbClr val="FF0000"/>
                </a:solidFill>
              </a:rPr>
              <a:t>maintaining controllability of the aircraft.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Various </a:t>
            </a:r>
            <a:r>
              <a:rPr lang="en-US" sz="2800" b="1" dirty="0">
                <a:solidFill>
                  <a:srgbClr val="000000"/>
                </a:solidFill>
              </a:rPr>
              <a:t>design methods are used to achieve the stalling of the wing root </a:t>
            </a:r>
            <a:r>
              <a:rPr lang="en-US" sz="2800" b="1" dirty="0" smtClean="0">
                <a:solidFill>
                  <a:srgbClr val="000000"/>
                </a:solidFill>
              </a:rPr>
              <a:t>first.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6146" name="Picture 2" descr="http://avstop.com/ac/flighttrainghandbook/image00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8" y="2209800"/>
            <a:ext cx="44958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CL increases with an increase in AOA, at some point the CL peaks and then begins to drop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off. This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peak is called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wing root reaches its critical AOA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making the stall progress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toward the wingtip.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By having the wing root stall first,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effectiveness is maintained at the wingtips, maintaining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two methods used </a:t>
            </a:r>
            <a:r>
              <a:rPr lang="en-US" altLang="en-US" sz="2500" b="1" dirty="0">
                <a:solidFill>
                  <a:schemeClr val="tx1"/>
                </a:solidFill>
              </a:rPr>
              <a:t>to achieve the stalling of the wing root first.</a:t>
            </a: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Critical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AOA varies from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_________depending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on the aircraft’s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1051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5653</TotalTime>
  <Words>1455</Words>
  <Application>Microsoft Office PowerPoint</Application>
  <PresentationFormat>On-screen Show (4:3)</PresentationFormat>
  <Paragraphs>235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Office Theme</vt:lpstr>
      <vt:lpstr>4_Custom Design</vt:lpstr>
      <vt:lpstr>5_Custom Design</vt:lpstr>
      <vt:lpstr>2_Office Theme</vt:lpstr>
      <vt:lpstr>Warm-Up – 9/21 – 10 minutes</vt:lpstr>
      <vt:lpstr>Questions / Comments</vt:lpstr>
      <vt:lpstr>Warm-Up – 9/21 – 10 minutes</vt:lpstr>
      <vt:lpstr>Aerodynamic Forces  in Flight Maneuvers Stalls</vt:lpstr>
      <vt:lpstr>Warm-Up – 9/21 – 10 minutes</vt:lpstr>
      <vt:lpstr>Aerodynamic Forces  in Flight Maneuvers Stalls</vt:lpstr>
      <vt:lpstr>Warm-Up – 9/21 – 10 minutes</vt:lpstr>
      <vt:lpstr>Aerodynamic Forces  in Flight Maneuvers Stalls</vt:lpstr>
      <vt:lpstr>Warm-Up – 9/21 – 10 minutes</vt:lpstr>
      <vt:lpstr>Aerodynamic Forces  in Flight Maneuvers Stalls</vt:lpstr>
      <vt:lpstr>Warm-Up – 9/21 – 10 minutes</vt:lpstr>
      <vt:lpstr>Aerodynamic Forces  in Flight Maneuvers Stalls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1st Quarter Requirements (19 Class Meetings – Oct 14)</vt:lpstr>
      <vt:lpstr>Questions / Comments</vt:lpstr>
      <vt:lpstr>PowerPoint Presentation</vt:lpstr>
      <vt:lpstr>PowerPoint Presentation</vt:lpstr>
      <vt:lpstr>Questions / Comments</vt:lpstr>
      <vt:lpstr>PowerPoint Presentation</vt:lpstr>
      <vt:lpstr>1st Quarter Requirements (19 Class Meetings – Oct 14)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321</cp:revision>
  <cp:lastPrinted>2013-10-17T15:17:33Z</cp:lastPrinted>
  <dcterms:created xsi:type="dcterms:W3CDTF">2011-08-16T23:18:18Z</dcterms:created>
  <dcterms:modified xsi:type="dcterms:W3CDTF">2015-09-17T18:55:47Z</dcterms:modified>
</cp:coreProperties>
</file>