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32" r:id="rId2"/>
  </p:sldMasterIdLst>
  <p:notesMasterIdLst>
    <p:notesMasterId r:id="rId72"/>
  </p:notesMasterIdLst>
  <p:sldIdLst>
    <p:sldId id="385" r:id="rId3"/>
    <p:sldId id="399" r:id="rId4"/>
    <p:sldId id="671" r:id="rId5"/>
    <p:sldId id="665" r:id="rId6"/>
    <p:sldId id="672" r:id="rId7"/>
    <p:sldId id="666" r:id="rId8"/>
    <p:sldId id="673" r:id="rId9"/>
    <p:sldId id="667" r:id="rId10"/>
    <p:sldId id="674" r:id="rId11"/>
    <p:sldId id="668" r:id="rId12"/>
    <p:sldId id="675" r:id="rId13"/>
    <p:sldId id="670" r:id="rId14"/>
    <p:sldId id="396" r:id="rId15"/>
    <p:sldId id="614" r:id="rId16"/>
    <p:sldId id="615" r:id="rId17"/>
    <p:sldId id="397" r:id="rId18"/>
    <p:sldId id="677" r:id="rId19"/>
    <p:sldId id="678" r:id="rId20"/>
    <p:sldId id="294" r:id="rId21"/>
    <p:sldId id="295" r:id="rId22"/>
    <p:sldId id="312" r:id="rId23"/>
    <p:sldId id="562" r:id="rId24"/>
    <p:sldId id="619" r:id="rId25"/>
    <p:sldId id="564" r:id="rId26"/>
    <p:sldId id="620" r:id="rId27"/>
    <p:sldId id="621" r:id="rId28"/>
    <p:sldId id="565" r:id="rId29"/>
    <p:sldId id="622" r:id="rId30"/>
    <p:sldId id="676" r:id="rId31"/>
    <p:sldId id="623" r:id="rId32"/>
    <p:sldId id="626" r:id="rId33"/>
    <p:sldId id="627" r:id="rId34"/>
    <p:sldId id="629" r:id="rId35"/>
    <p:sldId id="630" r:id="rId36"/>
    <p:sldId id="631" r:id="rId37"/>
    <p:sldId id="632" r:id="rId38"/>
    <p:sldId id="633" r:id="rId39"/>
    <p:sldId id="634" r:id="rId40"/>
    <p:sldId id="635" r:id="rId41"/>
    <p:sldId id="636" r:id="rId42"/>
    <p:sldId id="637" r:id="rId43"/>
    <p:sldId id="638" r:id="rId44"/>
    <p:sldId id="639" r:id="rId45"/>
    <p:sldId id="640" r:id="rId46"/>
    <p:sldId id="641" r:id="rId47"/>
    <p:sldId id="642" r:id="rId48"/>
    <p:sldId id="643" r:id="rId49"/>
    <p:sldId id="644" r:id="rId50"/>
    <p:sldId id="645" r:id="rId51"/>
    <p:sldId id="646" r:id="rId52"/>
    <p:sldId id="647" r:id="rId53"/>
    <p:sldId id="648" r:id="rId54"/>
    <p:sldId id="649" r:id="rId55"/>
    <p:sldId id="650" r:id="rId56"/>
    <p:sldId id="651" r:id="rId57"/>
    <p:sldId id="652" r:id="rId58"/>
    <p:sldId id="653" r:id="rId59"/>
    <p:sldId id="654" r:id="rId60"/>
    <p:sldId id="655" r:id="rId61"/>
    <p:sldId id="656" r:id="rId62"/>
    <p:sldId id="657" r:id="rId63"/>
    <p:sldId id="658" r:id="rId64"/>
    <p:sldId id="659" r:id="rId65"/>
    <p:sldId id="660" r:id="rId66"/>
    <p:sldId id="661" r:id="rId67"/>
    <p:sldId id="662" r:id="rId68"/>
    <p:sldId id="663" r:id="rId69"/>
    <p:sldId id="353" r:id="rId70"/>
    <p:sldId id="356" r:id="rId71"/>
  </p:sldIdLst>
  <p:sldSz cx="9144000" cy="6858000" type="screen4x3"/>
  <p:notesSz cx="6858000" cy="9144000"/>
  <p:defaultText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108" autoAdjust="0"/>
    <p:restoredTop sz="94660"/>
  </p:normalViewPr>
  <p:slideViewPr>
    <p:cSldViewPr showGuides="1">
      <p:cViewPr varScale="1">
        <p:scale>
          <a:sx n="65" d="100"/>
          <a:sy n="65" d="100"/>
        </p:scale>
        <p:origin x="-1218" y="-102"/>
      </p:cViewPr>
      <p:guideLst>
        <p:guide orient="horz" pos="2160"/>
        <p:guide pos="2880"/>
      </p:guideLst>
    </p:cSldViewPr>
  </p:slideViewPr>
  <p:notesTextViewPr>
    <p:cViewPr>
      <p:scale>
        <a:sx n="1" d="1"/>
        <a:sy n="1" d="1"/>
      </p:scale>
      <p:origin x="0" y="0"/>
    </p:cViewPr>
  </p:notesTextViewPr>
  <p:sorterViewPr>
    <p:cViewPr>
      <p:scale>
        <a:sx n="77" d="100"/>
        <a:sy n="77" d="100"/>
      </p:scale>
      <p:origin x="0" y="1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05163-2E3C-4F5D-8A9A-93F33607258D}" type="datetimeFigureOut">
              <a:rPr lang="en-US" smtClean="0"/>
              <a:t>9/16/2013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2BF124-1FF4-46A8-8F2B-7A56E948DB5F}" type="slidenum">
              <a:rPr lang="en-US" smtClean="0"/>
              <a:t>‹#›</a:t>
            </a:fld>
            <a:endParaRPr lang="en-US"/>
          </a:p>
        </p:txBody>
      </p:sp>
    </p:spTree>
    <p:extLst>
      <p:ext uri="{BB962C8B-B14F-4D97-AF65-F5344CB8AC3E}">
        <p14:creationId xmlns:p14="http://schemas.microsoft.com/office/powerpoint/2010/main" val="1293603628"/>
      </p:ext>
    </p:extLst>
  </p:cSld>
  <p:clrMap bg1="lt1" tx1="dk1" bg2="lt2" tx2="dk2" accent1="accent1" accent2="accent2" accent3="accent3" accent4="accent4" accent5="accent5" accent6="accent6" hlink="hlink" folHlink="folHlink"/>
  <p:notesStyle>
    <a:lvl1pPr marL="0" algn="l" defTabSz="914259" rtl="0" eaLnBrk="1" latinLnBrk="0" hangingPunct="1">
      <a:defRPr sz="1200" kern="1200">
        <a:solidFill>
          <a:schemeClr val="tx1"/>
        </a:solidFill>
        <a:latin typeface="+mn-lt"/>
        <a:ea typeface="+mn-ea"/>
        <a:cs typeface="+mn-cs"/>
      </a:defRPr>
    </a:lvl1pPr>
    <a:lvl2pPr marL="457130" algn="l" defTabSz="914259" rtl="0" eaLnBrk="1" latinLnBrk="0" hangingPunct="1">
      <a:defRPr sz="1200" kern="1200">
        <a:solidFill>
          <a:schemeClr val="tx1"/>
        </a:solidFill>
        <a:latin typeface="+mn-lt"/>
        <a:ea typeface="+mn-ea"/>
        <a:cs typeface="+mn-cs"/>
      </a:defRPr>
    </a:lvl2pPr>
    <a:lvl3pPr marL="914259" algn="l" defTabSz="914259" rtl="0" eaLnBrk="1" latinLnBrk="0" hangingPunct="1">
      <a:defRPr sz="1200" kern="1200">
        <a:solidFill>
          <a:schemeClr val="tx1"/>
        </a:solidFill>
        <a:latin typeface="+mn-lt"/>
        <a:ea typeface="+mn-ea"/>
        <a:cs typeface="+mn-cs"/>
      </a:defRPr>
    </a:lvl3pPr>
    <a:lvl4pPr marL="1371390" algn="l" defTabSz="914259" rtl="0" eaLnBrk="1" latinLnBrk="0" hangingPunct="1">
      <a:defRPr sz="1200" kern="1200">
        <a:solidFill>
          <a:schemeClr val="tx1"/>
        </a:solidFill>
        <a:latin typeface="+mn-lt"/>
        <a:ea typeface="+mn-ea"/>
        <a:cs typeface="+mn-cs"/>
      </a:defRPr>
    </a:lvl4pPr>
    <a:lvl5pPr marL="1828519" algn="l" defTabSz="914259" rtl="0" eaLnBrk="1" latinLnBrk="0" hangingPunct="1">
      <a:defRPr sz="1200" kern="1200">
        <a:solidFill>
          <a:schemeClr val="tx1"/>
        </a:solidFill>
        <a:latin typeface="+mn-lt"/>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smtClean="0">
              <a:latin typeface="Noteworthy Bold"/>
              <a:ea typeface="Noteworthy Bold"/>
              <a:cs typeface="Noteworthy Bo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9"/>
            <a:ext cx="6400354" cy="1752451"/>
          </a:xfrm>
        </p:spPr>
        <p:txBody>
          <a:bodyPr/>
          <a:lstStyle>
            <a:lvl1pPr marL="0" indent="0" algn="ctr">
              <a:buNone/>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2065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3287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78594"/>
            <a:ext cx="1839516" cy="5786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971" y="178594"/>
            <a:ext cx="5411391" cy="5786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3744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44961" indent="0" algn="ctr">
              <a:buNone/>
              <a:defRPr>
                <a:solidFill>
                  <a:schemeClr val="tx1">
                    <a:tint val="75000"/>
                  </a:schemeClr>
                </a:solidFill>
              </a:defRPr>
            </a:lvl2pPr>
            <a:lvl3pPr marL="889992" indent="0" algn="ctr">
              <a:buNone/>
              <a:defRPr>
                <a:solidFill>
                  <a:schemeClr val="tx1">
                    <a:tint val="75000"/>
                  </a:schemeClr>
                </a:solidFill>
              </a:defRPr>
            </a:lvl3pPr>
            <a:lvl4pPr marL="1334896" indent="0" algn="ctr">
              <a:buNone/>
              <a:defRPr>
                <a:solidFill>
                  <a:schemeClr val="tx1">
                    <a:tint val="75000"/>
                  </a:schemeClr>
                </a:solidFill>
              </a:defRPr>
            </a:lvl4pPr>
            <a:lvl5pPr marL="1779861" indent="0" algn="ctr">
              <a:buNone/>
              <a:defRPr>
                <a:solidFill>
                  <a:schemeClr val="tx1">
                    <a:tint val="75000"/>
                  </a:schemeClr>
                </a:solidFill>
              </a:defRPr>
            </a:lvl5pPr>
            <a:lvl6pPr marL="2224829" indent="0" algn="ctr">
              <a:buNone/>
              <a:defRPr>
                <a:solidFill>
                  <a:schemeClr val="tx1">
                    <a:tint val="75000"/>
                  </a:schemeClr>
                </a:solidFill>
              </a:defRPr>
            </a:lvl6pPr>
            <a:lvl7pPr marL="2669790" indent="0" algn="ctr">
              <a:buNone/>
              <a:defRPr>
                <a:solidFill>
                  <a:schemeClr val="tx1">
                    <a:tint val="75000"/>
                  </a:schemeClr>
                </a:solidFill>
              </a:defRPr>
            </a:lvl7pPr>
            <a:lvl8pPr marL="3114753" indent="0" algn="ctr">
              <a:buNone/>
              <a:defRPr>
                <a:solidFill>
                  <a:schemeClr val="tx1">
                    <a:tint val="75000"/>
                  </a:schemeClr>
                </a:solidFill>
              </a:defRPr>
            </a:lvl8pPr>
            <a:lvl9pPr marL="355970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664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40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4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31"/>
            <a:ext cx="7772400" cy="1500187"/>
          </a:xfrm>
        </p:spPr>
        <p:txBody>
          <a:bodyPr anchor="b"/>
          <a:lstStyle>
            <a:lvl1pPr marL="0" indent="0">
              <a:buNone/>
              <a:defRPr sz="2000">
                <a:solidFill>
                  <a:schemeClr val="tx1">
                    <a:tint val="75000"/>
                  </a:schemeClr>
                </a:solidFill>
              </a:defRPr>
            </a:lvl1pPr>
            <a:lvl2pPr marL="444961" indent="0">
              <a:buNone/>
              <a:defRPr sz="1800">
                <a:solidFill>
                  <a:schemeClr val="tx1">
                    <a:tint val="75000"/>
                  </a:schemeClr>
                </a:solidFill>
              </a:defRPr>
            </a:lvl2pPr>
            <a:lvl3pPr marL="889992" indent="0">
              <a:buNone/>
              <a:defRPr sz="1600">
                <a:solidFill>
                  <a:schemeClr val="tx1">
                    <a:tint val="75000"/>
                  </a:schemeClr>
                </a:solidFill>
              </a:defRPr>
            </a:lvl3pPr>
            <a:lvl4pPr marL="1334896" indent="0">
              <a:buNone/>
              <a:defRPr sz="1400">
                <a:solidFill>
                  <a:schemeClr val="tx1">
                    <a:tint val="75000"/>
                  </a:schemeClr>
                </a:solidFill>
              </a:defRPr>
            </a:lvl4pPr>
            <a:lvl5pPr marL="1779861" indent="0">
              <a:buNone/>
              <a:defRPr sz="1400">
                <a:solidFill>
                  <a:schemeClr val="tx1">
                    <a:tint val="75000"/>
                  </a:schemeClr>
                </a:solidFill>
              </a:defRPr>
            </a:lvl5pPr>
            <a:lvl6pPr marL="2224829" indent="0">
              <a:buNone/>
              <a:defRPr sz="1400">
                <a:solidFill>
                  <a:schemeClr val="tx1">
                    <a:tint val="75000"/>
                  </a:schemeClr>
                </a:solidFill>
              </a:defRPr>
            </a:lvl6pPr>
            <a:lvl7pPr marL="2669790" indent="0">
              <a:buNone/>
              <a:defRPr sz="1400">
                <a:solidFill>
                  <a:schemeClr val="tx1">
                    <a:tint val="75000"/>
                  </a:schemeClr>
                </a:solidFill>
              </a:defRPr>
            </a:lvl7pPr>
            <a:lvl8pPr marL="3114753" indent="0">
              <a:buNone/>
              <a:defRPr sz="1400">
                <a:solidFill>
                  <a:schemeClr val="tx1">
                    <a:tint val="75000"/>
                  </a:schemeClr>
                </a:solidFill>
              </a:defRPr>
            </a:lvl8pPr>
            <a:lvl9pPr marL="355970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33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73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73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011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44961" indent="0">
              <a:buNone/>
              <a:defRPr sz="2000" b="1"/>
            </a:lvl2pPr>
            <a:lvl3pPr marL="889992" indent="0">
              <a:buNone/>
              <a:defRPr sz="1800" b="1"/>
            </a:lvl3pPr>
            <a:lvl4pPr marL="1334896" indent="0">
              <a:buNone/>
              <a:defRPr sz="1600" b="1"/>
            </a:lvl4pPr>
            <a:lvl5pPr marL="1779861" indent="0">
              <a:buNone/>
              <a:defRPr sz="1600" b="1"/>
            </a:lvl5pPr>
            <a:lvl6pPr marL="2224829" indent="0">
              <a:buNone/>
              <a:defRPr sz="1600" b="1"/>
            </a:lvl6pPr>
            <a:lvl7pPr marL="2669790" indent="0">
              <a:buNone/>
              <a:defRPr sz="1600" b="1"/>
            </a:lvl7pPr>
            <a:lvl8pPr marL="3114753" indent="0">
              <a:buNone/>
              <a:defRPr sz="1600" b="1"/>
            </a:lvl8pPr>
            <a:lvl9pPr marL="355970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44961" indent="0">
              <a:buNone/>
              <a:defRPr sz="2000" b="1"/>
            </a:lvl2pPr>
            <a:lvl3pPr marL="889992" indent="0">
              <a:buNone/>
              <a:defRPr sz="1800" b="1"/>
            </a:lvl3pPr>
            <a:lvl4pPr marL="1334896" indent="0">
              <a:buNone/>
              <a:defRPr sz="1600" b="1"/>
            </a:lvl4pPr>
            <a:lvl5pPr marL="1779861" indent="0">
              <a:buNone/>
              <a:defRPr sz="1600" b="1"/>
            </a:lvl5pPr>
            <a:lvl6pPr marL="2224829" indent="0">
              <a:buNone/>
              <a:defRPr sz="1600" b="1"/>
            </a:lvl6pPr>
            <a:lvl7pPr marL="2669790" indent="0">
              <a:buNone/>
              <a:defRPr sz="1600" b="1"/>
            </a:lvl7pPr>
            <a:lvl8pPr marL="3114753" indent="0">
              <a:buNone/>
              <a:defRPr sz="1600" b="1"/>
            </a:lvl8pPr>
            <a:lvl9pPr marL="355970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121BB8-495E-46BC-9F46-5E7C92D679A5}" type="datetimeFigureOut">
              <a:rPr lang="en-US" smtClean="0">
                <a:solidFill>
                  <a:prstClr val="black">
                    <a:tint val="75000"/>
                  </a:prstClr>
                </a:solidFill>
              </a:rPr>
              <a:pPr/>
              <a:t>9/16/2013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241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121BB8-495E-46BC-9F46-5E7C92D679A5}" type="datetimeFigureOut">
              <a:rPr lang="en-US" smtClean="0">
                <a:solidFill>
                  <a:prstClr val="black">
                    <a:tint val="75000"/>
                  </a:prstClr>
                </a:solidFill>
              </a:rPr>
              <a:pPr/>
              <a:t>9/16/2013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7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121BB8-495E-46BC-9F46-5E7C92D679A5}" type="datetimeFigureOut">
              <a:rPr lang="en-US" smtClean="0">
                <a:solidFill>
                  <a:prstClr val="black">
                    <a:tint val="75000"/>
                  </a:prstClr>
                </a:solidFill>
              </a:rPr>
              <a:pPr/>
              <a:t>9/16/2013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273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5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44961" indent="0">
              <a:buNone/>
              <a:defRPr sz="1200"/>
            </a:lvl2pPr>
            <a:lvl3pPr marL="889992" indent="0">
              <a:buNone/>
              <a:defRPr sz="1000"/>
            </a:lvl3pPr>
            <a:lvl4pPr marL="1334896" indent="0">
              <a:buNone/>
              <a:defRPr sz="900"/>
            </a:lvl4pPr>
            <a:lvl5pPr marL="1779861" indent="0">
              <a:buNone/>
              <a:defRPr sz="900"/>
            </a:lvl5pPr>
            <a:lvl6pPr marL="2224829" indent="0">
              <a:buNone/>
              <a:defRPr sz="900"/>
            </a:lvl6pPr>
            <a:lvl7pPr marL="2669790" indent="0">
              <a:buNone/>
              <a:defRPr sz="900"/>
            </a:lvl7pPr>
            <a:lvl8pPr marL="3114753" indent="0">
              <a:buNone/>
              <a:defRPr sz="900"/>
            </a:lvl8pPr>
            <a:lvl9pPr marL="355970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437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05177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44961" indent="0">
              <a:buNone/>
              <a:defRPr sz="2800"/>
            </a:lvl2pPr>
            <a:lvl3pPr marL="889992" indent="0">
              <a:buNone/>
              <a:defRPr sz="2400"/>
            </a:lvl3pPr>
            <a:lvl4pPr marL="1334896" indent="0">
              <a:buNone/>
              <a:defRPr sz="2000"/>
            </a:lvl4pPr>
            <a:lvl5pPr marL="1779861" indent="0">
              <a:buNone/>
              <a:defRPr sz="2000"/>
            </a:lvl5pPr>
            <a:lvl6pPr marL="2224829" indent="0">
              <a:buNone/>
              <a:defRPr sz="2000"/>
            </a:lvl6pPr>
            <a:lvl7pPr marL="2669790" indent="0">
              <a:buNone/>
              <a:defRPr sz="2000"/>
            </a:lvl7pPr>
            <a:lvl8pPr marL="3114753" indent="0">
              <a:buNone/>
              <a:defRPr sz="2000"/>
            </a:lvl8pPr>
            <a:lvl9pPr marL="355970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44961" indent="0">
              <a:buNone/>
              <a:defRPr sz="1200"/>
            </a:lvl2pPr>
            <a:lvl3pPr marL="889992" indent="0">
              <a:buNone/>
              <a:defRPr sz="1000"/>
            </a:lvl3pPr>
            <a:lvl4pPr marL="1334896" indent="0">
              <a:buNone/>
              <a:defRPr sz="900"/>
            </a:lvl4pPr>
            <a:lvl5pPr marL="1779861" indent="0">
              <a:buNone/>
              <a:defRPr sz="900"/>
            </a:lvl5pPr>
            <a:lvl6pPr marL="2224829" indent="0">
              <a:buNone/>
              <a:defRPr sz="900"/>
            </a:lvl6pPr>
            <a:lvl7pPr marL="2669790" indent="0">
              <a:buNone/>
              <a:defRPr sz="900"/>
            </a:lvl7pPr>
            <a:lvl8pPr marL="3114753" indent="0">
              <a:buNone/>
              <a:defRPr sz="900"/>
            </a:lvl8pPr>
            <a:lvl9pPr marL="355970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121BB8-495E-46BC-9F46-5E7C92D679A5}" type="datetimeFigureOut">
              <a:rPr lang="en-US" smtClean="0">
                <a:solidFill>
                  <a:prstClr val="black">
                    <a:tint val="75000"/>
                  </a:prstClr>
                </a:solidFill>
              </a:rPr>
              <a:pPr/>
              <a:t>9/16/2013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26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611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51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121BB8-495E-46BC-9F46-5E7C92D679A5}" type="datetimeFigureOut">
              <a:rPr lang="en-US" smtClean="0">
                <a:solidFill>
                  <a:prstClr val="black">
                    <a:tint val="75000"/>
                  </a:prstClr>
                </a:solidFill>
              </a:rPr>
              <a:pPr/>
              <a:t>9/16/2013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6D10090-4924-486D-92ED-66D9784C13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31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p:spPr>
        <p:txBody>
          <a:bodyPr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0"/>
            </a:lvl1pPr>
            <a:lvl2pPr marL="321424" indent="0">
              <a:buNone/>
              <a:defRPr sz="1300"/>
            </a:lvl2pPr>
            <a:lvl3pPr marL="642849" indent="0">
              <a:buNone/>
              <a:defRPr sz="1100"/>
            </a:lvl3pPr>
            <a:lvl4pPr marL="964274" indent="0">
              <a:buNone/>
              <a:defRPr sz="1000"/>
            </a:lvl4pPr>
            <a:lvl5pPr marL="1285697" indent="0">
              <a:buNone/>
              <a:defRPr sz="1000"/>
            </a:lvl5pPr>
            <a:lvl6pPr marL="1607123" indent="0">
              <a:buNone/>
              <a:defRPr sz="1000"/>
            </a:lvl6pPr>
            <a:lvl7pPr marL="1928546" indent="0">
              <a:buNone/>
              <a:defRPr sz="1000"/>
            </a:lvl7pPr>
            <a:lvl8pPr marL="2249971" indent="0">
              <a:buNone/>
              <a:defRPr sz="1000"/>
            </a:lvl8pPr>
            <a:lvl9pPr marL="2571396" indent="0">
              <a:buNone/>
              <a:defRPr sz="1000"/>
            </a:lvl9pPr>
          </a:lstStyle>
          <a:p>
            <a:pPr lvl="0"/>
            <a:r>
              <a:rPr lang="en-US" smtClean="0"/>
              <a:t>Click to edit Master text styles</a:t>
            </a:r>
          </a:p>
        </p:txBody>
      </p:sp>
    </p:spTree>
    <p:extLst>
      <p:ext uri="{BB962C8B-B14F-4D97-AF65-F5344CB8AC3E}">
        <p14:creationId xmlns:p14="http://schemas.microsoft.com/office/powerpoint/2010/main" val="304006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970"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8" y="1946674"/>
            <a:ext cx="3625453" cy="4018359"/>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3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22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60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5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9" y="273475"/>
            <a:ext cx="3008189" cy="1161975"/>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9" y="1435448"/>
            <a:ext cx="3008189" cy="469031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267601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0"/>
            <a:ext cx="5486177" cy="4114354"/>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637" y="5367860"/>
            <a:ext cx="5486177" cy="804788"/>
          </a:xfrm>
        </p:spPr>
        <p:txBody>
          <a:bodyPr/>
          <a:lstStyle>
            <a:lvl1pPr marL="0" indent="0">
              <a:buNone/>
              <a:defRPr sz="1000"/>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smtClean="0"/>
              <a:t>Click to edit Master text styles</a:t>
            </a:r>
          </a:p>
        </p:txBody>
      </p:sp>
    </p:spTree>
    <p:extLst>
      <p:ext uri="{BB962C8B-B14F-4D97-AF65-F5344CB8AC3E}">
        <p14:creationId xmlns:p14="http://schemas.microsoft.com/office/powerpoint/2010/main" val="260833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892971" y="178594"/>
            <a:ext cx="7358063"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3" tIns="35713" rIns="35713" bIns="35713" numCol="1" anchor="ctr" anchorCtr="0" compatLnSpc="1">
            <a:prstTxWarp prst="textNoShape">
              <a:avLst/>
            </a:prstTxWarp>
          </a:bodyPr>
          <a:lstStyle/>
          <a:p>
            <a:pPr lvl="0"/>
            <a:r>
              <a:rPr lang="en-US" smtClean="0">
                <a:sym typeface="Helvetica Light"/>
              </a:rPr>
              <a:t>Click to edit Master title style</a:t>
            </a:r>
          </a:p>
        </p:txBody>
      </p:sp>
      <p:sp>
        <p:nvSpPr>
          <p:cNvPr id="1027" name="Rectangle 2"/>
          <p:cNvSpPr>
            <a:spLocks noGrp="1"/>
          </p:cNvSpPr>
          <p:nvPr>
            <p:ph type="body" idx="1"/>
          </p:nvPr>
        </p:nvSpPr>
        <p:spPr bwMode="auto">
          <a:xfrm>
            <a:off x="892971" y="1946674"/>
            <a:ext cx="7358063" cy="4018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35713" tIns="35713" rIns="35713" bIns="35713" numCol="1" anchor="ctr" anchorCtr="0" compatLnSpc="1">
            <a:prstTxWarp prst="textNoShape">
              <a:avLst/>
            </a:prstTxWarp>
          </a:bodyPr>
          <a:lstStyle/>
          <a:p>
            <a:pPr lvl="0"/>
            <a:r>
              <a:rPr lang="en-US" smtClean="0">
                <a:sym typeface="Helvetica Light"/>
              </a:rPr>
              <a:t>Click to edit Master text styles</a:t>
            </a:r>
          </a:p>
          <a:p>
            <a:pPr lvl="1"/>
            <a:r>
              <a:rPr lang="en-US" smtClean="0">
                <a:sym typeface="Helvetica Light"/>
              </a:rPr>
              <a:t>Second level</a:t>
            </a:r>
          </a:p>
          <a:p>
            <a:pPr lvl="2"/>
            <a:r>
              <a:rPr lang="en-US" smtClean="0">
                <a:sym typeface="Helvetica Light"/>
              </a:rPr>
              <a:t>Third level</a:t>
            </a:r>
          </a:p>
          <a:p>
            <a:pPr lvl="3"/>
            <a:r>
              <a:rPr lang="en-US" smtClean="0">
                <a:sym typeface="Helvetica Light"/>
              </a:rPr>
              <a:t>Fourth level</a:t>
            </a:r>
          </a:p>
          <a:p>
            <a:pPr lvl="4"/>
            <a:r>
              <a:rPr lang="en-US" smtClean="0">
                <a:sym typeface="Helvetica Light"/>
              </a:rPr>
              <a:t>Fifth level</a:t>
            </a:r>
          </a:p>
        </p:txBody>
      </p:sp>
    </p:spTree>
    <p:extLst>
      <p:ext uri="{BB962C8B-B14F-4D97-AF65-F5344CB8AC3E}">
        <p14:creationId xmlns:p14="http://schemas.microsoft.com/office/powerpoint/2010/main" val="12126695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0709" rtl="0" eaLnBrk="0" fontAlgn="base" hangingPunct="0">
        <a:spcBef>
          <a:spcPct val="0"/>
        </a:spcBef>
        <a:spcAft>
          <a:spcPct val="0"/>
        </a:spcAft>
        <a:defRPr sz="5600">
          <a:solidFill>
            <a:srgbClr val="000000"/>
          </a:solidFill>
          <a:latin typeface="+mj-lt"/>
          <a:ea typeface="+mj-ea"/>
          <a:cs typeface="+mj-cs"/>
          <a:sym typeface="Helvetica Light"/>
        </a:defRPr>
      </a:lvl1pPr>
      <a:lvl2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2pPr>
      <a:lvl3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3pPr>
      <a:lvl4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4pPr>
      <a:lvl5pPr algn="ctr" defTabSz="410709" rtl="0" eaLnBrk="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a:defRPr>
      </a:lvl5pPr>
      <a:lvl6pPr marL="321424"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6pPr>
      <a:lvl7pPr marL="642849"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7pPr>
      <a:lvl8pPr marL="964274"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8pPr>
      <a:lvl9pPr marL="1285697" algn="ctr" defTabSz="410709" rtl="0" fontAlgn="base" hangingPunct="0">
        <a:spcBef>
          <a:spcPct val="0"/>
        </a:spcBef>
        <a:spcAft>
          <a:spcPct val="0"/>
        </a:spcAft>
        <a:defRPr sz="5600">
          <a:solidFill>
            <a:srgbClr val="000000"/>
          </a:solidFill>
          <a:latin typeface="Helvetica Light" charset="0"/>
          <a:ea typeface="Helvetica Light" charset="0"/>
          <a:cs typeface="Helvetica Light" charset="0"/>
          <a:sym typeface="Helvetica Light" charset="0"/>
        </a:defRPr>
      </a:lvl9pPr>
    </p:titleStyle>
    <p:bodyStyle>
      <a:lvl1pPr marL="267853"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1pPr>
      <a:lvl2pPr marL="535707"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2pPr>
      <a:lvl3pPr marL="803561"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3pPr>
      <a:lvl4pPr marL="1071414"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4pPr>
      <a:lvl5pPr marL="1339268" indent="-267853" algn="l" defTabSz="410709" rtl="0" eaLnBrk="0" fontAlgn="base" hangingPunct="0">
        <a:spcBef>
          <a:spcPts val="2953"/>
        </a:spcBef>
        <a:spcAft>
          <a:spcPct val="0"/>
        </a:spcAft>
        <a:buSzPct val="100000"/>
        <a:buChar char="•"/>
        <a:defRPr sz="2700">
          <a:solidFill>
            <a:srgbClr val="000000"/>
          </a:solidFill>
          <a:latin typeface="+mn-lt"/>
          <a:ea typeface="+mn-ea"/>
          <a:cs typeface="+mn-cs"/>
          <a:sym typeface="Helvetica Light"/>
        </a:defRPr>
      </a:lvl5pPr>
      <a:lvl6pPr marL="1660693"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6pPr>
      <a:lvl7pPr marL="1982118"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7pPr>
      <a:lvl8pPr marL="2303541"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8pPr>
      <a:lvl9pPr marL="2624965" indent="-267853" algn="l" defTabSz="410709" rtl="0" fontAlgn="base" hangingPunct="0">
        <a:spcBef>
          <a:spcPts val="2953"/>
        </a:spcBef>
        <a:spcAft>
          <a:spcPct val="0"/>
        </a:spcAft>
        <a:buSzPct val="100000"/>
        <a:buChar char="•"/>
        <a:defRPr sz="2700">
          <a:solidFill>
            <a:srgbClr val="000000"/>
          </a:solidFill>
          <a:latin typeface="+mn-lt"/>
          <a:ea typeface="+mn-ea"/>
          <a:cs typeface="+mn-cs"/>
          <a:sym typeface="Helvetica Light" charset="0"/>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88929" tIns="44465" rIns="88929" bIns="4446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730"/>
            <a:ext cx="8229600" cy="4525963"/>
          </a:xfrm>
          <a:prstGeom prst="rect">
            <a:avLst/>
          </a:prstGeom>
        </p:spPr>
        <p:txBody>
          <a:bodyPr vert="horz" lIns="88929" tIns="44465" rIns="88929" bIns="44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880"/>
            <a:ext cx="2133600" cy="365125"/>
          </a:xfrm>
          <a:prstGeom prst="rect">
            <a:avLst/>
          </a:prstGeom>
        </p:spPr>
        <p:txBody>
          <a:bodyPr vert="horz" lIns="88929" tIns="44465" rIns="88929" bIns="44465" rtlCol="0" anchor="ctr"/>
          <a:lstStyle>
            <a:lvl1pPr algn="l">
              <a:defRPr sz="1200">
                <a:solidFill>
                  <a:schemeClr val="tx1">
                    <a:tint val="75000"/>
                  </a:schemeClr>
                </a:solidFill>
              </a:defRPr>
            </a:lvl1pPr>
          </a:lstStyle>
          <a:p>
            <a:pPr defTabSz="889992"/>
            <a:fld id="{15121BB8-495E-46BC-9F46-5E7C92D679A5}" type="datetimeFigureOut">
              <a:rPr lang="en-US" smtClean="0">
                <a:solidFill>
                  <a:prstClr val="black">
                    <a:tint val="75000"/>
                  </a:prstClr>
                </a:solidFill>
              </a:rPr>
              <a:pPr defTabSz="889992"/>
              <a:t>9/16/2013</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880"/>
            <a:ext cx="2895600" cy="365125"/>
          </a:xfrm>
          <a:prstGeom prst="rect">
            <a:avLst/>
          </a:prstGeom>
        </p:spPr>
        <p:txBody>
          <a:bodyPr vert="horz" lIns="88929" tIns="44465" rIns="88929" bIns="44465" rtlCol="0" anchor="ctr"/>
          <a:lstStyle>
            <a:lvl1pPr algn="ctr">
              <a:defRPr sz="1200">
                <a:solidFill>
                  <a:schemeClr val="tx1">
                    <a:tint val="75000"/>
                  </a:schemeClr>
                </a:solidFill>
              </a:defRPr>
            </a:lvl1pPr>
          </a:lstStyle>
          <a:p>
            <a:pPr defTabSz="88999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880"/>
            <a:ext cx="2133600" cy="365125"/>
          </a:xfrm>
          <a:prstGeom prst="rect">
            <a:avLst/>
          </a:prstGeom>
        </p:spPr>
        <p:txBody>
          <a:bodyPr vert="horz" lIns="88929" tIns="44465" rIns="88929" bIns="44465" rtlCol="0" anchor="ctr"/>
          <a:lstStyle>
            <a:lvl1pPr algn="r">
              <a:defRPr sz="1200">
                <a:solidFill>
                  <a:schemeClr val="tx1">
                    <a:tint val="75000"/>
                  </a:schemeClr>
                </a:solidFill>
              </a:defRPr>
            </a:lvl1pPr>
          </a:lstStyle>
          <a:p>
            <a:pPr defTabSz="889992"/>
            <a:fld id="{16D10090-4924-486D-92ED-66D9784C13DB}" type="slidenum">
              <a:rPr lang="en-US" smtClean="0">
                <a:solidFill>
                  <a:prstClr val="black">
                    <a:tint val="75000"/>
                  </a:prstClr>
                </a:solidFill>
              </a:rPr>
              <a:pPr defTabSz="889992"/>
              <a:t>‹#›</a:t>
            </a:fld>
            <a:endParaRPr lang="en-US">
              <a:solidFill>
                <a:prstClr val="black">
                  <a:tint val="75000"/>
                </a:prstClr>
              </a:solidFill>
            </a:endParaRPr>
          </a:p>
        </p:txBody>
      </p:sp>
    </p:spTree>
    <p:extLst>
      <p:ext uri="{BB962C8B-B14F-4D97-AF65-F5344CB8AC3E}">
        <p14:creationId xmlns:p14="http://schemas.microsoft.com/office/powerpoint/2010/main" val="205025212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889992" rtl="0" eaLnBrk="1" latinLnBrk="0" hangingPunct="1">
        <a:spcBef>
          <a:spcPct val="0"/>
        </a:spcBef>
        <a:buNone/>
        <a:defRPr sz="4400" kern="1200">
          <a:solidFill>
            <a:schemeClr val="tx1"/>
          </a:solidFill>
          <a:latin typeface="+mj-lt"/>
          <a:ea typeface="+mj-ea"/>
          <a:cs typeface="+mj-cs"/>
        </a:defRPr>
      </a:lvl1pPr>
    </p:titleStyle>
    <p:bodyStyle>
      <a:lvl1pPr marL="333777" indent="-333777" algn="l" defTabSz="88999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22990" indent="-278215" algn="l" defTabSz="88999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12436" indent="-222331" algn="l" defTabSz="88999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57374"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02344"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47301"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892273"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37233"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782182" indent="-222331" algn="l" defTabSz="88999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89992" rtl="0" eaLnBrk="1" latinLnBrk="0" hangingPunct="1">
        <a:defRPr sz="1800" kern="1200">
          <a:solidFill>
            <a:schemeClr val="tx1"/>
          </a:solidFill>
          <a:latin typeface="+mn-lt"/>
          <a:ea typeface="+mn-ea"/>
          <a:cs typeface="+mn-cs"/>
        </a:defRPr>
      </a:lvl1pPr>
      <a:lvl2pPr marL="444961" algn="l" defTabSz="889992" rtl="0" eaLnBrk="1" latinLnBrk="0" hangingPunct="1">
        <a:defRPr sz="1800" kern="1200">
          <a:solidFill>
            <a:schemeClr val="tx1"/>
          </a:solidFill>
          <a:latin typeface="+mn-lt"/>
          <a:ea typeface="+mn-ea"/>
          <a:cs typeface="+mn-cs"/>
        </a:defRPr>
      </a:lvl2pPr>
      <a:lvl3pPr marL="889992" algn="l" defTabSz="889992" rtl="0" eaLnBrk="1" latinLnBrk="0" hangingPunct="1">
        <a:defRPr sz="1800" kern="1200">
          <a:solidFill>
            <a:schemeClr val="tx1"/>
          </a:solidFill>
          <a:latin typeface="+mn-lt"/>
          <a:ea typeface="+mn-ea"/>
          <a:cs typeface="+mn-cs"/>
        </a:defRPr>
      </a:lvl3pPr>
      <a:lvl4pPr marL="1334896" algn="l" defTabSz="889992" rtl="0" eaLnBrk="1" latinLnBrk="0" hangingPunct="1">
        <a:defRPr sz="1800" kern="1200">
          <a:solidFill>
            <a:schemeClr val="tx1"/>
          </a:solidFill>
          <a:latin typeface="+mn-lt"/>
          <a:ea typeface="+mn-ea"/>
          <a:cs typeface="+mn-cs"/>
        </a:defRPr>
      </a:lvl4pPr>
      <a:lvl5pPr marL="1779861" algn="l" defTabSz="889992" rtl="0" eaLnBrk="1" latinLnBrk="0" hangingPunct="1">
        <a:defRPr sz="1800" kern="1200">
          <a:solidFill>
            <a:schemeClr val="tx1"/>
          </a:solidFill>
          <a:latin typeface="+mn-lt"/>
          <a:ea typeface="+mn-ea"/>
          <a:cs typeface="+mn-cs"/>
        </a:defRPr>
      </a:lvl5pPr>
      <a:lvl6pPr marL="2224829" algn="l" defTabSz="889992" rtl="0" eaLnBrk="1" latinLnBrk="0" hangingPunct="1">
        <a:defRPr sz="1800" kern="1200">
          <a:solidFill>
            <a:schemeClr val="tx1"/>
          </a:solidFill>
          <a:latin typeface="+mn-lt"/>
          <a:ea typeface="+mn-ea"/>
          <a:cs typeface="+mn-cs"/>
        </a:defRPr>
      </a:lvl6pPr>
      <a:lvl7pPr marL="2669790" algn="l" defTabSz="889992" rtl="0" eaLnBrk="1" latinLnBrk="0" hangingPunct="1">
        <a:defRPr sz="1800" kern="1200">
          <a:solidFill>
            <a:schemeClr val="tx1"/>
          </a:solidFill>
          <a:latin typeface="+mn-lt"/>
          <a:ea typeface="+mn-ea"/>
          <a:cs typeface="+mn-cs"/>
        </a:defRPr>
      </a:lvl7pPr>
      <a:lvl8pPr marL="3114753" algn="l" defTabSz="889992" rtl="0" eaLnBrk="1" latinLnBrk="0" hangingPunct="1">
        <a:defRPr sz="1800" kern="1200">
          <a:solidFill>
            <a:schemeClr val="tx1"/>
          </a:solidFill>
          <a:latin typeface="+mn-lt"/>
          <a:ea typeface="+mn-ea"/>
          <a:cs typeface="+mn-cs"/>
        </a:defRPr>
      </a:lvl8pPr>
      <a:lvl9pPr marL="3559706" algn="l" defTabSz="8899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viation%20Videos/Getting%20Started%20with%20Sporty's%20Learn%20to%20Fly%20Course.mp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39" name="AutoShape 3" descr="image1.pn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4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4" tIns="32142" rIns="64284" bIns="32142"/>
          <a:lstStyle/>
          <a:p>
            <a:endParaRPr lang="en-US">
              <a:solidFill>
                <a:srgbClr val="000000"/>
              </a:solidFill>
            </a:endParaRPr>
          </a:p>
        </p:txBody>
      </p:sp>
      <p:sp>
        <p:nvSpPr>
          <p:cNvPr id="14341" name="Rectangle 5"/>
          <p:cNvSpPr>
            <a:spLocks noGrp="1" noChangeArrowheads="1"/>
          </p:cNvSpPr>
          <p:nvPr>
            <p:ph type="body" idx="1"/>
          </p:nvPr>
        </p:nvSpPr>
        <p:spPr>
          <a:xfrm>
            <a:off x="178596" y="685353"/>
            <a:ext cx="8786813" cy="5866805"/>
          </a:xfrm>
        </p:spPr>
        <p:txBody>
          <a:bodyPr lIns="88887" tIns="50793" rIns="88887" bIns="50793"/>
          <a:lstStyle/>
          <a:p>
            <a:pPr marL="550217" indent="-473209" defTabSz="914051" eaLnBrk="1">
              <a:spcBef>
                <a:spcPts val="281"/>
              </a:spcBef>
              <a:buClr>
                <a:srgbClr val="2DA2BF"/>
              </a:buClr>
              <a:buNone/>
            </a:pPr>
            <a:r>
              <a:rPr lang="en-US" b="1" dirty="0" smtClean="0">
                <a:latin typeface="Helvetica" charset="0"/>
                <a:ea typeface="Helvetica" charset="0"/>
                <a:cs typeface="Helvetica" charset="0"/>
                <a:sym typeface="Helvetica" charset="0"/>
              </a:rPr>
              <a:t>Utilizing your notes and past knowledge answer the following questions:</a:t>
            </a:r>
          </a:p>
          <a:p>
            <a:pPr marL="550217" indent="-473209" defTabSz="914051" eaLnBrk="1">
              <a:spcBef>
                <a:spcPts val="281"/>
              </a:spcBef>
              <a:buClr>
                <a:srgbClr val="2DA2BF"/>
              </a:buClr>
              <a:buNone/>
            </a:pPr>
            <a:endParaRPr lang="en-US" dirty="0" smtClean="0">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500" b="1" dirty="0">
                <a:solidFill>
                  <a:srgbClr val="0070C0"/>
                </a:solidFill>
              </a:rPr>
              <a:t>What </a:t>
            </a:r>
            <a:r>
              <a:rPr lang="en-US" sz="2500" b="1" dirty="0" smtClean="0">
                <a:solidFill>
                  <a:srgbClr val="0070C0"/>
                </a:solidFill>
              </a:rPr>
              <a:t>is an advantage of composites that aids in lowering maintenance costs?</a:t>
            </a:r>
            <a:endParaRPr lang="en-US" sz="2500" b="1" dirty="0">
              <a:solidFill>
                <a:srgbClr val="0070C0"/>
              </a:solidFill>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b="1" dirty="0" smtClean="0">
                <a:ea typeface="Helvetica" charset="0"/>
                <a:cs typeface="Helvetica" charset="0"/>
                <a:sym typeface="Helvetica" charset="0"/>
              </a:rPr>
              <a:t>What is a potential disadvantage of composites in a hot climate or conditions?</a:t>
            </a:r>
          </a:p>
          <a:p>
            <a:pPr marL="550217" indent="-473209" defTabSz="914051" eaLnBrk="1">
              <a:spcBef>
                <a:spcPts val="281"/>
              </a:spcBef>
              <a:buClr>
                <a:srgbClr val="000000"/>
              </a:buClr>
              <a:buSzPct val="80000"/>
              <a:buFontTx/>
              <a:buAutoNum type="arabicParenR"/>
            </a:pPr>
            <a:r>
              <a:rPr lang="en-US" b="1" dirty="0" smtClean="0">
                <a:solidFill>
                  <a:srgbClr val="0070C0"/>
                </a:solidFill>
                <a:ea typeface="Helvetica" charset="0"/>
                <a:cs typeface="Helvetica" charset="0"/>
                <a:sym typeface="Helvetica" charset="0"/>
              </a:rPr>
              <a:t>Describe the care maintainers must utilize with paint strippers on composite materials?</a:t>
            </a:r>
          </a:p>
          <a:p>
            <a:pPr marL="550217" indent="-473209" defTabSz="914051" eaLnBrk="1">
              <a:spcBef>
                <a:spcPts val="281"/>
              </a:spcBef>
              <a:buClr>
                <a:srgbClr val="000000"/>
              </a:buClr>
              <a:buSzPct val="80000"/>
              <a:buFontTx/>
              <a:buAutoNum type="arabicParenR"/>
            </a:pPr>
            <a:r>
              <a:rPr lang="en-US" b="1" dirty="0">
                <a:solidFill>
                  <a:schemeClr val="tx1"/>
                </a:solidFill>
                <a:ea typeface="Helvetica" charset="0"/>
                <a:cs typeface="Helvetica" charset="0"/>
                <a:sym typeface="Helvetica" charset="0"/>
              </a:rPr>
              <a:t>What </a:t>
            </a:r>
            <a:r>
              <a:rPr lang="en-US" b="1" dirty="0" smtClean="0">
                <a:solidFill>
                  <a:schemeClr val="tx1"/>
                </a:solidFill>
                <a:ea typeface="Helvetica" charset="0"/>
                <a:cs typeface="Helvetica" charset="0"/>
                <a:sym typeface="Helvetica" charset="0"/>
              </a:rPr>
              <a:t>are the three categories of aircraft instruments?</a:t>
            </a:r>
            <a:endParaRPr lang="en-US" b="1" dirty="0">
              <a:solidFill>
                <a:schemeClr val="tx1"/>
              </a:solidFill>
              <a:ea typeface="Helvetica" charset="0"/>
              <a:cs typeface="Helvetica" charset="0"/>
              <a:sym typeface="Helvetica" charset="0"/>
            </a:endParaRPr>
          </a:p>
          <a:p>
            <a:pPr marL="550217" indent="-473209" defTabSz="914051" eaLnBrk="1">
              <a:spcBef>
                <a:spcPts val="281"/>
              </a:spcBef>
              <a:buClr>
                <a:srgbClr val="000000"/>
              </a:buClr>
              <a:buSzPct val="80000"/>
              <a:buFontTx/>
              <a:buAutoNum type="arabicParenR"/>
            </a:pPr>
            <a:r>
              <a:rPr lang="en-US" b="1" dirty="0" smtClean="0">
                <a:solidFill>
                  <a:srgbClr val="0070C0"/>
                </a:solidFill>
                <a:ea typeface="Helvetica" charset="0"/>
                <a:cs typeface="Helvetica" charset="0"/>
                <a:sym typeface="Helvetica" charset="0"/>
              </a:rPr>
              <a:t>Describe the differences between a 3 satellite and 4 satellite GPS lock-on.</a:t>
            </a:r>
            <a:endParaRPr lang="en-US" b="1" dirty="0">
              <a:solidFill>
                <a:srgbClr val="0070C0"/>
              </a:solidFill>
              <a:ea typeface="Helvetica" charset="0"/>
              <a:cs typeface="Helvetica" charset="0"/>
              <a:sym typeface="Helvetica" charset="0"/>
            </a:endParaRPr>
          </a:p>
        </p:txBody>
      </p:sp>
      <p:sp>
        <p:nvSpPr>
          <p:cNvPr id="3078" name="Rectangle 6"/>
          <p:cNvSpPr>
            <a:spLocks noGrp="1" noChangeArrowheads="1"/>
          </p:cNvSpPr>
          <p:nvPr>
            <p:ph type="title"/>
          </p:nvPr>
        </p:nvSpPr>
        <p:spPr>
          <a:xfrm>
            <a:off x="456533" y="0"/>
            <a:ext cx="8229823" cy="837158"/>
          </a:xfrm>
        </p:spPr>
        <p:txBody>
          <a:bodyPr lIns="88887" tIns="50793" rIns="88887" bIns="50793"/>
          <a:lstStyle/>
          <a:p>
            <a:pPr defTabSz="914051" eaLnBrk="1">
              <a:defRPr/>
            </a:pP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9/17 </a:t>
            </a: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346409538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Instrumentation: Moving into the Future</a:t>
            </a:r>
            <a:endParaRPr lang="en-US" sz="3200" b="1" i="1" dirty="0">
              <a:effectLst>
                <a:outerShdw blurRad="38100" dist="38100" dir="2700000" algn="tl">
                  <a:srgbClr val="000000">
                    <a:alpha val="43137"/>
                  </a:srgbClr>
                </a:outerShdw>
              </a:effectLst>
            </a:endParaRPr>
          </a:p>
        </p:txBody>
      </p:sp>
      <p:sp>
        <p:nvSpPr>
          <p:cNvPr id="5" name="TextBox 4"/>
          <p:cNvSpPr txBox="1"/>
          <p:nvPr/>
        </p:nvSpPr>
        <p:spPr>
          <a:xfrm>
            <a:off x="304800" y="2743200"/>
            <a:ext cx="4495800" cy="1569646"/>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FF0000"/>
                </a:solidFill>
              </a:rPr>
              <a:t>Instrumentation </a:t>
            </a:r>
            <a:r>
              <a:rPr lang="en-US" sz="2400" b="1" dirty="0">
                <a:solidFill>
                  <a:srgbClr val="FF0000"/>
                </a:solidFill>
              </a:rPr>
              <a:t>falls into three different categories: performance, control, and navigation.</a:t>
            </a:r>
            <a:endParaRPr lang="en-US" sz="2400" b="1" dirty="0" smtClean="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19200"/>
            <a:ext cx="4038600" cy="5485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053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39" name="AutoShape 3" descr="image1.pn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4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4" tIns="32142" rIns="64284" bIns="32142"/>
          <a:lstStyle/>
          <a:p>
            <a:endParaRPr lang="en-US">
              <a:solidFill>
                <a:srgbClr val="000000"/>
              </a:solidFill>
            </a:endParaRPr>
          </a:p>
        </p:txBody>
      </p:sp>
      <p:sp>
        <p:nvSpPr>
          <p:cNvPr id="14341" name="Rectangle 5"/>
          <p:cNvSpPr>
            <a:spLocks noGrp="1" noChangeArrowheads="1"/>
          </p:cNvSpPr>
          <p:nvPr>
            <p:ph type="body" idx="1"/>
          </p:nvPr>
        </p:nvSpPr>
        <p:spPr>
          <a:xfrm>
            <a:off x="178596" y="685353"/>
            <a:ext cx="8786813" cy="5866805"/>
          </a:xfrm>
        </p:spPr>
        <p:txBody>
          <a:bodyPr lIns="88887" tIns="50793" rIns="88887" bIns="50793"/>
          <a:lstStyle/>
          <a:p>
            <a:pPr marL="550217" indent="-473209" defTabSz="914051" eaLnBrk="1">
              <a:spcBef>
                <a:spcPts val="281"/>
              </a:spcBef>
              <a:buClr>
                <a:srgbClr val="2DA2BF"/>
              </a:buClr>
              <a:buNone/>
            </a:pPr>
            <a:r>
              <a:rPr lang="en-US" b="1" dirty="0" smtClean="0">
                <a:latin typeface="Helvetica" charset="0"/>
                <a:ea typeface="Helvetica" charset="0"/>
                <a:cs typeface="Helvetica" charset="0"/>
                <a:sym typeface="Helvetica" charset="0"/>
              </a:rPr>
              <a:t>Utilizing your notes and past knowledge answer the following questions:</a:t>
            </a:r>
          </a:p>
          <a:p>
            <a:pPr marL="550217" indent="-473209" defTabSz="914051" eaLnBrk="1">
              <a:spcBef>
                <a:spcPts val="281"/>
              </a:spcBef>
              <a:buClr>
                <a:srgbClr val="2DA2BF"/>
              </a:buClr>
              <a:buNone/>
            </a:pPr>
            <a:endParaRPr lang="en-US" dirty="0" smtClean="0">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500" b="1" dirty="0">
                <a:solidFill>
                  <a:schemeClr val="bg1">
                    <a:lumMod val="85000"/>
                  </a:schemeClr>
                </a:solidFill>
              </a:rPr>
              <a:t>What </a:t>
            </a:r>
            <a:r>
              <a:rPr lang="en-US" sz="2500" b="1" dirty="0" smtClean="0">
                <a:solidFill>
                  <a:schemeClr val="bg1">
                    <a:lumMod val="85000"/>
                  </a:schemeClr>
                </a:solidFill>
              </a:rPr>
              <a:t>is an advantage of composites that aids in lowering maintenance costs?</a:t>
            </a:r>
            <a:endParaRPr lang="en-US" sz="2500" b="1" dirty="0">
              <a:solidFill>
                <a:schemeClr val="bg1">
                  <a:lumMod val="85000"/>
                </a:schemeClr>
              </a:solidFill>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b="1" dirty="0" smtClean="0">
                <a:solidFill>
                  <a:schemeClr val="bg1">
                    <a:lumMod val="85000"/>
                  </a:schemeClr>
                </a:solidFill>
                <a:ea typeface="Helvetica" charset="0"/>
                <a:cs typeface="Helvetica" charset="0"/>
                <a:sym typeface="Helvetica" charset="0"/>
              </a:rPr>
              <a:t>What is a potential disadvantage of composites in a hot climate or conditions?</a:t>
            </a:r>
          </a:p>
          <a:p>
            <a:pPr marL="550217" indent="-473209" defTabSz="914051" eaLnBrk="1">
              <a:spcBef>
                <a:spcPts val="281"/>
              </a:spcBef>
              <a:buClr>
                <a:srgbClr val="000000"/>
              </a:buClr>
              <a:buSzPct val="80000"/>
              <a:buFontTx/>
              <a:buAutoNum type="arabicParenR"/>
            </a:pPr>
            <a:r>
              <a:rPr lang="en-US" b="1" dirty="0" smtClean="0">
                <a:solidFill>
                  <a:schemeClr val="bg1">
                    <a:lumMod val="85000"/>
                  </a:schemeClr>
                </a:solidFill>
                <a:ea typeface="Helvetica" charset="0"/>
                <a:cs typeface="Helvetica" charset="0"/>
                <a:sym typeface="Helvetica" charset="0"/>
              </a:rPr>
              <a:t>Describe the care maintainers must utilize with paint strippers on composite materials?</a:t>
            </a:r>
          </a:p>
          <a:p>
            <a:pPr marL="550217" indent="-473209" defTabSz="914051" eaLnBrk="1">
              <a:spcBef>
                <a:spcPts val="281"/>
              </a:spcBef>
              <a:buClr>
                <a:srgbClr val="000000"/>
              </a:buClr>
              <a:buSzPct val="80000"/>
              <a:buFontTx/>
              <a:buAutoNum type="arabicParenR"/>
            </a:pPr>
            <a:r>
              <a:rPr lang="en-US" b="1" dirty="0">
                <a:solidFill>
                  <a:schemeClr val="bg1">
                    <a:lumMod val="85000"/>
                  </a:schemeClr>
                </a:solidFill>
                <a:ea typeface="Helvetica" charset="0"/>
                <a:cs typeface="Helvetica" charset="0"/>
                <a:sym typeface="Helvetica" charset="0"/>
              </a:rPr>
              <a:t>What </a:t>
            </a:r>
            <a:r>
              <a:rPr lang="en-US" b="1" dirty="0" smtClean="0">
                <a:solidFill>
                  <a:schemeClr val="bg1">
                    <a:lumMod val="85000"/>
                  </a:schemeClr>
                </a:solidFill>
                <a:ea typeface="Helvetica" charset="0"/>
                <a:cs typeface="Helvetica" charset="0"/>
                <a:sym typeface="Helvetica" charset="0"/>
              </a:rPr>
              <a:t>are the three categories of aircraft instruments?</a:t>
            </a:r>
            <a:endParaRPr lang="en-US" b="1" dirty="0">
              <a:solidFill>
                <a:schemeClr val="bg1">
                  <a:lumMod val="85000"/>
                </a:schemeClr>
              </a:solidFill>
              <a:ea typeface="Helvetica" charset="0"/>
              <a:cs typeface="Helvetica" charset="0"/>
              <a:sym typeface="Helvetica" charset="0"/>
            </a:endParaRPr>
          </a:p>
          <a:p>
            <a:pPr marL="550217" indent="-473209" defTabSz="914051" eaLnBrk="1">
              <a:spcBef>
                <a:spcPts val="281"/>
              </a:spcBef>
              <a:buClr>
                <a:srgbClr val="000000"/>
              </a:buClr>
              <a:buSzPct val="80000"/>
              <a:buFontTx/>
              <a:buAutoNum type="arabicParenR"/>
            </a:pPr>
            <a:r>
              <a:rPr lang="en-US" b="1" dirty="0" smtClean="0">
                <a:solidFill>
                  <a:srgbClr val="0070C0"/>
                </a:solidFill>
                <a:ea typeface="Helvetica" charset="0"/>
                <a:cs typeface="Helvetica" charset="0"/>
                <a:sym typeface="Helvetica" charset="0"/>
              </a:rPr>
              <a:t>Describe the differences between a 3 satellite and 4 satellite GPS lock-on.</a:t>
            </a:r>
            <a:endParaRPr lang="en-US" b="1" dirty="0">
              <a:solidFill>
                <a:srgbClr val="0070C0"/>
              </a:solidFill>
              <a:ea typeface="Helvetica" charset="0"/>
              <a:cs typeface="Helvetica" charset="0"/>
              <a:sym typeface="Helvetica" charset="0"/>
            </a:endParaRPr>
          </a:p>
        </p:txBody>
      </p:sp>
      <p:sp>
        <p:nvSpPr>
          <p:cNvPr id="3078" name="Rectangle 6"/>
          <p:cNvSpPr>
            <a:spLocks noGrp="1" noChangeArrowheads="1"/>
          </p:cNvSpPr>
          <p:nvPr>
            <p:ph type="title"/>
          </p:nvPr>
        </p:nvSpPr>
        <p:spPr>
          <a:xfrm>
            <a:off x="456533" y="0"/>
            <a:ext cx="8229823" cy="837158"/>
          </a:xfrm>
        </p:spPr>
        <p:txBody>
          <a:bodyPr lIns="88887" tIns="50793" rIns="88887" bIns="50793"/>
          <a:lstStyle/>
          <a:p>
            <a:pPr defTabSz="914051" eaLnBrk="1">
              <a:defRPr/>
            </a:pP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9/17 </a:t>
            </a: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15346170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Instrumentation: GPS</a:t>
            </a:r>
            <a:endParaRPr lang="en-US" sz="3200" b="1" i="1" dirty="0">
              <a:effectLst>
                <a:outerShdw blurRad="38100" dist="38100" dir="2700000" algn="tl">
                  <a:srgbClr val="000000">
                    <a:alpha val="43137"/>
                  </a:srgbClr>
                </a:outerShdw>
              </a:effectLst>
            </a:endParaRPr>
          </a:p>
        </p:txBody>
      </p:sp>
      <p:sp>
        <p:nvSpPr>
          <p:cNvPr id="5" name="TextBox 4"/>
          <p:cNvSpPr txBox="1"/>
          <p:nvPr/>
        </p:nvSpPr>
        <p:spPr>
          <a:xfrm>
            <a:off x="304800" y="1447800"/>
            <a:ext cx="4495800" cy="5262965"/>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FF0000"/>
                </a:solidFill>
              </a:rPr>
              <a:t>A </a:t>
            </a:r>
            <a:r>
              <a:rPr lang="en-US" sz="2400" b="1" dirty="0">
                <a:solidFill>
                  <a:srgbClr val="FF0000"/>
                </a:solidFill>
              </a:rPr>
              <a:t>GPS receiver must be locked onto the signal of at least three satellites to calculate a two-dimensional position (latitude and longitude) and track movement. </a:t>
            </a:r>
            <a:endParaRPr lang="en-US" sz="2400" b="1" dirty="0" smtClean="0">
              <a:solidFill>
                <a:srgbClr val="FF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000000"/>
                </a:solidFill>
              </a:rPr>
              <a:t>With </a:t>
            </a:r>
            <a:r>
              <a:rPr lang="en-US" sz="2400" b="1" dirty="0">
                <a:solidFill>
                  <a:srgbClr val="FF0000"/>
                </a:solidFill>
              </a:rPr>
              <a:t>four or more satellites </a:t>
            </a:r>
            <a:r>
              <a:rPr lang="en-US" sz="2400" b="1" dirty="0">
                <a:solidFill>
                  <a:srgbClr val="000000"/>
                </a:solidFill>
              </a:rPr>
              <a:t>in view, </a:t>
            </a:r>
            <a:r>
              <a:rPr lang="en-US" sz="2400" b="1" dirty="0">
                <a:solidFill>
                  <a:srgbClr val="FF0000"/>
                </a:solidFill>
              </a:rPr>
              <a:t>the receiver can determine the user’s three-dimensional position (latitude, longitude, and altitude).</a:t>
            </a:r>
            <a:endParaRPr lang="en-US" sz="2400" b="1" dirty="0" smtClean="0">
              <a:solidFill>
                <a:srgbClr val="FF0000"/>
              </a:solidFill>
            </a:endParaRPr>
          </a:p>
        </p:txBody>
      </p:sp>
      <p:pic>
        <p:nvPicPr>
          <p:cNvPr id="245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362200"/>
            <a:ext cx="4318000" cy="277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9023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1" y="1752603"/>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29709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479249"/>
            <a:ext cx="3024850" cy="228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4" name="Rectangle 5"/>
          <p:cNvSpPr>
            <a:spLocks noGrp="1" noChangeArrowheads="1"/>
          </p:cNvSpPr>
          <p:nvPr>
            <p:ph type="body" idx="1"/>
          </p:nvPr>
        </p:nvSpPr>
        <p:spPr>
          <a:xfrm>
            <a:off x="125016" y="1370708"/>
            <a:ext cx="4339828" cy="2972693"/>
          </a:xfrm>
        </p:spPr>
        <p:txBody>
          <a:bodyPr lIns="86386" tIns="49543" rIns="86386" bIns="49543" anchor="t">
            <a:normAutofit/>
          </a:bodyPr>
          <a:lstStyle/>
          <a:p>
            <a:pPr marL="215112" indent="-165072" defTabSz="88974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September 17</a:t>
            </a:r>
          </a:p>
          <a:p>
            <a:pPr marL="215112" indent="-165072" defTabSz="88974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112" indent="-165072" defTabSz="889741">
              <a:lnSpc>
                <a:spcPct val="80000"/>
              </a:lnSpc>
              <a:spcBef>
                <a:spcPts val="281"/>
              </a:spcBef>
              <a:buClr>
                <a:srgbClr val="2DA2BF"/>
              </a:buClr>
              <a:buSzPct val="68000"/>
              <a:buFont typeface="Wingdings 3" pitchFamily="18" charset="2"/>
              <a:buChar char="•"/>
            </a:pPr>
            <a:r>
              <a:rPr lang="en-US" sz="2800" dirty="0"/>
              <a:t> 1908 — The first fatality in a powered airplane occurs when Lieutenant Thomas Selfridge is killed while flying with Orville Wright at Fort Meyer, Virginia.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1" y="274588"/>
            <a:ext cx="8229823" cy="1143000"/>
          </a:xfrm>
        </p:spPr>
        <p:txBody>
          <a:bodyPr lIns="86386" tIns="49543" rIns="86386" bIns="49543"/>
          <a:lstStyle/>
          <a:p>
            <a:pPr defTabSz="88974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990600"/>
            <a:ext cx="15240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0130" y="1219200"/>
            <a:ext cx="3217941" cy="228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181147"/>
            <a:ext cx="3657600" cy="243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5512" y="4742524"/>
            <a:ext cx="3138488" cy="208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523939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2"/>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49543" tIns="49543" rIns="49543" bIns="49543" anchor="ctr"/>
          <a:lstStyle/>
          <a:p>
            <a:pPr defTabSz="889992"/>
            <a:endParaRPr lang="en-US">
              <a:solidFill>
                <a:prstClr val="black"/>
              </a:solidFill>
            </a:endParaRPr>
          </a:p>
        </p:txBody>
      </p:sp>
      <p:sp>
        <p:nvSpPr>
          <p:cNvPr id="15364" name="Rectangle 5"/>
          <p:cNvSpPr>
            <a:spLocks noGrp="1" noChangeArrowheads="1"/>
          </p:cNvSpPr>
          <p:nvPr>
            <p:ph type="body" idx="1"/>
          </p:nvPr>
        </p:nvSpPr>
        <p:spPr>
          <a:xfrm>
            <a:off x="125016" y="1370708"/>
            <a:ext cx="4339828" cy="2515493"/>
          </a:xfrm>
        </p:spPr>
        <p:txBody>
          <a:bodyPr lIns="86386" tIns="49543" rIns="86386" bIns="49543" anchor="t">
            <a:normAutofit/>
          </a:bodyPr>
          <a:lstStyle/>
          <a:p>
            <a:pPr marL="215112" indent="-165072" defTabSz="889741">
              <a:lnSpc>
                <a:spcPct val="80000"/>
              </a:lnSpc>
              <a:spcBef>
                <a:spcPts val="281"/>
              </a:spcBef>
              <a:buClr>
                <a:srgbClr val="2DA2BF"/>
              </a:buClr>
              <a:buSzPct val="68000"/>
              <a:buFont typeface="Wingdings 3" pitchFamily="18" charset="2"/>
              <a:buChar char="•"/>
            </a:pPr>
            <a:r>
              <a:rPr lang="en-US" sz="2800" b="1" dirty="0">
                <a:latin typeface="Helvetica" charset="0"/>
                <a:ea typeface="Helvetica" charset="0"/>
                <a:cs typeface="Helvetica" charset="0"/>
                <a:sym typeface="Helvetica" charset="0"/>
              </a:rPr>
              <a:t>September 17</a:t>
            </a:r>
          </a:p>
          <a:p>
            <a:pPr marL="215112" indent="-165072" defTabSz="889741">
              <a:lnSpc>
                <a:spcPct val="80000"/>
              </a:lnSpc>
              <a:spcBef>
                <a:spcPts val="281"/>
              </a:spcBef>
              <a:buClr>
                <a:srgbClr val="2DA2BF"/>
              </a:buClr>
              <a:buSzPct val="68000"/>
              <a:buNone/>
            </a:pPr>
            <a:endParaRPr lang="en-US" sz="2200" b="1" dirty="0">
              <a:latin typeface="Helvetica" charset="0"/>
              <a:ea typeface="Helvetica" charset="0"/>
              <a:cs typeface="Helvetica" charset="0"/>
              <a:sym typeface="Helvetica" charset="0"/>
            </a:endParaRPr>
          </a:p>
          <a:p>
            <a:pPr marL="215112" indent="-165072" defTabSz="889741">
              <a:lnSpc>
                <a:spcPct val="80000"/>
              </a:lnSpc>
              <a:spcBef>
                <a:spcPts val="281"/>
              </a:spcBef>
              <a:buClr>
                <a:srgbClr val="2DA2BF"/>
              </a:buClr>
              <a:buSzPct val="68000"/>
              <a:buFont typeface="Wingdings 3" pitchFamily="18" charset="2"/>
              <a:buChar char="•"/>
            </a:pPr>
            <a:r>
              <a:rPr lang="en-US" sz="2800" dirty="0"/>
              <a:t> 1959 — The North American X-15 rocket plane makes its first powered flight at Edwards Air Force Base in California. </a:t>
            </a:r>
            <a:endParaRPr lang="en-US" sz="2800" b="1" dirty="0">
              <a:latin typeface="Helvetica" charset="0"/>
              <a:ea typeface="Helvetica" charset="0"/>
              <a:cs typeface="Helvetica" charset="0"/>
              <a:sym typeface="Helvetica" charset="0"/>
            </a:endParaRPr>
          </a:p>
        </p:txBody>
      </p:sp>
      <p:sp>
        <p:nvSpPr>
          <p:cNvPr id="5126" name="Rectangle 6"/>
          <p:cNvSpPr>
            <a:spLocks noGrp="1" noChangeArrowheads="1"/>
          </p:cNvSpPr>
          <p:nvPr>
            <p:ph type="title"/>
          </p:nvPr>
        </p:nvSpPr>
        <p:spPr>
          <a:xfrm>
            <a:off x="457061" y="274588"/>
            <a:ext cx="8229823" cy="1143000"/>
          </a:xfrm>
        </p:spPr>
        <p:txBody>
          <a:bodyPr lIns="86386" tIns="49543" rIns="86386" bIns="49543"/>
          <a:lstStyle/>
          <a:p>
            <a:pPr defTabSz="889741">
              <a:defRPr/>
            </a:pPr>
            <a:r>
              <a:rPr lang="en-US" sz="4100" b="1"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THIS DAY IN AVIATION</a:t>
            </a:r>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62400"/>
            <a:ext cx="32205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1219200"/>
            <a:ext cx="3605961" cy="2479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1" y="3962930"/>
            <a:ext cx="3329301" cy="2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55894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1" y="1752603"/>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297098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6200"/>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82" tIns="50791" rIns="88882" bIns="50791"/>
          <a:lstStyle/>
          <a:p>
            <a:pPr algn="ctr" defTabSz="914004" fontAlgn="base" hangingPunct="0">
              <a:spcBef>
                <a:spcPct val="0"/>
              </a:spcBef>
              <a:spcAft>
                <a:spcPct val="0"/>
              </a:spcAft>
            </a:pPr>
            <a:r>
              <a:rPr lang="en-US" sz="4000" b="1" dirty="0" smtClean="0">
                <a:solidFill>
                  <a:srgbClr val="000000"/>
                </a:solidFill>
                <a:latin typeface="Helvetica" pitchFamily="34" charset="0"/>
                <a:cs typeface="Helvetica" pitchFamily="34" charset="0"/>
                <a:sym typeface="Helvetica" pitchFamily="34" charset="0"/>
              </a:rPr>
              <a:t>FAA </a:t>
            </a:r>
            <a:r>
              <a:rPr lang="en-US" sz="4000" b="1" dirty="0">
                <a:solidFill>
                  <a:srgbClr val="000000"/>
                </a:solidFill>
                <a:latin typeface="Helvetica" pitchFamily="34" charset="0"/>
                <a:cs typeface="Helvetica" pitchFamily="34" charset="0"/>
                <a:sym typeface="Helvetica" pitchFamily="34" charset="0"/>
              </a:rPr>
              <a:t>– Pilot’s Handbook of Aeronautical </a:t>
            </a:r>
            <a:r>
              <a:rPr lang="en-US" sz="4000" b="1" dirty="0" smtClean="0">
                <a:solidFill>
                  <a:srgbClr val="000000"/>
                </a:solidFill>
                <a:latin typeface="Helvetica" pitchFamily="34" charset="0"/>
                <a:cs typeface="Helvetica" pitchFamily="34" charset="0"/>
                <a:sym typeface="Helvetica" pitchFamily="34" charset="0"/>
              </a:rPr>
              <a:t>Knowledge</a:t>
            </a:r>
            <a:endParaRPr lang="en-US" sz="4000" b="1" dirty="0">
              <a:solidFill>
                <a:srgbClr val="000000"/>
              </a:solidFill>
              <a:latin typeface="Helvetica" pitchFamily="34" charset="0"/>
              <a:cs typeface="Helvetica" pitchFamily="34" charset="0"/>
              <a:sym typeface="Helvetic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19200"/>
            <a:ext cx="3937000" cy="5107739"/>
          </a:xfrm>
          <a:prstGeom prst="rect">
            <a:avLst/>
          </a:prstGeom>
        </p:spPr>
      </p:pic>
      <p:sp>
        <p:nvSpPr>
          <p:cNvPr id="4" name="TextBox 3"/>
          <p:cNvSpPr txBox="1"/>
          <p:nvPr/>
        </p:nvSpPr>
        <p:spPr>
          <a:xfrm>
            <a:off x="4419600" y="2209800"/>
            <a:ext cx="4724370" cy="2585323"/>
          </a:xfrm>
          <a:prstGeom prst="rect">
            <a:avLst/>
          </a:prstGeom>
          <a:noFill/>
        </p:spPr>
        <p:txBody>
          <a:bodyPr wrap="none" rtlCol="0">
            <a:spAutoFit/>
          </a:bodyPr>
          <a:lstStyle/>
          <a:p>
            <a:pPr algn="ctr"/>
            <a:r>
              <a:rPr lang="en-US" sz="5400" b="1" dirty="0" smtClean="0">
                <a:effectLst>
                  <a:outerShdw blurRad="38100" dist="38100" dir="2700000" algn="tl">
                    <a:srgbClr val="000000">
                      <a:alpha val="43137"/>
                    </a:srgbClr>
                  </a:outerShdw>
                </a:effectLst>
              </a:rPr>
              <a:t>Chapter 1 / 2  </a:t>
            </a:r>
          </a:p>
          <a:p>
            <a:pPr algn="ctr"/>
            <a:r>
              <a:rPr lang="en-US" sz="5400" b="1" dirty="0" smtClean="0">
                <a:effectLst>
                  <a:outerShdw blurRad="38100" dist="38100" dir="2700000" algn="tl">
                    <a:srgbClr val="000000">
                      <a:alpha val="43137"/>
                    </a:srgbClr>
                  </a:outerShdw>
                </a:effectLst>
              </a:rPr>
              <a:t>Closed Book</a:t>
            </a:r>
          </a:p>
          <a:p>
            <a:pPr algn="ctr"/>
            <a:r>
              <a:rPr lang="en-US" sz="5400" b="1" dirty="0" smtClean="0">
                <a:effectLst>
                  <a:outerShdw blurRad="38100" dist="38100" dir="2700000" algn="tl">
                    <a:srgbClr val="000000">
                      <a:alpha val="43137"/>
                    </a:srgbClr>
                  </a:outerShdw>
                </a:effectLst>
              </a:rPr>
              <a:t>Test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558269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1" y="1752603"/>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806213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p:cNvSpPr>
          <p:nvPr/>
        </p:nvSpPr>
        <p:spPr bwMode="auto">
          <a:xfrm>
            <a:off x="178594" y="75902"/>
            <a:ext cx="8965406" cy="83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882" tIns="50791" rIns="88882" bIns="50791"/>
          <a:lstStyle/>
          <a:p>
            <a:pPr algn="ctr" defTabSz="914004" fontAlgn="base" hangingPunct="0">
              <a:spcBef>
                <a:spcPct val="0"/>
              </a:spcBef>
              <a:spcAft>
                <a:spcPct val="0"/>
              </a:spcAft>
            </a:pPr>
            <a:r>
              <a:rPr lang="en-US" sz="3800" b="1" dirty="0" smtClean="0">
                <a:solidFill>
                  <a:srgbClr val="000000"/>
                </a:solidFill>
                <a:latin typeface="Helvetica" pitchFamily="34" charset="0"/>
                <a:cs typeface="Helvetica" pitchFamily="34" charset="0"/>
                <a:sym typeface="Helvetica" pitchFamily="34" charset="0"/>
              </a:rPr>
              <a:t>Chapter 3 – Principles of Flight</a:t>
            </a:r>
          </a:p>
          <a:p>
            <a:pPr algn="ctr" defTabSz="914004" fontAlgn="base" hangingPunct="0">
              <a:spcBef>
                <a:spcPct val="0"/>
              </a:spcBef>
              <a:spcAft>
                <a:spcPct val="0"/>
              </a:spcAft>
            </a:pPr>
            <a:r>
              <a:rPr lang="en-US" sz="2400" b="1" dirty="0">
                <a:solidFill>
                  <a:srgbClr val="000000"/>
                </a:solidFill>
                <a:latin typeface="Helvetica" pitchFamily="34" charset="0"/>
                <a:cs typeface="Helvetica" pitchFamily="34" charset="0"/>
                <a:sym typeface="Helvetica" pitchFamily="34" charset="0"/>
              </a:rPr>
              <a:t>FAA – Pilot’s Handbook of Aeronautical </a:t>
            </a:r>
            <a:r>
              <a:rPr lang="en-US" sz="2400" b="1" dirty="0" smtClean="0">
                <a:solidFill>
                  <a:srgbClr val="000000"/>
                </a:solidFill>
                <a:latin typeface="Helvetica" pitchFamily="34" charset="0"/>
                <a:cs typeface="Helvetica" pitchFamily="34" charset="0"/>
                <a:sym typeface="Helvetica" pitchFamily="34" charset="0"/>
              </a:rPr>
              <a:t>Knowledge</a:t>
            </a:r>
            <a:endParaRPr lang="en-US" sz="2400" b="1" dirty="0">
              <a:solidFill>
                <a:srgbClr val="000000"/>
              </a:solidFill>
              <a:latin typeface="Helvetica" pitchFamily="34" charset="0"/>
              <a:cs typeface="Helvetica" pitchFamily="34" charset="0"/>
              <a:sym typeface="Helvetic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19200"/>
            <a:ext cx="3937000" cy="5107739"/>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587" y="1219200"/>
            <a:ext cx="3905250" cy="502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35776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1" y="1752603"/>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2839382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1" tIns="50791" rIns="50791" bIns="50791" anchor="ctr"/>
          <a:lstStyle/>
          <a:p>
            <a:pPr defTabSz="410688" fontAlgn="base">
              <a:spcBef>
                <a:spcPct val="0"/>
              </a:spcBef>
              <a:spcAft>
                <a:spcPct val="0"/>
              </a:spcAft>
            </a:pPr>
            <a:endParaRPr lang="en-US" sz="2500">
              <a:solidFill>
                <a:srgbClr val="000000"/>
              </a:solidFill>
              <a:sym typeface="Helvetica Light"/>
            </a:endParaRPr>
          </a:p>
        </p:txBody>
      </p:sp>
      <p:sp>
        <p:nvSpPr>
          <p:cNvPr id="25603" name="AutoShape 3" descr="image1.jpg"/>
          <p:cNvSpPr>
            <a:spLocks/>
          </p:cNvSpPr>
          <p:nvPr/>
        </p:nvSpPr>
        <p:spPr bwMode="auto">
          <a:xfrm>
            <a:off x="-5578"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1" tIns="50791" rIns="50791" bIns="50791" anchor="ctr"/>
          <a:lstStyle/>
          <a:p>
            <a:pPr defTabSz="410688" fontAlgn="base">
              <a:spcBef>
                <a:spcPct val="0"/>
              </a:spcBef>
              <a:spcAft>
                <a:spcPct val="0"/>
              </a:spcAft>
            </a:pPr>
            <a:endParaRPr lang="en-US" sz="2500">
              <a:solidFill>
                <a:srgbClr val="000000"/>
              </a:solidFill>
              <a:sym typeface="Helvetica Light"/>
            </a:endParaRPr>
          </a:p>
        </p:txBody>
      </p:sp>
      <p:sp>
        <p:nvSpPr>
          <p:cNvPr id="25604"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1" tIns="32140" rIns="64281" bIns="32140"/>
          <a:lstStyle/>
          <a:p>
            <a:pPr defTabSz="410688" fontAlgn="base">
              <a:spcBef>
                <a:spcPct val="0"/>
              </a:spcBef>
              <a:spcAft>
                <a:spcPct val="0"/>
              </a:spcAft>
            </a:pPr>
            <a:endParaRPr lang="en-US" sz="2500">
              <a:solidFill>
                <a:srgbClr val="000000"/>
              </a:solidFill>
              <a:sym typeface="Helvetica Light"/>
            </a:endParaRPr>
          </a:p>
        </p:txBody>
      </p:sp>
      <p:sp>
        <p:nvSpPr>
          <p:cNvPr id="15365" name="Rectangle 5"/>
          <p:cNvSpPr>
            <a:spLocks noGrp="1" noChangeArrowheads="1"/>
          </p:cNvSpPr>
          <p:nvPr>
            <p:ph type="body" idx="1"/>
          </p:nvPr>
        </p:nvSpPr>
        <p:spPr>
          <a:xfrm>
            <a:off x="609454" y="1357313"/>
            <a:ext cx="8534549" cy="4054078"/>
          </a:xfrm>
        </p:spPr>
        <p:txBody>
          <a:bodyPr lIns="88882" tIns="50791" rIns="88882" bIns="50791" anchor="t"/>
          <a:lstStyle/>
          <a:p>
            <a:pPr marL="371628" indent="-294624" defTabSz="914004" eaLnBrk="1">
              <a:lnSpc>
                <a:spcPct val="80000"/>
              </a:lnSpc>
              <a:spcBef>
                <a:spcPts val="281"/>
              </a:spcBef>
              <a:buClr>
                <a:srgbClr val="2DA2BF"/>
              </a:buClr>
              <a:buSzPct val="68000"/>
              <a:buFont typeface="Wingdings 3" pitchFamily="18" charset="2"/>
              <a:buChar char="•"/>
            </a:pPr>
            <a:r>
              <a:rPr lang="en-US" sz="3200" b="1" u="sng" dirty="0">
                <a:latin typeface="Helvetica" pitchFamily="34" charset="0"/>
                <a:cs typeface="Helvetica" pitchFamily="34" charset="0"/>
                <a:sym typeface="Helvetica" pitchFamily="34" charset="0"/>
              </a:rPr>
              <a:t>Mission:</a:t>
            </a:r>
          </a:p>
          <a:p>
            <a:pPr marL="371628" indent="-294624" defTabSz="914004" eaLnBrk="1">
              <a:lnSpc>
                <a:spcPct val="80000"/>
              </a:lnSpc>
              <a:spcBef>
                <a:spcPts val="281"/>
              </a:spcBef>
              <a:buClr>
                <a:srgbClr val="2DA2BF"/>
              </a:buClr>
              <a:buSzPct val="68000"/>
              <a:buFont typeface="Wingdings 3" pitchFamily="18" charset="2"/>
              <a:buChar char="•"/>
            </a:pPr>
            <a:endParaRPr lang="en-US" sz="2400" b="1" dirty="0">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Identify </a:t>
            </a:r>
            <a:r>
              <a:rPr lang="en-US" sz="2000" b="1" dirty="0" smtClean="0">
                <a:latin typeface="Helvetica" pitchFamily="34" charset="0"/>
                <a:cs typeface="Helvetica" pitchFamily="34" charset="0"/>
                <a:sym typeface="Helvetica" pitchFamily="34" charset="0"/>
              </a:rPr>
              <a:t>in writing the fundamental physical laws governing the forces acting on an aircraft in flight.</a:t>
            </a:r>
            <a:endParaRPr lang="en-US" sz="2000" b="1" dirty="0">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a:t>
            </a:r>
            <a:r>
              <a:rPr lang="en-US" sz="2000" b="1" dirty="0" smtClean="0">
                <a:latin typeface="Helvetica" pitchFamily="34" charset="0"/>
                <a:cs typeface="Helvetica" pitchFamily="34" charset="0"/>
                <a:sym typeface="Helvetica" pitchFamily="34" charset="0"/>
              </a:rPr>
              <a:t>in writing the effect these natural laws and forces have on the performance characteristics of an aircraft.</a:t>
            </a:r>
            <a:endParaRPr lang="en-US" sz="2000" b="1" dirty="0">
              <a:latin typeface="Helvetica" pitchFamily="34" charset="0"/>
              <a:cs typeface="Helvetica" pitchFamily="34" charset="0"/>
              <a:sym typeface="Helvetica" pitchFamily="34" charset="0"/>
            </a:endParaRPr>
          </a:p>
          <a:p>
            <a:pPr marL="371628" lvl="0" indent="-294624" defTabSz="914004" eaLnBrk="1">
              <a:lnSpc>
                <a:spcPct val="80000"/>
              </a:lnSpc>
              <a:spcBef>
                <a:spcPts val="281"/>
              </a:spcBef>
              <a:buClr>
                <a:srgbClr val="2DA2BF"/>
              </a:buClr>
              <a:buSzPct val="68000"/>
              <a:buFont typeface="Wingdings 3" pitchFamily="18" charset="2"/>
              <a:buChar char="•"/>
            </a:pPr>
            <a:r>
              <a:rPr lang="en-US" sz="2000" b="1" dirty="0">
                <a:latin typeface="Helvetica" pitchFamily="34" charset="0"/>
                <a:cs typeface="Helvetica" pitchFamily="34" charset="0"/>
                <a:sym typeface="Helvetica" pitchFamily="34" charset="0"/>
              </a:rPr>
              <a:t>Describe in writing the </a:t>
            </a:r>
            <a:r>
              <a:rPr lang="en-US" sz="2000" b="1" dirty="0" smtClean="0">
                <a:latin typeface="Helvetica" pitchFamily="34" charset="0"/>
                <a:cs typeface="Helvetica" pitchFamily="34" charset="0"/>
                <a:sym typeface="Helvetica" pitchFamily="34" charset="0"/>
              </a:rPr>
              <a:t>means a pilot must understand the principles involved and learn to use or counteract these natural forces.</a:t>
            </a:r>
            <a:endParaRPr lang="en-US" sz="2000" b="1" dirty="0">
              <a:latin typeface="Helvetica" pitchFamily="34" charset="0"/>
              <a:cs typeface="Helvetica" pitchFamily="34" charset="0"/>
              <a:sym typeface="Helvetica" pitchFamily="34" charset="0"/>
            </a:endParaRPr>
          </a:p>
          <a:p>
            <a:pPr marL="77004" indent="0" defTabSz="914004" eaLnBrk="1">
              <a:lnSpc>
                <a:spcPct val="80000"/>
              </a:lnSpc>
              <a:spcBef>
                <a:spcPts val="281"/>
              </a:spcBef>
              <a:buClr>
                <a:srgbClr val="2DA2BF"/>
              </a:buClr>
              <a:buSzPct val="68000"/>
              <a:buNone/>
            </a:pPr>
            <a:endParaRPr lang="en-US" sz="2000" b="1" dirty="0">
              <a:latin typeface="Helvetica" pitchFamily="34" charset="0"/>
              <a:cs typeface="Helvetica" pitchFamily="34" charset="0"/>
              <a:sym typeface="Helvetica" pitchFamily="34" charset="0"/>
            </a:endParaRPr>
          </a:p>
          <a:p>
            <a:pPr marL="371628" indent="-294624" defTabSz="914004" eaLnBrk="1">
              <a:lnSpc>
                <a:spcPct val="80000"/>
              </a:lnSpc>
              <a:spcBef>
                <a:spcPts val="281"/>
              </a:spcBef>
              <a:buClr>
                <a:srgbClr val="2DA2BF"/>
              </a:buClr>
              <a:buSzPct val="68000"/>
              <a:buFont typeface="Wingdings 3" pitchFamily="18" charset="2"/>
              <a:buChar char="•"/>
            </a:pPr>
            <a:r>
              <a:rPr lang="en-US" sz="2800" b="1" u="sng" dirty="0">
                <a:latin typeface="Helvetica" pitchFamily="34" charset="0"/>
                <a:cs typeface="Helvetica" pitchFamily="34" charset="0"/>
                <a:sym typeface="Helvetica" pitchFamily="34" charset="0"/>
              </a:rPr>
              <a:t>EQ: </a:t>
            </a:r>
            <a:endParaRPr lang="en-US" sz="2000" dirty="0">
              <a:latin typeface="Helvetica" pitchFamily="34" charset="0"/>
              <a:cs typeface="Helvetica" pitchFamily="34" charset="0"/>
              <a:sym typeface="Helvetica" pitchFamily="34" charset="0"/>
            </a:endParaRPr>
          </a:p>
          <a:p>
            <a:pPr marL="429660" lvl="1" indent="-154008" defTabSz="914004" eaLnBrk="1">
              <a:lnSpc>
                <a:spcPct val="80000"/>
              </a:lnSpc>
              <a:spcBef>
                <a:spcPts val="211"/>
              </a:spcBef>
              <a:buClr>
                <a:srgbClr val="2DA2BF"/>
              </a:buClr>
              <a:buNone/>
            </a:pPr>
            <a:endParaRPr lang="en-US" sz="2000" dirty="0">
              <a:solidFill>
                <a:srgbClr val="FF0000"/>
              </a:solidFill>
              <a:latin typeface="Helvetica" pitchFamily="34" charset="0"/>
              <a:cs typeface="Helvetica" pitchFamily="34" charset="0"/>
              <a:sym typeface="Helvetica" pitchFamily="34" charset="0"/>
            </a:endParaRPr>
          </a:p>
          <a:p>
            <a:pPr marL="429660" lvl="1" indent="-154008" defTabSz="914004" eaLnBrk="1">
              <a:lnSpc>
                <a:spcPct val="80000"/>
              </a:lnSpc>
              <a:spcBef>
                <a:spcPts val="211"/>
              </a:spcBef>
              <a:buClr>
                <a:srgbClr val="2DA2BF"/>
              </a:buClr>
              <a:buNone/>
            </a:pPr>
            <a:r>
              <a:rPr lang="en-US" sz="2000" dirty="0">
                <a:solidFill>
                  <a:srgbClr val="FF0000"/>
                </a:solidFill>
                <a:latin typeface="Helvetica" pitchFamily="34" charset="0"/>
                <a:cs typeface="Helvetica" pitchFamily="34" charset="0"/>
                <a:sym typeface="Helvetica" pitchFamily="34" charset="0"/>
              </a:rPr>
              <a:t>  </a:t>
            </a:r>
            <a:r>
              <a:rPr lang="en-US" sz="2000" b="1" dirty="0" smtClean="0">
                <a:solidFill>
                  <a:srgbClr val="FF0000"/>
                </a:solidFill>
                <a:latin typeface="Helvetica" pitchFamily="34" charset="0"/>
                <a:cs typeface="Helvetica" pitchFamily="34" charset="0"/>
                <a:sym typeface="Helvetica" pitchFamily="34" charset="0"/>
              </a:rPr>
              <a:t>Describe the importance of Aeronautical Knowledge for the student pilot learning to fly.</a:t>
            </a:r>
            <a:endParaRPr lang="en-US" sz="2000" b="1" dirty="0"/>
          </a:p>
        </p:txBody>
      </p:sp>
      <p:sp>
        <p:nvSpPr>
          <p:cNvPr id="15366" name="Rectangle 6"/>
          <p:cNvSpPr>
            <a:spLocks noGrp="1" noChangeArrowheads="1"/>
          </p:cNvSpPr>
          <p:nvPr>
            <p:ph type="title"/>
          </p:nvPr>
        </p:nvSpPr>
        <p:spPr>
          <a:xfrm>
            <a:off x="456534" y="274588"/>
            <a:ext cx="8229823" cy="1143000"/>
          </a:xfrm>
        </p:spPr>
        <p:txBody>
          <a:bodyPr lIns="88882" tIns="50791" rIns="88882" bIns="50791"/>
          <a:lstStyle/>
          <a:p>
            <a:pPr algn="l" defTabSz="914004" eaLnBrk="1">
              <a:defRPr/>
            </a:pPr>
            <a:r>
              <a:rPr lang="en-US" sz="4100" b="1">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Today’s Mission Requirements</a:t>
            </a:r>
            <a:endParaRPr lang="en-US" smtClean="0">
              <a:sym typeface="Helvetica Light" charset="0"/>
            </a:endParaRPr>
          </a:p>
        </p:txBody>
      </p:sp>
    </p:spTree>
    <p:extLst>
      <p:ext uri="{BB962C8B-B14F-4D97-AF65-F5344CB8AC3E}">
        <p14:creationId xmlns:p14="http://schemas.microsoft.com/office/powerpoint/2010/main" val="27629976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1" tIns="50791" rIns="50791" bIns="50791" anchor="ctr"/>
          <a:lstStyle/>
          <a:p>
            <a:pPr defTabSz="410688" fontAlgn="base">
              <a:spcBef>
                <a:spcPct val="0"/>
              </a:spcBef>
              <a:spcAft>
                <a:spcPct val="0"/>
              </a:spcAft>
            </a:pPr>
            <a:endParaRPr lang="en-US" sz="2500">
              <a:solidFill>
                <a:srgbClr val="000000"/>
              </a:solidFill>
              <a:sym typeface="Helvetica Light"/>
            </a:endParaRPr>
          </a:p>
        </p:txBody>
      </p:sp>
      <p:sp>
        <p:nvSpPr>
          <p:cNvPr id="44038" name="Rectangle 6"/>
          <p:cNvSpPr>
            <a:spLocks noGrp="1" noChangeArrowheads="1"/>
          </p:cNvSpPr>
          <p:nvPr>
            <p:ph type="title"/>
          </p:nvPr>
        </p:nvSpPr>
        <p:spPr>
          <a:xfrm>
            <a:off x="381000" y="5239696"/>
            <a:ext cx="8507760" cy="1143000"/>
          </a:xfrm>
        </p:spPr>
        <p:txBody>
          <a:bodyPr lIns="88882" tIns="50791" rIns="88882" bIns="50791"/>
          <a:lstStyle/>
          <a:p>
            <a:pPr defTabSz="914004" eaLnBrk="1">
              <a:defRPr/>
            </a:pPr>
            <a:r>
              <a:rPr lang="en-US" sz="4100" b="1"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hlinkClick r:id="rId3" action="ppaction://hlinkfile"/>
              </a:rPr>
              <a:t>Sporty’ s Learn to Fly</a:t>
            </a:r>
            <a:endParaRPr lang="en-US" sz="4200" dirty="0">
              <a:sym typeface="Helvetica Light" charset="0"/>
            </a:endParaRPr>
          </a:p>
        </p:txBody>
      </p:sp>
      <p:pic>
        <p:nvPicPr>
          <p:cNvPr id="6" name="Picture 5">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0" y="609600"/>
            <a:ext cx="4876800" cy="4876800"/>
          </a:xfrm>
          <a:prstGeom prst="rect">
            <a:avLst/>
          </a:prstGeom>
        </p:spPr>
      </p:pic>
    </p:spTree>
    <p:extLst>
      <p:ext uri="{BB962C8B-B14F-4D97-AF65-F5344CB8AC3E}">
        <p14:creationId xmlns:p14="http://schemas.microsoft.com/office/powerpoint/2010/main" val="406870676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Introduction</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79400" y="2209800"/>
            <a:ext cx="4673599" cy="3046974"/>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FF0000"/>
                </a:solidFill>
              </a:rPr>
              <a:t>This chapter examines the </a:t>
            </a:r>
            <a:r>
              <a:rPr lang="en-US" sz="2400" b="1" dirty="0" smtClean="0">
                <a:solidFill>
                  <a:srgbClr val="FF0000"/>
                </a:solidFill>
              </a:rPr>
              <a:t>fundamental physical laws governing </a:t>
            </a:r>
            <a:r>
              <a:rPr lang="en-US" sz="2400" b="1" dirty="0">
                <a:solidFill>
                  <a:srgbClr val="FF0000"/>
                </a:solidFill>
              </a:rPr>
              <a:t>the forces acting on an aircraft in flight, </a:t>
            </a:r>
            <a:r>
              <a:rPr lang="en-US" sz="2400" b="1" dirty="0" smtClean="0">
                <a:solidFill>
                  <a:srgbClr val="FF0000"/>
                </a:solidFill>
              </a:rPr>
              <a:t>and what </a:t>
            </a:r>
            <a:r>
              <a:rPr lang="en-US" sz="2400" b="1" dirty="0">
                <a:solidFill>
                  <a:srgbClr val="FF0000"/>
                </a:solidFill>
              </a:rPr>
              <a:t>effect these natural laws and forces have on </a:t>
            </a:r>
            <a:r>
              <a:rPr lang="en-US" sz="2400" b="1" dirty="0" smtClean="0">
                <a:solidFill>
                  <a:srgbClr val="FF0000"/>
                </a:solidFill>
              </a:rPr>
              <a:t>the performance </a:t>
            </a:r>
            <a:r>
              <a:rPr lang="en-US" sz="2400" b="1" dirty="0">
                <a:solidFill>
                  <a:srgbClr val="FF0000"/>
                </a:solidFill>
              </a:rPr>
              <a:t>characteristics of aircraft. </a:t>
            </a:r>
            <a:endParaRPr lang="en-US" sz="2400" b="1" dirty="0" smtClean="0">
              <a:solidFill>
                <a:srgbClr val="FF0000"/>
              </a:solidFill>
            </a:endParaRPr>
          </a:p>
        </p:txBody>
      </p:sp>
    </p:spTree>
    <p:extLst>
      <p:ext uri="{BB962C8B-B14F-4D97-AF65-F5344CB8AC3E}">
        <p14:creationId xmlns:p14="http://schemas.microsoft.com/office/powerpoint/2010/main" val="38791920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Introduction</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79401" y="2133600"/>
            <a:ext cx="4673599" cy="2677642"/>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FF0000"/>
                </a:solidFill>
              </a:rPr>
              <a:t>To </a:t>
            </a:r>
            <a:r>
              <a:rPr lang="en-US" sz="2400" b="1" dirty="0">
                <a:solidFill>
                  <a:srgbClr val="FF0000"/>
                </a:solidFill>
              </a:rPr>
              <a:t>control an </a:t>
            </a:r>
            <a:r>
              <a:rPr lang="en-US" sz="2400" b="1" dirty="0" smtClean="0">
                <a:solidFill>
                  <a:srgbClr val="FF0000"/>
                </a:solidFill>
              </a:rPr>
              <a:t>aircraft, be </a:t>
            </a:r>
            <a:r>
              <a:rPr lang="en-US" sz="2400" b="1" dirty="0">
                <a:solidFill>
                  <a:srgbClr val="FF0000"/>
                </a:solidFill>
              </a:rPr>
              <a:t>it an airplane, helicopter, glider, or balloon, the </a:t>
            </a:r>
            <a:r>
              <a:rPr lang="en-US" sz="2400" b="1" dirty="0" smtClean="0">
                <a:solidFill>
                  <a:srgbClr val="FF0000"/>
                </a:solidFill>
              </a:rPr>
              <a:t>pilot must </a:t>
            </a:r>
            <a:r>
              <a:rPr lang="en-US" sz="2400" b="1" dirty="0">
                <a:solidFill>
                  <a:srgbClr val="FF0000"/>
                </a:solidFill>
              </a:rPr>
              <a:t>understand the principles involved and learn to use </a:t>
            </a:r>
            <a:r>
              <a:rPr lang="en-US" sz="2400" b="1" dirty="0" smtClean="0">
                <a:solidFill>
                  <a:srgbClr val="FF0000"/>
                </a:solidFill>
              </a:rPr>
              <a:t>or counteract </a:t>
            </a:r>
            <a:r>
              <a:rPr lang="en-US" sz="2400" b="1" dirty="0">
                <a:solidFill>
                  <a:srgbClr val="FF0000"/>
                </a:solidFill>
              </a:rPr>
              <a:t>these natural forces.</a:t>
            </a:r>
            <a:endParaRPr lang="en-US" sz="2400" b="1" dirty="0" smtClean="0">
              <a:solidFill>
                <a:srgbClr val="000000"/>
              </a:solidFill>
            </a:endParaRPr>
          </a:p>
        </p:txBody>
      </p:sp>
    </p:spTree>
    <p:extLst>
      <p:ext uri="{BB962C8B-B14F-4D97-AF65-F5344CB8AC3E}">
        <p14:creationId xmlns:p14="http://schemas.microsoft.com/office/powerpoint/2010/main" val="1386678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Structure of the Atmosphere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68706" y="2267664"/>
            <a:ext cx="3962399" cy="2677642"/>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FF0000"/>
                </a:solidFill>
              </a:rPr>
              <a:t>The atmosphere is composed of 78 percent nitrogen, </a:t>
            </a:r>
            <a:r>
              <a:rPr lang="en-US" sz="2400" b="1" dirty="0" smtClean="0">
                <a:solidFill>
                  <a:srgbClr val="FF0000"/>
                </a:solidFill>
              </a:rPr>
              <a:t>21 percent </a:t>
            </a:r>
            <a:r>
              <a:rPr lang="en-US" sz="2400" b="1" dirty="0">
                <a:solidFill>
                  <a:srgbClr val="FF0000"/>
                </a:solidFill>
              </a:rPr>
              <a:t>oxygen, and 1 percent other gases, such as </a:t>
            </a:r>
            <a:r>
              <a:rPr lang="en-US" sz="2400" b="1" dirty="0" smtClean="0">
                <a:solidFill>
                  <a:srgbClr val="FF0000"/>
                </a:solidFill>
              </a:rPr>
              <a:t>argon or </a:t>
            </a:r>
            <a:r>
              <a:rPr lang="en-US" sz="2400" b="1" dirty="0">
                <a:solidFill>
                  <a:srgbClr val="FF0000"/>
                </a:solidFill>
              </a:rPr>
              <a:t>helium. </a:t>
            </a:r>
          </a:p>
        </p:txBody>
      </p:sp>
    </p:spTree>
    <p:extLst>
      <p:ext uri="{BB962C8B-B14F-4D97-AF65-F5344CB8AC3E}">
        <p14:creationId xmlns:p14="http://schemas.microsoft.com/office/powerpoint/2010/main" val="2921056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Structure of the Atmosphere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304801" y="1600200"/>
            <a:ext cx="3962399" cy="4524301"/>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FF0000"/>
                </a:solidFill>
              </a:rPr>
              <a:t>The </a:t>
            </a:r>
            <a:r>
              <a:rPr lang="en-US" sz="2400" b="1" dirty="0">
                <a:solidFill>
                  <a:srgbClr val="FF0000"/>
                </a:solidFill>
              </a:rPr>
              <a:t>heavier elements, such as oxygen, settle to the </a:t>
            </a:r>
            <a:r>
              <a:rPr lang="en-US" sz="2400" b="1" dirty="0" smtClean="0">
                <a:solidFill>
                  <a:srgbClr val="FF0000"/>
                </a:solidFill>
              </a:rPr>
              <a:t>surface of </a:t>
            </a:r>
            <a:r>
              <a:rPr lang="en-US" sz="2400" b="1" dirty="0">
                <a:solidFill>
                  <a:srgbClr val="FF0000"/>
                </a:solidFill>
              </a:rPr>
              <a:t>the Earth, while the lighter elements are lifted up to </a:t>
            </a:r>
            <a:r>
              <a:rPr lang="en-US" sz="2400" b="1" dirty="0" smtClean="0">
                <a:solidFill>
                  <a:srgbClr val="FF0000"/>
                </a:solidFill>
              </a:rPr>
              <a:t>the region </a:t>
            </a:r>
            <a:r>
              <a:rPr lang="en-US" sz="2400" b="1" dirty="0">
                <a:solidFill>
                  <a:srgbClr val="FF0000"/>
                </a:solidFill>
              </a:rPr>
              <a:t>of higher altitude. </a:t>
            </a:r>
            <a:endParaRPr lang="en-US" sz="2400" b="1" dirty="0" smtClean="0">
              <a:solidFill>
                <a:srgbClr val="FF0000"/>
              </a:solidFill>
            </a:endParaRPr>
          </a:p>
          <a:p>
            <a:pPr marL="342865" indent="-342865">
              <a:buFont typeface="Arial" pitchFamily="34" charset="0"/>
              <a:buChar char="•"/>
            </a:pPr>
            <a:endParaRPr lang="en-US" sz="2400" b="1" dirty="0" smtClean="0">
              <a:solidFill>
                <a:srgbClr val="FF0000"/>
              </a:solidFill>
            </a:endParaRPr>
          </a:p>
          <a:p>
            <a:pPr marL="342865" indent="-342865">
              <a:buFont typeface="Arial" pitchFamily="34" charset="0"/>
              <a:buChar char="•"/>
            </a:pPr>
            <a:r>
              <a:rPr lang="en-US" sz="2400" b="1" dirty="0" smtClean="0">
                <a:solidFill>
                  <a:srgbClr val="FF0000"/>
                </a:solidFill>
              </a:rPr>
              <a:t>Most </a:t>
            </a:r>
            <a:r>
              <a:rPr lang="en-US" sz="2400" b="1" dirty="0">
                <a:solidFill>
                  <a:srgbClr val="FF0000"/>
                </a:solidFill>
              </a:rPr>
              <a:t>of the atmosphere’s </a:t>
            </a:r>
            <a:r>
              <a:rPr lang="en-US" sz="2400" b="1" dirty="0" smtClean="0">
                <a:solidFill>
                  <a:srgbClr val="FF0000"/>
                </a:solidFill>
              </a:rPr>
              <a:t>oxygen is </a:t>
            </a:r>
            <a:r>
              <a:rPr lang="en-US" sz="2400" b="1" dirty="0">
                <a:solidFill>
                  <a:srgbClr val="FF0000"/>
                </a:solidFill>
              </a:rPr>
              <a:t>contained below 35,000 feet altitude.</a:t>
            </a:r>
            <a:endParaRPr lang="en-US" sz="2400" b="1" dirty="0" smtClean="0">
              <a:solidFill>
                <a:srgbClr val="000000"/>
              </a:solidFill>
            </a:endParaRPr>
          </a:p>
        </p:txBody>
      </p:sp>
    </p:spTree>
    <p:extLst>
      <p:ext uri="{BB962C8B-B14F-4D97-AF65-F5344CB8AC3E}">
        <p14:creationId xmlns:p14="http://schemas.microsoft.com/office/powerpoint/2010/main" val="4258249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Structure of the Atmosphere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304801" y="1600200"/>
            <a:ext cx="3962399" cy="4893633"/>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FF0000"/>
                </a:solidFill>
              </a:rPr>
              <a:t>Air, like fluid, is able to flow and change shape </a:t>
            </a:r>
            <a:r>
              <a:rPr lang="en-US" sz="2400" b="1" dirty="0" smtClean="0">
                <a:solidFill>
                  <a:srgbClr val="FF0000"/>
                </a:solidFill>
              </a:rPr>
              <a:t>when subjected </a:t>
            </a:r>
            <a:r>
              <a:rPr lang="en-US" sz="2400" b="1" dirty="0">
                <a:solidFill>
                  <a:srgbClr val="FF0000"/>
                </a:solidFill>
              </a:rPr>
              <a:t>to even minute pressures because it lacks </a:t>
            </a:r>
            <a:r>
              <a:rPr lang="en-US" sz="2400" b="1" dirty="0" smtClean="0">
                <a:solidFill>
                  <a:srgbClr val="FF0000"/>
                </a:solidFill>
              </a:rPr>
              <a:t>strong molecular </a:t>
            </a:r>
            <a:r>
              <a:rPr lang="en-US" sz="2400" b="1" dirty="0">
                <a:solidFill>
                  <a:srgbClr val="FF0000"/>
                </a:solidFill>
              </a:rPr>
              <a:t>cohesion. </a:t>
            </a:r>
            <a:endParaRPr lang="en-US" sz="2400" b="1" dirty="0" smtClean="0">
              <a:solidFill>
                <a:srgbClr val="FF0000"/>
              </a:solidFill>
            </a:endParaRPr>
          </a:p>
          <a:p>
            <a:pPr marL="342865" indent="-342865">
              <a:buFont typeface="Arial" pitchFamily="34" charset="0"/>
              <a:buChar char="•"/>
            </a:pPr>
            <a:r>
              <a:rPr lang="en-US" sz="2400" b="1" dirty="0" smtClean="0">
                <a:solidFill>
                  <a:srgbClr val="FF0000"/>
                </a:solidFill>
              </a:rPr>
              <a:t>For </a:t>
            </a:r>
            <a:r>
              <a:rPr lang="en-US" sz="2400" b="1" dirty="0">
                <a:solidFill>
                  <a:srgbClr val="FF0000"/>
                </a:solidFill>
              </a:rPr>
              <a:t>example, gas completely fills </a:t>
            </a:r>
            <a:r>
              <a:rPr lang="en-US" sz="2400" b="1" dirty="0" smtClean="0">
                <a:solidFill>
                  <a:srgbClr val="FF0000"/>
                </a:solidFill>
              </a:rPr>
              <a:t>any container </a:t>
            </a:r>
            <a:r>
              <a:rPr lang="en-US" sz="2400" b="1" dirty="0">
                <a:solidFill>
                  <a:srgbClr val="FF0000"/>
                </a:solidFill>
              </a:rPr>
              <a:t>into which it is placed, expanding or </a:t>
            </a:r>
            <a:r>
              <a:rPr lang="en-US" sz="2400" b="1" dirty="0" smtClean="0">
                <a:solidFill>
                  <a:srgbClr val="FF0000"/>
                </a:solidFill>
              </a:rPr>
              <a:t>contracting to </a:t>
            </a:r>
            <a:r>
              <a:rPr lang="en-US" sz="2400" b="1" dirty="0">
                <a:solidFill>
                  <a:srgbClr val="FF0000"/>
                </a:solidFill>
              </a:rPr>
              <a:t>adjust its shape to the limits of the container.</a:t>
            </a:r>
            <a:endParaRPr lang="en-US" sz="2400" b="1" dirty="0" smtClean="0">
              <a:solidFill>
                <a:srgbClr val="000000"/>
              </a:solidFill>
            </a:endParaRPr>
          </a:p>
        </p:txBody>
      </p:sp>
    </p:spTree>
    <p:extLst>
      <p:ext uri="{BB962C8B-B14F-4D97-AF65-F5344CB8AC3E}">
        <p14:creationId xmlns:p14="http://schemas.microsoft.com/office/powerpoint/2010/main" val="3842192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Atmospheric Pressure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2480622"/>
            <a:ext cx="3962399" cy="1569646"/>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Pilots </a:t>
            </a:r>
            <a:r>
              <a:rPr lang="en-US" sz="2400" b="1" dirty="0">
                <a:solidFill>
                  <a:srgbClr val="000000"/>
                </a:solidFill>
              </a:rPr>
              <a:t>are mainly concerned with atmospheric pressure</a:t>
            </a:r>
            <a:r>
              <a:rPr lang="en-US" sz="2400" b="1" dirty="0" smtClean="0">
                <a:solidFill>
                  <a:srgbClr val="000000"/>
                </a:solidFill>
              </a:rPr>
              <a:t>.</a:t>
            </a:r>
          </a:p>
          <a:p>
            <a:pPr marL="342865" indent="-342865">
              <a:buFont typeface="Arial" pitchFamily="34" charset="0"/>
              <a:buChar char="•"/>
            </a:pPr>
            <a:r>
              <a:rPr lang="en-US" sz="2400" b="1" dirty="0" smtClean="0">
                <a:solidFill>
                  <a:srgbClr val="000000"/>
                </a:solidFill>
              </a:rPr>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752600"/>
            <a:ext cx="4862649" cy="370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924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Atmospheric Pressure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278567"/>
            <a:ext cx="3962399" cy="5262965"/>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It </a:t>
            </a:r>
            <a:r>
              <a:rPr lang="en-US" sz="2400" b="1" dirty="0">
                <a:solidFill>
                  <a:srgbClr val="000000"/>
                </a:solidFill>
              </a:rPr>
              <a:t>is one of the basic factors in weather changes, helps to lift an aircraft, and actuates some of the important flight instruments. </a:t>
            </a:r>
            <a:endParaRPr lang="en-US" sz="2400" b="1" dirty="0" smtClean="0">
              <a:solidFill>
                <a:srgbClr val="00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000000"/>
                </a:solidFill>
              </a:rPr>
              <a:t>These </a:t>
            </a:r>
            <a:r>
              <a:rPr lang="en-US" sz="2400" b="1" dirty="0">
                <a:solidFill>
                  <a:srgbClr val="000000"/>
                </a:solidFill>
              </a:rPr>
              <a:t>instruments are the altimeter, airspeed indicator, vertical speed indicator, and manifold pressure gauge.</a:t>
            </a:r>
            <a:endParaRPr lang="en-US" sz="2400" b="1" dirty="0" smtClean="0">
              <a:solidFill>
                <a:srgbClr val="00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752600"/>
            <a:ext cx="4862649" cy="370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5751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Atmospheric Pressure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278567"/>
            <a:ext cx="3962399" cy="4524301"/>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Air is very light, but it has mass and is affected by the attraction of gravity. </a:t>
            </a:r>
            <a:endParaRPr lang="en-US" sz="2400" b="1" dirty="0" smtClean="0">
              <a:solidFill>
                <a:srgbClr val="000000"/>
              </a:solidFill>
            </a:endParaRPr>
          </a:p>
          <a:p>
            <a:pPr marL="342865" indent="-342865">
              <a:buFont typeface="Arial" pitchFamily="34" charset="0"/>
              <a:buChar char="•"/>
            </a:pP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It has weight</a:t>
            </a:r>
          </a:p>
          <a:p>
            <a:pPr marL="342865" indent="-342865">
              <a:buFont typeface="Arial" pitchFamily="34" charset="0"/>
              <a:buChar char="•"/>
            </a:pPr>
            <a:r>
              <a:rPr lang="en-US" sz="2400" b="1" dirty="0" smtClean="0">
                <a:solidFill>
                  <a:srgbClr val="000000"/>
                </a:solidFill>
              </a:rPr>
              <a:t>It has force</a:t>
            </a:r>
          </a:p>
          <a:p>
            <a:pPr marL="342865" indent="-342865">
              <a:buFont typeface="Arial" pitchFamily="34" charset="0"/>
              <a:buChar char="•"/>
            </a:pPr>
            <a:r>
              <a:rPr lang="en-US" sz="2400" b="1" dirty="0" smtClean="0">
                <a:solidFill>
                  <a:srgbClr val="000000"/>
                </a:solidFill>
              </a:rPr>
              <a:t>It is a fluid substance</a:t>
            </a: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000000"/>
                </a:solidFill>
              </a:rPr>
              <a:t>Its effect on bodies within the air is called pressure.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752600"/>
            <a:ext cx="4862649" cy="370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676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39" name="AutoShape 3" descr="image1.pn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4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4" tIns="32142" rIns="64284" bIns="32142"/>
          <a:lstStyle/>
          <a:p>
            <a:endParaRPr lang="en-US">
              <a:solidFill>
                <a:srgbClr val="000000"/>
              </a:solidFill>
            </a:endParaRPr>
          </a:p>
        </p:txBody>
      </p:sp>
      <p:sp>
        <p:nvSpPr>
          <p:cNvPr id="14341" name="Rectangle 5"/>
          <p:cNvSpPr>
            <a:spLocks noGrp="1" noChangeArrowheads="1"/>
          </p:cNvSpPr>
          <p:nvPr>
            <p:ph type="body" idx="1"/>
          </p:nvPr>
        </p:nvSpPr>
        <p:spPr>
          <a:xfrm>
            <a:off x="178596" y="685353"/>
            <a:ext cx="8786813" cy="5866805"/>
          </a:xfrm>
        </p:spPr>
        <p:txBody>
          <a:bodyPr lIns="88887" tIns="50793" rIns="88887" bIns="50793"/>
          <a:lstStyle/>
          <a:p>
            <a:pPr marL="550217" indent="-473209" defTabSz="914051" eaLnBrk="1">
              <a:spcBef>
                <a:spcPts val="281"/>
              </a:spcBef>
              <a:buClr>
                <a:srgbClr val="2DA2BF"/>
              </a:buClr>
              <a:buNone/>
            </a:pPr>
            <a:r>
              <a:rPr lang="en-US" b="1" dirty="0" smtClean="0">
                <a:latin typeface="Helvetica" charset="0"/>
                <a:ea typeface="Helvetica" charset="0"/>
                <a:cs typeface="Helvetica" charset="0"/>
                <a:sym typeface="Helvetica" charset="0"/>
              </a:rPr>
              <a:t>Utilizing your notes and past knowledge answer the following questions:</a:t>
            </a:r>
          </a:p>
          <a:p>
            <a:pPr marL="550217" indent="-473209" defTabSz="914051" eaLnBrk="1">
              <a:spcBef>
                <a:spcPts val="281"/>
              </a:spcBef>
              <a:buClr>
                <a:srgbClr val="2DA2BF"/>
              </a:buClr>
              <a:buNone/>
            </a:pPr>
            <a:endParaRPr lang="en-US" dirty="0" smtClean="0">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500" b="1" dirty="0">
                <a:solidFill>
                  <a:srgbClr val="0070C0"/>
                </a:solidFill>
              </a:rPr>
              <a:t>What </a:t>
            </a:r>
            <a:r>
              <a:rPr lang="en-US" sz="2500" b="1" dirty="0" smtClean="0">
                <a:solidFill>
                  <a:srgbClr val="0070C0"/>
                </a:solidFill>
              </a:rPr>
              <a:t>is an advantage of composites that aids in lowering maintenance costs?</a:t>
            </a:r>
            <a:endParaRPr lang="en-US" sz="2500" b="1" dirty="0">
              <a:solidFill>
                <a:srgbClr val="0070C0"/>
              </a:solidFill>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b="1" dirty="0" smtClean="0">
                <a:solidFill>
                  <a:schemeClr val="bg1">
                    <a:lumMod val="85000"/>
                  </a:schemeClr>
                </a:solidFill>
                <a:ea typeface="Helvetica" charset="0"/>
                <a:cs typeface="Helvetica" charset="0"/>
                <a:sym typeface="Helvetica" charset="0"/>
              </a:rPr>
              <a:t>What is a potential disadvantage of composites in a hot climate or conditions?</a:t>
            </a:r>
          </a:p>
          <a:p>
            <a:pPr marL="550217" indent="-473209" defTabSz="914051" eaLnBrk="1">
              <a:spcBef>
                <a:spcPts val="281"/>
              </a:spcBef>
              <a:buClr>
                <a:srgbClr val="000000"/>
              </a:buClr>
              <a:buSzPct val="80000"/>
              <a:buFontTx/>
              <a:buAutoNum type="arabicParenR"/>
            </a:pPr>
            <a:r>
              <a:rPr lang="en-US" b="1" dirty="0" smtClean="0">
                <a:solidFill>
                  <a:schemeClr val="bg1">
                    <a:lumMod val="85000"/>
                  </a:schemeClr>
                </a:solidFill>
                <a:ea typeface="Helvetica" charset="0"/>
                <a:cs typeface="Helvetica" charset="0"/>
                <a:sym typeface="Helvetica" charset="0"/>
              </a:rPr>
              <a:t>Describe the care maintainers must utilize with paint strippers on composite materials?</a:t>
            </a:r>
          </a:p>
          <a:p>
            <a:pPr marL="550217" indent="-473209" defTabSz="914051" eaLnBrk="1">
              <a:spcBef>
                <a:spcPts val="281"/>
              </a:spcBef>
              <a:buClr>
                <a:srgbClr val="000000"/>
              </a:buClr>
              <a:buSzPct val="80000"/>
              <a:buFontTx/>
              <a:buAutoNum type="arabicParenR"/>
            </a:pPr>
            <a:r>
              <a:rPr lang="en-US" b="1" dirty="0">
                <a:solidFill>
                  <a:schemeClr val="bg1">
                    <a:lumMod val="85000"/>
                  </a:schemeClr>
                </a:solidFill>
                <a:ea typeface="Helvetica" charset="0"/>
                <a:cs typeface="Helvetica" charset="0"/>
                <a:sym typeface="Helvetica" charset="0"/>
              </a:rPr>
              <a:t>What </a:t>
            </a:r>
            <a:r>
              <a:rPr lang="en-US" b="1" dirty="0" smtClean="0">
                <a:solidFill>
                  <a:schemeClr val="bg1">
                    <a:lumMod val="85000"/>
                  </a:schemeClr>
                </a:solidFill>
                <a:ea typeface="Helvetica" charset="0"/>
                <a:cs typeface="Helvetica" charset="0"/>
                <a:sym typeface="Helvetica" charset="0"/>
              </a:rPr>
              <a:t>are the three categories of aircraft instruments?</a:t>
            </a:r>
            <a:endParaRPr lang="en-US" b="1" dirty="0">
              <a:solidFill>
                <a:schemeClr val="bg1">
                  <a:lumMod val="85000"/>
                </a:schemeClr>
              </a:solidFill>
              <a:ea typeface="Helvetica" charset="0"/>
              <a:cs typeface="Helvetica" charset="0"/>
              <a:sym typeface="Helvetica" charset="0"/>
            </a:endParaRPr>
          </a:p>
          <a:p>
            <a:pPr marL="550217" indent="-473209" defTabSz="914051" eaLnBrk="1">
              <a:spcBef>
                <a:spcPts val="281"/>
              </a:spcBef>
              <a:buClr>
                <a:srgbClr val="000000"/>
              </a:buClr>
              <a:buSzPct val="80000"/>
              <a:buFontTx/>
              <a:buAutoNum type="arabicParenR"/>
            </a:pPr>
            <a:r>
              <a:rPr lang="en-US" b="1" dirty="0" smtClean="0">
                <a:solidFill>
                  <a:schemeClr val="bg1">
                    <a:lumMod val="85000"/>
                  </a:schemeClr>
                </a:solidFill>
                <a:ea typeface="Helvetica" charset="0"/>
                <a:cs typeface="Helvetica" charset="0"/>
                <a:sym typeface="Helvetica" charset="0"/>
              </a:rPr>
              <a:t>Describe the differences between a 3 satellite and 4 satellite GPS lock-on.</a:t>
            </a:r>
            <a:endParaRPr lang="en-US" b="1" dirty="0">
              <a:solidFill>
                <a:schemeClr val="bg1">
                  <a:lumMod val="85000"/>
                </a:schemeClr>
              </a:solidFill>
              <a:ea typeface="Helvetica" charset="0"/>
              <a:cs typeface="Helvetica" charset="0"/>
              <a:sym typeface="Helvetica" charset="0"/>
            </a:endParaRPr>
          </a:p>
        </p:txBody>
      </p:sp>
      <p:sp>
        <p:nvSpPr>
          <p:cNvPr id="3078" name="Rectangle 6"/>
          <p:cNvSpPr>
            <a:spLocks noGrp="1" noChangeArrowheads="1"/>
          </p:cNvSpPr>
          <p:nvPr>
            <p:ph type="title"/>
          </p:nvPr>
        </p:nvSpPr>
        <p:spPr>
          <a:xfrm>
            <a:off x="456533" y="0"/>
            <a:ext cx="8229823" cy="837158"/>
          </a:xfrm>
        </p:spPr>
        <p:txBody>
          <a:bodyPr lIns="88887" tIns="50793" rIns="88887" bIns="50793"/>
          <a:lstStyle/>
          <a:p>
            <a:pPr defTabSz="914051" eaLnBrk="1">
              <a:defRPr/>
            </a:pP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9/17 </a:t>
            </a: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153461704"/>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Atmospheric Pressure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278567"/>
            <a:ext cx="3962399" cy="3416306"/>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Under </a:t>
            </a:r>
            <a:r>
              <a:rPr lang="en-US" sz="2400" b="1" dirty="0">
                <a:solidFill>
                  <a:srgbClr val="000000"/>
                </a:solidFill>
              </a:rPr>
              <a:t>standard conditions at sea level, the </a:t>
            </a:r>
            <a:r>
              <a:rPr lang="en-US" sz="2400" b="1" dirty="0">
                <a:solidFill>
                  <a:srgbClr val="FF0000"/>
                </a:solidFill>
              </a:rPr>
              <a:t>average pressure exerted by the weight of the atmosphere is approximately 14.70 pounds per square inch (psi</a:t>
            </a:r>
            <a:r>
              <a:rPr lang="en-US" sz="2400" b="1" dirty="0">
                <a:solidFill>
                  <a:srgbClr val="000000"/>
                </a:solidFill>
              </a:rPr>
              <a:t>) of surface, or 1,013.2 </a:t>
            </a:r>
            <a:r>
              <a:rPr lang="en-US" sz="2400" b="1" dirty="0" err="1">
                <a:solidFill>
                  <a:srgbClr val="000000"/>
                </a:solidFill>
              </a:rPr>
              <a:t>millibars</a:t>
            </a:r>
            <a:r>
              <a:rPr lang="en-US" sz="2400" b="1" dirty="0">
                <a:solidFill>
                  <a:srgbClr val="000000"/>
                </a:solidFill>
              </a:rPr>
              <a:t> (</a:t>
            </a:r>
            <a:r>
              <a:rPr lang="en-US" sz="2400" b="1" dirty="0" err="1">
                <a:solidFill>
                  <a:srgbClr val="000000"/>
                </a:solidFill>
              </a:rPr>
              <a:t>mb</a:t>
            </a:r>
            <a:r>
              <a:rPr lang="en-US" sz="2400" b="1" dirty="0">
                <a:solidFill>
                  <a:srgbClr val="000000"/>
                </a:solidFill>
              </a:rPr>
              <a:t>). </a:t>
            </a:r>
            <a:endParaRPr lang="en-US" sz="2400" b="1" dirty="0" smtClean="0">
              <a:solidFill>
                <a:srgbClr val="00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752600"/>
            <a:ext cx="4862649" cy="3707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692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Atmospheric Pressure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906026"/>
            <a:ext cx="3962399" cy="2677642"/>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FF0000"/>
                </a:solidFill>
              </a:rPr>
              <a:t>The standard atmosphere at sea level is a surface temperature of 59 °F or 15 °C and a surface pressure of 29.92 inches of </a:t>
            </a:r>
            <a:r>
              <a:rPr lang="en-US" sz="2400" b="1" dirty="0" smtClean="0">
                <a:solidFill>
                  <a:srgbClr val="FF0000"/>
                </a:solidFill>
              </a:rPr>
              <a:t>mercury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723" y="1309234"/>
            <a:ext cx="4676677" cy="471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489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Atmospheric Pressure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906026"/>
            <a:ext cx="3962399" cy="3416306"/>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A </a:t>
            </a:r>
            <a:r>
              <a:rPr lang="en-US" sz="2400" b="1" dirty="0">
                <a:solidFill>
                  <a:srgbClr val="FF0000"/>
                </a:solidFill>
              </a:rPr>
              <a:t>standard temperature lapse rate is one in which the temperature decreases at the rate of approximately 3.5 °F or 2 °C per thousand feet </a:t>
            </a:r>
            <a:r>
              <a:rPr lang="en-US" sz="2400" b="1" dirty="0">
                <a:solidFill>
                  <a:srgbClr val="000000"/>
                </a:solidFill>
              </a:rPr>
              <a:t>up to 36,000 feet which is approximately -65 °F or -55 °C.</a:t>
            </a:r>
            <a:endParaRPr lang="en-US" sz="2400" b="1" dirty="0" smtClean="0">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723" y="1309234"/>
            <a:ext cx="4676677" cy="4710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979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Atmospheric Pressure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906026"/>
            <a:ext cx="3962399" cy="3416306"/>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Since aircraft performance is compared and evaluated with respect to the standard atmosphere, </a:t>
            </a:r>
            <a:r>
              <a:rPr lang="en-US" sz="2400" b="1" dirty="0">
                <a:solidFill>
                  <a:srgbClr val="FF0000"/>
                </a:solidFill>
              </a:rPr>
              <a:t>all aircraft instruments are calibrated for the standard atmosphere</a:t>
            </a:r>
            <a:r>
              <a:rPr lang="en-US" sz="2400" b="1" dirty="0">
                <a:solidFill>
                  <a:srgbClr val="000000"/>
                </a:solidFill>
              </a:rPr>
              <a:t>.</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479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Pressure Altitude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219200"/>
            <a:ext cx="3962399" cy="5262965"/>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FF0000"/>
                </a:solidFill>
              </a:rPr>
              <a:t>Pressure altitude </a:t>
            </a:r>
            <a:r>
              <a:rPr lang="en-US" sz="2400" b="1" dirty="0">
                <a:solidFill>
                  <a:srgbClr val="000000"/>
                </a:solidFill>
              </a:rPr>
              <a:t>is the height above a standard datum plane (SDP), which is a theoretical level where the weight of the atmosphere is </a:t>
            </a:r>
            <a:r>
              <a:rPr lang="en-US" sz="2400" b="1" dirty="0">
                <a:solidFill>
                  <a:srgbClr val="FF0000"/>
                </a:solidFill>
              </a:rPr>
              <a:t>29.92 "Hg </a:t>
            </a:r>
            <a:r>
              <a:rPr lang="en-US" sz="2400" b="1" dirty="0" smtClean="0">
                <a:solidFill>
                  <a:srgbClr val="FF0000"/>
                </a:solidFill>
              </a:rPr>
              <a:t>as </a:t>
            </a:r>
            <a:r>
              <a:rPr lang="en-US" sz="2400" b="1" dirty="0">
                <a:solidFill>
                  <a:srgbClr val="FF0000"/>
                </a:solidFill>
              </a:rPr>
              <a:t>measured by a barometer.</a:t>
            </a:r>
            <a:r>
              <a:rPr lang="en-US" sz="2400" b="1" dirty="0">
                <a:solidFill>
                  <a:srgbClr val="000000"/>
                </a:solidFill>
              </a:rPr>
              <a:t> </a:t>
            </a:r>
            <a:endParaRPr lang="en-US" sz="2400" b="1" dirty="0" smtClean="0">
              <a:solidFill>
                <a:srgbClr val="000000"/>
              </a:solidFill>
            </a:endParaRPr>
          </a:p>
          <a:p>
            <a:pPr marL="342865" indent="-342865">
              <a:buFont typeface="Arial" pitchFamily="34" charset="0"/>
              <a:buChar char="•"/>
            </a:pPr>
            <a:r>
              <a:rPr lang="en-US" sz="2400" b="1" dirty="0" smtClean="0">
                <a:solidFill>
                  <a:srgbClr val="FF0000"/>
                </a:solidFill>
              </a:rPr>
              <a:t>An </a:t>
            </a:r>
            <a:r>
              <a:rPr lang="en-US" sz="2400" b="1" dirty="0">
                <a:solidFill>
                  <a:srgbClr val="FF0000"/>
                </a:solidFill>
              </a:rPr>
              <a:t>altimeter is essentially a sensitive barometer calibrated to indicate altitude in the standard atmosphere. </a:t>
            </a:r>
            <a:endParaRPr lang="en-US" sz="2400" b="1" dirty="0" smtClean="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979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Pressure Altitude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2697554"/>
            <a:ext cx="4339388" cy="1569646"/>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FF0000"/>
                </a:solidFill>
              </a:rPr>
              <a:t>Pressure </a:t>
            </a:r>
            <a:r>
              <a:rPr lang="en-US" sz="2400" b="1" dirty="0">
                <a:solidFill>
                  <a:srgbClr val="FF0000"/>
                </a:solidFill>
              </a:rPr>
              <a:t>altitude is important as a basis for determining airplane </a:t>
            </a:r>
            <a:r>
              <a:rPr lang="en-US" sz="2400" b="1" dirty="0" smtClean="0">
                <a:solidFill>
                  <a:srgbClr val="FF0000"/>
                </a:solidFill>
              </a:rPr>
              <a:t>performance</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8333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Pressure Altitude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990600"/>
            <a:ext cx="4339388" cy="6001629"/>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FF0000"/>
                </a:solidFill>
              </a:rPr>
              <a:t>The pressure altitude can be determined by </a:t>
            </a:r>
            <a:r>
              <a:rPr lang="en-US" sz="2400" b="1" dirty="0">
                <a:solidFill>
                  <a:srgbClr val="000000"/>
                </a:solidFill>
              </a:rPr>
              <a:t>either of two methods</a:t>
            </a:r>
            <a:r>
              <a:rPr lang="en-US" sz="2400" b="1" dirty="0" smtClean="0">
                <a:solidFill>
                  <a:srgbClr val="000000"/>
                </a:solidFill>
              </a:rPr>
              <a:t>:</a:t>
            </a:r>
          </a:p>
          <a:p>
            <a:pPr marL="342865" indent="-342865">
              <a:buFont typeface="Arial" pitchFamily="34" charset="0"/>
              <a:buChar char="•"/>
            </a:pPr>
            <a:endParaRPr lang="en-US" sz="2400" b="1" dirty="0">
              <a:solidFill>
                <a:srgbClr val="000000"/>
              </a:solidFill>
            </a:endParaRPr>
          </a:p>
          <a:p>
            <a:r>
              <a:rPr lang="en-US" sz="2400" b="1" dirty="0" smtClean="0">
                <a:solidFill>
                  <a:srgbClr val="000000"/>
                </a:solidFill>
              </a:rPr>
              <a:t>	1</a:t>
            </a:r>
            <a:r>
              <a:rPr lang="en-US" sz="2400" b="1" dirty="0">
                <a:solidFill>
                  <a:srgbClr val="000000"/>
                </a:solidFill>
              </a:rPr>
              <a:t>. </a:t>
            </a:r>
            <a:r>
              <a:rPr lang="en-US" sz="2400" b="1" dirty="0">
                <a:solidFill>
                  <a:srgbClr val="FF0000"/>
                </a:solidFill>
              </a:rPr>
              <a:t>Setting the </a:t>
            </a:r>
            <a:r>
              <a:rPr lang="en-US" sz="2400" b="1" dirty="0" smtClean="0">
                <a:solidFill>
                  <a:srgbClr val="FF0000"/>
                </a:solidFill>
              </a:rPr>
              <a:t>	barometric </a:t>
            </a:r>
            <a:r>
              <a:rPr lang="en-US" sz="2400" b="1" dirty="0">
                <a:solidFill>
                  <a:srgbClr val="FF0000"/>
                </a:solidFill>
              </a:rPr>
              <a:t>scale of </a:t>
            </a:r>
            <a:r>
              <a:rPr lang="en-US" sz="2400" b="1" dirty="0" smtClean="0">
                <a:solidFill>
                  <a:srgbClr val="FF0000"/>
                </a:solidFill>
              </a:rPr>
              <a:t>	the </a:t>
            </a:r>
            <a:r>
              <a:rPr lang="en-US" sz="2400" b="1" dirty="0">
                <a:solidFill>
                  <a:srgbClr val="FF0000"/>
                </a:solidFill>
              </a:rPr>
              <a:t>altimeter to 29.92 </a:t>
            </a:r>
            <a:r>
              <a:rPr lang="en-US" sz="2400" b="1" dirty="0" smtClean="0">
                <a:solidFill>
                  <a:srgbClr val="FF0000"/>
                </a:solidFill>
              </a:rPr>
              <a:t>	and </a:t>
            </a:r>
            <a:r>
              <a:rPr lang="en-US" sz="2400" b="1" dirty="0">
                <a:solidFill>
                  <a:srgbClr val="FF0000"/>
                </a:solidFill>
              </a:rPr>
              <a:t>reading the </a:t>
            </a:r>
            <a:r>
              <a:rPr lang="en-US" sz="2400" b="1" dirty="0" smtClean="0">
                <a:solidFill>
                  <a:srgbClr val="FF0000"/>
                </a:solidFill>
              </a:rPr>
              <a:t>	indicated </a:t>
            </a:r>
            <a:r>
              <a:rPr lang="en-US" sz="2400" b="1" dirty="0">
                <a:solidFill>
                  <a:srgbClr val="FF0000"/>
                </a:solidFill>
              </a:rPr>
              <a:t>altitude</a:t>
            </a:r>
            <a:r>
              <a:rPr lang="en-US" sz="2400" b="1" dirty="0" smtClean="0">
                <a:solidFill>
                  <a:srgbClr val="000000"/>
                </a:solidFill>
              </a:rPr>
              <a:t>.</a:t>
            </a:r>
          </a:p>
          <a:p>
            <a:pPr marL="342865" indent="-342865">
              <a:buFont typeface="Arial" pitchFamily="34" charset="0"/>
              <a:buChar char="•"/>
            </a:pPr>
            <a:endParaRPr lang="en-US" sz="2400" b="1" dirty="0">
              <a:solidFill>
                <a:srgbClr val="000000"/>
              </a:solidFill>
            </a:endParaRPr>
          </a:p>
          <a:p>
            <a:r>
              <a:rPr lang="en-US" sz="2400" b="1" dirty="0" smtClean="0">
                <a:solidFill>
                  <a:srgbClr val="000000"/>
                </a:solidFill>
              </a:rPr>
              <a:t>	2</a:t>
            </a:r>
            <a:r>
              <a:rPr lang="en-US" sz="2400" b="1" dirty="0">
                <a:solidFill>
                  <a:srgbClr val="000000"/>
                </a:solidFill>
              </a:rPr>
              <a:t>. Applying a </a:t>
            </a:r>
            <a:r>
              <a:rPr lang="en-US" sz="2400" b="1" dirty="0" smtClean="0">
                <a:solidFill>
                  <a:srgbClr val="000000"/>
                </a:solidFill>
              </a:rPr>
              <a:t>	correction </a:t>
            </a:r>
            <a:r>
              <a:rPr lang="en-US" sz="2400" b="1" dirty="0">
                <a:solidFill>
                  <a:srgbClr val="000000"/>
                </a:solidFill>
              </a:rPr>
              <a:t>factor to </a:t>
            </a:r>
            <a:r>
              <a:rPr lang="en-US" sz="2400" b="1" dirty="0" smtClean="0">
                <a:solidFill>
                  <a:srgbClr val="000000"/>
                </a:solidFill>
              </a:rPr>
              <a:t>	the </a:t>
            </a:r>
            <a:r>
              <a:rPr lang="en-US" sz="2400" b="1" dirty="0">
                <a:solidFill>
                  <a:srgbClr val="000000"/>
                </a:solidFill>
              </a:rPr>
              <a:t>indicated altitude </a:t>
            </a:r>
            <a:r>
              <a:rPr lang="en-US" sz="2400" b="1" dirty="0" smtClean="0">
                <a:solidFill>
                  <a:srgbClr val="000000"/>
                </a:solidFill>
              </a:rPr>
              <a:t>	according </a:t>
            </a:r>
            <a:r>
              <a:rPr lang="en-US" sz="2400" b="1" dirty="0">
                <a:solidFill>
                  <a:srgbClr val="000000"/>
                </a:solidFill>
              </a:rPr>
              <a:t>to the </a:t>
            </a:r>
            <a:r>
              <a:rPr lang="en-US" sz="2400" b="1" dirty="0" smtClean="0">
                <a:solidFill>
                  <a:srgbClr val="000000"/>
                </a:solidFill>
              </a:rPr>
              <a:t>	reported </a:t>
            </a:r>
            <a:r>
              <a:rPr lang="en-US" sz="2400" b="1" dirty="0">
                <a:solidFill>
                  <a:srgbClr val="000000"/>
                </a:solidFill>
              </a:rPr>
              <a:t>altimeter </a:t>
            </a:r>
            <a:r>
              <a:rPr lang="en-US" sz="2400" b="1" dirty="0" smtClean="0">
                <a:solidFill>
                  <a:srgbClr val="000000"/>
                </a:solidFill>
              </a:rPr>
              <a:t>	setting</a:t>
            </a:r>
            <a:r>
              <a:rPr lang="en-US" sz="2400" b="1" dirty="0">
                <a:solidFill>
                  <a:srgbClr val="000000"/>
                </a:solidFill>
              </a:rPr>
              <a:t>.</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574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990600"/>
            <a:ext cx="4339388" cy="5262965"/>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Aircraft </a:t>
            </a:r>
            <a:r>
              <a:rPr lang="en-US" sz="2400" b="1" dirty="0">
                <a:solidFill>
                  <a:srgbClr val="000000"/>
                </a:solidFill>
              </a:rPr>
              <a:t>operate in a nonstandard atmosphere and the term density altitude is used for correlating aerodynamic performance in the nonstandard atmosphere. </a:t>
            </a:r>
            <a:endParaRPr lang="en-US" sz="2400" b="1" dirty="0" smtClean="0">
              <a:solidFill>
                <a:srgbClr val="00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000000"/>
                </a:solidFill>
              </a:rPr>
              <a:t>Density </a:t>
            </a:r>
            <a:r>
              <a:rPr lang="en-US" sz="2400" b="1" dirty="0">
                <a:solidFill>
                  <a:srgbClr val="000000"/>
                </a:solidFill>
              </a:rPr>
              <a:t>altitude is the vertical distance above sea level in the standard atmosphere at which a given density is to be found.</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740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990600"/>
            <a:ext cx="4339388" cy="5262965"/>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The density of air has significant effects on the aircraft’s performance because as air becomes less dense, it reduces:</a:t>
            </a:r>
          </a:p>
          <a:p>
            <a:r>
              <a:rPr lang="en-US" sz="2400" b="1" dirty="0" smtClean="0">
                <a:solidFill>
                  <a:srgbClr val="000000"/>
                </a:solidFill>
              </a:rPr>
              <a:t>	• </a:t>
            </a:r>
            <a:r>
              <a:rPr lang="en-US" sz="2400" b="1" dirty="0">
                <a:solidFill>
                  <a:srgbClr val="000000"/>
                </a:solidFill>
              </a:rPr>
              <a:t>Power because the </a:t>
            </a:r>
            <a:r>
              <a:rPr lang="en-US" sz="2400" b="1" dirty="0" smtClean="0">
                <a:solidFill>
                  <a:srgbClr val="000000"/>
                </a:solidFill>
              </a:rPr>
              <a:t>	engine </a:t>
            </a:r>
            <a:r>
              <a:rPr lang="en-US" sz="2400" b="1" dirty="0">
                <a:solidFill>
                  <a:srgbClr val="000000"/>
                </a:solidFill>
              </a:rPr>
              <a:t>takes in less </a:t>
            </a:r>
            <a:r>
              <a:rPr lang="en-US" sz="2400" b="1" dirty="0" smtClean="0">
                <a:solidFill>
                  <a:srgbClr val="000000"/>
                </a:solidFill>
              </a:rPr>
              <a:t>	air</a:t>
            </a:r>
            <a:r>
              <a:rPr lang="en-US" sz="2400" b="1" dirty="0">
                <a:solidFill>
                  <a:srgbClr val="000000"/>
                </a:solidFill>
              </a:rPr>
              <a:t>.</a:t>
            </a:r>
          </a:p>
          <a:p>
            <a:r>
              <a:rPr lang="en-US" sz="2400" b="1" dirty="0" smtClean="0">
                <a:solidFill>
                  <a:srgbClr val="000000"/>
                </a:solidFill>
              </a:rPr>
              <a:t>	• </a:t>
            </a:r>
            <a:r>
              <a:rPr lang="en-US" sz="2400" b="1" dirty="0">
                <a:solidFill>
                  <a:srgbClr val="000000"/>
                </a:solidFill>
              </a:rPr>
              <a:t>Thrust because a </a:t>
            </a:r>
            <a:r>
              <a:rPr lang="en-US" sz="2400" b="1" dirty="0" smtClean="0">
                <a:solidFill>
                  <a:srgbClr val="000000"/>
                </a:solidFill>
              </a:rPr>
              <a:t>	propeller </a:t>
            </a:r>
            <a:r>
              <a:rPr lang="en-US" sz="2400" b="1" dirty="0">
                <a:solidFill>
                  <a:srgbClr val="000000"/>
                </a:solidFill>
              </a:rPr>
              <a:t>is less </a:t>
            </a:r>
            <a:r>
              <a:rPr lang="en-US" sz="2400" b="1" dirty="0" smtClean="0">
                <a:solidFill>
                  <a:srgbClr val="000000"/>
                </a:solidFill>
              </a:rPr>
              <a:t>	efficient </a:t>
            </a:r>
            <a:r>
              <a:rPr lang="en-US" sz="2400" b="1" dirty="0">
                <a:solidFill>
                  <a:srgbClr val="000000"/>
                </a:solidFill>
              </a:rPr>
              <a:t>in thin air.</a:t>
            </a:r>
          </a:p>
          <a:p>
            <a:r>
              <a:rPr lang="en-US" sz="2400" b="1" dirty="0" smtClean="0">
                <a:solidFill>
                  <a:srgbClr val="000000"/>
                </a:solidFill>
              </a:rPr>
              <a:t>	• </a:t>
            </a:r>
            <a:r>
              <a:rPr lang="en-US" sz="2400" b="1" dirty="0">
                <a:solidFill>
                  <a:srgbClr val="000000"/>
                </a:solidFill>
              </a:rPr>
              <a:t>Lift because the thin </a:t>
            </a:r>
            <a:r>
              <a:rPr lang="en-US" sz="2400" b="1" dirty="0" smtClean="0">
                <a:solidFill>
                  <a:srgbClr val="000000"/>
                </a:solidFill>
              </a:rPr>
              <a:t>	air </a:t>
            </a:r>
            <a:r>
              <a:rPr lang="en-US" sz="2400" b="1" dirty="0">
                <a:solidFill>
                  <a:srgbClr val="000000"/>
                </a:solidFill>
              </a:rPr>
              <a:t>exerts less force </a:t>
            </a:r>
            <a:r>
              <a:rPr lang="en-US" sz="2400" b="1" dirty="0" smtClean="0">
                <a:solidFill>
                  <a:srgbClr val="000000"/>
                </a:solidFill>
              </a:rPr>
              <a:t>	on </a:t>
            </a:r>
            <a:r>
              <a:rPr lang="en-US" sz="2400" b="1" dirty="0">
                <a:solidFill>
                  <a:srgbClr val="000000"/>
                </a:solidFill>
              </a:rPr>
              <a:t>the airfoils.</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209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990600"/>
            <a:ext cx="4339388" cy="5262965"/>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As the density of the air increases (lower density altitude), aircraft performance increases and conversely as air density decreases (higher density altitude), aircraft performance decreases. </a:t>
            </a:r>
            <a:endParaRPr lang="en-US" sz="2400" b="1" dirty="0" smtClean="0">
              <a:solidFill>
                <a:srgbClr val="00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000000"/>
                </a:solidFill>
              </a:rPr>
              <a:t>A </a:t>
            </a:r>
            <a:r>
              <a:rPr lang="en-US" sz="2400" b="1" dirty="0">
                <a:solidFill>
                  <a:srgbClr val="000000"/>
                </a:solidFill>
              </a:rPr>
              <a:t>decrease in air density means a high density altitude; an increase in air density means a lower density altitude.</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461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Types of Aircraft Construction</a:t>
            </a:r>
            <a:br>
              <a:rPr lang="en-US" sz="4400" b="1" dirty="0" smtClean="0"/>
            </a:br>
            <a:r>
              <a:rPr lang="en-US" sz="4000" b="1" i="1" dirty="0" smtClean="0">
                <a:effectLst>
                  <a:outerShdw blurRad="38100" dist="38100" dir="2700000" algn="tl">
                    <a:srgbClr val="000000">
                      <a:alpha val="43137"/>
                    </a:srgbClr>
                  </a:outerShdw>
                </a:effectLst>
              </a:rPr>
              <a:t>Advantages of Construction</a:t>
            </a:r>
            <a:endParaRPr lang="en-US" sz="3200" b="1" i="1" dirty="0">
              <a:effectLst>
                <a:outerShdw blurRad="38100" dist="38100" dir="2700000" algn="tl">
                  <a:srgbClr val="000000">
                    <a:alpha val="43137"/>
                  </a:srgbClr>
                </a:outerShdw>
              </a:effectLst>
            </a:endParaRPr>
          </a:p>
        </p:txBody>
      </p:sp>
      <p:sp>
        <p:nvSpPr>
          <p:cNvPr id="5" name="TextBox 4"/>
          <p:cNvSpPr txBox="1"/>
          <p:nvPr/>
        </p:nvSpPr>
        <p:spPr>
          <a:xfrm>
            <a:off x="304800" y="1523999"/>
            <a:ext cx="4495800" cy="4524301"/>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FF0000"/>
                </a:solidFill>
              </a:rPr>
              <a:t>Lack of corrosion </a:t>
            </a:r>
            <a:r>
              <a:rPr lang="en-US" sz="2400" b="1" dirty="0">
                <a:solidFill>
                  <a:srgbClr val="000000"/>
                </a:solidFill>
              </a:rPr>
              <a:t>is a third advantage of composites.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Engineers </a:t>
            </a:r>
            <a:r>
              <a:rPr lang="en-US" sz="2400" b="1" dirty="0">
                <a:solidFill>
                  <a:srgbClr val="000000"/>
                </a:solidFill>
              </a:rPr>
              <a:t>are no longer as concerned about corrosion from moisture condensation on the hidden areas of the fuselage skins, such as behind insulation blankets.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This </a:t>
            </a:r>
            <a:r>
              <a:rPr lang="en-US" sz="2400" b="1" dirty="0">
                <a:solidFill>
                  <a:srgbClr val="000000"/>
                </a:solidFill>
              </a:rPr>
              <a:t>should </a:t>
            </a:r>
            <a:r>
              <a:rPr lang="en-US" sz="2400" b="1" dirty="0">
                <a:solidFill>
                  <a:srgbClr val="FF0000"/>
                </a:solidFill>
              </a:rPr>
              <a:t>lead to lower long-term maintenance costs for the airlines.</a:t>
            </a:r>
            <a:endParaRPr lang="en-US" sz="2400" b="1" dirty="0" smtClean="0">
              <a:solidFill>
                <a:srgbClr val="FF0000"/>
              </a:solidFill>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07564"/>
            <a:ext cx="3962400" cy="2757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517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600200"/>
            <a:ext cx="4339388" cy="4154969"/>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Density altitude is used in calculating aircraft performance, because under standard atmospheric conditions, air at each level in the atmosphere not only has a specific density, its pressure altitude and density altitude identify the same level.</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530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600200"/>
            <a:ext cx="4339388" cy="2308310"/>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Density altitude is determined by first finding pressure altitude, and then correcting this altitude for nonstandard temperature variations. </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3708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600200"/>
            <a:ext cx="4339388" cy="4893633"/>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Since </a:t>
            </a:r>
            <a:r>
              <a:rPr lang="en-US" sz="2400" b="1" dirty="0">
                <a:solidFill>
                  <a:srgbClr val="000000"/>
                </a:solidFill>
              </a:rPr>
              <a:t>density varies directly with pressure, and inversely with temperature, a given pressure altitude may exist for a wide range of temperature by allowing the density to vary. </a:t>
            </a:r>
            <a:endParaRPr lang="en-US" sz="2400" b="1" dirty="0" smtClean="0">
              <a:solidFill>
                <a:srgbClr val="00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000000"/>
                </a:solidFill>
              </a:rPr>
              <a:t>However</a:t>
            </a:r>
            <a:r>
              <a:rPr lang="en-US" sz="2400" b="1" dirty="0">
                <a:solidFill>
                  <a:srgbClr val="000000"/>
                </a:solidFill>
              </a:rPr>
              <a:t>, a known density occurs for any one temperature and pressure altitude.</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6345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600200"/>
            <a:ext cx="4339388" cy="4524301"/>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The density of the air has a pronounced effect on aircraft and engine performance</a:t>
            </a:r>
            <a:r>
              <a:rPr lang="en-US" sz="2400" b="1" dirty="0" smtClean="0">
                <a:solidFill>
                  <a:srgbClr val="000000"/>
                </a:solidFill>
              </a:rPr>
              <a:t>.</a:t>
            </a:r>
          </a:p>
          <a:p>
            <a:pPr marL="342865" indent="-342865">
              <a:buFont typeface="Arial" pitchFamily="34" charset="0"/>
              <a:buChar char="•"/>
            </a:pP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Regardless </a:t>
            </a:r>
            <a:r>
              <a:rPr lang="en-US" sz="2400" b="1" dirty="0">
                <a:solidFill>
                  <a:srgbClr val="000000"/>
                </a:solidFill>
              </a:rPr>
              <a:t>of the actual altitude at which the aircraft is operating, it will perform as though it were operating at an altitude equal to the existing density altitude.</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0339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600200"/>
            <a:ext cx="4339388" cy="3416306"/>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Air density is affected by changes in altitude, temperature, and humidity. </a:t>
            </a:r>
            <a:endParaRPr lang="en-US" sz="2400" b="1" dirty="0" smtClean="0">
              <a:solidFill>
                <a:srgbClr val="00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000000"/>
                </a:solidFill>
              </a:rPr>
              <a:t>High </a:t>
            </a:r>
            <a:r>
              <a:rPr lang="en-US" sz="2400" b="1" dirty="0">
                <a:solidFill>
                  <a:srgbClr val="000000"/>
                </a:solidFill>
              </a:rPr>
              <a:t>density altitude refers to thin air while low density altitude refers to dense air.</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515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600200"/>
            <a:ext cx="4339388" cy="3046974"/>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The conditions that result in a high density altitude are high elevations, low atmospheric pressures, high temperatures, high humidity, or some combination of these factors.</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8391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endParaRPr lang="en-US" sz="3600" b="1" i="1" dirty="0">
              <a:effectLst>
                <a:outerShdw blurRad="38100" dist="38100" dir="2700000" algn="tl">
                  <a:srgbClr val="000000">
                    <a:alpha val="43137"/>
                  </a:srgbClr>
                </a:outerShdw>
              </a:effectLst>
            </a:endParaRPr>
          </a:p>
        </p:txBody>
      </p:sp>
      <p:sp>
        <p:nvSpPr>
          <p:cNvPr id="5" name="TextBox 4"/>
          <p:cNvSpPr txBox="1"/>
          <p:nvPr/>
        </p:nvSpPr>
        <p:spPr>
          <a:xfrm>
            <a:off x="232612" y="1600200"/>
            <a:ext cx="4339388" cy="2308310"/>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Lower elevations, high atmospheric pressure, low temperatures, and low humidity are more indicative of low density altitude.</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8544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br>
              <a:rPr lang="en-US" sz="4400" b="1" dirty="0" smtClean="0"/>
            </a:br>
            <a:r>
              <a:rPr lang="en-US" sz="3200" b="1" i="1" dirty="0" smtClean="0">
                <a:effectLst>
                  <a:outerShdw blurRad="38100" dist="38100" dir="2700000" algn="tl">
                    <a:srgbClr val="000000">
                      <a:alpha val="43137"/>
                    </a:srgbClr>
                  </a:outerShdw>
                </a:effectLst>
              </a:rPr>
              <a:t>Effect of Pressure on Density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232612" y="1600200"/>
            <a:ext cx="4339388" cy="4893633"/>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Since air is a gas, it can be compressed or expanded.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When </a:t>
            </a:r>
            <a:r>
              <a:rPr lang="en-US" sz="2400" b="1" dirty="0">
                <a:solidFill>
                  <a:srgbClr val="000000"/>
                </a:solidFill>
              </a:rPr>
              <a:t>air is compressed, a greater amount of air can occupy a given volume.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Conversely</a:t>
            </a:r>
            <a:r>
              <a:rPr lang="en-US" sz="2400" b="1" dirty="0">
                <a:solidFill>
                  <a:srgbClr val="000000"/>
                </a:solidFill>
              </a:rPr>
              <a:t>, when pressure on a given volume of air is decreased, the air expands and occupies a greater space.</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7438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br>
              <a:rPr lang="en-US" sz="4400" b="1" dirty="0" smtClean="0"/>
            </a:br>
            <a:r>
              <a:rPr lang="en-US" sz="3200" b="1" i="1" dirty="0" smtClean="0">
                <a:effectLst>
                  <a:outerShdw blurRad="38100" dist="38100" dir="2700000" algn="tl">
                    <a:srgbClr val="000000">
                      <a:alpha val="43137"/>
                    </a:srgbClr>
                  </a:outerShdw>
                </a:effectLst>
              </a:rPr>
              <a:t>Effect of Pressure on Density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232612" y="1371600"/>
            <a:ext cx="4339388" cy="3046974"/>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At a lower pressure, the original column of air contains a smaller mass of air.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The </a:t>
            </a:r>
            <a:r>
              <a:rPr lang="en-US" sz="2400" b="1" dirty="0">
                <a:solidFill>
                  <a:srgbClr val="000000"/>
                </a:solidFill>
              </a:rPr>
              <a:t>density is decreased because density is directly proportional to pressure. </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4252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br>
              <a:rPr lang="en-US" sz="4400" b="1" dirty="0" smtClean="0"/>
            </a:br>
            <a:r>
              <a:rPr lang="en-US" sz="3200" b="1" i="1" dirty="0" smtClean="0">
                <a:effectLst>
                  <a:outerShdw blurRad="38100" dist="38100" dir="2700000" algn="tl">
                    <a:srgbClr val="000000">
                      <a:alpha val="43137"/>
                    </a:srgbClr>
                  </a:outerShdw>
                </a:effectLst>
              </a:rPr>
              <a:t>Effect of Pressure on Density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232612" y="1371600"/>
            <a:ext cx="4339388" cy="2677642"/>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If </a:t>
            </a:r>
            <a:r>
              <a:rPr lang="en-US" sz="2400" b="1" dirty="0">
                <a:solidFill>
                  <a:srgbClr val="000000"/>
                </a:solidFill>
              </a:rPr>
              <a:t>the pressure is doubled, the density is doubled; if the pressure is lowered, the density is lowered.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This </a:t>
            </a:r>
            <a:r>
              <a:rPr lang="en-US" sz="2400" b="1" dirty="0">
                <a:solidFill>
                  <a:srgbClr val="000000"/>
                </a:solidFill>
              </a:rPr>
              <a:t>statement is true only at a constant temperature.</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71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39" name="AutoShape 3" descr="image1.pn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4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4" tIns="32142" rIns="64284" bIns="32142"/>
          <a:lstStyle/>
          <a:p>
            <a:endParaRPr lang="en-US">
              <a:solidFill>
                <a:srgbClr val="000000"/>
              </a:solidFill>
            </a:endParaRPr>
          </a:p>
        </p:txBody>
      </p:sp>
      <p:sp>
        <p:nvSpPr>
          <p:cNvPr id="14341" name="Rectangle 5"/>
          <p:cNvSpPr>
            <a:spLocks noGrp="1" noChangeArrowheads="1"/>
          </p:cNvSpPr>
          <p:nvPr>
            <p:ph type="body" idx="1"/>
          </p:nvPr>
        </p:nvSpPr>
        <p:spPr>
          <a:xfrm>
            <a:off x="178596" y="685353"/>
            <a:ext cx="8786813" cy="5866805"/>
          </a:xfrm>
        </p:spPr>
        <p:txBody>
          <a:bodyPr lIns="88887" tIns="50793" rIns="88887" bIns="50793"/>
          <a:lstStyle/>
          <a:p>
            <a:pPr marL="550217" indent="-473209" defTabSz="914051" eaLnBrk="1">
              <a:spcBef>
                <a:spcPts val="281"/>
              </a:spcBef>
              <a:buClr>
                <a:srgbClr val="2DA2BF"/>
              </a:buClr>
              <a:buNone/>
            </a:pPr>
            <a:r>
              <a:rPr lang="en-US" b="1" dirty="0" smtClean="0">
                <a:latin typeface="Helvetica" charset="0"/>
                <a:ea typeface="Helvetica" charset="0"/>
                <a:cs typeface="Helvetica" charset="0"/>
                <a:sym typeface="Helvetica" charset="0"/>
              </a:rPr>
              <a:t>Utilizing your notes and past knowledge answer the following questions:</a:t>
            </a:r>
          </a:p>
          <a:p>
            <a:pPr marL="550217" indent="-473209" defTabSz="914051" eaLnBrk="1">
              <a:spcBef>
                <a:spcPts val="281"/>
              </a:spcBef>
              <a:buClr>
                <a:srgbClr val="2DA2BF"/>
              </a:buClr>
              <a:buNone/>
            </a:pPr>
            <a:endParaRPr lang="en-US" dirty="0" smtClean="0">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500" b="1" dirty="0">
                <a:solidFill>
                  <a:schemeClr val="bg1">
                    <a:lumMod val="85000"/>
                  </a:schemeClr>
                </a:solidFill>
              </a:rPr>
              <a:t>What </a:t>
            </a:r>
            <a:r>
              <a:rPr lang="en-US" sz="2500" b="1" dirty="0" smtClean="0">
                <a:solidFill>
                  <a:schemeClr val="bg1">
                    <a:lumMod val="85000"/>
                  </a:schemeClr>
                </a:solidFill>
              </a:rPr>
              <a:t>is an advantage of composites that aids in lowering maintenance costs?</a:t>
            </a:r>
            <a:endParaRPr lang="en-US" sz="2500" b="1" dirty="0">
              <a:solidFill>
                <a:schemeClr val="bg1">
                  <a:lumMod val="85000"/>
                </a:schemeClr>
              </a:solidFill>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b="1" dirty="0" smtClean="0">
                <a:ea typeface="Helvetica" charset="0"/>
                <a:cs typeface="Helvetica" charset="0"/>
                <a:sym typeface="Helvetica" charset="0"/>
              </a:rPr>
              <a:t>What is a potential disadvantage of composites in a hot climate or conditions?</a:t>
            </a:r>
          </a:p>
          <a:p>
            <a:pPr marL="550217" indent="-473209" defTabSz="914051" eaLnBrk="1">
              <a:spcBef>
                <a:spcPts val="281"/>
              </a:spcBef>
              <a:buClr>
                <a:srgbClr val="000000"/>
              </a:buClr>
              <a:buSzPct val="80000"/>
              <a:buFontTx/>
              <a:buAutoNum type="arabicParenR"/>
            </a:pPr>
            <a:r>
              <a:rPr lang="en-US" b="1" dirty="0" smtClean="0">
                <a:solidFill>
                  <a:schemeClr val="bg1">
                    <a:lumMod val="85000"/>
                  </a:schemeClr>
                </a:solidFill>
                <a:ea typeface="Helvetica" charset="0"/>
                <a:cs typeface="Helvetica" charset="0"/>
                <a:sym typeface="Helvetica" charset="0"/>
              </a:rPr>
              <a:t>Describe the care maintainers must utilize with paint strippers on composite materials?</a:t>
            </a:r>
          </a:p>
          <a:p>
            <a:pPr marL="550217" indent="-473209" defTabSz="914051" eaLnBrk="1">
              <a:spcBef>
                <a:spcPts val="281"/>
              </a:spcBef>
              <a:buClr>
                <a:srgbClr val="000000"/>
              </a:buClr>
              <a:buSzPct val="80000"/>
              <a:buFontTx/>
              <a:buAutoNum type="arabicParenR"/>
            </a:pPr>
            <a:r>
              <a:rPr lang="en-US" b="1" dirty="0">
                <a:solidFill>
                  <a:schemeClr val="bg1">
                    <a:lumMod val="85000"/>
                  </a:schemeClr>
                </a:solidFill>
                <a:ea typeface="Helvetica" charset="0"/>
                <a:cs typeface="Helvetica" charset="0"/>
                <a:sym typeface="Helvetica" charset="0"/>
              </a:rPr>
              <a:t>What </a:t>
            </a:r>
            <a:r>
              <a:rPr lang="en-US" b="1" dirty="0" smtClean="0">
                <a:solidFill>
                  <a:schemeClr val="bg1">
                    <a:lumMod val="85000"/>
                  </a:schemeClr>
                </a:solidFill>
                <a:ea typeface="Helvetica" charset="0"/>
                <a:cs typeface="Helvetica" charset="0"/>
                <a:sym typeface="Helvetica" charset="0"/>
              </a:rPr>
              <a:t>are the three categories of aircraft instruments?</a:t>
            </a:r>
            <a:endParaRPr lang="en-US" b="1" dirty="0">
              <a:solidFill>
                <a:schemeClr val="bg1">
                  <a:lumMod val="85000"/>
                </a:schemeClr>
              </a:solidFill>
              <a:ea typeface="Helvetica" charset="0"/>
              <a:cs typeface="Helvetica" charset="0"/>
              <a:sym typeface="Helvetica" charset="0"/>
            </a:endParaRPr>
          </a:p>
          <a:p>
            <a:pPr marL="550217" indent="-473209" defTabSz="914051" eaLnBrk="1">
              <a:spcBef>
                <a:spcPts val="281"/>
              </a:spcBef>
              <a:buClr>
                <a:srgbClr val="000000"/>
              </a:buClr>
              <a:buSzPct val="80000"/>
              <a:buFontTx/>
              <a:buAutoNum type="arabicParenR"/>
            </a:pPr>
            <a:r>
              <a:rPr lang="en-US" b="1" dirty="0" smtClean="0">
                <a:solidFill>
                  <a:schemeClr val="bg1">
                    <a:lumMod val="85000"/>
                  </a:schemeClr>
                </a:solidFill>
                <a:ea typeface="Helvetica" charset="0"/>
                <a:cs typeface="Helvetica" charset="0"/>
                <a:sym typeface="Helvetica" charset="0"/>
              </a:rPr>
              <a:t>Describe the differences between a 3 satellite and 4 satellite GPS lock-on.</a:t>
            </a:r>
            <a:endParaRPr lang="en-US" b="1" dirty="0">
              <a:solidFill>
                <a:schemeClr val="bg1">
                  <a:lumMod val="85000"/>
                </a:schemeClr>
              </a:solidFill>
              <a:ea typeface="Helvetica" charset="0"/>
              <a:cs typeface="Helvetica" charset="0"/>
              <a:sym typeface="Helvetica" charset="0"/>
            </a:endParaRPr>
          </a:p>
        </p:txBody>
      </p:sp>
      <p:sp>
        <p:nvSpPr>
          <p:cNvPr id="3078" name="Rectangle 6"/>
          <p:cNvSpPr>
            <a:spLocks noGrp="1" noChangeArrowheads="1"/>
          </p:cNvSpPr>
          <p:nvPr>
            <p:ph type="title"/>
          </p:nvPr>
        </p:nvSpPr>
        <p:spPr>
          <a:xfrm>
            <a:off x="456533" y="0"/>
            <a:ext cx="8229823" cy="837158"/>
          </a:xfrm>
        </p:spPr>
        <p:txBody>
          <a:bodyPr lIns="88887" tIns="50793" rIns="88887" bIns="50793"/>
          <a:lstStyle/>
          <a:p>
            <a:pPr defTabSz="914051" eaLnBrk="1">
              <a:defRPr/>
            </a:pP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9/17 </a:t>
            </a: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153461704"/>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br>
              <a:rPr lang="en-US" sz="4400" b="1" dirty="0" smtClean="0"/>
            </a:br>
            <a:r>
              <a:rPr lang="en-US" sz="3200" b="1" i="1" dirty="0" smtClean="0">
                <a:effectLst>
                  <a:outerShdw blurRad="38100" dist="38100" dir="2700000" algn="tl">
                    <a:srgbClr val="000000">
                      <a:alpha val="43137"/>
                    </a:srgbClr>
                  </a:outerShdw>
                </a:effectLst>
              </a:rPr>
              <a:t>Effect of Temperature on Density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232612" y="1371600"/>
            <a:ext cx="4339388" cy="4893633"/>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Increasing the temperature of a substance decreases its density.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Conversely</a:t>
            </a:r>
            <a:r>
              <a:rPr lang="en-US" sz="2400" b="1" dirty="0">
                <a:solidFill>
                  <a:srgbClr val="000000"/>
                </a:solidFill>
              </a:rPr>
              <a:t>, decreasing the temperature increases the density.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Thus</a:t>
            </a:r>
            <a:r>
              <a:rPr lang="en-US" sz="2400" b="1" dirty="0">
                <a:solidFill>
                  <a:srgbClr val="000000"/>
                </a:solidFill>
              </a:rPr>
              <a:t>, the density of air varies inversely with temperature.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This </a:t>
            </a:r>
            <a:r>
              <a:rPr lang="en-US" sz="2400" b="1" dirty="0">
                <a:solidFill>
                  <a:srgbClr val="000000"/>
                </a:solidFill>
              </a:rPr>
              <a:t>statement is true only at a constant pressure.</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20116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br>
              <a:rPr lang="en-US" sz="4400" b="1" dirty="0" smtClean="0"/>
            </a:br>
            <a:r>
              <a:rPr lang="en-US" sz="3200" b="1" i="1" dirty="0" smtClean="0">
                <a:effectLst>
                  <a:outerShdw blurRad="38100" dist="38100" dir="2700000" algn="tl">
                    <a:srgbClr val="000000">
                      <a:alpha val="43137"/>
                    </a:srgbClr>
                  </a:outerShdw>
                </a:effectLst>
              </a:rPr>
              <a:t>Effect of Temperature on Density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232612" y="1371600"/>
            <a:ext cx="4339388" cy="4893633"/>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In the atmosphere, both temperature and pressure decrease with altitude, and have conflicting effects upon density.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However</a:t>
            </a:r>
            <a:r>
              <a:rPr lang="en-US" sz="2400" b="1" dirty="0">
                <a:solidFill>
                  <a:srgbClr val="000000"/>
                </a:solidFill>
              </a:rPr>
              <a:t>, the fairly rapid drop in pressure as altitude is increased usually has the dominating effect.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Hence</a:t>
            </a:r>
            <a:r>
              <a:rPr lang="en-US" sz="2400" b="1" dirty="0">
                <a:solidFill>
                  <a:srgbClr val="000000"/>
                </a:solidFill>
              </a:rPr>
              <a:t>, pilots can expect the density to decrease with altitude.</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4126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br>
              <a:rPr lang="en-US" sz="4400" b="1" dirty="0" smtClean="0"/>
            </a:br>
            <a:r>
              <a:rPr lang="en-US" sz="3200" b="1" i="1" dirty="0" smtClean="0">
                <a:effectLst>
                  <a:outerShdw blurRad="38100" dist="38100" dir="2700000" algn="tl">
                    <a:srgbClr val="000000">
                      <a:alpha val="43137"/>
                    </a:srgbClr>
                  </a:outerShdw>
                </a:effectLst>
              </a:rPr>
              <a:t>Effect of Humidity on Density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232612" y="1371600"/>
            <a:ext cx="4339388" cy="3416306"/>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Humidity </a:t>
            </a:r>
            <a:r>
              <a:rPr lang="en-US" sz="2400" b="1" dirty="0">
                <a:solidFill>
                  <a:srgbClr val="000000"/>
                </a:solidFill>
              </a:rPr>
              <a:t>may become an important factor in the performance of an aircraft.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Water </a:t>
            </a:r>
            <a:r>
              <a:rPr lang="en-US" sz="2400" b="1" dirty="0">
                <a:solidFill>
                  <a:srgbClr val="000000"/>
                </a:solidFill>
              </a:rPr>
              <a:t>vapor is lighter than air; consequently, moist air is lighter than dry air. </a:t>
            </a:r>
            <a:endParaRPr lang="en-US" sz="2400" b="1" dirty="0" smtClean="0">
              <a:solidFill>
                <a:srgbClr val="000000"/>
              </a:solidFill>
            </a:endParaRPr>
          </a:p>
          <a:p>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357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br>
              <a:rPr lang="en-US" sz="4400" b="1" dirty="0" smtClean="0"/>
            </a:br>
            <a:r>
              <a:rPr lang="en-US" sz="3200" b="1" i="1" dirty="0" smtClean="0">
                <a:effectLst>
                  <a:outerShdw blurRad="38100" dist="38100" dir="2700000" algn="tl">
                    <a:srgbClr val="000000">
                      <a:alpha val="43137"/>
                    </a:srgbClr>
                  </a:outerShdw>
                </a:effectLst>
              </a:rPr>
              <a:t>Effect of Humidity on Density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232612" y="1371600"/>
            <a:ext cx="4339388" cy="4893633"/>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Therefore</a:t>
            </a:r>
            <a:r>
              <a:rPr lang="en-US" sz="2400" b="1" dirty="0">
                <a:solidFill>
                  <a:srgbClr val="000000"/>
                </a:solidFill>
              </a:rPr>
              <a:t>, as the water content of the air increases, the air becomes less dense, increasing density altitude and decreasing performance</a:t>
            </a:r>
            <a:r>
              <a:rPr lang="en-US" sz="2400" b="1" dirty="0" smtClean="0">
                <a:solidFill>
                  <a:srgbClr val="000000"/>
                </a:solidFill>
              </a:rPr>
              <a:t>.</a:t>
            </a:r>
          </a:p>
          <a:p>
            <a:pPr marL="342865" indent="-342865">
              <a:buFont typeface="Arial" pitchFamily="34" charset="0"/>
              <a:buChar char="•"/>
            </a:pP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It </a:t>
            </a:r>
            <a:r>
              <a:rPr lang="en-US" sz="2400" b="1" dirty="0">
                <a:solidFill>
                  <a:srgbClr val="000000"/>
                </a:solidFill>
              </a:rPr>
              <a:t>is lightest or least dense when, in a given set of conditions, it contains the maximum amount of water vapor.</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2109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br>
              <a:rPr lang="en-US" sz="4400" b="1" dirty="0" smtClean="0"/>
            </a:br>
            <a:r>
              <a:rPr lang="en-US" sz="3200" b="1" i="1" dirty="0" smtClean="0">
                <a:effectLst>
                  <a:outerShdw blurRad="38100" dist="38100" dir="2700000" algn="tl">
                    <a:srgbClr val="000000">
                      <a:alpha val="43137"/>
                    </a:srgbClr>
                  </a:outerShdw>
                </a:effectLst>
              </a:rPr>
              <a:t>Effect of Humidity on Density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232612" y="1371600"/>
            <a:ext cx="4339388" cy="5632297"/>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Humidity, also called relative humidity, refers to the amount of water vapor contained in the atmosphere, and is </a:t>
            </a:r>
            <a:r>
              <a:rPr lang="en-US" sz="2400" b="1" dirty="0" smtClean="0">
                <a:solidFill>
                  <a:srgbClr val="000000"/>
                </a:solidFill>
              </a:rPr>
              <a:t>expressed as </a:t>
            </a:r>
            <a:r>
              <a:rPr lang="en-US" sz="2400" b="1" dirty="0">
                <a:solidFill>
                  <a:srgbClr val="000000"/>
                </a:solidFill>
              </a:rPr>
              <a:t>a percentage of the maximum amount of water vapor the air can hold.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This </a:t>
            </a:r>
            <a:r>
              <a:rPr lang="en-US" sz="2400" b="1" dirty="0">
                <a:solidFill>
                  <a:srgbClr val="000000"/>
                </a:solidFill>
              </a:rPr>
              <a:t>amount varies with temperature. Warm air holds more water vapor, while colder air holds less.</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8883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br>
              <a:rPr lang="en-US" sz="4400" b="1" dirty="0" smtClean="0"/>
            </a:br>
            <a:r>
              <a:rPr lang="en-US" sz="3200" b="1" i="1" dirty="0" smtClean="0">
                <a:effectLst>
                  <a:outerShdw blurRad="38100" dist="38100" dir="2700000" algn="tl">
                    <a:srgbClr val="000000">
                      <a:alpha val="43137"/>
                    </a:srgbClr>
                  </a:outerShdw>
                </a:effectLst>
              </a:rPr>
              <a:t>Effect of Humidity on Density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232612" y="2209800"/>
            <a:ext cx="4339388" cy="3046974"/>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Perfectly dry air that contains no water vapor has a relative humidity of zero percent, while saturated air, which cannot hold any more water vapor, has a relative humidity of 100 percent.</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9696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br>
              <a:rPr lang="en-US" sz="4400" b="1" dirty="0" smtClean="0"/>
            </a:br>
            <a:r>
              <a:rPr lang="en-US" sz="3200" b="1" i="1" dirty="0" smtClean="0">
                <a:effectLst>
                  <a:outerShdw blurRad="38100" dist="38100" dir="2700000" algn="tl">
                    <a:srgbClr val="000000">
                      <a:alpha val="43137"/>
                    </a:srgbClr>
                  </a:outerShdw>
                </a:effectLst>
              </a:rPr>
              <a:t>Effect of Humidity on Density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267061"/>
            <a:ext cx="4339388" cy="5262965"/>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As temperature increases, the air can hold greater amounts of water vapor.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When </a:t>
            </a:r>
            <a:r>
              <a:rPr lang="en-US" sz="2400" b="1" dirty="0">
                <a:solidFill>
                  <a:srgbClr val="000000"/>
                </a:solidFill>
              </a:rPr>
              <a:t>comparing two separate air masses, the first warm and moist (both qualities tending to lighten the air) and the second cold and dry (both qualities making it heavier), the first must be less dense than the second. </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247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Density Altitude</a:t>
            </a:r>
            <a:br>
              <a:rPr lang="en-US" sz="4400" b="1" dirty="0" smtClean="0"/>
            </a:br>
            <a:r>
              <a:rPr lang="en-US" sz="3200" b="1" i="1" dirty="0" smtClean="0">
                <a:effectLst>
                  <a:outerShdw blurRad="38100" dist="38100" dir="2700000" algn="tl">
                    <a:srgbClr val="000000">
                      <a:alpha val="43137"/>
                    </a:srgbClr>
                  </a:outerShdw>
                </a:effectLst>
              </a:rPr>
              <a:t>Effect of Humidity on Density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2556822"/>
            <a:ext cx="4339388" cy="1938978"/>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Pressure</a:t>
            </a:r>
            <a:r>
              <a:rPr lang="en-US" sz="2400" b="1" dirty="0">
                <a:solidFill>
                  <a:srgbClr val="000000"/>
                </a:solidFill>
              </a:rPr>
              <a:t>, temperature, and humidity have a great influence on aircraft performance because of their effect upon density.</a:t>
            </a:r>
            <a:endParaRPr lang="en-US" sz="2400" b="1" dirty="0" smtClean="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67061"/>
            <a:ext cx="4276725" cy="513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358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Airfoil Design</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757172"/>
            <a:ext cx="4339388" cy="4154969"/>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An airfoil is a structure designed to obtain reaction upon its surface from the air through which it moves or that moves past such a structure.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Air </a:t>
            </a:r>
            <a:r>
              <a:rPr lang="en-US" sz="2400" b="1" dirty="0">
                <a:solidFill>
                  <a:srgbClr val="000000"/>
                </a:solidFill>
              </a:rPr>
              <a:t>acts in various ways when submitted to different pressures and velocities;</a:t>
            </a:r>
            <a:endParaRPr lang="en-US" sz="2400" b="1" dirty="0" smtClean="0">
              <a:solidFill>
                <a:srgbClr val="000000"/>
              </a:solidFill>
            </a:endParaRPr>
          </a:p>
        </p:txBody>
      </p:sp>
    </p:spTree>
    <p:extLst>
      <p:ext uri="{BB962C8B-B14F-4D97-AF65-F5344CB8AC3E}">
        <p14:creationId xmlns:p14="http://schemas.microsoft.com/office/powerpoint/2010/main" val="2509725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Airfoil Design</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757172"/>
            <a:ext cx="4339388" cy="4154969"/>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Notice that there is a difference in the curvatures (called cambers) of the upper and lower surfaces of the airfoil.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The </a:t>
            </a:r>
            <a:r>
              <a:rPr lang="en-US" sz="2400" b="1" dirty="0">
                <a:solidFill>
                  <a:srgbClr val="000000"/>
                </a:solidFill>
              </a:rPr>
              <a:t>camber of the upper surface is more pronounced than that of the lower surface, which is usually somewhat flat.</a:t>
            </a:r>
            <a:endParaRPr lang="en-US" sz="2400" b="1" dirty="0" smtClean="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30917"/>
            <a:ext cx="4608095" cy="245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398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Types of Aircraft Construction</a:t>
            </a:r>
            <a:br>
              <a:rPr lang="en-US" sz="4400" b="1" dirty="0" smtClean="0"/>
            </a:br>
            <a:r>
              <a:rPr lang="en-US" sz="4000" b="1" i="1" dirty="0" smtClean="0">
                <a:effectLst>
                  <a:outerShdw blurRad="38100" dist="38100" dir="2700000" algn="tl">
                    <a:srgbClr val="000000">
                      <a:alpha val="43137"/>
                    </a:srgbClr>
                  </a:outerShdw>
                </a:effectLst>
              </a:rPr>
              <a:t>Disadvantages of Construction</a:t>
            </a:r>
            <a:endParaRPr lang="en-US" sz="3200" b="1" i="1" dirty="0">
              <a:effectLst>
                <a:outerShdw blurRad="38100" dist="38100" dir="2700000" algn="tl">
                  <a:srgbClr val="000000">
                    <a:alpha val="43137"/>
                  </a:srgbClr>
                </a:outerShdw>
              </a:effectLst>
            </a:endParaRPr>
          </a:p>
        </p:txBody>
      </p:sp>
      <p:sp>
        <p:nvSpPr>
          <p:cNvPr id="5" name="TextBox 4"/>
          <p:cNvSpPr txBox="1"/>
          <p:nvPr/>
        </p:nvSpPr>
        <p:spPr>
          <a:xfrm>
            <a:off x="304800" y="1600200"/>
            <a:ext cx="4495800" cy="3785638"/>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FF0000"/>
                </a:solidFill>
              </a:rPr>
              <a:t>The potential for heat damage to the resin </a:t>
            </a:r>
            <a:r>
              <a:rPr lang="en-US" sz="2400" b="1" dirty="0">
                <a:solidFill>
                  <a:srgbClr val="000000"/>
                </a:solidFill>
              </a:rPr>
              <a:t>is another disadvantage of using composites. </a:t>
            </a:r>
            <a:endParaRPr lang="en-US" sz="2400" b="1" dirty="0" smtClean="0">
              <a:solidFill>
                <a:srgbClr val="00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000000"/>
                </a:solidFill>
              </a:rPr>
              <a:t>While </a:t>
            </a:r>
            <a:r>
              <a:rPr lang="en-US" sz="2400" b="1" dirty="0">
                <a:solidFill>
                  <a:srgbClr val="000000"/>
                </a:solidFill>
              </a:rPr>
              <a:t>“too hot” depends on the particular resin system chosen, </a:t>
            </a:r>
            <a:r>
              <a:rPr lang="en-US" sz="2400" b="1" dirty="0">
                <a:solidFill>
                  <a:srgbClr val="FF0000"/>
                </a:solidFill>
              </a:rPr>
              <a:t>many epoxies begin to weaken over 150° F</a:t>
            </a:r>
            <a:r>
              <a:rPr lang="en-US" sz="2400" b="1" dirty="0">
                <a:solidFill>
                  <a:srgbClr val="000000"/>
                </a:solidFill>
              </a:rPr>
              <a:t>. </a:t>
            </a:r>
            <a:endParaRPr lang="en-US" sz="2400" b="1" dirty="0" smtClean="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120226"/>
            <a:ext cx="4038600" cy="3331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147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Airfoil Design</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757172"/>
            <a:ext cx="4339388" cy="3046974"/>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A reference line often used in discussing the airfoil is the chord line, a straight line drawn through the profile connecting the extremities of the leading and trailing edges.</a:t>
            </a:r>
            <a:endParaRPr lang="en-US" sz="2400" b="1" dirty="0" smtClean="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30917"/>
            <a:ext cx="4608095" cy="245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946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Airfoil Design</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757172"/>
            <a:ext cx="4339388" cy="2677642"/>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The distance from this chord line to the upper and lower surfaces of the wing denotes the magnitude of the upper and lower camber at any point.</a:t>
            </a:r>
            <a:endParaRPr lang="en-US" sz="2400" b="1" dirty="0" smtClean="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30917"/>
            <a:ext cx="4608095" cy="245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810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Airfoil Design</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757172"/>
            <a:ext cx="4339388" cy="3416306"/>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Another reference line, drawn from the leading edge to the trailing edge, is the mean camber line. </a:t>
            </a:r>
            <a:endParaRPr lang="en-US" sz="2400" b="1" dirty="0" smtClean="0">
              <a:solidFill>
                <a:srgbClr val="00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000000"/>
                </a:solidFill>
              </a:rPr>
              <a:t>This </a:t>
            </a:r>
            <a:r>
              <a:rPr lang="en-US" sz="2400" b="1" dirty="0">
                <a:solidFill>
                  <a:srgbClr val="000000"/>
                </a:solidFill>
              </a:rPr>
              <a:t>mean line is equidistant at all points from the upper and lower surfaces.</a:t>
            </a:r>
            <a:endParaRPr lang="en-US" sz="2400" b="1" dirty="0" smtClean="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430917"/>
            <a:ext cx="4608095" cy="2455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400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 Third Dimension</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757172"/>
            <a:ext cx="4339388" cy="3416306"/>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The high-pressure area on the bottom of an airfoil pushes around the tip to the low-pressure area on the top. </a:t>
            </a:r>
          </a:p>
          <a:p>
            <a:pPr marL="342865" indent="-342865">
              <a:buFont typeface="Arial" pitchFamily="34" charset="0"/>
              <a:buChar char="•"/>
            </a:pP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This </a:t>
            </a:r>
            <a:r>
              <a:rPr lang="en-US" sz="2400" b="1" dirty="0">
                <a:solidFill>
                  <a:srgbClr val="000000"/>
                </a:solidFill>
              </a:rPr>
              <a:t>action creates a rotating flow called a tip vortex</a:t>
            </a:r>
            <a:endParaRPr lang="en-US" sz="2400" b="1" dirty="0" smtClean="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905" y="1837629"/>
            <a:ext cx="4371975" cy="325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09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 Third Dimension</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757172"/>
            <a:ext cx="4339388" cy="4524301"/>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This action creates a rotating flow called a tip vortex.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The </a:t>
            </a:r>
            <a:r>
              <a:rPr lang="en-US" sz="2400" b="1" dirty="0">
                <a:solidFill>
                  <a:srgbClr val="000000"/>
                </a:solidFill>
              </a:rPr>
              <a:t>vortex flows behind the airfoil creating a downwash that extends back to the trailing edge of the airfoil. </a:t>
            </a: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This </a:t>
            </a:r>
            <a:r>
              <a:rPr lang="en-US" sz="2400" b="1" dirty="0">
                <a:solidFill>
                  <a:srgbClr val="000000"/>
                </a:solidFill>
              </a:rPr>
              <a:t>downwash results in an overall reduction in lift for the affected portion of the airfoil.</a:t>
            </a:r>
            <a:endParaRPr lang="en-US" sz="2400" b="1" dirty="0" smtClean="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905" y="1837629"/>
            <a:ext cx="4371975" cy="325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8824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 Third Dimension</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757172"/>
            <a:ext cx="4339388" cy="4524301"/>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000000"/>
                </a:solidFill>
              </a:rPr>
              <a:t>To </a:t>
            </a:r>
            <a:r>
              <a:rPr lang="en-US" sz="2400" b="1" dirty="0">
                <a:solidFill>
                  <a:srgbClr val="000000"/>
                </a:solidFill>
              </a:rPr>
              <a:t>counteract this action. Winglets can be added to the tip of an airfoil to reduce this flow. </a:t>
            </a:r>
            <a:endParaRPr lang="en-US" sz="2400" b="1" dirty="0" smtClean="0">
              <a:solidFill>
                <a:srgbClr val="000000"/>
              </a:solidFill>
            </a:endParaRPr>
          </a:p>
          <a:p>
            <a:pPr marL="342865" indent="-342865">
              <a:buFont typeface="Arial" pitchFamily="34" charset="0"/>
              <a:buChar char="•"/>
            </a:pP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The </a:t>
            </a:r>
            <a:r>
              <a:rPr lang="en-US" sz="2400" b="1" dirty="0">
                <a:solidFill>
                  <a:srgbClr val="000000"/>
                </a:solidFill>
              </a:rPr>
              <a:t>winglets act as a dam preventing the vortex from forming. </a:t>
            </a:r>
            <a:endParaRPr lang="en-US" sz="2400" b="1" dirty="0" smtClean="0">
              <a:solidFill>
                <a:srgbClr val="000000"/>
              </a:solidFill>
            </a:endParaRPr>
          </a:p>
          <a:p>
            <a:pPr marL="342865" indent="-342865">
              <a:buFont typeface="Arial" pitchFamily="34" charset="0"/>
              <a:buChar char="•"/>
            </a:pPr>
            <a:endParaRPr lang="en-US" sz="2400" b="1" dirty="0" smtClean="0">
              <a:solidFill>
                <a:srgbClr val="000000"/>
              </a:solidFill>
            </a:endParaRPr>
          </a:p>
          <a:p>
            <a:pPr marL="342865" indent="-342865">
              <a:buFont typeface="Arial" pitchFamily="34" charset="0"/>
              <a:buChar char="•"/>
            </a:pPr>
            <a:r>
              <a:rPr lang="en-US" sz="2400" b="1" dirty="0" smtClean="0">
                <a:solidFill>
                  <a:srgbClr val="000000"/>
                </a:solidFill>
              </a:rPr>
              <a:t>Winglets </a:t>
            </a:r>
            <a:r>
              <a:rPr lang="en-US" sz="2400" b="1" dirty="0">
                <a:solidFill>
                  <a:srgbClr val="000000"/>
                </a:solidFill>
              </a:rPr>
              <a:t>can be on the top or bottom of the airfoil.</a:t>
            </a:r>
            <a:endParaRPr lang="en-US" sz="2400" b="1" dirty="0" smtClean="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905" y="1837629"/>
            <a:ext cx="4371975" cy="325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552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A Third Dimension</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757172"/>
            <a:ext cx="4339388" cy="2677642"/>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Another method of countering the flow is to taper the airfoil tip, reducing the pressure differential and smoothing the airflow around the tip.</a:t>
            </a:r>
            <a:endParaRPr lang="en-US" sz="2400" b="1" dirty="0" smtClean="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905" y="1837629"/>
            <a:ext cx="4371975" cy="325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8365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Summary</a:t>
            </a:r>
            <a:endParaRPr lang="en-US" sz="2400" b="1" i="1" dirty="0">
              <a:effectLst>
                <a:outerShdw blurRad="38100" dist="38100" dir="2700000" algn="tl">
                  <a:srgbClr val="000000">
                    <a:alpha val="43137"/>
                  </a:srgbClr>
                </a:outerShdw>
              </a:effectLst>
            </a:endParaRPr>
          </a:p>
        </p:txBody>
      </p:sp>
      <p:sp>
        <p:nvSpPr>
          <p:cNvPr id="5" name="TextBox 4"/>
          <p:cNvSpPr txBox="1"/>
          <p:nvPr/>
        </p:nvSpPr>
        <p:spPr>
          <a:xfrm>
            <a:off x="196517" y="1757172"/>
            <a:ext cx="4339388" cy="4524301"/>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a:solidFill>
                  <a:srgbClr val="000000"/>
                </a:solidFill>
              </a:rPr>
              <a:t>Modern general aviation aircraft have what may be considered high performance characteristics. </a:t>
            </a:r>
            <a:endParaRPr lang="en-US" sz="2400" b="1" dirty="0" smtClean="0">
              <a:solidFill>
                <a:srgbClr val="000000"/>
              </a:solidFill>
            </a:endParaRPr>
          </a:p>
          <a:p>
            <a:pPr marL="342865" indent="-342865">
              <a:buFont typeface="Arial" pitchFamily="34" charset="0"/>
              <a:buChar char="•"/>
            </a:pPr>
            <a:endParaRPr lang="en-US" sz="2400" b="1" dirty="0">
              <a:solidFill>
                <a:srgbClr val="000000"/>
              </a:solidFill>
            </a:endParaRPr>
          </a:p>
          <a:p>
            <a:pPr marL="342865" indent="-342865">
              <a:buFont typeface="Arial" pitchFamily="34" charset="0"/>
              <a:buChar char="•"/>
            </a:pPr>
            <a:r>
              <a:rPr lang="en-US" sz="2400" b="1" dirty="0" smtClean="0">
                <a:solidFill>
                  <a:srgbClr val="000000"/>
                </a:solidFill>
              </a:rPr>
              <a:t>Therefore</a:t>
            </a:r>
            <a:r>
              <a:rPr lang="en-US" sz="2400" b="1" dirty="0">
                <a:solidFill>
                  <a:srgbClr val="000000"/>
                </a:solidFill>
              </a:rPr>
              <a:t>, it is increasingly necessary that pilots appreciate and understand the principles upon which the art of flying is based.</a:t>
            </a:r>
            <a:endParaRPr lang="en-US" sz="2400" b="1" dirty="0" smtClean="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905" y="1837629"/>
            <a:ext cx="4371975" cy="325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203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1" y="1752603"/>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1127259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4901" y="1752603"/>
            <a:ext cx="1852613"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ctr"/>
            <a:r>
              <a:rPr lang="en-US" sz="4400" dirty="0">
                <a:solidFill>
                  <a:schemeClr val="tx1"/>
                </a:solidFill>
              </a:rPr>
              <a:t>Questions / Comments</a:t>
            </a:r>
          </a:p>
        </p:txBody>
      </p:sp>
    </p:spTree>
    <p:extLst>
      <p:ext uri="{BB962C8B-B14F-4D97-AF65-F5344CB8AC3E}">
        <p14:creationId xmlns:p14="http://schemas.microsoft.com/office/powerpoint/2010/main" val="3469877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39" name="AutoShape 3" descr="image1.pn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4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4" tIns="32142" rIns="64284" bIns="32142"/>
          <a:lstStyle/>
          <a:p>
            <a:endParaRPr lang="en-US">
              <a:solidFill>
                <a:srgbClr val="000000"/>
              </a:solidFill>
            </a:endParaRPr>
          </a:p>
        </p:txBody>
      </p:sp>
      <p:sp>
        <p:nvSpPr>
          <p:cNvPr id="14341" name="Rectangle 5"/>
          <p:cNvSpPr>
            <a:spLocks noGrp="1" noChangeArrowheads="1"/>
          </p:cNvSpPr>
          <p:nvPr>
            <p:ph type="body" idx="1"/>
          </p:nvPr>
        </p:nvSpPr>
        <p:spPr>
          <a:xfrm>
            <a:off x="178596" y="685353"/>
            <a:ext cx="8786813" cy="5866805"/>
          </a:xfrm>
        </p:spPr>
        <p:txBody>
          <a:bodyPr lIns="88887" tIns="50793" rIns="88887" bIns="50793"/>
          <a:lstStyle/>
          <a:p>
            <a:pPr marL="550217" indent="-473209" defTabSz="914051" eaLnBrk="1">
              <a:spcBef>
                <a:spcPts val="281"/>
              </a:spcBef>
              <a:buClr>
                <a:srgbClr val="2DA2BF"/>
              </a:buClr>
              <a:buNone/>
            </a:pPr>
            <a:r>
              <a:rPr lang="en-US" b="1" dirty="0" smtClean="0">
                <a:latin typeface="Helvetica" charset="0"/>
                <a:ea typeface="Helvetica" charset="0"/>
                <a:cs typeface="Helvetica" charset="0"/>
                <a:sym typeface="Helvetica" charset="0"/>
              </a:rPr>
              <a:t>Utilizing your notes and past knowledge answer the following questions:</a:t>
            </a:r>
          </a:p>
          <a:p>
            <a:pPr marL="550217" indent="-473209" defTabSz="914051" eaLnBrk="1">
              <a:spcBef>
                <a:spcPts val="281"/>
              </a:spcBef>
              <a:buClr>
                <a:srgbClr val="2DA2BF"/>
              </a:buClr>
              <a:buNone/>
            </a:pPr>
            <a:endParaRPr lang="en-US" dirty="0" smtClean="0">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500" b="1" dirty="0">
                <a:solidFill>
                  <a:schemeClr val="bg1">
                    <a:lumMod val="85000"/>
                  </a:schemeClr>
                </a:solidFill>
              </a:rPr>
              <a:t>What </a:t>
            </a:r>
            <a:r>
              <a:rPr lang="en-US" sz="2500" b="1" dirty="0" smtClean="0">
                <a:solidFill>
                  <a:schemeClr val="bg1">
                    <a:lumMod val="85000"/>
                  </a:schemeClr>
                </a:solidFill>
              </a:rPr>
              <a:t>is an advantage of composites that aids in lowering maintenance costs?</a:t>
            </a:r>
            <a:endParaRPr lang="en-US" sz="2500" b="1" dirty="0">
              <a:solidFill>
                <a:schemeClr val="bg1">
                  <a:lumMod val="85000"/>
                </a:schemeClr>
              </a:solidFill>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b="1" dirty="0" smtClean="0">
                <a:solidFill>
                  <a:schemeClr val="bg1">
                    <a:lumMod val="85000"/>
                  </a:schemeClr>
                </a:solidFill>
                <a:ea typeface="Helvetica" charset="0"/>
                <a:cs typeface="Helvetica" charset="0"/>
                <a:sym typeface="Helvetica" charset="0"/>
              </a:rPr>
              <a:t>What is a potential disadvantage of composites in a hot climate or conditions?</a:t>
            </a:r>
          </a:p>
          <a:p>
            <a:pPr marL="550217" indent="-473209" defTabSz="914051" eaLnBrk="1">
              <a:spcBef>
                <a:spcPts val="281"/>
              </a:spcBef>
              <a:buClr>
                <a:srgbClr val="000000"/>
              </a:buClr>
              <a:buSzPct val="80000"/>
              <a:buFontTx/>
              <a:buAutoNum type="arabicParenR"/>
            </a:pPr>
            <a:r>
              <a:rPr lang="en-US" b="1" dirty="0" smtClean="0">
                <a:solidFill>
                  <a:srgbClr val="0070C0"/>
                </a:solidFill>
                <a:ea typeface="Helvetica" charset="0"/>
                <a:cs typeface="Helvetica" charset="0"/>
                <a:sym typeface="Helvetica" charset="0"/>
              </a:rPr>
              <a:t>Describe the care maintainers must utilize with paint strippers on composite materials?</a:t>
            </a:r>
          </a:p>
          <a:p>
            <a:pPr marL="550217" indent="-473209" defTabSz="914051" eaLnBrk="1">
              <a:spcBef>
                <a:spcPts val="281"/>
              </a:spcBef>
              <a:buClr>
                <a:srgbClr val="000000"/>
              </a:buClr>
              <a:buSzPct val="80000"/>
              <a:buFontTx/>
              <a:buAutoNum type="arabicParenR"/>
            </a:pPr>
            <a:r>
              <a:rPr lang="en-US" b="1" dirty="0">
                <a:solidFill>
                  <a:schemeClr val="bg1">
                    <a:lumMod val="85000"/>
                  </a:schemeClr>
                </a:solidFill>
                <a:ea typeface="Helvetica" charset="0"/>
                <a:cs typeface="Helvetica" charset="0"/>
                <a:sym typeface="Helvetica" charset="0"/>
              </a:rPr>
              <a:t>What </a:t>
            </a:r>
            <a:r>
              <a:rPr lang="en-US" b="1" dirty="0" smtClean="0">
                <a:solidFill>
                  <a:schemeClr val="bg1">
                    <a:lumMod val="85000"/>
                  </a:schemeClr>
                </a:solidFill>
                <a:ea typeface="Helvetica" charset="0"/>
                <a:cs typeface="Helvetica" charset="0"/>
                <a:sym typeface="Helvetica" charset="0"/>
              </a:rPr>
              <a:t>are the three categories of aircraft instruments?</a:t>
            </a:r>
            <a:endParaRPr lang="en-US" b="1" dirty="0">
              <a:solidFill>
                <a:schemeClr val="bg1">
                  <a:lumMod val="85000"/>
                </a:schemeClr>
              </a:solidFill>
              <a:ea typeface="Helvetica" charset="0"/>
              <a:cs typeface="Helvetica" charset="0"/>
              <a:sym typeface="Helvetica" charset="0"/>
            </a:endParaRPr>
          </a:p>
          <a:p>
            <a:pPr marL="550217" indent="-473209" defTabSz="914051" eaLnBrk="1">
              <a:spcBef>
                <a:spcPts val="281"/>
              </a:spcBef>
              <a:buClr>
                <a:srgbClr val="000000"/>
              </a:buClr>
              <a:buSzPct val="80000"/>
              <a:buFontTx/>
              <a:buAutoNum type="arabicParenR"/>
            </a:pPr>
            <a:r>
              <a:rPr lang="en-US" b="1" dirty="0" smtClean="0">
                <a:solidFill>
                  <a:schemeClr val="bg1">
                    <a:lumMod val="85000"/>
                  </a:schemeClr>
                </a:solidFill>
                <a:ea typeface="Helvetica" charset="0"/>
                <a:cs typeface="Helvetica" charset="0"/>
                <a:sym typeface="Helvetica" charset="0"/>
              </a:rPr>
              <a:t>Describe the differences between a 3 satellite and 4 satellite GPS lock-on.</a:t>
            </a:r>
            <a:endParaRPr lang="en-US" b="1" dirty="0">
              <a:solidFill>
                <a:schemeClr val="bg1">
                  <a:lumMod val="85000"/>
                </a:schemeClr>
              </a:solidFill>
              <a:ea typeface="Helvetica" charset="0"/>
              <a:cs typeface="Helvetica" charset="0"/>
              <a:sym typeface="Helvetica" charset="0"/>
            </a:endParaRPr>
          </a:p>
        </p:txBody>
      </p:sp>
      <p:sp>
        <p:nvSpPr>
          <p:cNvPr id="3078" name="Rectangle 6"/>
          <p:cNvSpPr>
            <a:spLocks noGrp="1" noChangeArrowheads="1"/>
          </p:cNvSpPr>
          <p:nvPr>
            <p:ph type="title"/>
          </p:nvPr>
        </p:nvSpPr>
        <p:spPr>
          <a:xfrm>
            <a:off x="456533" y="0"/>
            <a:ext cx="8229823" cy="837158"/>
          </a:xfrm>
        </p:spPr>
        <p:txBody>
          <a:bodyPr lIns="88887" tIns="50793" rIns="88887" bIns="50793"/>
          <a:lstStyle/>
          <a:p>
            <a:pPr defTabSz="914051" eaLnBrk="1">
              <a:defRPr/>
            </a:pP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9/17 </a:t>
            </a: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15346170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4400" b="1" dirty="0" smtClean="0"/>
              <a:t>Types of Aircraft Construction</a:t>
            </a:r>
            <a:br>
              <a:rPr lang="en-US" sz="4400" b="1" dirty="0" smtClean="0"/>
            </a:br>
            <a:r>
              <a:rPr lang="en-US" sz="4000" b="1" i="1" dirty="0" smtClean="0">
                <a:effectLst>
                  <a:outerShdw blurRad="38100" dist="38100" dir="2700000" algn="tl">
                    <a:srgbClr val="000000">
                      <a:alpha val="43137"/>
                    </a:srgbClr>
                  </a:outerShdw>
                </a:effectLst>
              </a:rPr>
              <a:t>Disadvantages of Construction</a:t>
            </a:r>
            <a:endParaRPr lang="en-US" sz="3200" b="1" i="1" dirty="0">
              <a:effectLst>
                <a:outerShdw blurRad="38100" dist="38100" dir="2700000" algn="tl">
                  <a:srgbClr val="000000">
                    <a:alpha val="43137"/>
                  </a:srgbClr>
                </a:outerShdw>
              </a:effectLst>
            </a:endParaRPr>
          </a:p>
        </p:txBody>
      </p:sp>
      <p:sp>
        <p:nvSpPr>
          <p:cNvPr id="5" name="TextBox 4"/>
          <p:cNvSpPr txBox="1"/>
          <p:nvPr/>
        </p:nvSpPr>
        <p:spPr>
          <a:xfrm>
            <a:off x="304800" y="2937822"/>
            <a:ext cx="4495800" cy="1938978"/>
          </a:xfrm>
          <a:prstGeom prst="rect">
            <a:avLst/>
          </a:prstGeom>
          <a:noFill/>
        </p:spPr>
        <p:txBody>
          <a:bodyPr wrap="square" lIns="91425" tIns="45713" rIns="91425" bIns="45713" rtlCol="0">
            <a:spAutoFit/>
          </a:bodyPr>
          <a:lstStyle/>
          <a:p>
            <a:pPr marL="342865" indent="-342865">
              <a:buFont typeface="Arial" pitchFamily="34" charset="0"/>
              <a:buChar char="•"/>
            </a:pPr>
            <a:r>
              <a:rPr lang="en-US" sz="2400" b="1" dirty="0" smtClean="0">
                <a:solidFill>
                  <a:srgbClr val="FF0000"/>
                </a:solidFill>
              </a:rPr>
              <a:t>Chemical </a:t>
            </a:r>
            <a:r>
              <a:rPr lang="en-US" sz="2400" b="1" dirty="0">
                <a:solidFill>
                  <a:srgbClr val="FF0000"/>
                </a:solidFill>
              </a:rPr>
              <a:t>paint strippers are very harmful to composites</a:t>
            </a:r>
            <a:r>
              <a:rPr lang="en-US" sz="2400" b="1" dirty="0">
                <a:solidFill>
                  <a:srgbClr val="000000"/>
                </a:solidFill>
              </a:rPr>
              <a:t>, and must not be used on them</a:t>
            </a:r>
            <a:r>
              <a:rPr lang="en-US" sz="2400" b="1" dirty="0" smtClean="0">
                <a:solidFill>
                  <a:srgbClr val="000000"/>
                </a:solidFill>
              </a:rPr>
              <a:t>.</a:t>
            </a:r>
          </a:p>
          <a:p>
            <a:pPr marL="342865" indent="-342865">
              <a:buFont typeface="Arial" pitchFamily="34" charset="0"/>
              <a:buChar char="•"/>
            </a:pPr>
            <a:endParaRPr lang="en-US" sz="2400" b="1" dirty="0" smtClean="0">
              <a:solidFill>
                <a:srgbClr val="000000"/>
              </a:solidFill>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238" y="2544289"/>
            <a:ext cx="3967162" cy="2699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4989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498947" y="5943824"/>
            <a:ext cx="4940350" cy="92199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28"/>
                </a:moveTo>
                <a:lnTo>
                  <a:pt x="21600" y="21600"/>
                </a:lnTo>
                <a:lnTo>
                  <a:pt x="16039" y="21600"/>
                </a:lnTo>
                <a:lnTo>
                  <a:pt x="2" y="0"/>
                </a:lnTo>
              </a:path>
            </a:pathLst>
          </a:custGeom>
          <a:solidFill>
            <a:srgbClr val="ABDEEB">
              <a:alpha val="39999"/>
            </a:srgbClr>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39" name="AutoShape 3" descr="image1.png"/>
          <p:cNvSpPr>
            <a:spLocks/>
          </p:cNvSpPr>
          <p:nvPr/>
        </p:nvSpPr>
        <p:spPr bwMode="auto">
          <a:xfrm>
            <a:off x="-5579" y="5790902"/>
            <a:ext cx="3401095" cy="108049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21600"/>
                </a:lnTo>
                <a:lnTo>
                  <a:pt x="0" y="21600"/>
                </a:ln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w="12700" cap="rnd" cmpd="sng">
                <a:solidFill>
                  <a:srgbClr val="000000"/>
                </a:solidFill>
                <a:prstDash val="solid"/>
                <a:round/>
                <a:headEnd/>
                <a:tailEnd/>
              </a14:hiddenLine>
            </a:ext>
          </a:extLst>
        </p:spPr>
        <p:txBody>
          <a:bodyPr lIns="50793" tIns="50793" rIns="50793" bIns="50793" anchor="ctr"/>
          <a:lstStyle/>
          <a:p>
            <a:endParaRPr lang="en-US">
              <a:solidFill>
                <a:srgbClr val="000000"/>
              </a:solidFill>
            </a:endParaRPr>
          </a:p>
        </p:txBody>
      </p:sp>
      <p:sp>
        <p:nvSpPr>
          <p:cNvPr id="14340" name="Line 4"/>
          <p:cNvSpPr>
            <a:spLocks noChangeShapeType="1"/>
          </p:cNvSpPr>
          <p:nvPr/>
        </p:nvSpPr>
        <p:spPr bwMode="auto">
          <a:xfrm>
            <a:off x="-8928" y="5787554"/>
            <a:ext cx="3404443" cy="1083840"/>
          </a:xfrm>
          <a:prstGeom prst="line">
            <a:avLst/>
          </a:prstGeom>
          <a:noFill/>
          <a:ln w="17159">
            <a:solidFill>
              <a:srgbClr val="5EA4B5"/>
            </a:solidFill>
            <a:miter lim="0"/>
            <a:headEnd/>
            <a:tailEnd/>
          </a:ln>
          <a:extLst>
            <a:ext uri="{909E8E84-426E-40DD-AFC4-6F175D3DCCD1}">
              <a14:hiddenFill xmlns:a14="http://schemas.microsoft.com/office/drawing/2010/main">
                <a:noFill/>
              </a14:hiddenFill>
            </a:ext>
          </a:extLst>
        </p:spPr>
        <p:txBody>
          <a:bodyPr lIns="64284" tIns="32142" rIns="64284" bIns="32142"/>
          <a:lstStyle/>
          <a:p>
            <a:endParaRPr lang="en-US">
              <a:solidFill>
                <a:srgbClr val="000000"/>
              </a:solidFill>
            </a:endParaRPr>
          </a:p>
        </p:txBody>
      </p:sp>
      <p:sp>
        <p:nvSpPr>
          <p:cNvPr id="14341" name="Rectangle 5"/>
          <p:cNvSpPr>
            <a:spLocks noGrp="1" noChangeArrowheads="1"/>
          </p:cNvSpPr>
          <p:nvPr>
            <p:ph type="body" idx="1"/>
          </p:nvPr>
        </p:nvSpPr>
        <p:spPr>
          <a:xfrm>
            <a:off x="178596" y="685353"/>
            <a:ext cx="8786813" cy="5866805"/>
          </a:xfrm>
        </p:spPr>
        <p:txBody>
          <a:bodyPr lIns="88887" tIns="50793" rIns="88887" bIns="50793"/>
          <a:lstStyle/>
          <a:p>
            <a:pPr marL="550217" indent="-473209" defTabSz="914051" eaLnBrk="1">
              <a:spcBef>
                <a:spcPts val="281"/>
              </a:spcBef>
              <a:buClr>
                <a:srgbClr val="2DA2BF"/>
              </a:buClr>
              <a:buNone/>
            </a:pPr>
            <a:r>
              <a:rPr lang="en-US" b="1" dirty="0" smtClean="0">
                <a:latin typeface="Helvetica" charset="0"/>
                <a:ea typeface="Helvetica" charset="0"/>
                <a:cs typeface="Helvetica" charset="0"/>
                <a:sym typeface="Helvetica" charset="0"/>
              </a:rPr>
              <a:t>Utilizing your notes and past knowledge answer the following questions:</a:t>
            </a:r>
          </a:p>
          <a:p>
            <a:pPr marL="550217" indent="-473209" defTabSz="914051" eaLnBrk="1">
              <a:spcBef>
                <a:spcPts val="281"/>
              </a:spcBef>
              <a:buClr>
                <a:srgbClr val="2DA2BF"/>
              </a:buClr>
              <a:buNone/>
            </a:pPr>
            <a:endParaRPr lang="en-US" dirty="0" smtClean="0">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sz="2500" b="1" dirty="0">
                <a:solidFill>
                  <a:schemeClr val="bg1">
                    <a:lumMod val="85000"/>
                  </a:schemeClr>
                </a:solidFill>
              </a:rPr>
              <a:t>What </a:t>
            </a:r>
            <a:r>
              <a:rPr lang="en-US" sz="2500" b="1" dirty="0" smtClean="0">
                <a:solidFill>
                  <a:schemeClr val="bg1">
                    <a:lumMod val="85000"/>
                  </a:schemeClr>
                </a:solidFill>
              </a:rPr>
              <a:t>is an advantage of composites that aids in lowering maintenance costs?</a:t>
            </a:r>
            <a:endParaRPr lang="en-US" sz="2500" b="1" dirty="0">
              <a:solidFill>
                <a:schemeClr val="bg1">
                  <a:lumMod val="85000"/>
                </a:schemeClr>
              </a:solidFill>
              <a:latin typeface="Helvetica" charset="0"/>
              <a:ea typeface="Helvetica" charset="0"/>
              <a:cs typeface="Helvetica" charset="0"/>
              <a:sym typeface="Helvetica" charset="0"/>
            </a:endParaRPr>
          </a:p>
          <a:p>
            <a:pPr marL="550217" indent="-473209" defTabSz="914051" eaLnBrk="1">
              <a:spcBef>
                <a:spcPts val="281"/>
              </a:spcBef>
              <a:buClr>
                <a:srgbClr val="0070C0"/>
              </a:buClr>
              <a:buSzPct val="80000"/>
              <a:buFontTx/>
              <a:buAutoNum type="arabicParenR"/>
            </a:pPr>
            <a:r>
              <a:rPr lang="en-US" b="1" dirty="0" smtClean="0">
                <a:solidFill>
                  <a:schemeClr val="bg1">
                    <a:lumMod val="85000"/>
                  </a:schemeClr>
                </a:solidFill>
                <a:ea typeface="Helvetica" charset="0"/>
                <a:cs typeface="Helvetica" charset="0"/>
                <a:sym typeface="Helvetica" charset="0"/>
              </a:rPr>
              <a:t>What is a potential disadvantage of composites in a hot climate or conditions?</a:t>
            </a:r>
          </a:p>
          <a:p>
            <a:pPr marL="550217" indent="-473209" defTabSz="914051" eaLnBrk="1">
              <a:spcBef>
                <a:spcPts val="281"/>
              </a:spcBef>
              <a:buClr>
                <a:srgbClr val="000000"/>
              </a:buClr>
              <a:buSzPct val="80000"/>
              <a:buFontTx/>
              <a:buAutoNum type="arabicParenR"/>
            </a:pPr>
            <a:r>
              <a:rPr lang="en-US" b="1" dirty="0" smtClean="0">
                <a:solidFill>
                  <a:schemeClr val="bg1">
                    <a:lumMod val="85000"/>
                  </a:schemeClr>
                </a:solidFill>
                <a:ea typeface="Helvetica" charset="0"/>
                <a:cs typeface="Helvetica" charset="0"/>
                <a:sym typeface="Helvetica" charset="0"/>
              </a:rPr>
              <a:t>Describe the care maintainers must utilize with paint strippers on composite materials?</a:t>
            </a:r>
          </a:p>
          <a:p>
            <a:pPr marL="550217" indent="-473209" defTabSz="914051" eaLnBrk="1">
              <a:spcBef>
                <a:spcPts val="281"/>
              </a:spcBef>
              <a:buClr>
                <a:srgbClr val="000000"/>
              </a:buClr>
              <a:buSzPct val="80000"/>
              <a:buFontTx/>
              <a:buAutoNum type="arabicParenR"/>
            </a:pPr>
            <a:r>
              <a:rPr lang="en-US" b="1" dirty="0">
                <a:solidFill>
                  <a:schemeClr val="tx1"/>
                </a:solidFill>
                <a:ea typeface="Helvetica" charset="0"/>
                <a:cs typeface="Helvetica" charset="0"/>
                <a:sym typeface="Helvetica" charset="0"/>
              </a:rPr>
              <a:t>What </a:t>
            </a:r>
            <a:r>
              <a:rPr lang="en-US" b="1" dirty="0" smtClean="0">
                <a:solidFill>
                  <a:schemeClr val="tx1"/>
                </a:solidFill>
                <a:ea typeface="Helvetica" charset="0"/>
                <a:cs typeface="Helvetica" charset="0"/>
                <a:sym typeface="Helvetica" charset="0"/>
              </a:rPr>
              <a:t>are the three categories of aircraft instruments?</a:t>
            </a:r>
            <a:endParaRPr lang="en-US" b="1" dirty="0">
              <a:solidFill>
                <a:schemeClr val="tx1"/>
              </a:solidFill>
              <a:ea typeface="Helvetica" charset="0"/>
              <a:cs typeface="Helvetica" charset="0"/>
              <a:sym typeface="Helvetica" charset="0"/>
            </a:endParaRPr>
          </a:p>
          <a:p>
            <a:pPr marL="550217" indent="-473209" defTabSz="914051" eaLnBrk="1">
              <a:spcBef>
                <a:spcPts val="281"/>
              </a:spcBef>
              <a:buClr>
                <a:srgbClr val="000000"/>
              </a:buClr>
              <a:buSzPct val="80000"/>
              <a:buFontTx/>
              <a:buAutoNum type="arabicParenR"/>
            </a:pPr>
            <a:r>
              <a:rPr lang="en-US" b="1" dirty="0" smtClean="0">
                <a:solidFill>
                  <a:schemeClr val="bg1">
                    <a:lumMod val="85000"/>
                  </a:schemeClr>
                </a:solidFill>
                <a:ea typeface="Helvetica" charset="0"/>
                <a:cs typeface="Helvetica" charset="0"/>
                <a:sym typeface="Helvetica" charset="0"/>
              </a:rPr>
              <a:t>Describe the differences between a 3 satellite and 4 satellite GPS lock-on.</a:t>
            </a:r>
            <a:endParaRPr lang="en-US" b="1" dirty="0">
              <a:solidFill>
                <a:schemeClr val="bg1">
                  <a:lumMod val="85000"/>
                </a:schemeClr>
              </a:solidFill>
              <a:ea typeface="Helvetica" charset="0"/>
              <a:cs typeface="Helvetica" charset="0"/>
              <a:sym typeface="Helvetica" charset="0"/>
            </a:endParaRPr>
          </a:p>
        </p:txBody>
      </p:sp>
      <p:sp>
        <p:nvSpPr>
          <p:cNvPr id="3078" name="Rectangle 6"/>
          <p:cNvSpPr>
            <a:spLocks noGrp="1" noChangeArrowheads="1"/>
          </p:cNvSpPr>
          <p:nvPr>
            <p:ph type="title"/>
          </p:nvPr>
        </p:nvSpPr>
        <p:spPr>
          <a:xfrm>
            <a:off x="456533" y="0"/>
            <a:ext cx="8229823" cy="837158"/>
          </a:xfrm>
        </p:spPr>
        <p:txBody>
          <a:bodyPr lIns="88887" tIns="50793" rIns="88887" bIns="50793"/>
          <a:lstStyle/>
          <a:p>
            <a:pPr defTabSz="914051" eaLnBrk="1">
              <a:defRPr/>
            </a:pP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Warm-Up – </a:t>
            </a:r>
            <a:r>
              <a:rPr lang="en-US" sz="3600" dirty="0" smtClean="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9/17 </a:t>
            </a:r>
            <a:r>
              <a:rPr lang="en-US" sz="3600" dirty="0">
                <a:solidFill>
                  <a:srgbClr val="464646"/>
                </a:solidFill>
                <a:effectLst>
                  <a:outerShdw blurRad="38100" dist="38100" dir="2700000" algn="tl">
                    <a:srgbClr val="C0C0C0"/>
                  </a:outerShdw>
                </a:effectLst>
                <a:latin typeface="Helvetica" charset="0"/>
                <a:ea typeface="Helvetica" charset="0"/>
                <a:cs typeface="Helvetica" charset="0"/>
                <a:sym typeface="Helvetica" charset="0"/>
              </a:rPr>
              <a:t>– 10 minutes</a:t>
            </a:r>
            <a:endParaRPr lang="en-US" dirty="0" smtClean="0"/>
          </a:p>
        </p:txBody>
      </p:sp>
    </p:spTree>
    <p:extLst>
      <p:ext uri="{BB962C8B-B14F-4D97-AF65-F5344CB8AC3E}">
        <p14:creationId xmlns:p14="http://schemas.microsoft.com/office/powerpoint/2010/main" val="415346170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2211</TotalTime>
  <Words>2600</Words>
  <Application>Microsoft Office PowerPoint</Application>
  <PresentationFormat>On-screen Show (4:3)</PresentationFormat>
  <Paragraphs>245</Paragraphs>
  <Slides>69</Slides>
  <Notes>10</Notes>
  <HiddenSlides>0</HiddenSlides>
  <MMClips>0</MMClips>
  <ScaleCrop>false</ScaleCrop>
  <HeadingPairs>
    <vt:vector size="4" baseType="variant">
      <vt:variant>
        <vt:lpstr>Theme</vt:lpstr>
      </vt:variant>
      <vt:variant>
        <vt:i4>2</vt:i4>
      </vt:variant>
      <vt:variant>
        <vt:lpstr>Slide Titles</vt:lpstr>
      </vt:variant>
      <vt:variant>
        <vt:i4>69</vt:i4>
      </vt:variant>
    </vt:vector>
  </HeadingPairs>
  <TitlesOfParts>
    <vt:vector size="71" baseType="lpstr">
      <vt:lpstr>1_Office Theme</vt:lpstr>
      <vt:lpstr>Office Theme</vt:lpstr>
      <vt:lpstr>Warm-Up – 9/17 – 10 minutes</vt:lpstr>
      <vt:lpstr>Questions / Comments</vt:lpstr>
      <vt:lpstr>Warm-Up – 9/17 – 10 minutes</vt:lpstr>
      <vt:lpstr>Types of Aircraft Construction Advantages of Construction</vt:lpstr>
      <vt:lpstr>Warm-Up – 9/17 – 10 minutes</vt:lpstr>
      <vt:lpstr>Types of Aircraft Construction Disadvantages of Construction</vt:lpstr>
      <vt:lpstr>Warm-Up – 9/17 – 10 minutes</vt:lpstr>
      <vt:lpstr>Types of Aircraft Construction Disadvantages of Construction</vt:lpstr>
      <vt:lpstr>Warm-Up – 9/17 – 10 minutes</vt:lpstr>
      <vt:lpstr>Instrumentation: Moving into the Future</vt:lpstr>
      <vt:lpstr>Warm-Up – 9/17 – 10 minutes</vt:lpstr>
      <vt:lpstr>Instrumentation: GPS</vt:lpstr>
      <vt:lpstr>Questions / Comments</vt:lpstr>
      <vt:lpstr>THIS DAY IN AVIATION</vt:lpstr>
      <vt:lpstr>THIS DAY IN AVIATION</vt:lpstr>
      <vt:lpstr>Questions / Comments</vt:lpstr>
      <vt:lpstr>PowerPoint Presentation</vt:lpstr>
      <vt:lpstr>Questions / Comments</vt:lpstr>
      <vt:lpstr>PowerPoint Presentation</vt:lpstr>
      <vt:lpstr>Today’s Mission Requirements</vt:lpstr>
      <vt:lpstr>Sporty’ s Learn to Fly</vt:lpstr>
      <vt:lpstr>Introduction</vt:lpstr>
      <vt:lpstr>Introduction</vt:lpstr>
      <vt:lpstr>Structure of the Atmosphere</vt:lpstr>
      <vt:lpstr>Structure of the Atmosphere</vt:lpstr>
      <vt:lpstr>Structure of the Atmosphere</vt:lpstr>
      <vt:lpstr>Atmospheric Pressure</vt:lpstr>
      <vt:lpstr>Atmospheric Pressure</vt:lpstr>
      <vt:lpstr>Atmospheric Pressure</vt:lpstr>
      <vt:lpstr>Atmospheric Pressure</vt:lpstr>
      <vt:lpstr>Atmospheric Pressure</vt:lpstr>
      <vt:lpstr>Atmospheric Pressure</vt:lpstr>
      <vt:lpstr>Atmospheric Pressure</vt:lpstr>
      <vt:lpstr>Pressure Altitude</vt:lpstr>
      <vt:lpstr>Pressure Altitude</vt:lpstr>
      <vt:lpstr>Pressure Altitude</vt:lpstr>
      <vt:lpstr>Density Altitude</vt:lpstr>
      <vt:lpstr>Density Altitude</vt:lpstr>
      <vt:lpstr>Density Altitude</vt:lpstr>
      <vt:lpstr>Density Altitude</vt:lpstr>
      <vt:lpstr>Density Altitude</vt:lpstr>
      <vt:lpstr>Density Altitude</vt:lpstr>
      <vt:lpstr>Density Altitude</vt:lpstr>
      <vt:lpstr>Density Altitude</vt:lpstr>
      <vt:lpstr>Density Altitude</vt:lpstr>
      <vt:lpstr>Density Altitude</vt:lpstr>
      <vt:lpstr>Density Altitude Effect of Pressure on Density</vt:lpstr>
      <vt:lpstr>Density Altitude Effect of Pressure on Density</vt:lpstr>
      <vt:lpstr>Density Altitude Effect of Pressure on Density</vt:lpstr>
      <vt:lpstr>Density Altitude Effect of Temperature on Density</vt:lpstr>
      <vt:lpstr>Density Altitude Effect of Temperature on Density</vt:lpstr>
      <vt:lpstr>Density Altitude Effect of Humidity on Density</vt:lpstr>
      <vt:lpstr>Density Altitude Effect of Humidity on Density</vt:lpstr>
      <vt:lpstr>Density Altitude Effect of Humidity on Density</vt:lpstr>
      <vt:lpstr>Density Altitude Effect of Humidity on Density</vt:lpstr>
      <vt:lpstr>Density Altitude Effect of Humidity on Density</vt:lpstr>
      <vt:lpstr>Density Altitude Effect of Humidity on Density</vt:lpstr>
      <vt:lpstr>Airfoil Design</vt:lpstr>
      <vt:lpstr>Airfoil Design</vt:lpstr>
      <vt:lpstr>Airfoil Design</vt:lpstr>
      <vt:lpstr>Airfoil Design</vt:lpstr>
      <vt:lpstr>Airfoil Design</vt:lpstr>
      <vt:lpstr>A Third Dimension</vt:lpstr>
      <vt:lpstr>A Third Dimension</vt:lpstr>
      <vt:lpstr>A Third Dimension</vt:lpstr>
      <vt:lpstr>A Third Dimension</vt:lpstr>
      <vt:lpstr>Summary</vt:lpstr>
      <vt:lpstr>Questions / Comments</vt:lpstr>
      <vt:lpstr>Questions / Comments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Mastergunz</dc:creator>
  <cp:lastModifiedBy>Petrucci, Anthony P</cp:lastModifiedBy>
  <cp:revision>169</cp:revision>
  <dcterms:created xsi:type="dcterms:W3CDTF">2011-08-16T23:18:18Z</dcterms:created>
  <dcterms:modified xsi:type="dcterms:W3CDTF">2013-09-17T00:24:36Z</dcterms:modified>
</cp:coreProperties>
</file>