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816" r:id="rId2"/>
    <p:sldMasterId id="2147483888" r:id="rId3"/>
    <p:sldMasterId id="2147483900" r:id="rId4"/>
    <p:sldMasterId id="2147483912" r:id="rId5"/>
    <p:sldMasterId id="2147483924" r:id="rId6"/>
    <p:sldMasterId id="2147483936" r:id="rId7"/>
    <p:sldMasterId id="2147483948" r:id="rId8"/>
  </p:sldMasterIdLst>
  <p:notesMasterIdLst>
    <p:notesMasterId r:id="rId64"/>
  </p:notesMasterIdLst>
  <p:sldIdLst>
    <p:sldId id="840" r:id="rId9"/>
    <p:sldId id="841" r:id="rId10"/>
    <p:sldId id="842" r:id="rId11"/>
    <p:sldId id="843" r:id="rId12"/>
    <p:sldId id="844" r:id="rId13"/>
    <p:sldId id="845" r:id="rId14"/>
    <p:sldId id="846" r:id="rId15"/>
    <p:sldId id="847" r:id="rId16"/>
    <p:sldId id="848" r:id="rId17"/>
    <p:sldId id="849" r:id="rId18"/>
    <p:sldId id="754" r:id="rId19"/>
    <p:sldId id="399" r:id="rId20"/>
    <p:sldId id="835" r:id="rId21"/>
    <p:sldId id="829" r:id="rId22"/>
    <p:sldId id="836" r:id="rId23"/>
    <p:sldId id="830" r:id="rId24"/>
    <p:sldId id="837" r:id="rId25"/>
    <p:sldId id="831" r:id="rId26"/>
    <p:sldId id="838" r:id="rId27"/>
    <p:sldId id="832" r:id="rId28"/>
    <p:sldId id="839" r:id="rId29"/>
    <p:sldId id="833" r:id="rId30"/>
    <p:sldId id="834" r:id="rId31"/>
    <p:sldId id="801" r:id="rId32"/>
    <p:sldId id="802" r:id="rId33"/>
    <p:sldId id="803" r:id="rId34"/>
    <p:sldId id="804" r:id="rId35"/>
    <p:sldId id="397" r:id="rId36"/>
    <p:sldId id="794" r:id="rId37"/>
    <p:sldId id="353" r:id="rId38"/>
    <p:sldId id="294" r:id="rId39"/>
    <p:sldId id="295" r:id="rId40"/>
    <p:sldId id="814" r:id="rId41"/>
    <p:sldId id="805" r:id="rId42"/>
    <p:sldId id="806" r:id="rId43"/>
    <p:sldId id="807" r:id="rId44"/>
    <p:sldId id="808" r:id="rId45"/>
    <p:sldId id="809" r:id="rId46"/>
    <p:sldId id="810" r:id="rId47"/>
    <p:sldId id="811" r:id="rId48"/>
    <p:sldId id="812" r:id="rId49"/>
    <p:sldId id="817" r:id="rId50"/>
    <p:sldId id="818" r:id="rId51"/>
    <p:sldId id="819" r:id="rId52"/>
    <p:sldId id="820" r:id="rId53"/>
    <p:sldId id="821" r:id="rId54"/>
    <p:sldId id="822" r:id="rId55"/>
    <p:sldId id="823" r:id="rId56"/>
    <p:sldId id="824" r:id="rId57"/>
    <p:sldId id="825" r:id="rId58"/>
    <p:sldId id="826" r:id="rId59"/>
    <p:sldId id="827" r:id="rId60"/>
    <p:sldId id="813" r:id="rId61"/>
    <p:sldId id="828" r:id="rId62"/>
    <p:sldId id="356" r:id="rId63"/>
  </p:sldIdLst>
  <p:sldSz cx="9144000" cy="6858000" type="screen4x3"/>
  <p:notesSz cx="6858000" cy="9144000"/>
  <p:defaultTextStyle>
    <a:defPPr>
      <a:defRPr lang="en-US"/>
    </a:defPPr>
    <a:lvl1pPr marL="0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14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040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570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089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607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135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653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177" algn="l" defTabSz="91304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108" autoAdjust="0"/>
    <p:restoredTop sz="94660"/>
  </p:normalViewPr>
  <p:slideViewPr>
    <p:cSldViewPr showGuides="1">
      <p:cViewPr varScale="1">
        <p:scale>
          <a:sx n="65" d="100"/>
          <a:sy n="65" d="100"/>
        </p:scale>
        <p:origin x="-96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05163-2E3C-4F5D-8A9A-93F33607258D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BF124-1FF4-46A8-8F2B-7A56E948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0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14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040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570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089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607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135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653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177" algn="l" defTabSz="9130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Noteworthy Bold"/>
              <a:ea typeface="Noteworthy Bold"/>
              <a:cs typeface="Noteworthy Bold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Static equilibrium means that there is no acceleration. The object stays at rest</a:t>
            </a:r>
            <a:r>
              <a:rPr lang="en-US" baseline="0" dirty="0" smtClean="0"/>
              <a:t> or </a:t>
            </a:r>
            <a:r>
              <a:rPr lang="en-US" dirty="0" smtClean="0"/>
              <a:t>continues at its same velocity if already</a:t>
            </a:r>
            <a:r>
              <a:rPr lang="en-US" baseline="0" dirty="0" smtClean="0"/>
              <a:t> </a:t>
            </a:r>
            <a:r>
              <a:rPr lang="en-US" baseline="0" smtClean="0"/>
              <a:t>in motion.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Name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Course Name</a:t>
            </a:r>
            <a:endParaRPr lang="en-US" baseline="30000" smtClean="0">
              <a:solidFill>
                <a:prstClr val="black"/>
              </a:solidFill>
            </a:endParaRPr>
          </a:p>
          <a:p>
            <a:r>
              <a:rPr lang="en-US" smtClean="0">
                <a:solidFill>
                  <a:prstClr val="black"/>
                </a:solidFill>
              </a:rPr>
              <a:t>Unit # – Lesson #.# – Lesson Name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666A-3503-4EB4-9796-FFB36F66CA10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Thrust is generated by various types of engines (i.e., propeller, turbine, ramjet, or rocket).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Name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Course Name</a:t>
            </a:r>
            <a:endParaRPr lang="en-US" baseline="30000" smtClean="0">
              <a:solidFill>
                <a:prstClr val="black"/>
              </a:solidFill>
            </a:endParaRPr>
          </a:p>
          <a:p>
            <a:r>
              <a:rPr lang="en-US" smtClean="0">
                <a:solidFill>
                  <a:prstClr val="black"/>
                </a:solidFill>
              </a:rPr>
              <a:t>Unit # – Lesson #.# – Lesson Name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666A-3503-4EB4-9796-FFB36F66CA10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Noteworthy Bold"/>
              <a:ea typeface="Noteworthy Bold"/>
              <a:cs typeface="Noteworthy Bold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Noteworthy Bold"/>
              <a:ea typeface="Noteworthy Bold"/>
              <a:cs typeface="Noteworthy Bold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75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0993" indent="0" algn="ctr">
              <a:buNone/>
              <a:defRPr/>
            </a:lvl2pPr>
            <a:lvl3pPr marL="641991" indent="0" algn="ctr">
              <a:buNone/>
              <a:defRPr/>
            </a:lvl3pPr>
            <a:lvl4pPr marL="962988" indent="0" algn="ctr">
              <a:buNone/>
              <a:defRPr/>
            </a:lvl4pPr>
            <a:lvl5pPr marL="1283987" indent="0" algn="ctr">
              <a:buNone/>
              <a:defRPr/>
            </a:lvl5pPr>
            <a:lvl6pPr marL="1604986" indent="0" algn="ctr">
              <a:buNone/>
              <a:defRPr/>
            </a:lvl6pPr>
            <a:lvl7pPr marL="1925981" indent="0" algn="ctr">
              <a:buNone/>
              <a:defRPr/>
            </a:lvl7pPr>
            <a:lvl8pPr marL="2246981" indent="0" algn="ctr">
              <a:buNone/>
              <a:defRPr/>
            </a:lvl8pPr>
            <a:lvl9pPr marL="256797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5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71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97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4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26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62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4942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946672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2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37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56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04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826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110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17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259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80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4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9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4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9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4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14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9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1BB8-495E-46BC-9F46-5E7C92D67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0090-4924-486D-92ED-66D9784C1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91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1BB8-495E-46BC-9F46-5E7C92D67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0090-4924-486D-92ED-66D9784C1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920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4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83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49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899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348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79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24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69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147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59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1BB8-495E-46BC-9F46-5E7C92D67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0090-4924-486D-92ED-66D9784C1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48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7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7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1BB8-495E-46BC-9F46-5E7C92D67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0090-4924-486D-92ED-66D9784C1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55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4961" indent="0">
              <a:buNone/>
              <a:defRPr sz="2000" b="1"/>
            </a:lvl2pPr>
            <a:lvl3pPr marL="889992" indent="0">
              <a:buNone/>
              <a:defRPr sz="1800" b="1"/>
            </a:lvl3pPr>
            <a:lvl4pPr marL="1334896" indent="0">
              <a:buNone/>
              <a:defRPr sz="1600" b="1"/>
            </a:lvl4pPr>
            <a:lvl5pPr marL="1779861" indent="0">
              <a:buNone/>
              <a:defRPr sz="1600" b="1"/>
            </a:lvl5pPr>
            <a:lvl6pPr marL="2224829" indent="0">
              <a:buNone/>
              <a:defRPr sz="1600" b="1"/>
            </a:lvl6pPr>
            <a:lvl7pPr marL="2669790" indent="0">
              <a:buNone/>
              <a:defRPr sz="1600" b="1"/>
            </a:lvl7pPr>
            <a:lvl8pPr marL="3114753" indent="0">
              <a:buNone/>
              <a:defRPr sz="1600" b="1"/>
            </a:lvl8pPr>
            <a:lvl9pPr marL="35597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4961" indent="0">
              <a:buNone/>
              <a:defRPr sz="2000" b="1"/>
            </a:lvl2pPr>
            <a:lvl3pPr marL="889992" indent="0">
              <a:buNone/>
              <a:defRPr sz="1800" b="1"/>
            </a:lvl3pPr>
            <a:lvl4pPr marL="1334896" indent="0">
              <a:buNone/>
              <a:defRPr sz="1600" b="1"/>
            </a:lvl4pPr>
            <a:lvl5pPr marL="1779861" indent="0">
              <a:buNone/>
              <a:defRPr sz="1600" b="1"/>
            </a:lvl5pPr>
            <a:lvl6pPr marL="2224829" indent="0">
              <a:buNone/>
              <a:defRPr sz="1600" b="1"/>
            </a:lvl6pPr>
            <a:lvl7pPr marL="2669790" indent="0">
              <a:buNone/>
              <a:defRPr sz="1600" b="1"/>
            </a:lvl7pPr>
            <a:lvl8pPr marL="3114753" indent="0">
              <a:buNone/>
              <a:defRPr sz="1600" b="1"/>
            </a:lvl8pPr>
            <a:lvl9pPr marL="355970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1BB8-495E-46BC-9F46-5E7C92D67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0090-4924-486D-92ED-66D9784C1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05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1BB8-495E-46BC-9F46-5E7C92D67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0090-4924-486D-92ED-66D9784C1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76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1BB8-495E-46BC-9F46-5E7C92D67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0090-4924-486D-92ED-66D9784C1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2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0993" indent="0">
              <a:buNone/>
              <a:defRPr sz="1300"/>
            </a:lvl2pPr>
            <a:lvl3pPr marL="641991" indent="0">
              <a:buNone/>
              <a:defRPr sz="1100"/>
            </a:lvl3pPr>
            <a:lvl4pPr marL="962988" indent="0">
              <a:buNone/>
              <a:defRPr sz="1000"/>
            </a:lvl4pPr>
            <a:lvl5pPr marL="1283987" indent="0">
              <a:buNone/>
              <a:defRPr sz="1000"/>
            </a:lvl5pPr>
            <a:lvl6pPr marL="1604986" indent="0">
              <a:buNone/>
              <a:defRPr sz="1000"/>
            </a:lvl6pPr>
            <a:lvl7pPr marL="1925981" indent="0">
              <a:buNone/>
              <a:defRPr sz="1000"/>
            </a:lvl7pPr>
            <a:lvl8pPr marL="2246981" indent="0">
              <a:buNone/>
              <a:defRPr sz="1000"/>
            </a:lvl8pPr>
            <a:lvl9pPr marL="256797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0065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5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4961" indent="0">
              <a:buNone/>
              <a:defRPr sz="1200"/>
            </a:lvl2pPr>
            <a:lvl3pPr marL="889992" indent="0">
              <a:buNone/>
              <a:defRPr sz="1000"/>
            </a:lvl3pPr>
            <a:lvl4pPr marL="1334896" indent="0">
              <a:buNone/>
              <a:defRPr sz="900"/>
            </a:lvl4pPr>
            <a:lvl5pPr marL="1779861" indent="0">
              <a:buNone/>
              <a:defRPr sz="900"/>
            </a:lvl5pPr>
            <a:lvl6pPr marL="2224829" indent="0">
              <a:buNone/>
              <a:defRPr sz="900"/>
            </a:lvl6pPr>
            <a:lvl7pPr marL="2669790" indent="0">
              <a:buNone/>
              <a:defRPr sz="900"/>
            </a:lvl7pPr>
            <a:lvl8pPr marL="3114753" indent="0">
              <a:buNone/>
              <a:defRPr sz="900"/>
            </a:lvl8pPr>
            <a:lvl9pPr marL="35597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1BB8-495E-46BC-9F46-5E7C92D67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0090-4924-486D-92ED-66D9784C1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01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4961" indent="0">
              <a:buNone/>
              <a:defRPr sz="2800"/>
            </a:lvl2pPr>
            <a:lvl3pPr marL="889992" indent="0">
              <a:buNone/>
              <a:defRPr sz="2400"/>
            </a:lvl3pPr>
            <a:lvl4pPr marL="1334896" indent="0">
              <a:buNone/>
              <a:defRPr sz="2000"/>
            </a:lvl4pPr>
            <a:lvl5pPr marL="1779861" indent="0">
              <a:buNone/>
              <a:defRPr sz="2000"/>
            </a:lvl5pPr>
            <a:lvl6pPr marL="2224829" indent="0">
              <a:buNone/>
              <a:defRPr sz="2000"/>
            </a:lvl6pPr>
            <a:lvl7pPr marL="2669790" indent="0">
              <a:buNone/>
              <a:defRPr sz="2000"/>
            </a:lvl7pPr>
            <a:lvl8pPr marL="3114753" indent="0">
              <a:buNone/>
              <a:defRPr sz="2000"/>
            </a:lvl8pPr>
            <a:lvl9pPr marL="355970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4961" indent="0">
              <a:buNone/>
              <a:defRPr sz="1200"/>
            </a:lvl2pPr>
            <a:lvl3pPr marL="889992" indent="0">
              <a:buNone/>
              <a:defRPr sz="1000"/>
            </a:lvl3pPr>
            <a:lvl4pPr marL="1334896" indent="0">
              <a:buNone/>
              <a:defRPr sz="900"/>
            </a:lvl4pPr>
            <a:lvl5pPr marL="1779861" indent="0">
              <a:buNone/>
              <a:defRPr sz="900"/>
            </a:lvl5pPr>
            <a:lvl6pPr marL="2224829" indent="0">
              <a:buNone/>
              <a:defRPr sz="900"/>
            </a:lvl6pPr>
            <a:lvl7pPr marL="2669790" indent="0">
              <a:buNone/>
              <a:defRPr sz="900"/>
            </a:lvl7pPr>
            <a:lvl8pPr marL="3114753" indent="0">
              <a:buNone/>
              <a:defRPr sz="900"/>
            </a:lvl8pPr>
            <a:lvl9pPr marL="355970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1BB8-495E-46BC-9F46-5E7C92D67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0090-4924-486D-92ED-66D9784C1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91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1BB8-495E-46BC-9F46-5E7C92D67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0090-4924-486D-92ED-66D9784C1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03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6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6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1BB8-495E-46BC-9F46-5E7C92D67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0090-4924-486D-92ED-66D9784C1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591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74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968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440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74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4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93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46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69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700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700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38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367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193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6372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23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843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39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18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62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946672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2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32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61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993" indent="0">
              <a:buNone/>
              <a:defRPr sz="1400" b="1"/>
            </a:lvl2pPr>
            <a:lvl3pPr marL="641991" indent="0">
              <a:buNone/>
              <a:defRPr sz="1300" b="1"/>
            </a:lvl3pPr>
            <a:lvl4pPr marL="962988" indent="0">
              <a:buNone/>
              <a:defRPr sz="1100" b="1"/>
            </a:lvl4pPr>
            <a:lvl5pPr marL="1283987" indent="0">
              <a:buNone/>
              <a:defRPr sz="1100" b="1"/>
            </a:lvl5pPr>
            <a:lvl6pPr marL="1604986" indent="0">
              <a:buNone/>
              <a:defRPr sz="1100" b="1"/>
            </a:lvl6pPr>
            <a:lvl7pPr marL="1925981" indent="0">
              <a:buNone/>
              <a:defRPr sz="1100" b="1"/>
            </a:lvl7pPr>
            <a:lvl8pPr marL="2246981" indent="0">
              <a:buNone/>
              <a:defRPr sz="1100" b="1"/>
            </a:lvl8pPr>
            <a:lvl9pPr marL="256797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993" indent="0">
              <a:buNone/>
              <a:defRPr sz="1400" b="1"/>
            </a:lvl2pPr>
            <a:lvl3pPr marL="641991" indent="0">
              <a:buNone/>
              <a:defRPr sz="1300" b="1"/>
            </a:lvl3pPr>
            <a:lvl4pPr marL="962988" indent="0">
              <a:buNone/>
              <a:defRPr sz="1100" b="1"/>
            </a:lvl4pPr>
            <a:lvl5pPr marL="1283987" indent="0">
              <a:buNone/>
              <a:defRPr sz="1100" b="1"/>
            </a:lvl5pPr>
            <a:lvl6pPr marL="1604986" indent="0">
              <a:buNone/>
              <a:defRPr sz="1100" b="1"/>
            </a:lvl6pPr>
            <a:lvl7pPr marL="1925981" indent="0">
              <a:buNone/>
              <a:defRPr sz="1100" b="1"/>
            </a:lvl7pPr>
            <a:lvl8pPr marL="2246981" indent="0">
              <a:buNone/>
              <a:defRPr sz="1100" b="1"/>
            </a:lvl8pPr>
            <a:lvl9pPr marL="256797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22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16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2970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7759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0134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87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786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81400"/>
            <a:ext cx="7772400" cy="8381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38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386B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4" name="Picture 3" descr="PLTW_MT_L_3C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81000"/>
            <a:ext cx="6246479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0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1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090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035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8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7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566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2223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0242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8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542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609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86B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BA66F-768A-496E-B201-B0F50C2CC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167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A5C21-3EFD-42C5-84BD-6FC92D3A6C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356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25D9F-6402-46CD-B589-6F33F57BE9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18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5554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46C69-9418-40E3-B341-72FC08C7A5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340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1B712-F267-4AD1-9793-86A048F079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447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0E8F6-9527-4481-96FF-48BB1CF639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572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D7CA6-A1F5-49C9-A354-4074CB0AFA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577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3442C-F946-4817-8C5D-796044E501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027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47EC1-99F6-4BB3-B26F-FC3DE3D141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060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6B5AE-99B8-48C8-B463-77AB230B17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673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0214-8DE6-41E0-A61B-78123E25BE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85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63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192" indent="0" algn="ctr">
              <a:buNone/>
              <a:defRPr/>
            </a:lvl2pPr>
            <a:lvl3pPr marL="642387" indent="0" algn="ctr">
              <a:buNone/>
              <a:defRPr/>
            </a:lvl3pPr>
            <a:lvl4pPr marL="963580" indent="0" algn="ctr">
              <a:buNone/>
              <a:defRPr/>
            </a:lvl4pPr>
            <a:lvl5pPr marL="1284776" indent="0" algn="ctr">
              <a:buNone/>
              <a:defRPr/>
            </a:lvl5pPr>
            <a:lvl6pPr marL="1605970" indent="0" algn="ctr">
              <a:buNone/>
              <a:defRPr/>
            </a:lvl6pPr>
            <a:lvl7pPr marL="1927164" indent="0" algn="ctr">
              <a:buNone/>
              <a:defRPr/>
            </a:lvl7pPr>
            <a:lvl8pPr marL="2248361" indent="0" algn="ctr">
              <a:buNone/>
              <a:defRPr/>
            </a:lvl8pPr>
            <a:lvl9pPr marL="256955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752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6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5" y="273501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75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0993" indent="0">
              <a:buNone/>
              <a:defRPr sz="800"/>
            </a:lvl2pPr>
            <a:lvl3pPr marL="641991" indent="0">
              <a:buNone/>
              <a:defRPr sz="700"/>
            </a:lvl3pPr>
            <a:lvl4pPr marL="962988" indent="0">
              <a:buNone/>
              <a:defRPr sz="600"/>
            </a:lvl4pPr>
            <a:lvl5pPr marL="1283987" indent="0">
              <a:buNone/>
              <a:defRPr sz="600"/>
            </a:lvl5pPr>
            <a:lvl6pPr marL="1604986" indent="0">
              <a:buNone/>
              <a:defRPr sz="600"/>
            </a:lvl6pPr>
            <a:lvl7pPr marL="1925981" indent="0">
              <a:buNone/>
              <a:defRPr sz="600"/>
            </a:lvl7pPr>
            <a:lvl8pPr marL="2246981" indent="0">
              <a:buNone/>
              <a:defRPr sz="600"/>
            </a:lvl8pPr>
            <a:lvl9pPr marL="256797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60115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192" indent="0">
              <a:buNone/>
              <a:defRPr sz="1300"/>
            </a:lvl2pPr>
            <a:lvl3pPr marL="642387" indent="0">
              <a:buNone/>
              <a:defRPr sz="1100"/>
            </a:lvl3pPr>
            <a:lvl4pPr marL="963580" indent="0">
              <a:buNone/>
              <a:defRPr sz="1000"/>
            </a:lvl4pPr>
            <a:lvl5pPr marL="1284776" indent="0">
              <a:buNone/>
              <a:defRPr sz="1000"/>
            </a:lvl5pPr>
            <a:lvl6pPr marL="1605970" indent="0">
              <a:buNone/>
              <a:defRPr sz="1000"/>
            </a:lvl6pPr>
            <a:lvl7pPr marL="1927164" indent="0">
              <a:buNone/>
              <a:defRPr sz="1000"/>
            </a:lvl7pPr>
            <a:lvl8pPr marL="2248361" indent="0">
              <a:buNone/>
              <a:defRPr sz="1000"/>
            </a:lvl8pPr>
            <a:lvl9pPr marL="25695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8138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88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88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94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192" indent="0">
              <a:buNone/>
              <a:defRPr sz="1400" b="1"/>
            </a:lvl2pPr>
            <a:lvl3pPr marL="642387" indent="0">
              <a:buNone/>
              <a:defRPr sz="1300" b="1"/>
            </a:lvl3pPr>
            <a:lvl4pPr marL="963580" indent="0">
              <a:buNone/>
              <a:defRPr sz="1100" b="1"/>
            </a:lvl4pPr>
            <a:lvl5pPr marL="1284776" indent="0">
              <a:buNone/>
              <a:defRPr sz="1100" b="1"/>
            </a:lvl5pPr>
            <a:lvl6pPr marL="1605970" indent="0">
              <a:buNone/>
              <a:defRPr sz="1100" b="1"/>
            </a:lvl6pPr>
            <a:lvl7pPr marL="1927164" indent="0">
              <a:buNone/>
              <a:defRPr sz="1100" b="1"/>
            </a:lvl7pPr>
            <a:lvl8pPr marL="2248361" indent="0">
              <a:buNone/>
              <a:defRPr sz="1100" b="1"/>
            </a:lvl8pPr>
            <a:lvl9pPr marL="2569554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192" indent="0">
              <a:buNone/>
              <a:defRPr sz="1400" b="1"/>
            </a:lvl2pPr>
            <a:lvl3pPr marL="642387" indent="0">
              <a:buNone/>
              <a:defRPr sz="1300" b="1"/>
            </a:lvl3pPr>
            <a:lvl4pPr marL="963580" indent="0">
              <a:buNone/>
              <a:defRPr sz="1100" b="1"/>
            </a:lvl4pPr>
            <a:lvl5pPr marL="1284776" indent="0">
              <a:buNone/>
              <a:defRPr sz="1100" b="1"/>
            </a:lvl5pPr>
            <a:lvl6pPr marL="1605970" indent="0">
              <a:buNone/>
              <a:defRPr sz="1100" b="1"/>
            </a:lvl6pPr>
            <a:lvl7pPr marL="1927164" indent="0">
              <a:buNone/>
              <a:defRPr sz="1100" b="1"/>
            </a:lvl7pPr>
            <a:lvl8pPr marL="2248361" indent="0">
              <a:buNone/>
              <a:defRPr sz="1100" b="1"/>
            </a:lvl8pPr>
            <a:lvl9pPr marL="2569554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895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951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0951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63" y="273489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63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192" indent="0">
              <a:buNone/>
              <a:defRPr sz="800"/>
            </a:lvl2pPr>
            <a:lvl3pPr marL="642387" indent="0">
              <a:buNone/>
              <a:defRPr sz="700"/>
            </a:lvl3pPr>
            <a:lvl4pPr marL="963580" indent="0">
              <a:buNone/>
              <a:defRPr sz="600"/>
            </a:lvl4pPr>
            <a:lvl5pPr marL="1284776" indent="0">
              <a:buNone/>
              <a:defRPr sz="600"/>
            </a:lvl5pPr>
            <a:lvl6pPr marL="1605970" indent="0">
              <a:buNone/>
              <a:defRPr sz="600"/>
            </a:lvl6pPr>
            <a:lvl7pPr marL="1927164" indent="0">
              <a:buNone/>
              <a:defRPr sz="600"/>
            </a:lvl7pPr>
            <a:lvl8pPr marL="2248361" indent="0">
              <a:buNone/>
              <a:defRPr sz="600"/>
            </a:lvl8pPr>
            <a:lvl9pPr marL="256955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35188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51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51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192" indent="0">
              <a:buNone/>
              <a:defRPr sz="2000"/>
            </a:lvl2pPr>
            <a:lvl3pPr marL="642387" indent="0">
              <a:buNone/>
              <a:defRPr sz="1700"/>
            </a:lvl3pPr>
            <a:lvl4pPr marL="963580" indent="0">
              <a:buNone/>
              <a:defRPr sz="1400"/>
            </a:lvl4pPr>
            <a:lvl5pPr marL="1284776" indent="0">
              <a:buNone/>
              <a:defRPr sz="1400"/>
            </a:lvl5pPr>
            <a:lvl6pPr marL="1605970" indent="0">
              <a:buNone/>
              <a:defRPr sz="1400"/>
            </a:lvl6pPr>
            <a:lvl7pPr marL="1927164" indent="0">
              <a:buNone/>
              <a:defRPr sz="1400"/>
            </a:lvl7pPr>
            <a:lvl8pPr marL="2248361" indent="0">
              <a:buNone/>
              <a:defRPr sz="1400"/>
            </a:lvl8pPr>
            <a:lvl9pPr marL="2569554" indent="0">
              <a:buNone/>
              <a:defRPr sz="14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51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192" indent="0">
              <a:buNone/>
              <a:defRPr sz="800"/>
            </a:lvl2pPr>
            <a:lvl3pPr marL="642387" indent="0">
              <a:buNone/>
              <a:defRPr sz="700"/>
            </a:lvl3pPr>
            <a:lvl4pPr marL="963580" indent="0">
              <a:buNone/>
              <a:defRPr sz="600"/>
            </a:lvl4pPr>
            <a:lvl5pPr marL="1284776" indent="0">
              <a:buNone/>
              <a:defRPr sz="600"/>
            </a:lvl5pPr>
            <a:lvl6pPr marL="1605970" indent="0">
              <a:buNone/>
              <a:defRPr sz="600"/>
            </a:lvl6pPr>
            <a:lvl7pPr marL="1927164" indent="0">
              <a:buNone/>
              <a:defRPr sz="600"/>
            </a:lvl7pPr>
            <a:lvl8pPr marL="2248361" indent="0">
              <a:buNone/>
              <a:defRPr sz="600"/>
            </a:lvl8pPr>
            <a:lvl9pPr marL="256955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61352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731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85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63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63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0993" indent="0">
              <a:buNone/>
              <a:defRPr sz="2000"/>
            </a:lvl2pPr>
            <a:lvl3pPr marL="641991" indent="0">
              <a:buNone/>
              <a:defRPr sz="1700"/>
            </a:lvl3pPr>
            <a:lvl4pPr marL="962988" indent="0">
              <a:buNone/>
              <a:defRPr sz="1400"/>
            </a:lvl4pPr>
            <a:lvl5pPr marL="1283987" indent="0">
              <a:buNone/>
              <a:defRPr sz="1400"/>
            </a:lvl5pPr>
            <a:lvl6pPr marL="1604986" indent="0">
              <a:buNone/>
              <a:defRPr sz="1400"/>
            </a:lvl6pPr>
            <a:lvl7pPr marL="1925981" indent="0">
              <a:buNone/>
              <a:defRPr sz="1400"/>
            </a:lvl7pPr>
            <a:lvl8pPr marL="2246981" indent="0">
              <a:buNone/>
              <a:defRPr sz="1400"/>
            </a:lvl8pPr>
            <a:lvl9pPr marL="2567976" indent="0">
              <a:buNone/>
              <a:defRPr sz="14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63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0993" indent="0">
              <a:buNone/>
              <a:defRPr sz="800"/>
            </a:lvl2pPr>
            <a:lvl3pPr marL="641991" indent="0">
              <a:buNone/>
              <a:defRPr sz="700"/>
            </a:lvl3pPr>
            <a:lvl4pPr marL="962988" indent="0">
              <a:buNone/>
              <a:defRPr sz="600"/>
            </a:lvl4pPr>
            <a:lvl5pPr marL="1283987" indent="0">
              <a:buNone/>
              <a:defRPr sz="600"/>
            </a:lvl5pPr>
            <a:lvl6pPr marL="1604986" indent="0">
              <a:buNone/>
              <a:defRPr sz="600"/>
            </a:lvl6pPr>
            <a:lvl7pPr marL="1925981" indent="0">
              <a:buNone/>
              <a:defRPr sz="600"/>
            </a:lvl7pPr>
            <a:lvl8pPr marL="2246981" indent="0">
              <a:buNone/>
              <a:defRPr sz="600"/>
            </a:lvl8pPr>
            <a:lvl9pPr marL="256797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833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892997" y="178594"/>
            <a:ext cx="73580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35662" tIns="35662" rIns="35662" bIns="356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892997" y="1946700"/>
            <a:ext cx="7358063" cy="401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35662" tIns="35662" rIns="35662" bIns="356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/>
              </a:rPr>
              <a:t>Click to edit Master text styles</a:t>
            </a:r>
          </a:p>
          <a:p>
            <a:pPr lvl="1"/>
            <a:r>
              <a:rPr lang="en-US" smtClean="0">
                <a:sym typeface="Helvetica Light"/>
              </a:rPr>
              <a:t>Second level</a:t>
            </a:r>
          </a:p>
          <a:p>
            <a:pPr lvl="2"/>
            <a:r>
              <a:rPr lang="en-US" smtClean="0">
                <a:sym typeface="Helvetica Light"/>
              </a:rPr>
              <a:t>Third level</a:t>
            </a:r>
          </a:p>
          <a:p>
            <a:pPr lvl="3"/>
            <a:r>
              <a:rPr lang="en-US" smtClean="0">
                <a:sym typeface="Helvetica Light"/>
              </a:rPr>
              <a:t>Fourth level</a:t>
            </a:r>
          </a:p>
          <a:p>
            <a:pPr lvl="4"/>
            <a:r>
              <a:rPr lang="en-US" smtClean="0">
                <a:sym typeface="Helvetica Light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66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10163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+mj-lt"/>
          <a:ea typeface="+mj-ea"/>
          <a:cs typeface="+mj-cs"/>
          <a:sym typeface="Helvetica Light"/>
        </a:defRPr>
      </a:lvl1pPr>
      <a:lvl2pPr algn="ctr" defTabSz="410163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2pPr>
      <a:lvl3pPr algn="ctr" defTabSz="410163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3pPr>
      <a:lvl4pPr algn="ctr" defTabSz="410163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4pPr>
      <a:lvl5pPr algn="ctr" defTabSz="410163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5pPr>
      <a:lvl6pPr marL="320993" algn="ctr" defTabSz="410163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641991" algn="ctr" defTabSz="410163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962988" algn="ctr" defTabSz="410163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283987" algn="ctr" defTabSz="410163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marL="267493" indent="-267493" algn="l" defTabSz="410163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1pPr>
      <a:lvl2pPr marL="534989" indent="-267493" algn="l" defTabSz="410163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2pPr>
      <a:lvl3pPr marL="802495" indent="-267493" algn="l" defTabSz="410163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3pPr>
      <a:lvl4pPr marL="1069990" indent="-267493" algn="l" defTabSz="410163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4pPr>
      <a:lvl5pPr marL="1337483" indent="-267493" algn="l" defTabSz="410163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5pPr>
      <a:lvl6pPr marL="1658483" indent="-267493" algn="l" defTabSz="410163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979478" indent="-267493" algn="l" defTabSz="410163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2300475" indent="-267493" algn="l" defTabSz="410163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2621469" indent="-267493" algn="l" defTabSz="410163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6419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993" algn="l" defTabSz="6419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1991" algn="l" defTabSz="6419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2988" algn="l" defTabSz="6419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3987" algn="l" defTabSz="6419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4986" algn="l" defTabSz="6419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5981" algn="l" defTabSz="6419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6981" algn="l" defTabSz="6419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7976" algn="l" defTabSz="6419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/>
          </p:cNvSpPr>
          <p:nvPr>
            <p:ph type="title"/>
          </p:nvPr>
        </p:nvSpPr>
        <p:spPr bwMode="auto">
          <a:xfrm>
            <a:off x="892969" y="178594"/>
            <a:ext cx="73580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Light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/>
          </p:cNvSpPr>
          <p:nvPr>
            <p:ph type="body" idx="1"/>
          </p:nvPr>
        </p:nvSpPr>
        <p:spPr bwMode="auto">
          <a:xfrm>
            <a:off x="892969" y="1946672"/>
            <a:ext cx="7358063" cy="401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Ligh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577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321457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642915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964372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285829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marL="267881" indent="-267881" algn="l" defTabSz="410751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535762" indent="-267881" algn="l" defTabSz="410751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803643" indent="-267881" algn="l" defTabSz="410751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1071524" indent="-267881" algn="l" defTabSz="410751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1339406" indent="-267881" algn="l" defTabSz="410751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1660863" indent="-267881" algn="l" defTabSz="410751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982320" indent="-267881" algn="l" defTabSz="410751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2303777" indent="-267881" algn="l" defTabSz="410751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2625235" indent="-267881" algn="l" defTabSz="410751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8929" tIns="44465" rIns="88929" bIns="4446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730"/>
            <a:ext cx="8229600" cy="4525963"/>
          </a:xfrm>
          <a:prstGeom prst="rect">
            <a:avLst/>
          </a:prstGeom>
        </p:spPr>
        <p:txBody>
          <a:bodyPr vert="horz" lIns="88929" tIns="44465" rIns="88929" bIns="4446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880"/>
            <a:ext cx="2133600" cy="365125"/>
          </a:xfrm>
          <a:prstGeom prst="rect">
            <a:avLst/>
          </a:prstGeom>
        </p:spPr>
        <p:txBody>
          <a:bodyPr vert="horz" lIns="88929" tIns="44465" rIns="88929" bIns="4446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9992"/>
            <a:fld id="{15121BB8-495E-46BC-9F46-5E7C92D67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9992"/>
              <a:t>10/7/2013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880"/>
            <a:ext cx="2895600" cy="365125"/>
          </a:xfrm>
          <a:prstGeom prst="rect">
            <a:avLst/>
          </a:prstGeom>
        </p:spPr>
        <p:txBody>
          <a:bodyPr vert="horz" lIns="88929" tIns="44465" rIns="88929" bIns="4446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999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880"/>
            <a:ext cx="2133600" cy="365125"/>
          </a:xfrm>
          <a:prstGeom prst="rect">
            <a:avLst/>
          </a:prstGeom>
        </p:spPr>
        <p:txBody>
          <a:bodyPr vert="horz" lIns="88929" tIns="44465" rIns="88929" bIns="4446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9992"/>
            <a:fld id="{16D10090-4924-486D-92ED-66D9784C1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999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6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88999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3777" indent="-333777" algn="l" defTabSz="88999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2990" indent="-278215" algn="l" defTabSz="88999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12436" indent="-222331" algn="l" defTabSz="8899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57374" indent="-222331" algn="l" defTabSz="88999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2344" indent="-222331" algn="l" defTabSz="88999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47301" indent="-222331" algn="l" defTabSz="8899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92273" indent="-222331" algn="l" defTabSz="8899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37233" indent="-222331" algn="l" defTabSz="8899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82182" indent="-222331" algn="l" defTabSz="8899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99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4961" algn="l" defTabSz="8899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89992" algn="l" defTabSz="8899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4896" algn="l" defTabSz="8899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79861" algn="l" defTabSz="8899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24829" algn="l" defTabSz="8899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9790" algn="l" defTabSz="8899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14753" algn="l" defTabSz="8899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59706" algn="l" defTabSz="8899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892971" y="178594"/>
            <a:ext cx="73580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892971" y="1946674"/>
            <a:ext cx="7358063" cy="401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/>
              </a:rPr>
              <a:t>Click to edit Master text styles</a:t>
            </a:r>
          </a:p>
          <a:p>
            <a:pPr lvl="1"/>
            <a:r>
              <a:rPr lang="en-US" smtClean="0">
                <a:sym typeface="Helvetica Light"/>
              </a:rPr>
              <a:t>Second level</a:t>
            </a:r>
          </a:p>
          <a:p>
            <a:pPr lvl="2"/>
            <a:r>
              <a:rPr lang="en-US" smtClean="0">
                <a:sym typeface="Helvetica Light"/>
              </a:rPr>
              <a:t>Third level</a:t>
            </a:r>
          </a:p>
          <a:p>
            <a:pPr lvl="3"/>
            <a:r>
              <a:rPr lang="en-US" smtClean="0">
                <a:sym typeface="Helvetica Light"/>
              </a:rPr>
              <a:t>Fourth level</a:t>
            </a:r>
          </a:p>
          <a:p>
            <a:pPr lvl="4"/>
            <a:r>
              <a:rPr lang="en-US" smtClean="0">
                <a:sym typeface="Helvetica Light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561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410709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+mj-lt"/>
          <a:ea typeface="+mj-ea"/>
          <a:cs typeface="+mj-cs"/>
          <a:sym typeface="Helvetica Light"/>
        </a:defRPr>
      </a:lvl1pPr>
      <a:lvl2pPr algn="ctr" defTabSz="410709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2pPr>
      <a:lvl3pPr algn="ctr" defTabSz="410709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3pPr>
      <a:lvl4pPr algn="ctr" defTabSz="410709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4pPr>
      <a:lvl5pPr algn="ctr" defTabSz="410709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5pPr>
      <a:lvl6pPr marL="321424" algn="ctr" defTabSz="410709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642849" algn="ctr" defTabSz="410709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964274" algn="ctr" defTabSz="410709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285697" algn="ctr" defTabSz="410709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marL="267853" indent="-267853" algn="l" defTabSz="410709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1pPr>
      <a:lvl2pPr marL="535707" indent="-267853" algn="l" defTabSz="410709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2pPr>
      <a:lvl3pPr marL="803561" indent="-267853" algn="l" defTabSz="410709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3pPr>
      <a:lvl4pPr marL="1071414" indent="-267853" algn="l" defTabSz="410709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4pPr>
      <a:lvl5pPr marL="1339268" indent="-267853" algn="l" defTabSz="410709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5pPr>
      <a:lvl6pPr marL="1660693" indent="-267853" algn="l" defTabSz="410709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982118" indent="-267853" algn="l" defTabSz="410709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2303541" indent="-267853" algn="l" defTabSz="410709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2624965" indent="-267853" algn="l" defTabSz="410709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892969" y="178594"/>
            <a:ext cx="73580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892969" y="1946672"/>
            <a:ext cx="7358063" cy="401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/>
              </a:rPr>
              <a:t>Click to edit Master text styles</a:t>
            </a:r>
          </a:p>
          <a:p>
            <a:pPr lvl="1"/>
            <a:r>
              <a:rPr lang="en-US" smtClean="0">
                <a:sym typeface="Helvetica Light"/>
              </a:rPr>
              <a:t>Second level</a:t>
            </a:r>
          </a:p>
          <a:p>
            <a:pPr lvl="2"/>
            <a:r>
              <a:rPr lang="en-US" smtClean="0">
                <a:sym typeface="Helvetica Light"/>
              </a:rPr>
              <a:t>Third level</a:t>
            </a:r>
          </a:p>
          <a:p>
            <a:pPr lvl="3"/>
            <a:r>
              <a:rPr lang="en-US" smtClean="0">
                <a:sym typeface="Helvetica Light"/>
              </a:rPr>
              <a:t>Fourth level</a:t>
            </a:r>
          </a:p>
          <a:p>
            <a:pPr lvl="4"/>
            <a:r>
              <a:rPr lang="en-US" smtClean="0">
                <a:sym typeface="Helvetica Light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073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+mj-lt"/>
          <a:ea typeface="+mj-ea"/>
          <a:cs typeface="+mj-cs"/>
          <a:sym typeface="Helvetica Light"/>
        </a:defRPr>
      </a:lvl1pPr>
      <a:lvl2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2pPr>
      <a:lvl3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3pPr>
      <a:lvl4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4pPr>
      <a:lvl5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/>
        </a:defRPr>
      </a:lvl5pPr>
      <a:lvl6pPr marL="321457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642915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964372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285829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marL="267881" indent="-267881" algn="l" defTabSz="410751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1pPr>
      <a:lvl2pPr marL="535762" indent="-267881" algn="l" defTabSz="410751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2pPr>
      <a:lvl3pPr marL="803643" indent="-267881" algn="l" defTabSz="410751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3pPr>
      <a:lvl4pPr marL="1071524" indent="-267881" algn="l" defTabSz="410751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4pPr>
      <a:lvl5pPr marL="1339406" indent="-267881" algn="l" defTabSz="410751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5pPr>
      <a:lvl6pPr marL="1660863" indent="-267881" algn="l" defTabSz="410751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982320" indent="-267881" algn="l" defTabSz="410751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2303777" indent="-267881" algn="l" defTabSz="410751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2625235" indent="-267881" algn="l" defTabSz="410751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3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68B3C12-BC1A-4959-8182-8B391870C7D3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4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00386B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892983" y="178594"/>
            <a:ext cx="73580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35685" tIns="35685" rIns="35685" bIns="356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Light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892983" y="1946686"/>
            <a:ext cx="7358063" cy="401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35685" tIns="35685" rIns="35685" bIns="356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Ligh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30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40934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40934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40934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40934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40934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321192" algn="ctr" defTabSz="410415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642387" algn="ctr" defTabSz="410415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963580" algn="ctr" defTabSz="410415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284776" algn="ctr" defTabSz="410415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marL="266571" indent="-266571" algn="l" defTabSz="409341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534264" indent="-266571" algn="l" defTabSz="409341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801953" indent="-266571" algn="l" defTabSz="409341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1069643" indent="-266571" algn="l" defTabSz="409341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1337329" indent="-266571" algn="l" defTabSz="409341" rtl="0" eaLnBrk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1659503" indent="-267660" algn="l" defTabSz="410415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980692" indent="-267660" algn="l" defTabSz="410415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2301889" indent="-267660" algn="l" defTabSz="410415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2623080" indent="-267660" algn="l" defTabSz="410415" rtl="0" fontAlgn="base" hangingPunct="0">
        <a:spcBef>
          <a:spcPts val="2953"/>
        </a:spcBef>
        <a:spcAft>
          <a:spcPct val="0"/>
        </a:spcAft>
        <a:buSzPct val="100000"/>
        <a:buChar char="•"/>
        <a:defRPr sz="2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64238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92" algn="l" defTabSz="64238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387" algn="l" defTabSz="64238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580" algn="l" defTabSz="64238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776" algn="l" defTabSz="64238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970" algn="l" defTabSz="64238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164" algn="l" defTabSz="64238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361" algn="l" defTabSz="64238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554" algn="l" defTabSz="64238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Glenn%20Curtiss&amp;source=images&amp;cd=&amp;cad=rja&amp;docid=MkbKXsivfjNPhM&amp;tbnid=TQyd7OG6jE68FM:&amp;ved=&amp;url=http://www.logbookmag.com/past.asp?ID=23&amp;ei=WefvUezdIoj29gTn9oD4Dg&amp;bvm=bv.49641647,d.eWU&amp;psig=AFQjCNGHIsESzwNzTJu70mtBszcsrIh7VQ&amp;ust=137476317463754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jpeg"/><Relationship Id="rId5" Type="http://schemas.openxmlformats.org/officeDocument/2006/relationships/hyperlink" Target="http://www.google.com/url?sa=i&amp;rct=j&amp;q=Glenn%20Curtiss&amp;source=images&amp;cd=&amp;cad=rja&amp;docid=MkbKXsivfjNPhM&amp;tbnid=TQyd7OG6jE68FM:&amp;ved=&amp;url=http://www.pbase.com/image/97820992&amp;ei=gefvUYWONY689QTIn4CIDw&amp;bvm=bv.49641647,d.eWU&amp;psig=AFQjCNGK-VaStqe3tLZSguCJfWA6s27FwA&amp;ust=1374763257483287" TargetMode="Externa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://www.google.com/url?sa=i&amp;rct=j&amp;q=American%20POWs%20on%20Wake%20Island&amp;source=images&amp;cd=&amp;cad=rja&amp;docid=1uG2Ok9rSUxn_M&amp;tbnid=e9sOg8Q6M0iDKM:&amp;ved=0CAUQjRw&amp;url=http://www.cnac.org/emilscott/rutter01.htm&amp;ei=SunvUfvkOY6K9ATTv4GAAQ&amp;bvm=bv.49641647,d.eWU&amp;psig=AFQjCNH6ax7dcK_Kp6TftetM0Fl-DlZ6Ew&amp;ust=1374763329303490" TargetMode="External"/><Relationship Id="rId7" Type="http://schemas.openxmlformats.org/officeDocument/2006/relationships/hyperlink" Target="http://www.google.com/url?sa=i&amp;rct=j&amp;q=American%20POWs%20on%20Wake%20Island&amp;source=images&amp;cd=&amp;cad=rja&amp;docid=U59Y6D0_aAxfRM&amp;tbnid=AI7JM1-nec3u1M:&amp;ved=0CAUQjRw&amp;url=http://excelmathmike.blogspot.com/2012_01_01_archive.html&amp;ei=K-rvUenqGoS49gSLh4HICA&amp;bvm=bv.49641647,d.eWU&amp;psig=AFQjCNH6ax7dcK_Kp6TftetM0Fl-DlZ6Ew&amp;ust=137476332930349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eg"/><Relationship Id="rId5" Type="http://schemas.openxmlformats.org/officeDocument/2006/relationships/hyperlink" Target="http://www.google.com/url?sa=i&amp;rct=j&amp;q=American%20POWs%20on%20Wake%20Island&amp;source=images&amp;cd=&amp;cad=rja&amp;docid=GkrUTM97pl6mIM&amp;tbnid=_gGgywh4K8Z8dM:&amp;ved=0CAUQjRw&amp;url=http://www.goldtel.net/ddxa/massacre.html&amp;ei=hOnvUby6MYzk8gT06oH4Dg&amp;bvm=bv.49641647,d.eWU&amp;psig=AFQjCNH6ax7dcK_Kp6TftetM0Fl-DlZ6Ew&amp;ust=1374763329303490" TargetMode="Externa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United%20States%20Air%20Force&amp;source=images&amp;cd=&amp;cad=rja&amp;docid=bDbo1KbAarxJnM&amp;tbnid=zzR3wA2r7hFaTM:&amp;ved=0CAUQjRw&amp;url=http://en.wikipedia.org/wiki/United_States_Air_Force&amp;ei=b-rvUdDwMZCE9gT55oCAAQ&amp;bvm=bv.49641647,d.eWU&amp;psig=AFQjCNFsbTHNTdOOvmbwz1ab5mT_hLYS_A&amp;ust=1374764000322625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5" Type="http://schemas.openxmlformats.org/officeDocument/2006/relationships/hyperlink" Target="http://www.google.com/url?sa=i&amp;rct=j&amp;q=atomic%20bombs&amp;source=images&amp;cd=&amp;cad=rja&amp;docid=8o8A6tx_Ugt9EM&amp;tbnid=hElE9E8SJCaqiM:&amp;ved=0CAUQjRw&amp;url=http://surviving-history.blogspot.com/2012/09/the-unluckiest-man-bombed-at-hiroshima.html&amp;ei=4urvUZmdBJH68QT7sYDADg&amp;bvm=bv.49641647,d.eWU&amp;psig=AFQjCNFWSCITDmpoFKY3oh6BiRErIlVYyg&amp;ust=1374764062165360" TargetMode="Externa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://www.google.com/imgres?imgurl&amp;imgrefurl=http://buscandounangel.blogspot.com/2011/10/igor-sikorsky-helicoptero.html&amp;h=0&amp;w=0&amp;sz=1&amp;tbnid=A5l8EEmGb1FYXM&amp;tbnh=207&amp;tbnw=243&amp;prev=/search?q=Igor+Sikorsky&amp;tbm=isch&amp;tbo=u&amp;zoom=1&amp;q=Igor%20Sikorsky&amp;docid=Nyr7sciIz8nK2M&amp;hl=en&amp;ei=MO7vUd65HojS9QTB34HwDQ&amp;ved=0CAQQsCU" TargetMode="External"/><Relationship Id="rId7" Type="http://schemas.openxmlformats.org/officeDocument/2006/relationships/hyperlink" Target="http://www.google.com/imgres?imgurl&amp;imgrefurl=http://en.wikipedia.org/wiki/Igor_Sikorsky&amp;h=0&amp;w=0&amp;sz=1&amp;tbnid=L-g797IQA_qk9M&amp;tbnh=136&amp;tbnw=176&amp;prev=/search?q=Igor+Sikorsky&amp;tbm=isch&amp;tbo=u&amp;zoom=1&amp;q=Igor%20Sikorsky&amp;docid=DQsXGLuZ7mZO7M&amp;hl=en&amp;ei=MO7vUd65HojS9QTB34HwDQ&amp;ved=0CAUQsCU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jpeg"/><Relationship Id="rId5" Type="http://schemas.openxmlformats.org/officeDocument/2006/relationships/hyperlink" Target="http://www.google.com/imgres?imgurl&amp;imgrefurl=http://www.allposters.com/-sp/Igor-Sikorsky-at-the-Controls-of-the-VS-300-Helicopter-Posters_i9361580_.htm&amp;h=0&amp;w=0&amp;sz=1&amp;tbnid=QYMFcVILL0k4sM&amp;tbnh=194&amp;tbnw=259&amp;prev=/search?q=Igor+Sikorsky&amp;tbm=isch&amp;tbo=u&amp;zoom=1&amp;q=Igor%20Sikorsky&amp;docid=KUPsGgiiBTDJyM&amp;hl=en&amp;ei=MO7vUd65HojS9QTB34HwDQ&amp;ved=0CAcQsCU" TargetMode="Externa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../../../../Aviation%20Videos/August/Forces%20of%20Flight.mp4" TargetMode="External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066800"/>
            <a:ext cx="669927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/>
              <a:t>EAA</a:t>
            </a:r>
          </a:p>
          <a:p>
            <a:pPr algn="ctr"/>
            <a:r>
              <a:rPr lang="en-US" sz="7200" b="1" dirty="0" smtClean="0"/>
              <a:t>Young</a:t>
            </a:r>
          </a:p>
          <a:p>
            <a:pPr algn="ctr"/>
            <a:r>
              <a:rPr lang="en-US" sz="7200" b="1" dirty="0" smtClean="0"/>
              <a:t>Eagles</a:t>
            </a:r>
          </a:p>
          <a:p>
            <a:pPr algn="ctr"/>
            <a:r>
              <a:rPr lang="en-US" sz="7200" b="1" dirty="0" smtClean="0"/>
              <a:t>Saturday Oct 5</a:t>
            </a:r>
          </a:p>
        </p:txBody>
      </p:sp>
    </p:spTree>
    <p:extLst>
      <p:ext uri="{BB962C8B-B14F-4D97-AF65-F5344CB8AC3E}">
        <p14:creationId xmlns:p14="http://schemas.microsoft.com/office/powerpoint/2010/main" val="30056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9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/>
          </p:cNvSpPr>
          <p:nvPr/>
        </p:nvSpPr>
        <p:spPr bwMode="auto">
          <a:xfrm>
            <a:off x="498947" y="5943824"/>
            <a:ext cx="4940350" cy="9219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2" y="0"/>
                </a:lnTo>
              </a:path>
            </a:pathLst>
          </a:custGeom>
          <a:solidFill>
            <a:srgbClr val="ABDEEB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95" tIns="50795" rIns="50795" bIns="50795" anchor="ctr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099" name="AutoShape 3" descr="image1.png"/>
          <p:cNvSpPr>
            <a:spLocks/>
          </p:cNvSpPr>
          <p:nvPr/>
        </p:nvSpPr>
        <p:spPr bwMode="auto">
          <a:xfrm>
            <a:off x="-5580" y="5790902"/>
            <a:ext cx="3401095" cy="108049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95" tIns="50795" rIns="50795" bIns="50795" anchor="ctr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-8928" y="5787554"/>
            <a:ext cx="3404443" cy="1083840"/>
          </a:xfrm>
          <a:prstGeom prst="line">
            <a:avLst/>
          </a:prstGeom>
          <a:noFill/>
          <a:ln w="17159">
            <a:solidFill>
              <a:srgbClr val="5EA4B5"/>
            </a:solidFill>
            <a:miter lim="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88" tIns="32144" rIns="64288" bIns="32144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8595" y="685353"/>
            <a:ext cx="8786813" cy="5866805"/>
          </a:xfrm>
        </p:spPr>
        <p:txBody>
          <a:bodyPr lIns="88892" tIns="50795" rIns="88892" bIns="50795" anchor="t"/>
          <a:lstStyle/>
          <a:p>
            <a:pPr marL="550245" indent="-473233" defTabSz="914098" eaLnBrk="1">
              <a:spcBef>
                <a:spcPts val="281"/>
              </a:spcBef>
              <a:buClr>
                <a:srgbClr val="2DA2BF"/>
              </a:buClr>
              <a:buSzPct val="68000"/>
              <a:buNone/>
            </a:pPr>
            <a:r>
              <a:rPr lang="en-US" altLang="en-US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Utilizing your notes and past knowledge answer the following questions:</a:t>
            </a:r>
          </a:p>
          <a:p>
            <a:pPr marL="550245" indent="-473233" defTabSz="914098" eaLnBrk="1">
              <a:spcBef>
                <a:spcPts val="281"/>
              </a:spcBef>
              <a:buClr>
                <a:srgbClr val="2DA2BF"/>
              </a:buClr>
              <a:buSzPct val="68000"/>
              <a:buNone/>
            </a:pPr>
            <a:endParaRPr lang="en-US" altLang="en-US" b="1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 smtClean="0">
                <a:solidFill>
                  <a:srgbClr val="0070C0"/>
                </a:solidFill>
              </a:rPr>
              <a:t>In order for lift to occur with an airfoil, what must the pressure be on top?</a:t>
            </a:r>
            <a:endParaRPr lang="en-US" altLang="en-US" sz="2500" b="1" dirty="0">
              <a:solidFill>
                <a:srgbClr val="0070C0"/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 smtClean="0">
                <a:solidFill>
                  <a:schemeClr val="tx1"/>
                </a:solidFill>
              </a:rPr>
              <a:t>What does camber determine for an airfoil?</a:t>
            </a:r>
            <a:endParaRPr lang="en-US" altLang="en-US" sz="2500" b="1" dirty="0">
              <a:solidFill>
                <a:schemeClr val="tx1"/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rgbClr val="0070C0"/>
                </a:solidFill>
              </a:rPr>
              <a:t>What </a:t>
            </a:r>
            <a:r>
              <a:rPr lang="en-US" altLang="en-US" sz="2500" b="1" dirty="0" smtClean="0">
                <a:solidFill>
                  <a:srgbClr val="0070C0"/>
                </a:solidFill>
              </a:rPr>
              <a:t>type of pressure tends to push around a wingtip?</a:t>
            </a:r>
            <a:endParaRPr lang="en-US" altLang="en-US" sz="2500" b="1" dirty="0">
              <a:solidFill>
                <a:srgbClr val="0070C0"/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chemeClr val="tx1"/>
                </a:solidFill>
              </a:rPr>
              <a:t>What </a:t>
            </a:r>
            <a:r>
              <a:rPr lang="en-US" altLang="en-US" sz="2500" b="1" dirty="0" smtClean="0">
                <a:solidFill>
                  <a:schemeClr val="tx1"/>
                </a:solidFill>
              </a:rPr>
              <a:t>is this rotating pressure called?</a:t>
            </a:r>
          </a:p>
          <a:p>
            <a:pPr marL="550245" lvl="0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rgbClr val="0070C0"/>
                </a:solidFill>
              </a:rPr>
              <a:t>What </a:t>
            </a:r>
            <a:r>
              <a:rPr lang="en-US" altLang="en-US" sz="2500" b="1" dirty="0" smtClean="0">
                <a:solidFill>
                  <a:srgbClr val="0070C0"/>
                </a:solidFill>
              </a:rPr>
              <a:t>are two means in which vortices can be reduced from an airfoil?</a:t>
            </a:r>
            <a:endParaRPr lang="en-US" altLang="en-US" sz="2500" b="1" dirty="0">
              <a:solidFill>
                <a:srgbClr val="0070C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6532" y="0"/>
            <a:ext cx="8229823" cy="837158"/>
          </a:xfrm>
        </p:spPr>
        <p:txBody>
          <a:bodyPr lIns="88892" tIns="50795" rIns="88892" bIns="50795"/>
          <a:lstStyle/>
          <a:p>
            <a:pPr algn="l" defTabSz="914098" eaLnBrk="1">
              <a:defRPr/>
            </a:pPr>
            <a:r>
              <a:rPr lang="en-US" sz="3600" b="1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Warm-Up – </a:t>
            </a:r>
            <a:r>
              <a:rPr lang="en-US" sz="3600" b="1" dirty="0" smtClean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10/7 </a:t>
            </a:r>
            <a:r>
              <a:rPr lang="en-US" sz="3600" b="1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– 10 minutes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9830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27" y="1752629"/>
            <a:ext cx="1852613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Questions / Comments</a:t>
            </a:r>
          </a:p>
        </p:txBody>
      </p:sp>
    </p:spTree>
    <p:extLst>
      <p:ext uri="{BB962C8B-B14F-4D97-AF65-F5344CB8AC3E}">
        <p14:creationId xmlns:p14="http://schemas.microsoft.com/office/powerpoint/2010/main" val="28393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/>
          </p:cNvSpPr>
          <p:nvPr/>
        </p:nvSpPr>
        <p:spPr bwMode="auto">
          <a:xfrm>
            <a:off x="498947" y="5943824"/>
            <a:ext cx="4940350" cy="9219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2" y="0"/>
                </a:lnTo>
              </a:path>
            </a:pathLst>
          </a:custGeom>
          <a:solidFill>
            <a:srgbClr val="ABDEEB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95" tIns="50795" rIns="50795" bIns="50795" anchor="ctr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099" name="AutoShape 3" descr="image1.png"/>
          <p:cNvSpPr>
            <a:spLocks/>
          </p:cNvSpPr>
          <p:nvPr/>
        </p:nvSpPr>
        <p:spPr bwMode="auto">
          <a:xfrm>
            <a:off x="-5580" y="5790902"/>
            <a:ext cx="3401095" cy="108049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95" tIns="50795" rIns="50795" bIns="50795" anchor="ctr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-8928" y="5787554"/>
            <a:ext cx="3404443" cy="1083840"/>
          </a:xfrm>
          <a:prstGeom prst="line">
            <a:avLst/>
          </a:prstGeom>
          <a:noFill/>
          <a:ln w="17159">
            <a:solidFill>
              <a:srgbClr val="5EA4B5"/>
            </a:solidFill>
            <a:miter lim="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88" tIns="32144" rIns="64288" bIns="32144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8595" y="685353"/>
            <a:ext cx="8786813" cy="5866805"/>
          </a:xfrm>
        </p:spPr>
        <p:txBody>
          <a:bodyPr lIns="88892" tIns="50795" rIns="88892" bIns="50795" anchor="t"/>
          <a:lstStyle/>
          <a:p>
            <a:pPr marL="550245" indent="-473233" defTabSz="914098" eaLnBrk="1">
              <a:spcBef>
                <a:spcPts val="281"/>
              </a:spcBef>
              <a:buClr>
                <a:srgbClr val="2DA2BF"/>
              </a:buClr>
              <a:buSzPct val="68000"/>
              <a:buNone/>
            </a:pPr>
            <a:r>
              <a:rPr lang="en-US" altLang="en-US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Utilizing your notes and past knowledge answer the following questions:</a:t>
            </a:r>
          </a:p>
          <a:p>
            <a:pPr marL="550245" indent="-473233" defTabSz="914098" eaLnBrk="1">
              <a:spcBef>
                <a:spcPts val="281"/>
              </a:spcBef>
              <a:buClr>
                <a:srgbClr val="2DA2BF"/>
              </a:buClr>
              <a:buSzPct val="68000"/>
              <a:buNone/>
            </a:pPr>
            <a:endParaRPr lang="en-US" altLang="en-US" b="1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 smtClean="0">
                <a:solidFill>
                  <a:srgbClr val="0070C0"/>
                </a:solidFill>
              </a:rPr>
              <a:t>In order for lift to occur with an airfoil, what must the pressure be on top?</a:t>
            </a:r>
            <a:endParaRPr lang="en-US" altLang="en-US" sz="2500" b="1" dirty="0">
              <a:solidFill>
                <a:srgbClr val="0070C0"/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What does camber determine for an airfoil?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chemeClr val="bg1">
                    <a:lumMod val="75000"/>
                  </a:schemeClr>
                </a:solidFill>
              </a:rPr>
              <a:t>What </a:t>
            </a: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type of pressure tends to push around a wingtip?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chemeClr val="bg1">
                    <a:lumMod val="75000"/>
                  </a:schemeClr>
                </a:solidFill>
              </a:rPr>
              <a:t>What </a:t>
            </a: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is this rotating pressure called?</a:t>
            </a:r>
          </a:p>
          <a:p>
            <a:pPr marL="550245" lvl="0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chemeClr val="bg1">
                    <a:lumMod val="75000"/>
                  </a:schemeClr>
                </a:solidFill>
              </a:rPr>
              <a:t>What </a:t>
            </a: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are two means in which vortices can be reduced from an airfoil?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6532" y="0"/>
            <a:ext cx="8229823" cy="837158"/>
          </a:xfrm>
        </p:spPr>
        <p:txBody>
          <a:bodyPr lIns="88892" tIns="50795" rIns="88892" bIns="50795"/>
          <a:lstStyle/>
          <a:p>
            <a:pPr algn="l" defTabSz="914098" eaLnBrk="1">
              <a:defRPr/>
            </a:pPr>
            <a:r>
              <a:rPr lang="en-US" sz="3600" b="1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Warm-Up – </a:t>
            </a:r>
            <a:r>
              <a:rPr lang="en-US" sz="3600" b="1" dirty="0" smtClean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10/7 </a:t>
            </a:r>
            <a:r>
              <a:rPr lang="en-US" sz="3600" b="1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– 10 minutes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3608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1"/>
          <p:cNvSpPr>
            <a:spLocks/>
          </p:cNvSpPr>
          <p:nvPr/>
        </p:nvSpPr>
        <p:spPr bwMode="auto">
          <a:xfrm>
            <a:off x="498947" y="5943824"/>
            <a:ext cx="4940350" cy="9219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2" y="0"/>
                </a:lnTo>
              </a:path>
            </a:pathLst>
          </a:custGeom>
          <a:solidFill>
            <a:srgbClr val="ABDEEB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57" tIns="50757" rIns="50757" bIns="50757" anchor="ctr"/>
          <a:lstStyle/>
          <a:p>
            <a:pPr algn="ctr" defTabSz="40932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194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9941" y="1443262"/>
            <a:ext cx="4717107" cy="3232547"/>
          </a:xfrm>
        </p:spPr>
        <p:txBody>
          <a:bodyPr lIns="88816" tIns="50757" rIns="88816" bIns="50757" anchor="t"/>
          <a:lstStyle/>
          <a:p>
            <a:pPr marL="276572" indent="-213002" defTabSz="913348" eaLnBrk="1">
              <a:lnSpc>
                <a:spcPct val="9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  <a:defRPr/>
            </a:pPr>
            <a:r>
              <a:rPr lang="en-US" sz="25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For Lift to occur - The pressure on top of the airfoil must be less than the pressure below.</a:t>
            </a:r>
          </a:p>
          <a:p>
            <a:pPr marL="276572" indent="-213002" defTabSz="913348" eaLnBrk="1">
              <a:lnSpc>
                <a:spcPct val="9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  <a:defRPr/>
            </a:pPr>
            <a:endParaRPr lang="en-US" sz="25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76572" indent="-213002" defTabSz="913348" eaLnBrk="1">
              <a:lnSpc>
                <a:spcPct val="9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  <a:defRPr/>
            </a:pPr>
            <a:r>
              <a:rPr lang="en-US" sz="25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airfoil has no choice but to move upward.</a:t>
            </a:r>
          </a:p>
          <a:p>
            <a:pPr marL="63567" indent="0" defTabSz="913348" eaLnBrk="1">
              <a:lnSpc>
                <a:spcPct val="90000"/>
              </a:lnSpc>
              <a:spcBef>
                <a:spcPts val="281"/>
              </a:spcBef>
              <a:buClr>
                <a:srgbClr val="2DA2BF"/>
              </a:buClr>
              <a:buSzPct val="68000"/>
              <a:buNone/>
              <a:defRPr/>
            </a:pPr>
            <a:endParaRPr lang="en-US" sz="25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76572" indent="-213002" defTabSz="913348" eaLnBrk="1">
              <a:lnSpc>
                <a:spcPct val="9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  <a:defRPr/>
            </a:pPr>
            <a:endParaRPr lang="en-US" sz="25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title"/>
          </p:nvPr>
        </p:nvSpPr>
        <p:spPr>
          <a:xfrm>
            <a:off x="315888" y="274588"/>
            <a:ext cx="8507760" cy="1143000"/>
          </a:xfrm>
        </p:spPr>
        <p:txBody>
          <a:bodyPr lIns="88816" tIns="50757" rIns="88816" bIns="50757"/>
          <a:lstStyle/>
          <a:p>
            <a:pPr defTabSz="913348" eaLnBrk="1">
              <a:defRPr/>
            </a:pPr>
            <a:r>
              <a:rPr lang="en-US" sz="4100" b="1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Who is Daniel Bernoulli?</a:t>
            </a:r>
            <a:endParaRPr lang="en-US" sz="4200" dirty="0"/>
          </a:p>
        </p:txBody>
      </p:sp>
      <p:pic>
        <p:nvPicPr>
          <p:cNvPr id="3174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15" y="4339828"/>
            <a:ext cx="3797350" cy="232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3175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22" y="1553781"/>
            <a:ext cx="3341936" cy="250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3175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31" y="1125156"/>
            <a:ext cx="3996035" cy="307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31753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8" y="3269382"/>
            <a:ext cx="4288482" cy="269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95CC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4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261" y="3128740"/>
            <a:ext cx="4310807" cy="283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95CC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973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/>
          </p:cNvSpPr>
          <p:nvPr/>
        </p:nvSpPr>
        <p:spPr bwMode="auto">
          <a:xfrm>
            <a:off x="498947" y="5943824"/>
            <a:ext cx="4940350" cy="9219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2" y="0"/>
                </a:lnTo>
              </a:path>
            </a:pathLst>
          </a:custGeom>
          <a:solidFill>
            <a:srgbClr val="ABDEEB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95" tIns="50795" rIns="50795" bIns="50795" anchor="ctr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099" name="AutoShape 3" descr="image1.png"/>
          <p:cNvSpPr>
            <a:spLocks/>
          </p:cNvSpPr>
          <p:nvPr/>
        </p:nvSpPr>
        <p:spPr bwMode="auto">
          <a:xfrm>
            <a:off x="-5580" y="5790902"/>
            <a:ext cx="3401095" cy="108049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95" tIns="50795" rIns="50795" bIns="50795" anchor="ctr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-8928" y="5787554"/>
            <a:ext cx="3404443" cy="1083840"/>
          </a:xfrm>
          <a:prstGeom prst="line">
            <a:avLst/>
          </a:prstGeom>
          <a:noFill/>
          <a:ln w="17159">
            <a:solidFill>
              <a:srgbClr val="5EA4B5"/>
            </a:solidFill>
            <a:miter lim="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88" tIns="32144" rIns="64288" bIns="32144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8595" y="685353"/>
            <a:ext cx="8786813" cy="5866805"/>
          </a:xfrm>
        </p:spPr>
        <p:txBody>
          <a:bodyPr lIns="88892" tIns="50795" rIns="88892" bIns="50795" anchor="t"/>
          <a:lstStyle/>
          <a:p>
            <a:pPr marL="550245" indent="-473233" defTabSz="914098" eaLnBrk="1">
              <a:spcBef>
                <a:spcPts val="281"/>
              </a:spcBef>
              <a:buClr>
                <a:srgbClr val="2DA2BF"/>
              </a:buClr>
              <a:buSzPct val="68000"/>
              <a:buNone/>
            </a:pPr>
            <a:r>
              <a:rPr lang="en-US" altLang="en-US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Utilizing your notes and past knowledge answer the following questions:</a:t>
            </a:r>
          </a:p>
          <a:p>
            <a:pPr marL="550245" indent="-473233" defTabSz="914098" eaLnBrk="1">
              <a:spcBef>
                <a:spcPts val="281"/>
              </a:spcBef>
              <a:buClr>
                <a:srgbClr val="2DA2BF"/>
              </a:buClr>
              <a:buSzPct val="68000"/>
              <a:buNone/>
            </a:pPr>
            <a:endParaRPr lang="en-US" altLang="en-US" b="1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In order for lift to occur with an airfoil, what must the pressure be on top?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 smtClean="0">
                <a:solidFill>
                  <a:schemeClr val="tx1"/>
                </a:solidFill>
              </a:rPr>
              <a:t>What does camber determine for an airfoil?</a:t>
            </a:r>
            <a:endParaRPr lang="en-US" altLang="en-US" sz="2500" b="1" dirty="0">
              <a:solidFill>
                <a:schemeClr val="tx1"/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chemeClr val="bg1">
                    <a:lumMod val="75000"/>
                  </a:schemeClr>
                </a:solidFill>
              </a:rPr>
              <a:t>What </a:t>
            </a: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type of pressure tends to push around a wingtip?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chemeClr val="bg1">
                    <a:lumMod val="75000"/>
                  </a:schemeClr>
                </a:solidFill>
              </a:rPr>
              <a:t>What </a:t>
            </a: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is this rotating pressure called?</a:t>
            </a:r>
          </a:p>
          <a:p>
            <a:pPr marL="550245" lvl="0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chemeClr val="bg1">
                    <a:lumMod val="75000"/>
                  </a:schemeClr>
                </a:solidFill>
              </a:rPr>
              <a:t>What </a:t>
            </a: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are two means in which vortices can be reduced from an airfoil?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6532" y="0"/>
            <a:ext cx="8229823" cy="837158"/>
          </a:xfrm>
        </p:spPr>
        <p:txBody>
          <a:bodyPr lIns="88892" tIns="50795" rIns="88892" bIns="50795"/>
          <a:lstStyle/>
          <a:p>
            <a:pPr algn="l" defTabSz="914098" eaLnBrk="1">
              <a:defRPr/>
            </a:pPr>
            <a:r>
              <a:rPr lang="en-US" sz="3600" b="1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Warm-Up – </a:t>
            </a:r>
            <a:r>
              <a:rPr lang="en-US" sz="3600" b="1" dirty="0" smtClean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10/7 </a:t>
            </a:r>
            <a:r>
              <a:rPr lang="en-US" sz="3600" b="1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– 10 minutes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3608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1"/>
          <p:cNvSpPr>
            <a:spLocks/>
          </p:cNvSpPr>
          <p:nvPr/>
        </p:nvSpPr>
        <p:spPr bwMode="auto">
          <a:xfrm>
            <a:off x="498947" y="5943824"/>
            <a:ext cx="4940350" cy="9219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2" y="0"/>
                </a:lnTo>
              </a:path>
            </a:pathLst>
          </a:custGeom>
          <a:solidFill>
            <a:srgbClr val="ABDEEB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57" tIns="50757" rIns="50757" bIns="50757" anchor="ctr"/>
          <a:lstStyle/>
          <a:p>
            <a:pPr algn="ctr" defTabSz="40932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194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9941" y="1928828"/>
            <a:ext cx="4717107" cy="2746995"/>
          </a:xfrm>
        </p:spPr>
        <p:txBody>
          <a:bodyPr lIns="88816" tIns="50757" rIns="88816" bIns="50757" anchor="t"/>
          <a:lstStyle/>
          <a:p>
            <a:pPr marL="275485" indent="-211908" defTabSz="912327" eaLnBrk="1">
              <a:lnSpc>
                <a:spcPct val="9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r>
              <a:rPr lang="en-US" altLang="en-US" sz="25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Camber determines the amount of lift an airfoil will produce at a given speed</a:t>
            </a:r>
          </a:p>
          <a:p>
            <a:pPr marL="275485" indent="-211908" defTabSz="912327" eaLnBrk="1">
              <a:lnSpc>
                <a:spcPct val="9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endParaRPr lang="en-US" altLang="en-US" sz="25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75485" indent="-211908" defTabSz="912327" eaLnBrk="1">
              <a:lnSpc>
                <a:spcPct val="9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r>
              <a:rPr lang="en-US" altLang="en-US" sz="25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thicker or more pronounced the camber – the more lift.</a:t>
            </a:r>
          </a:p>
          <a:p>
            <a:pPr marL="275485" indent="-211908" defTabSz="912327" eaLnBrk="1">
              <a:lnSpc>
                <a:spcPct val="9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endParaRPr lang="en-US" altLang="en-US" sz="25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75485" indent="-211908" defTabSz="912327" eaLnBrk="1">
              <a:lnSpc>
                <a:spcPct val="9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r>
              <a:rPr lang="en-US" altLang="en-US" sz="25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At low speeds its best to have a high-lift airfoil.</a:t>
            </a:r>
          </a:p>
          <a:p>
            <a:pPr marL="275485" indent="-211908" defTabSz="912327" eaLnBrk="1">
              <a:lnSpc>
                <a:spcPct val="9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endParaRPr lang="en-US" altLang="en-US" sz="25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title"/>
          </p:nvPr>
        </p:nvSpPr>
        <p:spPr>
          <a:xfrm>
            <a:off x="315888" y="274588"/>
            <a:ext cx="8507760" cy="1143000"/>
          </a:xfrm>
        </p:spPr>
        <p:txBody>
          <a:bodyPr lIns="88816" tIns="50757" rIns="88816" bIns="50757"/>
          <a:lstStyle/>
          <a:p>
            <a:pPr defTabSz="913348" eaLnBrk="1">
              <a:defRPr/>
            </a:pPr>
            <a:r>
              <a:rPr lang="en-US" sz="4100" b="1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Who is Daniel Bernoulli?</a:t>
            </a:r>
            <a:endParaRPr lang="en-US" sz="4200" dirty="0"/>
          </a:p>
        </p:txBody>
      </p:sp>
      <p:pic>
        <p:nvPicPr>
          <p:cNvPr id="49157" name="Picture 6" descr="http://www.allstar.fiu.edu/aero/images/fig1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000" y="1084958"/>
            <a:ext cx="3221385" cy="577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149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/>
          </p:cNvSpPr>
          <p:nvPr/>
        </p:nvSpPr>
        <p:spPr bwMode="auto">
          <a:xfrm>
            <a:off x="498947" y="5943824"/>
            <a:ext cx="4940350" cy="9219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2" y="0"/>
                </a:lnTo>
              </a:path>
            </a:pathLst>
          </a:custGeom>
          <a:solidFill>
            <a:srgbClr val="ABDEEB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95" tIns="50795" rIns="50795" bIns="50795" anchor="ctr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099" name="AutoShape 3" descr="image1.png"/>
          <p:cNvSpPr>
            <a:spLocks/>
          </p:cNvSpPr>
          <p:nvPr/>
        </p:nvSpPr>
        <p:spPr bwMode="auto">
          <a:xfrm>
            <a:off x="-5580" y="5790902"/>
            <a:ext cx="3401095" cy="108049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95" tIns="50795" rIns="50795" bIns="50795" anchor="ctr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-8928" y="5787554"/>
            <a:ext cx="3404443" cy="1083840"/>
          </a:xfrm>
          <a:prstGeom prst="line">
            <a:avLst/>
          </a:prstGeom>
          <a:noFill/>
          <a:ln w="17159">
            <a:solidFill>
              <a:srgbClr val="5EA4B5"/>
            </a:solidFill>
            <a:miter lim="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88" tIns="32144" rIns="64288" bIns="32144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8595" y="685353"/>
            <a:ext cx="8786813" cy="5866805"/>
          </a:xfrm>
        </p:spPr>
        <p:txBody>
          <a:bodyPr lIns="88892" tIns="50795" rIns="88892" bIns="50795" anchor="t"/>
          <a:lstStyle/>
          <a:p>
            <a:pPr marL="550245" indent="-473233" defTabSz="914098" eaLnBrk="1">
              <a:spcBef>
                <a:spcPts val="281"/>
              </a:spcBef>
              <a:buClr>
                <a:srgbClr val="2DA2BF"/>
              </a:buClr>
              <a:buSzPct val="68000"/>
              <a:buNone/>
            </a:pPr>
            <a:r>
              <a:rPr lang="en-US" altLang="en-US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Utilizing your notes and past knowledge answer the following questions:</a:t>
            </a:r>
          </a:p>
          <a:p>
            <a:pPr marL="550245" indent="-473233" defTabSz="914098" eaLnBrk="1">
              <a:spcBef>
                <a:spcPts val="281"/>
              </a:spcBef>
              <a:buClr>
                <a:srgbClr val="2DA2BF"/>
              </a:buClr>
              <a:buSzPct val="68000"/>
              <a:buNone/>
            </a:pPr>
            <a:endParaRPr lang="en-US" altLang="en-US" b="1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In order for lift to occur with an airfoil, what must the pressure be on top?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What does camber determine for an airfoil?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rgbClr val="0070C0"/>
                </a:solidFill>
              </a:rPr>
              <a:t>What </a:t>
            </a:r>
            <a:r>
              <a:rPr lang="en-US" altLang="en-US" sz="2500" b="1" dirty="0" smtClean="0">
                <a:solidFill>
                  <a:srgbClr val="0070C0"/>
                </a:solidFill>
              </a:rPr>
              <a:t>type of pressure tends to push around a wingtip?</a:t>
            </a:r>
            <a:endParaRPr lang="en-US" altLang="en-US" sz="2500" b="1" dirty="0">
              <a:solidFill>
                <a:srgbClr val="0070C0"/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chemeClr val="bg1">
                    <a:lumMod val="75000"/>
                  </a:schemeClr>
                </a:solidFill>
              </a:rPr>
              <a:t>What </a:t>
            </a: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is this rotating pressure called?</a:t>
            </a:r>
          </a:p>
          <a:p>
            <a:pPr marL="550245" lvl="0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chemeClr val="bg1">
                    <a:lumMod val="75000"/>
                  </a:schemeClr>
                </a:solidFill>
              </a:rPr>
              <a:t>What </a:t>
            </a: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are two means in which vortices can be reduced from an airfoil?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6532" y="0"/>
            <a:ext cx="8229823" cy="837158"/>
          </a:xfrm>
        </p:spPr>
        <p:txBody>
          <a:bodyPr lIns="88892" tIns="50795" rIns="88892" bIns="50795"/>
          <a:lstStyle/>
          <a:p>
            <a:pPr algn="l" defTabSz="914098" eaLnBrk="1">
              <a:defRPr/>
            </a:pPr>
            <a:r>
              <a:rPr lang="en-US" sz="3600" b="1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Warm-Up – </a:t>
            </a:r>
            <a:r>
              <a:rPr lang="en-US" sz="3600" b="1" dirty="0" smtClean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10/7 </a:t>
            </a:r>
            <a:r>
              <a:rPr lang="en-US" sz="3600" b="1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– 10 minutes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3608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400" b="1" dirty="0"/>
              <a:t>A Third Dimension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517" y="1757173"/>
            <a:ext cx="4339388" cy="4401191"/>
          </a:xfrm>
          <a:prstGeom prst="rect">
            <a:avLst/>
          </a:prstGeom>
          <a:noFill/>
        </p:spPr>
        <p:txBody>
          <a:bodyPr wrap="square" lIns="91302" tIns="45652" rIns="91302" bIns="45652" rtlCol="0">
            <a:spAutoFit/>
          </a:bodyPr>
          <a:lstStyle/>
          <a:p>
            <a:pPr marL="342415" indent="-342415">
              <a:buFont typeface="Arial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The</a:t>
            </a:r>
            <a:r>
              <a:rPr lang="en-US" sz="2800" b="1" dirty="0">
                <a:solidFill>
                  <a:srgbClr val="FF0000"/>
                </a:solidFill>
              </a:rPr>
              <a:t> high-pressure </a:t>
            </a:r>
            <a:r>
              <a:rPr lang="en-US" sz="2800" b="1" dirty="0">
                <a:solidFill>
                  <a:srgbClr val="000000"/>
                </a:solidFill>
              </a:rPr>
              <a:t>area on the bottom of an airfoil </a:t>
            </a:r>
            <a:r>
              <a:rPr lang="en-US" sz="2800" b="1" dirty="0">
                <a:solidFill>
                  <a:srgbClr val="FF0000"/>
                </a:solidFill>
              </a:rPr>
              <a:t>pushes around the tip to the low-pressure area on the top. </a:t>
            </a:r>
          </a:p>
          <a:p>
            <a:pPr marL="342415" indent="-342415">
              <a:buFont typeface="Arial" pitchFamily="34" charset="0"/>
              <a:buChar char="•"/>
            </a:pPr>
            <a:endParaRPr lang="en-US" sz="2800" b="1" dirty="0">
              <a:solidFill>
                <a:srgbClr val="FF0000"/>
              </a:solidFill>
            </a:endParaRPr>
          </a:p>
          <a:p>
            <a:pPr marL="342415" indent="-342415">
              <a:buFont typeface="Arial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This action creates a rotating flow called a tip vortex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06" y="1837655"/>
            <a:ext cx="4371975" cy="325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8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/>
          </p:cNvSpPr>
          <p:nvPr/>
        </p:nvSpPr>
        <p:spPr bwMode="auto">
          <a:xfrm>
            <a:off x="498947" y="5943824"/>
            <a:ext cx="4940350" cy="9219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2" y="0"/>
                </a:lnTo>
              </a:path>
            </a:pathLst>
          </a:custGeom>
          <a:solidFill>
            <a:srgbClr val="ABDEEB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95" tIns="50795" rIns="50795" bIns="50795" anchor="ctr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099" name="AutoShape 3" descr="image1.png"/>
          <p:cNvSpPr>
            <a:spLocks/>
          </p:cNvSpPr>
          <p:nvPr/>
        </p:nvSpPr>
        <p:spPr bwMode="auto">
          <a:xfrm>
            <a:off x="-5580" y="5790902"/>
            <a:ext cx="3401095" cy="108049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95" tIns="50795" rIns="50795" bIns="50795" anchor="ctr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-8928" y="5787554"/>
            <a:ext cx="3404443" cy="1083840"/>
          </a:xfrm>
          <a:prstGeom prst="line">
            <a:avLst/>
          </a:prstGeom>
          <a:noFill/>
          <a:ln w="17159">
            <a:solidFill>
              <a:srgbClr val="5EA4B5"/>
            </a:solidFill>
            <a:miter lim="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88" tIns="32144" rIns="64288" bIns="32144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8595" y="685353"/>
            <a:ext cx="8786813" cy="5866805"/>
          </a:xfrm>
        </p:spPr>
        <p:txBody>
          <a:bodyPr lIns="88892" tIns="50795" rIns="88892" bIns="50795" anchor="t"/>
          <a:lstStyle/>
          <a:p>
            <a:pPr marL="550245" indent="-473233" defTabSz="914098" eaLnBrk="1">
              <a:spcBef>
                <a:spcPts val="281"/>
              </a:spcBef>
              <a:buClr>
                <a:srgbClr val="2DA2BF"/>
              </a:buClr>
              <a:buSzPct val="68000"/>
              <a:buNone/>
            </a:pPr>
            <a:r>
              <a:rPr lang="en-US" altLang="en-US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Utilizing your notes and past knowledge answer the following questions:</a:t>
            </a:r>
          </a:p>
          <a:p>
            <a:pPr marL="550245" indent="-473233" defTabSz="914098" eaLnBrk="1">
              <a:spcBef>
                <a:spcPts val="281"/>
              </a:spcBef>
              <a:buClr>
                <a:srgbClr val="2DA2BF"/>
              </a:buClr>
              <a:buSzPct val="68000"/>
              <a:buNone/>
            </a:pPr>
            <a:endParaRPr lang="en-US" altLang="en-US" b="1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In order for lift to occur with an airfoil, what must the pressure be on top?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What does camber determine for an airfoil?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chemeClr val="bg1">
                    <a:lumMod val="75000"/>
                  </a:schemeClr>
                </a:solidFill>
              </a:rPr>
              <a:t>What </a:t>
            </a: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type of pressure tends to push around a wingtip?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chemeClr val="tx1"/>
                </a:solidFill>
              </a:rPr>
              <a:t>What </a:t>
            </a:r>
            <a:r>
              <a:rPr lang="en-US" altLang="en-US" sz="2500" b="1" dirty="0" smtClean="0">
                <a:solidFill>
                  <a:schemeClr val="tx1"/>
                </a:solidFill>
              </a:rPr>
              <a:t>is this rotating pressure called?</a:t>
            </a:r>
          </a:p>
          <a:p>
            <a:pPr marL="550245" lvl="0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chemeClr val="bg1">
                    <a:lumMod val="75000"/>
                  </a:schemeClr>
                </a:solidFill>
              </a:rPr>
              <a:t>What </a:t>
            </a: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are two means in which vortices can be reduced from an airfoil?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6532" y="0"/>
            <a:ext cx="8229823" cy="837158"/>
          </a:xfrm>
        </p:spPr>
        <p:txBody>
          <a:bodyPr lIns="88892" tIns="50795" rIns="88892" bIns="50795"/>
          <a:lstStyle/>
          <a:p>
            <a:pPr algn="l" defTabSz="914098" eaLnBrk="1">
              <a:defRPr/>
            </a:pPr>
            <a:r>
              <a:rPr lang="en-US" sz="3600" b="1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Warm-Up – </a:t>
            </a:r>
            <a:r>
              <a:rPr lang="en-US" sz="3600" b="1" dirty="0" smtClean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10/7 </a:t>
            </a:r>
            <a:r>
              <a:rPr lang="en-US" sz="3600" b="1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– 10 minutes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3608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0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400" b="1" dirty="0"/>
              <a:t>A Third Dimension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517" y="1371601"/>
            <a:ext cx="4339388" cy="5262965"/>
          </a:xfrm>
          <a:prstGeom prst="rect">
            <a:avLst/>
          </a:prstGeom>
          <a:noFill/>
        </p:spPr>
        <p:txBody>
          <a:bodyPr wrap="square" lIns="91302" tIns="45652" rIns="91302" bIns="45652" rtlCol="0">
            <a:spAutoFit/>
          </a:bodyPr>
          <a:lstStyle/>
          <a:p>
            <a:pPr marL="342415" indent="-342415">
              <a:buFont typeface="Arial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The vortex </a:t>
            </a:r>
            <a:r>
              <a:rPr lang="en-US" sz="2800" b="1" dirty="0">
                <a:solidFill>
                  <a:srgbClr val="000000"/>
                </a:solidFill>
              </a:rPr>
              <a:t>flows behind the airfoil creating a downwash that </a:t>
            </a:r>
            <a:r>
              <a:rPr lang="en-US" sz="2800" b="1" dirty="0">
                <a:solidFill>
                  <a:srgbClr val="FF0000"/>
                </a:solidFill>
              </a:rPr>
              <a:t>extends back to the trailing edge of the airfoil. </a:t>
            </a:r>
          </a:p>
          <a:p>
            <a:pPr marL="342415" indent="-342415">
              <a:buFont typeface="Arial" pitchFamily="34" charset="0"/>
              <a:buChar char="•"/>
            </a:pPr>
            <a:endParaRPr lang="en-US" sz="2800" b="1" dirty="0">
              <a:solidFill>
                <a:srgbClr val="FF0000"/>
              </a:solidFill>
            </a:endParaRPr>
          </a:p>
          <a:p>
            <a:pPr marL="342415" indent="-342415">
              <a:buFont typeface="Arial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This downwash results </a:t>
            </a:r>
            <a:r>
              <a:rPr lang="en-US" sz="2800" b="1" dirty="0">
                <a:solidFill>
                  <a:srgbClr val="000000"/>
                </a:solidFill>
              </a:rPr>
              <a:t>in an overall </a:t>
            </a:r>
            <a:r>
              <a:rPr lang="en-US" sz="2800" b="1" dirty="0">
                <a:solidFill>
                  <a:srgbClr val="FF0000"/>
                </a:solidFill>
              </a:rPr>
              <a:t>reduction in lift </a:t>
            </a:r>
            <a:r>
              <a:rPr lang="en-US" sz="2800" b="1" dirty="0">
                <a:solidFill>
                  <a:srgbClr val="000000"/>
                </a:solidFill>
              </a:rPr>
              <a:t>for the affected portion of the airfoil.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06" y="1837655"/>
            <a:ext cx="4371975" cy="325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56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/>
          </p:cNvSpPr>
          <p:nvPr/>
        </p:nvSpPr>
        <p:spPr bwMode="auto">
          <a:xfrm>
            <a:off x="498947" y="5943824"/>
            <a:ext cx="4940350" cy="9219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2" y="0"/>
                </a:lnTo>
              </a:path>
            </a:pathLst>
          </a:custGeom>
          <a:solidFill>
            <a:srgbClr val="ABDEEB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95" tIns="50795" rIns="50795" bIns="50795" anchor="ctr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099" name="AutoShape 3" descr="image1.png"/>
          <p:cNvSpPr>
            <a:spLocks/>
          </p:cNvSpPr>
          <p:nvPr/>
        </p:nvSpPr>
        <p:spPr bwMode="auto">
          <a:xfrm>
            <a:off x="-5580" y="5790902"/>
            <a:ext cx="3401095" cy="108049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95" tIns="50795" rIns="50795" bIns="50795" anchor="ctr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-8928" y="5787554"/>
            <a:ext cx="3404443" cy="1083840"/>
          </a:xfrm>
          <a:prstGeom prst="line">
            <a:avLst/>
          </a:prstGeom>
          <a:noFill/>
          <a:ln w="17159">
            <a:solidFill>
              <a:srgbClr val="5EA4B5"/>
            </a:solidFill>
            <a:miter lim="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88" tIns="32144" rIns="64288" bIns="32144"/>
          <a:lstStyle/>
          <a:p>
            <a:pPr algn="ctr" defTabSz="409614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8595" y="685353"/>
            <a:ext cx="8786813" cy="5866805"/>
          </a:xfrm>
        </p:spPr>
        <p:txBody>
          <a:bodyPr lIns="88892" tIns="50795" rIns="88892" bIns="50795" anchor="t"/>
          <a:lstStyle/>
          <a:p>
            <a:pPr marL="550245" indent="-473233" defTabSz="914098" eaLnBrk="1">
              <a:spcBef>
                <a:spcPts val="281"/>
              </a:spcBef>
              <a:buClr>
                <a:srgbClr val="2DA2BF"/>
              </a:buClr>
              <a:buSzPct val="68000"/>
              <a:buNone/>
            </a:pPr>
            <a:r>
              <a:rPr lang="en-US" altLang="en-US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Utilizing your notes and past knowledge answer the following questions:</a:t>
            </a:r>
          </a:p>
          <a:p>
            <a:pPr marL="550245" indent="-473233" defTabSz="914098" eaLnBrk="1">
              <a:spcBef>
                <a:spcPts val="281"/>
              </a:spcBef>
              <a:buClr>
                <a:srgbClr val="2DA2BF"/>
              </a:buClr>
              <a:buSzPct val="68000"/>
              <a:buNone/>
            </a:pPr>
            <a:endParaRPr lang="en-US" altLang="en-US" b="1" dirty="0" smtClean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In order for lift to occur with an airfoil, what must the pressure be on top?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What does camber determine for an airfoil?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chemeClr val="bg1">
                    <a:lumMod val="75000"/>
                  </a:schemeClr>
                </a:solidFill>
              </a:rPr>
              <a:t>What </a:t>
            </a: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type of pressure tends to push around a wingtip?</a:t>
            </a:r>
            <a:endParaRPr lang="en-US" altLang="en-US" sz="2500" b="1" dirty="0">
              <a:solidFill>
                <a:schemeClr val="bg1">
                  <a:lumMod val="75000"/>
                </a:schemeClr>
              </a:solidFill>
            </a:endParaRPr>
          </a:p>
          <a:p>
            <a:pPr marL="550245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chemeClr val="bg1">
                    <a:lumMod val="75000"/>
                  </a:schemeClr>
                </a:solidFill>
              </a:rPr>
              <a:t>What </a:t>
            </a:r>
            <a:r>
              <a:rPr lang="en-US" altLang="en-US" sz="2500" b="1" dirty="0" smtClean="0">
                <a:solidFill>
                  <a:schemeClr val="bg1">
                    <a:lumMod val="75000"/>
                  </a:schemeClr>
                </a:solidFill>
              </a:rPr>
              <a:t>is this rotating pressure called?</a:t>
            </a:r>
          </a:p>
          <a:p>
            <a:pPr marL="550245" lvl="0" indent="-473233" defTabSz="914098" eaLnBrk="1">
              <a:spcBef>
                <a:spcPts val="281"/>
              </a:spcBef>
              <a:buClr>
                <a:srgbClr val="0070C0"/>
              </a:buClr>
              <a:buSzPct val="80000"/>
              <a:buFontTx/>
              <a:buAutoNum type="arabicParenR"/>
            </a:pPr>
            <a:r>
              <a:rPr lang="en-US" altLang="en-US" sz="2500" b="1" dirty="0">
                <a:solidFill>
                  <a:srgbClr val="0070C0"/>
                </a:solidFill>
              </a:rPr>
              <a:t>What </a:t>
            </a:r>
            <a:r>
              <a:rPr lang="en-US" altLang="en-US" sz="2500" b="1" dirty="0" smtClean="0">
                <a:solidFill>
                  <a:srgbClr val="0070C0"/>
                </a:solidFill>
              </a:rPr>
              <a:t>are two means in which vortices can be reduced from an airfoil?</a:t>
            </a:r>
            <a:endParaRPr lang="en-US" altLang="en-US" sz="2500" b="1" dirty="0">
              <a:solidFill>
                <a:srgbClr val="0070C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6532" y="0"/>
            <a:ext cx="8229823" cy="837158"/>
          </a:xfrm>
        </p:spPr>
        <p:txBody>
          <a:bodyPr lIns="88892" tIns="50795" rIns="88892" bIns="50795"/>
          <a:lstStyle/>
          <a:p>
            <a:pPr algn="l" defTabSz="914098" eaLnBrk="1">
              <a:defRPr/>
            </a:pPr>
            <a:r>
              <a:rPr lang="en-US" sz="3600" b="1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Warm-Up – </a:t>
            </a:r>
            <a:r>
              <a:rPr lang="en-US" sz="3600" b="1" dirty="0" smtClean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10/7 </a:t>
            </a:r>
            <a:r>
              <a:rPr lang="en-US" sz="3600" b="1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– 10 minutes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3608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400" b="1" dirty="0"/>
              <a:t>A Third Dimension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517" y="990600"/>
            <a:ext cx="4339388" cy="5262842"/>
          </a:xfrm>
          <a:prstGeom prst="rect">
            <a:avLst/>
          </a:prstGeom>
          <a:noFill/>
        </p:spPr>
        <p:txBody>
          <a:bodyPr wrap="square" lIns="91302" tIns="45652" rIns="91302" bIns="45652" rtlCol="0">
            <a:spAutoFit/>
          </a:bodyPr>
          <a:lstStyle/>
          <a:p>
            <a:pPr marL="342415" indent="-342415">
              <a:buFont typeface="Arial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To counteract this action. 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342415" indent="-342415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Winglets </a:t>
            </a:r>
            <a:r>
              <a:rPr lang="en-US" sz="2800" b="1" dirty="0">
                <a:solidFill>
                  <a:srgbClr val="FF0000"/>
                </a:solidFill>
              </a:rPr>
              <a:t>can be added </a:t>
            </a:r>
            <a:r>
              <a:rPr lang="en-US" sz="2800" b="1" dirty="0">
                <a:solidFill>
                  <a:srgbClr val="000000"/>
                </a:solidFill>
              </a:rPr>
              <a:t>to the tip of an airfoil to reduce this flow. </a:t>
            </a:r>
          </a:p>
          <a:p>
            <a:pPr marL="342415" indent="-342415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The </a:t>
            </a:r>
            <a:r>
              <a:rPr lang="en-US" sz="2800" b="1" dirty="0">
                <a:solidFill>
                  <a:srgbClr val="FF0000"/>
                </a:solidFill>
              </a:rPr>
              <a:t>winglets act as a dam preventing the vortex from forming. </a:t>
            </a:r>
          </a:p>
          <a:p>
            <a:pPr marL="342415" indent="-342415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Winglets </a:t>
            </a:r>
            <a:r>
              <a:rPr lang="en-US" sz="2800" b="1" dirty="0">
                <a:solidFill>
                  <a:srgbClr val="000000"/>
                </a:solidFill>
              </a:rPr>
              <a:t>can be on the top or bottom of the airfoil.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06" y="1837655"/>
            <a:ext cx="4371975" cy="325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3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27" y="1752629"/>
            <a:ext cx="1852613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Questions / Comments</a:t>
            </a:r>
          </a:p>
        </p:txBody>
      </p:sp>
    </p:spTree>
    <p:extLst>
      <p:ext uri="{BB962C8B-B14F-4D97-AF65-F5344CB8AC3E}">
        <p14:creationId xmlns:p14="http://schemas.microsoft.com/office/powerpoint/2010/main" val="408001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"/>
          <p:cNvSpPr>
            <a:spLocks/>
          </p:cNvSpPr>
          <p:nvPr/>
        </p:nvSpPr>
        <p:spPr bwMode="auto">
          <a:xfrm>
            <a:off x="498947" y="5943824"/>
            <a:ext cx="4940350" cy="9219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2" y="0"/>
                </a:lnTo>
              </a:path>
            </a:pathLst>
          </a:custGeom>
          <a:solidFill>
            <a:srgbClr val="ABDEEB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49543" tIns="49543" rIns="49543" bIns="49543" anchor="ctr"/>
          <a:lstStyle/>
          <a:p>
            <a:pPr defTabSz="889857"/>
            <a:endParaRPr lang="en-US">
              <a:solidFill>
                <a:prstClr val="black"/>
              </a:solidFill>
            </a:endParaRPr>
          </a:p>
        </p:txBody>
      </p:sp>
      <p:sp>
        <p:nvSpPr>
          <p:cNvPr id="15363" name="AutoShape 3" descr="image1.jpg"/>
          <p:cNvSpPr>
            <a:spLocks/>
          </p:cNvSpPr>
          <p:nvPr/>
        </p:nvSpPr>
        <p:spPr bwMode="auto">
          <a:xfrm>
            <a:off x="-5578" y="5790902"/>
            <a:ext cx="3401095" cy="108049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49543" tIns="49543" rIns="49543" bIns="49543" anchor="ctr"/>
          <a:lstStyle/>
          <a:p>
            <a:pPr defTabSz="889857"/>
            <a:endParaRPr lang="en-US">
              <a:solidFill>
                <a:prstClr val="black"/>
              </a:solidFill>
            </a:endParaRPr>
          </a:p>
        </p:txBody>
      </p:sp>
      <p:sp>
        <p:nvSpPr>
          <p:cNvPr id="1536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5016" y="1370709"/>
            <a:ext cx="4339828" cy="4731619"/>
          </a:xfrm>
        </p:spPr>
        <p:txBody>
          <a:bodyPr lIns="86386" tIns="49543" rIns="86386" bIns="49543" anchor="t">
            <a:normAutofit/>
          </a:bodyPr>
          <a:lstStyle/>
          <a:p>
            <a:pPr marL="215112" indent="-165072" defTabSz="88974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Font typeface="Wingdings 3" pitchFamily="18" charset="2"/>
              <a:buChar char="•"/>
            </a:pPr>
            <a:r>
              <a:rPr lang="en-US" sz="2800" b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October 7</a:t>
            </a:r>
          </a:p>
          <a:p>
            <a:pPr marL="215112" indent="-165072" defTabSz="88974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None/>
            </a:pPr>
            <a:endParaRPr lang="en-US" sz="22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15112" indent="-165072" defTabSz="88974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Font typeface="Wingdings 3" pitchFamily="18" charset="2"/>
              <a:buChar char="•"/>
            </a:pPr>
            <a:r>
              <a:rPr lang="en-US" sz="2800" dirty="0"/>
              <a:t> 1909 — Glenn Curtiss becomes the first American to hold an FAI airplane certificate.</a:t>
            </a:r>
            <a:endParaRPr lang="en-US" sz="28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061" y="274588"/>
            <a:ext cx="8229823" cy="1143000"/>
          </a:xfrm>
        </p:spPr>
        <p:txBody>
          <a:bodyPr lIns="86386" tIns="49543" rIns="86386" bIns="49543"/>
          <a:lstStyle/>
          <a:p>
            <a:pPr defTabSz="889741">
              <a:defRPr/>
            </a:pPr>
            <a:r>
              <a:rPr lang="en-US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THIS DAY IN AVIATION</a:t>
            </a:r>
            <a:endParaRPr lang="en-US" dirty="0" smtClean="0"/>
          </a:p>
        </p:txBody>
      </p:sp>
      <p:pic>
        <p:nvPicPr>
          <p:cNvPr id="10242" name="Picture 2" descr="http://www.logbookmag.com/images/dload/zoom-gc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21" y="1837747"/>
            <a:ext cx="3133725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m2.i.pbase.com/o2/21/571721/1/97820992.IfwBmxGb.GlennonBike_425H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4" y="3541580"/>
            <a:ext cx="4719973" cy="316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827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"/>
          <p:cNvSpPr>
            <a:spLocks/>
          </p:cNvSpPr>
          <p:nvPr/>
        </p:nvSpPr>
        <p:spPr bwMode="auto">
          <a:xfrm>
            <a:off x="498947" y="5943824"/>
            <a:ext cx="4940350" cy="9219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2" y="0"/>
                </a:lnTo>
              </a:path>
            </a:pathLst>
          </a:custGeom>
          <a:solidFill>
            <a:srgbClr val="ABDEEB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49543" tIns="49543" rIns="49543" bIns="49543" anchor="ctr"/>
          <a:lstStyle/>
          <a:p>
            <a:pPr defTabSz="889857"/>
            <a:endParaRPr lang="en-US">
              <a:solidFill>
                <a:prstClr val="black"/>
              </a:solidFill>
            </a:endParaRPr>
          </a:p>
        </p:txBody>
      </p:sp>
      <p:sp>
        <p:nvSpPr>
          <p:cNvPr id="15363" name="AutoShape 3" descr="image1.jpg"/>
          <p:cNvSpPr>
            <a:spLocks/>
          </p:cNvSpPr>
          <p:nvPr/>
        </p:nvSpPr>
        <p:spPr bwMode="auto">
          <a:xfrm>
            <a:off x="-5578" y="5790902"/>
            <a:ext cx="3401095" cy="108049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49543" tIns="49543" rIns="49543" bIns="49543" anchor="ctr"/>
          <a:lstStyle/>
          <a:p>
            <a:pPr defTabSz="889857"/>
            <a:endParaRPr lang="en-US">
              <a:solidFill>
                <a:prstClr val="black"/>
              </a:solidFill>
            </a:endParaRPr>
          </a:p>
        </p:txBody>
      </p:sp>
      <p:sp>
        <p:nvSpPr>
          <p:cNvPr id="1536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5016" y="1370709"/>
            <a:ext cx="4339828" cy="4731619"/>
          </a:xfrm>
        </p:spPr>
        <p:txBody>
          <a:bodyPr lIns="86386" tIns="49543" rIns="86386" bIns="49543" anchor="t">
            <a:normAutofit/>
          </a:bodyPr>
          <a:lstStyle/>
          <a:p>
            <a:pPr marL="215112" indent="-165072" defTabSz="88974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Font typeface="Wingdings 3" pitchFamily="18" charset="2"/>
              <a:buChar char="•"/>
            </a:pPr>
            <a:r>
              <a:rPr lang="en-US" sz="2800" b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October 7</a:t>
            </a:r>
          </a:p>
          <a:p>
            <a:pPr marL="215112" indent="-165072" defTabSz="88974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None/>
            </a:pPr>
            <a:endParaRPr lang="en-US" sz="22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15112" indent="-165072" defTabSz="88974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Font typeface="Wingdings 3" pitchFamily="18" charset="2"/>
              <a:buChar char="•"/>
            </a:pPr>
            <a:r>
              <a:rPr lang="en-US" sz="2800" dirty="0"/>
              <a:t> 1943 - Japanese execute approximately 100 American POWs on Wake Island. </a:t>
            </a:r>
            <a:endParaRPr lang="en-US" sz="28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061" y="274588"/>
            <a:ext cx="8229823" cy="1143000"/>
          </a:xfrm>
        </p:spPr>
        <p:txBody>
          <a:bodyPr lIns="86386" tIns="49543" rIns="86386" bIns="49543"/>
          <a:lstStyle/>
          <a:p>
            <a:pPr defTabSz="889741">
              <a:defRPr/>
            </a:pPr>
            <a:r>
              <a:rPr lang="en-US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THIS DAY IN AVIATION</a:t>
            </a:r>
            <a:endParaRPr lang="en-US" dirty="0" smtClean="0"/>
          </a:p>
        </p:txBody>
      </p:sp>
      <p:pic>
        <p:nvPicPr>
          <p:cNvPr id="11266" name="Picture 2" descr="http://www.cnac.org/emilscott/pic2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1" y="3509193"/>
            <a:ext cx="313372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goldtel.net/ddxa/Hubbs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86321"/>
            <a:ext cx="4033324" cy="228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2.bp.blogspot.com/-rQ4Zp4iEQLs/TwYiF_8XFWI/AAAAAAAAE_o/b6TkjMsrKW4/s1600/Wake_Island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451" y="1461189"/>
            <a:ext cx="4714875" cy="213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5161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"/>
          <p:cNvSpPr>
            <a:spLocks/>
          </p:cNvSpPr>
          <p:nvPr/>
        </p:nvSpPr>
        <p:spPr bwMode="auto">
          <a:xfrm>
            <a:off x="498947" y="5943824"/>
            <a:ext cx="4940350" cy="9219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2" y="0"/>
                </a:lnTo>
              </a:path>
            </a:pathLst>
          </a:custGeom>
          <a:solidFill>
            <a:srgbClr val="ABDEEB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49543" tIns="49543" rIns="49543" bIns="49543" anchor="ctr"/>
          <a:lstStyle/>
          <a:p>
            <a:pPr defTabSz="889857"/>
            <a:endParaRPr lang="en-US">
              <a:solidFill>
                <a:prstClr val="black"/>
              </a:solidFill>
            </a:endParaRPr>
          </a:p>
        </p:txBody>
      </p:sp>
      <p:sp>
        <p:nvSpPr>
          <p:cNvPr id="15363" name="AutoShape 3" descr="image1.jpg"/>
          <p:cNvSpPr>
            <a:spLocks/>
          </p:cNvSpPr>
          <p:nvPr/>
        </p:nvSpPr>
        <p:spPr bwMode="auto">
          <a:xfrm>
            <a:off x="-5578" y="5790902"/>
            <a:ext cx="3401095" cy="108049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49543" tIns="49543" rIns="49543" bIns="49543" anchor="ctr"/>
          <a:lstStyle/>
          <a:p>
            <a:pPr defTabSz="889857"/>
            <a:endParaRPr lang="en-US">
              <a:solidFill>
                <a:prstClr val="black"/>
              </a:solidFill>
            </a:endParaRPr>
          </a:p>
        </p:txBody>
      </p:sp>
      <p:sp>
        <p:nvSpPr>
          <p:cNvPr id="1536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5016" y="1370709"/>
            <a:ext cx="4339828" cy="4731619"/>
          </a:xfrm>
        </p:spPr>
        <p:txBody>
          <a:bodyPr lIns="86386" tIns="49543" rIns="86386" bIns="49543" anchor="t">
            <a:normAutofit/>
          </a:bodyPr>
          <a:lstStyle/>
          <a:p>
            <a:pPr marL="215112" indent="-165072" defTabSz="88974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Font typeface="Wingdings 3" pitchFamily="18" charset="2"/>
              <a:buChar char="•"/>
            </a:pPr>
            <a:r>
              <a:rPr lang="en-US" sz="2800" b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October 7</a:t>
            </a:r>
          </a:p>
          <a:p>
            <a:pPr marL="215112" indent="-165072" defTabSz="88974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None/>
            </a:pPr>
            <a:endParaRPr lang="en-US" sz="22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15112" indent="-165072" defTabSz="88974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Font typeface="Wingdings 3" pitchFamily="18" charset="2"/>
              <a:buChar char="•"/>
            </a:pPr>
            <a:r>
              <a:rPr lang="en-US" sz="2800" dirty="0"/>
              <a:t> 1949 — United States Air Force officials reported immediate availability of atomic bombs if use ordered. </a:t>
            </a:r>
            <a:endParaRPr lang="en-US" sz="28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061" y="274588"/>
            <a:ext cx="8229823" cy="1143000"/>
          </a:xfrm>
        </p:spPr>
        <p:txBody>
          <a:bodyPr lIns="86386" tIns="49543" rIns="86386" bIns="49543"/>
          <a:lstStyle/>
          <a:p>
            <a:pPr defTabSz="889741">
              <a:defRPr/>
            </a:pPr>
            <a:r>
              <a:rPr lang="en-US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THIS DAY IN AVIATION</a:t>
            </a:r>
            <a:endParaRPr lang="en-US" dirty="0" smtClean="0"/>
          </a:p>
        </p:txBody>
      </p:sp>
      <p:pic>
        <p:nvPicPr>
          <p:cNvPr id="12290" name="Picture 2" descr="http://upload.wikimedia.org/wikipedia/commons/thumb/2/23/Seal_of_the_US_Air_Force.svg/210px-Seal_of_the_US_Air_Force.svg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00321"/>
            <a:ext cx="200025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xMTEhUUExQUFhQXGBgaFxgXGBwdHhwdHBsdGiAYGhoeHSggHB8lHx0aITIkJSksLi4wHB8zODMsNygtLiwBCgoKDg0OFBAQGiwcHCQsLCwsLCwsLCwsLCwsLCwsLCwsLCwsLCwsLCwsLCwsLCwsLCwsLCwsLCwsLCwsLCwsLP/AABEIAMkA+wMBIgACEQEDEQH/xAAcAAACAwEBAQEAAAAAAAAAAAAEBQIDBgcBAAj/xABEEAACAQIEAwYDBQcDAgUFAQABAhEAAwQSITEFQVEGEyJhcYEykfBCobHB0QcUIzNScuFigvEVsiQ0NZLCQ2Nzg7MW/8QAFwEBAQEBAAAAAAAAAAAAAAAAAAECA//EABsRAQEBAQEBAQEAAAAAAAAAAAARASECEjFR/9oADAMBAAIRAxEAPwDh1egVZ3dfRWolQC1fZWvETnRFlauYm6HdIqSWqLuWanZtVYlQtYaibeHoqxYo6xhJ5UAdrC1cuENPMHwwsQFUk9AJ+4a0/s9isSVDC0Y6FlBHqpYEe9Z3VjEjDdasSwZrWYzszettle2dpkeIR6rI9elBXeHkcqiwptWqIVPlRAwxrS9n+yr3RncMtvcGPi15SRA8/kDRYzeEwbOYVWY9ACTpzgU2wvZ3EuDls3Dl38JB9gYJPkJ3FbN8GUGXDMMOdA+WyWzDXclgxjqSTrsKnwzit13KDEWrjRORrRQj+3xk8wIPnryqVr5c+OEYNlIIYaZSIPy3ry5YIJB0PMa/hXZLeOJgAqG2IM9dAOu/KqeK4RLoHeWRdO3QjaQHEH76VI5GD5RVqmtpxHsarGbDhf8A7btt6MJ8xB+dZzF8Le2xR1ysOX+edKQHasljMU4tEgQB9ffVOHtdaPVZGlKR5aU84ohY+v8ANQAIqSLNBIL6T9aV4Y6GrAn0ai9BW7qP+KoZgToPPSrHtzpXiYcCdqCh0mq1tDWjFSvVtUQoe19fpUP3Wmr2T+n0aibf19CrRwnJtU0tVcturgtdGAxtVdZsVatvrVyJtQfLYkVZaw9HYe1IorC4Mk7VmiGCwRYgVssNgbGEVGxEF2+FGHgH92mpHT8a94ZwJram65CBRmAJAO3Q7ct96dcD4OwuLcxSgvByeMkKDpryDQec7GBvWN108+S692jgq6lEtGFaFCllH2UgAMJjUkgSaZ4PtVaLi2ksTsvNuYCnefL8CIpnxnFphgjXghQOMhBMqcrCQp0n4hIjrGlB4jjuDLo4GS62gYRmaTGU5h4hvvtHKstm+Ex+HvgqjlWgnQ6gz03B30HmKH4jcttNrETIIgEanU6qRrOh0iYoXi91Hw11xAuDWUMwSJE7A6mDHLqRX2CxOHvWra3gpuZNGYDMIH2XAJ0JO5/GgWYThapcZiMyqTkmIMfaadIEgmjbPE3BUOS0y0DZoIUaztOZo3gLyrPdoceov90sqLP81QYGoMZiBopkNoNRO2oorHtd7u7ctqGORQqBC06idAJ2P6xVM40V/tNbXUDMNm6L7gROu00v4xh7ONtxadVvD4SphgOa6kcvPrFJuG8LN60M8oDJKn+GC2Uap4CSFmJ9N4iq+Cqlo3EzPqzZoY5nIBBJkDTSA3NdedBqOEYlryT3TQCBzEMp+KFiddNta1VxHyGGUsQQJ+W43rAcL45dMW7EW0XQAjQgnQbk5pBmdeupFOLHG2V2W4QQJ8a/ODrMxOkCI56VA9w6NbkOuZhzgAt5j/mp4zDW7qgXACNgeaE++onkegpe7jFWjEzIKBzAkcpiQCDv6Vn+G8Yaxda3iQyr4QGJB3kwfSRHMadaJBzcLysQ0DLudhA5zRFnCW2GjptP+dq97UXM9sKINxgCP6WKkfFGvMfMaVmuH8GZod7ltFmCgZ8ikbtngQx0EaRGh5UI044ZOxBO8A6kdR1qgYUruPnVHCLLLKfva3GzCAtsDw6SC0wxEg5oHpTfEX8r27ZR7gaRnUfDH9Z25+Q6bUSFwt+VQu2qe3cGoH2vYAx7UBisPGuhHIg0IT3bXOqwfKmFxaHKa6VaimNfreihbjeohancNBWbU8vr6motaq5Wrwt9TVHCQlX27VSVfxqxRXVzeG1VtmzXoQ0bh7HOs6RbhLNPsCy2R3pWcsZek7z9x060tw1k014rlTCOX+Ej/BPXSfnWdb8/q1u0lq/cW1evgZmCQuYMSGBhuWs/a5UJ2k47+7sRbZwB4pYwcxneIAneCP1rH8fxbKLYYKCAhBKwy5I6iRryk15jLgu3bN25mOHLSTEyFJGVhz1BHpNZjdaPA8YxGPvIi3CiCQWI00EEAaSxBOkjetKqWcCpnLczSO/yBWU6HKVJJAEgwDBBI3msfxDHrlC4ViiaaKoWYAjbynXzNVPxt1UIGk3PC6trEFSIPlHnQOOOA4ZS1jPdwjRm1EyBmgg8ufXl1rN9luIYm5iUyhyv2dJIAE6Ddtt6acSu3hh0DgDIcoddUidifPlrzofsvfX97XKwtwJuagZQrIZXlJ2HrOwNQdSThuHLZlE3rQm5B0YgTGujcjGnLUV4naxcjNPgj+FljYfa3I30joBtOmV7QcRW1dV7dwpbVTmy6kM2u0AEncga6T9mKwJ464vm45720GzFGnxf6ZGsCNvak03cx3XA8Q/e7feI6lGVfC6kQQAZJn3BAke0jPcbxdu2jhUCuQSwnUE6+hJJJn3k88Z/1dLhzWHNq19q2mgnQ6D7O0wOkivuJ8WRgxFxnZbYRASIgksIjcjrzBFCr8J2nyOxeCw8I6ZTvIjrTrs52jtvda3dAKbKVB1g6k85Gmp3rn4xHfFEuiCtsgZRG0CT1MaGvrE23DW3gaCfx/Krnms/bpuA4mBiHGq215M0nqGkdRFaXE5bpVySYYFSCJn+k6EQY5jnEjSuPYFnFwBnJLCSfIaR9wrVcF4tJbWTsqiCEgQ06gzzOh1HSpI1a3eO4XauWxba49qSWQ6QMxBywIEArtpFIcT2XUo1u+bytrluLdkMJhZWSIJ+zoRPvQlni9rOMPisxAOcBgyto0BpG4YToNDoPOtmbuHdJzAhUnKSCCDplIPxajnrPOornNzCiw6BVdLjJLPcJcEAgRKGBqNQNR91X4TtEbj5UZrjQqt4wCGEmUld/s+LTTTWaLs37uIz2lFtbSaB7ilgxB0ZQARMAyRA5c6DucHsYbxJfKqwbxMqkK0yRo4PIke/lVRtMJde4qhLilCpzBmOdW6AgaCQOhGtEYfFl3uWWVi6RLgHKdJHiO++/qKyPDBiYz273eyAwQ/w7lyZgxqo8IkSRPOK03CeN3XVmZHUKIZT8Yidcu884PKipXbWtUmzRiYsM7ofFsyNH2DBEmdd416VFlqJAmSKg6zpRLr0qgihHiWvlUWteZH16VeD619kP/FVI4aqTV6jap27frRlmyK67rlFdm0TTOxZ2qNizTOxbE71lrMTwmGmny4Q5QMneExlUgHY/FqRoJPlQ+BtqAWaSB0+6eg6mlR7SurXLhU5VZgmZSI2DBTGwHnvNZ1vziri/Y9r6jv7oX+IQQNTlB2UbF2A8hrziKX9quC27VsLZ/h2FUm33h+JpzEN9qInUiaKv8cS4VBvgFoLQgkwM0KSRrAAJH+Ki/EWtuTiAcg1tOToTAyoTMKw+KDOsGo1xn+K2XZ1NsIuYADLoNtuXWgxihbvhboVnBHinTXT6NNuBYtDaOIdQS11gqgwYmYfSGMkbdBQva7idvEWwioguIxIuLIMcwSd53+8VcZ11jBXbf7tkVUv2e7h1LaNmMZMp0mT6DT35GjjDt4bg8VppUgqZDDwbzP36Gq+BcduYRBCs4kiFOkjXb1G9IMSHzm+YzElvc6z8/lVzE3Wl4bxbD5JvWs145wAQSsGIIgzm3Mzz5Uq43Z1BQeZHPb9JpeOILI8JnnOgGu/0KJs3R3oWcywuvnEb9ddfatMan2ZaxnAvlwhJzBTBMbCfrathZ/Zsbn8aziEFpvEoDEtBkruBGkHUz51hL2GKltBMyD5VaOKuqgC7cy/0gwB9etS61w34p2Oxit8GYA/ECpGuxMHwjzaNZ6Gg7WGuyEgAmOY/P0++p8O7Q3bei3IJEbT7SZ1gkfQqo4xsxe4RPMgGPu5GmM6IbAXSuUEZmOrs22scttjS7Bm/hybuojQgkjXafPXQ+tGjjAnNvERp0BA568vlS7GXXvGJYKJ0Jk79Ou3Xaro0Q7VPcstbvQ7hhku7sig6hTGxkiOczTu1xN2snIDqq66SW1E/LSsDh8MyFgfhj584/xRw4o1pbmYgswAVfbSfKNdakxrPWt12T4vhr1ru8QzQJIh2XQ6awwB3+6rbuKWxme0Xu2FI7trupQgGMogAxJ8/unlvDMe1sEawduXPkfretOe0L3UW3J3hgRptO3suvkKkWm97tU2VgjMGdgSZ8WadSYHSPvons72ruNiJuEusBQQYIgzLemunlrWKwFss5G7LMjfn1phesFQ4ttDMQPmZPoIimeT6da7Ku1w3LoM247sGd2UnMQOQGg+dOnJnalvZHhAw2FRVfPnAfT4QSBomm2nPpyplcNZ1pRduGq1fXWpXFnfSg71qNQagOzjlFRM/RoAXQJDE/RqYvJ0b5ig5lZSjbS/UV9bs0ZbsV0c49toKOtqKhbs0VZtTyqNRemGW4hQllB5roaU8c4mtoG01hWtL4WGXULIMq0TOobNvr70/wAJZg0g7U9l8Rda5cttmU+LKPiBA+yCNfbU/jlovThOGw9sYlMyq6sVRyXJU+KYEESBGvLfeoHtLbZsqLauKFDAESeZYQdNIkdATpOtJBx+6qG3cLfD3ZEfEo8MxPh5g/QoHhS2O6dWzC6GnSAqkCAQPx16aVYlOON2EFmbbKjBvgU6DMZYr8xpt0pBdYK3dXCWYbMBy18P6evKoniBY92WXTdvv0HM/d5VPhanvCCpM7uTqNNDHP5jarIn7q83wuS0DBmZI6ctAauThwvFoYC2CAY5k6kTsACK+u4J3fvYyBYGpAJJYRr7z86LXi/cqVRQNjmaI5ZniNTIOkDz6VN1v5zCbivDUt6IQfXcj+oDeP0NBfCQRAjkPz6UxOHk95ccDPqNTJ1+L0JH1tQWMtQwEQZ0HlqZj8qua5+sHX7nwE77eWsb/XWhcVhFG6xz06fpVaOSjyZjSOgB0PnVmLdvBBBBA09dD7+XkOlaYoezhirDYiJ6Qatw7kdMxImPL8hVuByksPlO/wBeXnVDJD6afQ1pCvMVbiSmWQRUsHbI185J666/fpFX4TDMbrHcSNNYOgNWLZVDcc/DMkan0gU0XYsGNPiI8K+X1rSoWlKMcxZzB26DnzphYuNdOdSwGWCN4HmY9elC49cq5UJA2PInz05VM1qFwf4QeX186Yqyg97uJAgaanXSlrHLo2v61eoOTMToGBHnry+uVUM+GIyXmfQ7tuADMnf5/Kj+LLDKf61MgRIIOpBj0FBYfEI/iQlII26AakgefIUVib4e5Z2FvKCI5liQR5QAPlVRt+wnHmS6LJZntucoBiFJ2OvvMdZiuiNHvWF7C9lWti3iHcRl8C5dTyDEnbckCOh0rZuwma5epXTz+PrjeVCh55RRVx6GnyqNvbtldTUVtDkBHpULyz9edStvA5/P/NEYy3Yoy1Ymi7eDNH2MN5VtgJZwtF2cPR9nCURbwwrLWBrVqKtWZopbA6V8LNRayXbrswMVZL2lP7wu2VsuYcwepHL5a6CuO2LPiAyNOgMRE+vWv0qlukHafsbZxaEqBavANluKIBJIJ7wCM4Mb7iTWs1n1n8cLsPlf4lAPnLD9CZ2O3tRWHS6oW5JVAwBknQaxr0P5DrW1wv7HbzFjdxFodAoZgfWVED51Pin7L8VZtZrDrdYN/LQEacoDEDXc7R51eJnGds8QRmyMmcglmYKQp0+0dzA8wOY6VDGIpug24ZVlrkbCNcoIMSPrnQGIvNfCWyFOoyiZJO2WBBDTGhnflrMruNBDWLVssZMgAgEzBmSWMdNt6kdPr+reKY+Xy2AviEBtwBMka7CZ1H3RSl8rBvtQfi5EkHRR6j8NKtZL1xDnfu16ABQR00GvLrUipKyqwiganSfPfcnQD59KucZ9bQNliHAHy9t/y962PYjgPfW7zhC4SAAYkTmIKktv4QDpsZ6g5AICSwiTpp58x9da0fZjtQ2FR1X7RzaZpBjLmEGfw5xvV9fjn5lOcX+zq495HtXbeYtlcSQwiQWywM0Ea5d4J0Emrsb2LAGty2xBK6HKwOmUidOYkTzHt9gOP2otsLjs5ZmJ1GX7RKg7AnSSDp/TIm/tB2wa9aAtyAGB2GhmNxpGp2EjnzrObre55ZKxagm2/wAYJBiRMDLr7/KKDx9kuZQrkU5dTvpEnr066UVxnEN8MScsMw31nT1I6+XWldq5lWR4nGpXUCN5aRAPWtaxiVnIq5mWDMlY8jsdokHWfaqMPDq2bMW1IAkifXpzqNzFMco1g6kfFFeXcSD8Xw/07emkfjUa4ruogOvibpOk9JgVYFJttmgRMDnOgHU/pU+F8NxF9psWrrxv3dtnA5CcoMCugdnP2XYlrtsYq1FkgM7G4JGnwhQcwf1EDnVRg+FgIDmO8DXadOe+hjy2rq/ZDsTavW7eJxKvM+BJGUppBYRO+bQHUGtTwzsHg8PcS5bRiyplAchlO8uQR8Rk7QPKtA1upvr+Lmf0G1lQAAAAIAA0AHQDlVTWRRvd193NYapacKJqBwvnTbuq9FihSZ8MOtRGFWnRw1QOEHShSlMKKIt2Byoy2gq0Wx0rSQPbteVWC2KvKVJbJOoqCpbdfd1Vq2zrpUwulBSEqzJUgtSAoPltV8VqamviaAdLSqzMqqGb4mCgFv7iNT71XawloObgt2w7GS4Rcx0jVok6aUQxr4UGbwH7PsBZdmFnPOyOQyp5KIkj+4tTZ+AYVmzNhsOxmZNpDr1+HeKYTQfGeJLhrFy8xACKSJMSY8K+pMAeZoPzZxnBi3i79q2cyo7gEDSFJGwAHUaCNwNKX4ZvtT4RoROuvX65GiEs3GaLWdmyT4FJ+EwTA9QPqKpxOtouQoaQDEyDM6g89DpvrXRzM+H4eIOYbsCd4M6QP1mmPCcO/erZyszM4VcuvxbEzzjroIJnSkmHI7okfZnMRpOkjb8a03YDiSpiLd66TAPiYk7ZCoYjmP8APpTdMx0vH/s2wNxiyG9aOUL4HkGI8RDgnMQIMEek0z4d2F4fZWBh0fQAm7LzHkfCs8woAPSmtttaKV6510hFxzsRgcUFD2FQpmKmzFsjNAM5RlbYbg7UdhOB4a3aSyti0baAQHRW2+0SwMtqTJ6mmWaolqEDcN4bZsKVsWrdpSSxFtQoJ6mBRk1AVKg+eoEVJmiqjeHUUEoqWlVZ6mpqolFe14K9qD41URVgWvCKoCsW25UXbtNU7QG1EKtSqEjXWilAipOumlVizQSio6RVi2TULg11oKpr5mqaMK+JEUFRavpqJryaD5qrdiKsFec6CVozXNf2w41bjYfBo696X7xgzQgBVlGfz+IjTad5Fb3jGMNmxcuIpYopIA39fbf0FcXU2cTce5iWPeO26nxkEklbYIO33TpVznU3vB/ZrhN/BWnZbefEXJA7pS0W1IUNoIhml4GpATbWsFxnENdxL94pzZjmCg+JpMaDeQd99a6zd4qtg32VhlMIiuqjKqLqg8lzAe2grL2UwjWFxFsI2I1usylpVjpkKnwhfEFEwI86mb1rc5CEqO5BFpCACCkCT6jrrM71Ds9iGCMDmJgyIOkaDb8anxB1S+VDZgoOY6a6iIj/AHe1C8GuDvnltOvTTnrrua6Z1z39db7LdssOLNu1edlupKmQTIB8JmNiD9x8p3ts1+fMVfkW2ZRmLbga5YJjzE6/813bgv8AItHX+Wm+/wAI3rHpvB9w1G2N5qSsK+BqCVSNVE16HoPrxPKgzhvWaMN2qzdoPrOgqecCq89RdqoJD17moQXamLwqQEZq9qjvq9F2kF6x0qzLQwuCpG8OtBZV1p6D74VE3x1oGJaqmuUEMSK874UBDkVWTQj4mqTjBSA4tUM1CtiqFuYg0DUvVL3h1pd+8+dUtiBQNmuggg6gggg9DuK472v7BYi2xv4Vu8VDnCz41ywfRzvtB0GhNdLbFCJrNdtuLtawrm2YLELMbZjB8hppJ/Sria41juMXboytESWECNTqSPxoC27Db3+7f3inIwZuLdux4bWUAebTA84jlQOITIIYEEoukc99elamMq2xTkklRI0J1++j+A4S9cYW7SKWuSBJA21OpMbA/Ki0wNt7ROaGYLmIGg0G+3T86bdl7bW0tsBLZlYdRrPrsYqjVdnewOWGxV4uwOi22Me7EA+WgHrXSbN4AQNABAHQdKQWjqZYD8aaYS4nmfWs61g/94FeLiql3gI2WaExNxFEnQ1FHd7pXqtpuKWW8co1jTzq63j0PQUBNx/eq1ujrVN7FqB5GgGxaj6NCm/fgVG7epaMXzrz9766UKJbEGfKvjiPWh7l7Sg1xw2J1oGi4qpHGjz+dKWxQPyFUHFdDpRGmvEr9oVQl8kxX1tHgEnfoKpeUObcdIpFEPcNVXLvWq3dj9mhjf11+RoD1IGtRfFRQrX+lCXcUelAXicXFAXMd0oe/dZtgx8ooUYNydFM9KIYrxDqdalcxo0pRcwlwbow9Qailtv6W+VUM7+PUjzpe/EINQvow3U6+VDDDO/wox15A0F17HEjelePZbiNbfVGEEfmPMb+1W3rbAwQQRyIqXD8MRczPbdkClmAQnQRGm51I2oFPYHs613v5KCzaYCTPjuqugO/hGbN6wKXdqeBXSUJzXJbK11UIQtGkM0DQhp11Mc5Fb7hfZZWXEPZe5bzkQrZkUkdRlkDUAkA7ewA7K8Na6Tg713+JZAZ8oMgsJkSQNy3iA25mQBn67WpyOX4h2/d7KEFC8wSSJUkwY5qSDrsKZ9mcQ0k5/Gmy6bjr91dR/ar2es3MLhpLZ7V9La5QSct3cZBMzlWPP1rn3AMLYbGXcpYoYa0CpDOmwMGJOnIEEnetZ6Z+W8weOVlVtPEAfmKKXHrIg1jsPfiUEggnwtoR5EetE2BcdoEknkKI2n/AFbLuJHlQ93iIb7LfjWavLctmHBHrRWFxUb0DZTMeIx0iiFuoNRHypcOIjofnXgxIPUec0BF7iJG2UUIOJzudaHvMP8AJofMg5Cgb2uIxvtX17GztNKO+XpVy4pQBSB1buaAVE2TOlLDxARp71cnEQRpm+VWBmmF5VUcL0UfdQne3WEjN7Cqv4nR6DbC4DsfwoG9YYtPeGPryq42W6VBgw5fcKkWmNlVj/FVOicwCfOgGduhqhi87GkKZP3YPwiKts3rH2onpWfuFzuKqFjyq/KVplvpMhV8q+OJWZhZ66Vm1wx6N8jXmJsrbRncNlUSetSFPP8Aq1skahl6voOkAnc/WtEYvidvJnhcsxoVnfrOnvtXJbnaG27m2tk3FmFYAhgBoCrAwDA0BnlXtzLiFhiLYBIUlpueBuTA6gkTt/iRa6Se0NktlKnzGWf92aTpqPT8L8DxO20i1oR9lhH/ALSflMe9cw4UHtOCj27tsjxgMA5MHwkEQZBGoOmu+1FY3tjaWyVRWQLyUklSSNyZObXnEepikHUb+Ks2ka5dVTkAJkBiJO+kkCfLlWb7WYy3ikRPGq+BwFlS0nadMoK/LflWK4R2qe4hdUuC0mq66yNAoyeP+qOXqZqrE8auXSqXMPY7p/5nhnN/rMnMIjSWHwzNJSxuMFxK2luzZVw2RAFzTLIIAKtAzE6SYkbxtOXXtw+FxV+wbIzKS0jWQwBkwAAMpUxoJLeVQwuIuhlZhcCKB/EYQ0GSVtW/hVTlTxGffWjX49hndgEHessZxHeaR8ZAWQCdp1O06RItOMPjjjsDet2iFv3FJtlpyqxYOI/pggQZJBE9K+xY/iW+9t5Ws20BHdh4K+KFcHxL8JFZPE8WZIUrcZ5BX92DABxLeIuSbgI0EQdwYJEfYjiz3bf/AIgAZlGaCUZDOgESoyzBB11FIfQ7ihV7xxKIqkqczABWmDsp0Z2+HXr6Ux7B9qWuXMgRWIViS0BjAkZSAOehmY6wKyK4+0TayhmglbpMnwlejkDNKg6afdFlzhNm2y37GJYQxYJckBS3QASh2BB+7atMtziu1Cd664m2qrOUMCpClpIRvlv5VWvC8KW1uXFJnwZGPyYaEcgdZ61jeF4rvluOQqKG/wDEIzLldpWH1IXN4SSVG65vI2ntAbV2LLsFBbMpOcxzKkCMuzQuu1FPLnEMGgIIuMwIBBRlK9dGIn3ip8O4hgbxyhntOToHKkH3B3pThLhxVtXv25YgBcroSwylguhza6lfUz0GW4xh0s3Fa0SqvJQMAWVlMHaPIzzk6aVrMzWe46biOCJyuqRG61Ve7O9Lq/I/Ohuy+Dv3cOly7OZpI815MR57+kU5HCX86kUvtdmimrOjTsF1+6icLwNC2hE6wD89qLHC3869/cHHWaD08FUMA86xsJpphuE2AdNNtyJmlqYW4TrmPrRaYVo2NSBmba2xKgNyk6xQrBZ2+6qlw7Daa+/d36n50gbKzR/Kb7h/8qgS/K0PcilN/tKVj+HMmID69dYBG1B3e2qqQHtsskASySSTHw5ppNWnrd7/AEWwfb9Pzr5rN2J8A/2j9KBtdoQ2pVgORI0PkDprptv1Ar7EdoMoYm3eKgb20DH/ANqktH+dqQom5hbv9QOvJB+lUPh3AnP4Sdwq6eZldjSyx22w9xnVhdRkmVZIiNyRM/MRTbCdpcM8hbqkj4hGo9RE+9Ole27BDwXkEiCYE+UQNRr/AJoXEWbmW4uYF5lV8Ihepndeuk770xbi9hhBZG0PKfvj6NDPx6wGCrdt5hOk6j1XcfdUVgsP2NxaAQLBUEmA2o6R4Cv6zrvVXEOweIa4QhtKoB0LNmzNrBZUjKxAOmkgiugnj1s6nbrDRvMzEVF+0GDnx37YJiJcrttAkURy8/s6xljDTntd9cbxZrpygSCCQUA0189RvtUb3YjiBAttdsAklnIe42c8zASYGmg025bdWXjOGQaXVAPTMRtsOQ06Vbb4thiARetZd/iHzq9RyVf2cY226mzdtOYMHM6FWO5EW/B8R0J5n38wfYPGW2Yu1otmBNtcwBImGVjbYASwMgEfENIrqt/i2FBDNctGNm7waT5g7eXvvFVDtDg2LfxbM8zmXXTnP506OaY7sPimKd7iQ7v3gABK6sfiUlCzAMfkNDB0T4vsBjreIsLcVHW62XvFd4XaO9aJXkRvMQJNdiscSwYAVLlmJkAuG1iObH0q5ePYRTLXbQMR8UCPcx8qXSOV4LsfjrWRAvdGWHevcDSzHUoV1yuABlZdTM9Kq4h2d4u+fNdXI8DKzFTDAgZlKBtpGvPQV1rDcXwoUhb1nns8/PUwK9XjmF0i/ZJ20uL8jrqN6K47wv8AZ7jUcMRbYFfDLRuJIhoIEQOW/SmGK7B4nu/Datq4jQXRlK7nNKyToBPrrXVzxXDjXPb67gecj/FU/wDW8JJHe2gT0I/4pdSONcI7DY0yrBEyk5W7wDkwDBYllPI7H0mmNvsHjxhzab931j+IQ+Ya7SLeeDMRyrpj8ewfxq1lttQw5bb8xJgeZr5eO4XncCz9leZ/tH4UukcswHYjHKbR72yCmseJSok6lTbUsCRl0nVhRfFOw+KdmEYcFnDhgzZixUzPhBALDeIEjoY6Ve7W4JfCcQgOujacokzEVQ3aLAOFJuLC7NrA9DPlVukxmeHcK4klhQmLRBbWYa3KgAsCpZlJgACNI+40ww/EOKZ1VreECm3ObMxzNsQMpOo3IAgyIbUUysdpOHsTluJI0JVp/OfuqZ7YYBQQbywNdn5e2tRVB4vjEU5sGLhHOxeB+aMA4Om0Hl6UZwviV+6QHwt6zImXKEeggzOvTkdoiof/AOvwp0HedBFq5qd9CF8wfeo3O1+FBgFs43BUg6+uU1CHCo/0R+lXqhPT51nj2ys7kMB1MfPWrbXHbFwiA8mPeToImenzq9Ifdz1j696ico5p9e9Z1e1NrO1q1ne6sjJESegdiFPsaItdoSwByIOoN+2CCNCDInf/ABpTo55xTij4S8BeuW3aJyWC6qv9Mp4RcB0jWZEkRFaGytmyj3LC6XJYgxrMkifDoZ+EzrsBFA8X/wDTPZ653gvtet//APglVNbXH9rrrLoqgkwwtXAbgExOUkMfUrGoMnco34urymXEXbpY5VQEsADq+RXEk6QPGNT4uqQ/+XT/APM3/YaO4t/6Xb9f/maArB4pc4gZVfRS7EHQg6B9VEwdy0TyrU2nIWBNpV/tcTrByquUGPXlrWa7FfDf/tegf2d/C/8AcP8Atamr5aeyBpnZmMEjNagA/wCkEuoEcgsVPBX7yZbaMEAmUCADLtsAok8jEa+Qo3hvP+38qExXxWvRqircbjbhYB2u5R9gHJ8yjrPodKTNj0zPbtC5bZZLKoQSSJ3JOY+/rUsZ/Juej/8AcKVcJ+Ff7R+NEE4XF3XOoaBp/EMAgbQQ0ecajzpt+9OqQHG8aDVTuJ/UtFBYf4vn+JpLxr/zNv8Atb8aqGV26GaWIJG+aZj+0aj3PSqy6sfFFuNmAM6CIYTt5Vn8N/Jf1P4mj8N/L/21YUaMgkBlY9fOOmpHtV+GZToWBbn4yT5GIH4UGd/YfjX1vcf3GmlaPAoWzZSwymIK21B8w3eefMdelF4vCkr4jMDUqoJ9djPPY+dJcFv7fnTbDfC/r+dZaKkwagEi9mGm7esSBl89Kkcw2Yn5AfMmY99KNT+YPrktCcQ/I/hVRTYxDKwOUkg82+Z0I5edOF4jaM5ljrlSPeS0+8msfhdj/aKIwnL1FEzWnv8ADrLjOHZf6l0Jb/TpESeYPX2W3OEPctvcw7sFgkAOoaF0+Ekt+J1onhe49Kf8d/m//rT8TUa4523DMSoPeNeBOq94x36kMdteg9aswGCZACHcPzyR7yCPzqWL/mP6t+NW2dlpTMTe2zA+JwZGzLy/0nSfnQ9/OT8QyzAECR7rp1386LxHP0oYbD1ou7Ay3AuaQFAgwHAzTpJiJ+dUYrGWt1RZ08XeWlPXcqzTV139PxNF4nn/ALarP6HxTDxDciM8tmB9eT+pHtVJuAbte9rmntFDf/TX1P4rQpq7v8TMf//Z"/>
          <p:cNvSpPr>
            <a:spLocks noChangeAspect="1" noChangeArrowheads="1"/>
          </p:cNvSpPr>
          <p:nvPr/>
        </p:nvSpPr>
        <p:spPr bwMode="auto">
          <a:xfrm>
            <a:off x="63500" y="-1571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867" tIns="45434" rIns="90867" bIns="45434" numCol="1" anchor="t" anchorCtr="0" compatLnSpc="1">
            <a:prstTxWarp prst="textNoShape">
              <a:avLst/>
            </a:prstTxWarp>
          </a:bodyPr>
          <a:lstStyle/>
          <a:p>
            <a:pPr defTabSz="889992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6" descr="data:image/jpeg;base64,/9j/4AAQSkZJRgABAQAAAQABAAD/2wCEAAkGBxMTEhUUExQUFhQXGBgaFxgXGBwdHhwdHBsdGiAYGhoeHSggHB8lHx0aITIkJSksLi4wHB8zODMsNygtLiwBCgoKDg0OFBAQGiwcHCQsLCwsLCwsLCwsLCwsLCwsLCwsLCwsLCwsLCwsLCwsLCwsLCwsLCwsLCwsLCwsLCwsLP/AABEIAMkA+wMBIgACEQEDEQH/xAAcAAACAwEBAQEAAAAAAAAAAAAEBQIDBgcBAAj/xABEEAACAQIEAwYDBQcDAgUFAQABAhEAAwQSITEFQVEGEyJhcYEykfBCobHB0QcUIzNScuFigvEVsiQ0NZLCQ2Nzg7MW/8QAFwEBAQEBAAAAAAAAAAAAAAAAAAECA//EABsRAQEBAQEBAQEAAAAAAAAAAAARASECEjFR/9oADAMBAAIRAxEAPwDh1egVZ3dfRWolQC1fZWvETnRFlauYm6HdIqSWqLuWanZtVYlQtYaibeHoqxYo6xhJ5UAdrC1cuENPMHwwsQFUk9AJ+4a0/s9isSVDC0Y6FlBHqpYEe9Z3VjEjDdasSwZrWYzszettle2dpkeIR6rI9elBXeHkcqiwptWqIVPlRAwxrS9n+yr3RncMtvcGPi15SRA8/kDRYzeEwbOYVWY9ACTpzgU2wvZ3EuDls3Dl38JB9gYJPkJ3FbN8GUGXDMMOdA+WyWzDXclgxjqSTrsKnwzit13KDEWrjRORrRQj+3xk8wIPnryqVr5c+OEYNlIIYaZSIPy3ry5YIJB0PMa/hXZLeOJgAqG2IM9dAOu/KqeK4RLoHeWRdO3QjaQHEH76VI5GD5RVqmtpxHsarGbDhf8A7btt6MJ8xB+dZzF8Le2xR1ysOX+edKQHasljMU4tEgQB9ffVOHtdaPVZGlKR5aU84ohY+v8ANQAIqSLNBIL6T9aV4Y6GrAn0ai9BW7qP+KoZgToPPSrHtzpXiYcCdqCh0mq1tDWjFSvVtUQoe19fpUP3Wmr2T+n0aibf19CrRwnJtU0tVcturgtdGAxtVdZsVatvrVyJtQfLYkVZaw9HYe1IorC4Mk7VmiGCwRYgVssNgbGEVGxEF2+FGHgH92mpHT8a94ZwJram65CBRmAJAO3Q7ct96dcD4OwuLcxSgvByeMkKDpryDQec7GBvWN108+S692jgq6lEtGFaFCllH2UgAMJjUkgSaZ4PtVaLi2ksTsvNuYCnefL8CIpnxnFphgjXghQOMhBMqcrCQp0n4hIjrGlB4jjuDLo4GS62gYRmaTGU5h4hvvtHKstm+Ex+HvgqjlWgnQ6gz03B30HmKH4jcttNrETIIgEanU6qRrOh0iYoXi91Hw11xAuDWUMwSJE7A6mDHLqRX2CxOHvWra3gpuZNGYDMIH2XAJ0JO5/GgWYThapcZiMyqTkmIMfaadIEgmjbPE3BUOS0y0DZoIUaztOZo3gLyrPdoceov90sqLP81QYGoMZiBopkNoNRO2oorHtd7u7ctqGORQqBC06idAJ2P6xVM40V/tNbXUDMNm6L7gROu00v4xh7ONtxadVvD4SphgOa6kcvPrFJuG8LN60M8oDJKn+GC2Uap4CSFmJ9N4iq+Cqlo3EzPqzZoY5nIBBJkDTSA3NdedBqOEYlryT3TQCBzEMp+KFiddNta1VxHyGGUsQQJ+W43rAcL45dMW7EW0XQAjQgnQbk5pBmdeupFOLHG2V2W4QQJ8a/ODrMxOkCI56VA9w6NbkOuZhzgAt5j/mp4zDW7qgXACNgeaE++onkegpe7jFWjEzIKBzAkcpiQCDv6Vn+G8Yaxda3iQyr4QGJB3kwfSRHMadaJBzcLysQ0DLudhA5zRFnCW2GjptP+dq97UXM9sKINxgCP6WKkfFGvMfMaVmuH8GZod7ltFmCgZ8ikbtngQx0EaRGh5UI044ZOxBO8A6kdR1qgYUruPnVHCLLLKfva3GzCAtsDw6SC0wxEg5oHpTfEX8r27ZR7gaRnUfDH9Z25+Q6bUSFwt+VQu2qe3cGoH2vYAx7UBisPGuhHIg0IT3bXOqwfKmFxaHKa6VaimNfreihbjeohancNBWbU8vr6motaq5Wrwt9TVHCQlX27VSVfxqxRXVzeG1VtmzXoQ0bh7HOs6RbhLNPsCy2R3pWcsZek7z9x060tw1k014rlTCOX+Ej/BPXSfnWdb8/q1u0lq/cW1evgZmCQuYMSGBhuWs/a5UJ2k47+7sRbZwB4pYwcxneIAneCP1rH8fxbKLYYKCAhBKwy5I6iRryk15jLgu3bN25mOHLSTEyFJGVhz1BHpNZjdaPA8YxGPvIi3CiCQWI00EEAaSxBOkjetKqWcCpnLczSO/yBWU6HKVJJAEgwDBBI3msfxDHrlC4ViiaaKoWYAjbynXzNVPxt1UIGk3PC6trEFSIPlHnQOOOA4ZS1jPdwjRm1EyBmgg8ufXl1rN9luIYm5iUyhyv2dJIAE6Ddtt6acSu3hh0DgDIcoddUidifPlrzofsvfX97XKwtwJuagZQrIZXlJ2HrOwNQdSThuHLZlE3rQm5B0YgTGujcjGnLUV4naxcjNPgj+FljYfa3I30joBtOmV7QcRW1dV7dwpbVTmy6kM2u0AEncga6T9mKwJ464vm45720GzFGnxf6ZGsCNvak03cx3XA8Q/e7feI6lGVfC6kQQAZJn3BAke0jPcbxdu2jhUCuQSwnUE6+hJJJn3k88Z/1dLhzWHNq19q2mgnQ6D7O0wOkivuJ8WRgxFxnZbYRASIgksIjcjrzBFCr8J2nyOxeCw8I6ZTvIjrTrs52jtvda3dAKbKVB1g6k85Gmp3rn4xHfFEuiCtsgZRG0CT1MaGvrE23DW3gaCfx/Krnms/bpuA4mBiHGq215M0nqGkdRFaXE5bpVySYYFSCJn+k6EQY5jnEjSuPYFnFwBnJLCSfIaR9wrVcF4tJbWTsqiCEgQ06gzzOh1HSpI1a3eO4XauWxba49qSWQ6QMxBywIEArtpFIcT2XUo1u+bytrluLdkMJhZWSIJ+zoRPvQlni9rOMPisxAOcBgyto0BpG4YToNDoPOtmbuHdJzAhUnKSCCDplIPxajnrPOornNzCiw6BVdLjJLPcJcEAgRKGBqNQNR91X4TtEbj5UZrjQqt4wCGEmUld/s+LTTTWaLs37uIz2lFtbSaB7ilgxB0ZQARMAyRA5c6DucHsYbxJfKqwbxMqkK0yRo4PIke/lVRtMJde4qhLilCpzBmOdW6AgaCQOhGtEYfFl3uWWVi6RLgHKdJHiO++/qKyPDBiYz273eyAwQ/w7lyZgxqo8IkSRPOK03CeN3XVmZHUKIZT8Yidcu884PKipXbWtUmzRiYsM7ofFsyNH2DBEmdd416VFlqJAmSKg6zpRLr0qgihHiWvlUWteZH16VeD619kP/FVI4aqTV6jap27frRlmyK67rlFdm0TTOxZ2qNizTOxbE71lrMTwmGmny4Q5QMneExlUgHY/FqRoJPlQ+BtqAWaSB0+6eg6mlR7SurXLhU5VZgmZSI2DBTGwHnvNZ1vziri/Y9r6jv7oX+IQQNTlB2UbF2A8hrziKX9quC27VsLZ/h2FUm33h+JpzEN9qInUiaKv8cS4VBvgFoLQgkwM0KSRrAAJH+Ki/EWtuTiAcg1tOToTAyoTMKw+KDOsGo1xn+K2XZ1NsIuYADLoNtuXWgxihbvhboVnBHinTXT6NNuBYtDaOIdQS11gqgwYmYfSGMkbdBQva7idvEWwioguIxIuLIMcwSd53+8VcZ11jBXbf7tkVUv2e7h1LaNmMZMp0mT6DT35GjjDt4bg8VppUgqZDDwbzP36Gq+BcduYRBCs4kiFOkjXb1G9IMSHzm+YzElvc6z8/lVzE3Wl4bxbD5JvWs145wAQSsGIIgzm3Mzz5Uq43Z1BQeZHPb9JpeOILI8JnnOgGu/0KJs3R3oWcywuvnEb9ddfatMan2ZaxnAvlwhJzBTBMbCfrathZ/Zsbn8aziEFpvEoDEtBkruBGkHUz51hL2GKltBMyD5VaOKuqgC7cy/0gwB9etS61w34p2Oxit8GYA/ECpGuxMHwjzaNZ6Gg7WGuyEgAmOY/P0++p8O7Q3bei3IJEbT7SZ1gkfQqo4xsxe4RPMgGPu5GmM6IbAXSuUEZmOrs22scttjS7Bm/hybuojQgkjXafPXQ+tGjjAnNvERp0BA568vlS7GXXvGJYKJ0Jk79Ou3Xaro0Q7VPcstbvQ7hhku7sig6hTGxkiOczTu1xN2snIDqq66SW1E/LSsDh8MyFgfhj584/xRw4o1pbmYgswAVfbSfKNdakxrPWt12T4vhr1ru8QzQJIh2XQ6awwB3+6rbuKWxme0Xu2FI7trupQgGMogAxJ8/unlvDMe1sEawduXPkfretOe0L3UW3J3hgRptO3suvkKkWm97tU2VgjMGdgSZ8WadSYHSPvons72ruNiJuEusBQQYIgzLemunlrWKwFss5G7LMjfn1phesFQ4ttDMQPmZPoIimeT6da7Ku1w3LoM247sGd2UnMQOQGg+dOnJnalvZHhAw2FRVfPnAfT4QSBomm2nPpyplcNZ1pRduGq1fXWpXFnfSg71qNQagOzjlFRM/RoAXQJDE/RqYvJ0b5ig5lZSjbS/UV9bs0ZbsV0c49toKOtqKhbs0VZtTyqNRemGW4hQllB5roaU8c4mtoG01hWtL4WGXULIMq0TOobNvr70/wAJZg0g7U9l8Rda5cttmU+LKPiBA+yCNfbU/jlovThOGw9sYlMyq6sVRyXJU+KYEESBGvLfeoHtLbZsqLauKFDAESeZYQdNIkdATpOtJBx+6qG3cLfD3ZEfEo8MxPh5g/QoHhS2O6dWzC6GnSAqkCAQPx16aVYlOON2EFmbbKjBvgU6DMZYr8xpt0pBdYK3dXCWYbMBy18P6evKoniBY92WXTdvv0HM/d5VPhanvCCpM7uTqNNDHP5jarIn7q83wuS0DBmZI6ctAauThwvFoYC2CAY5k6kTsACK+u4J3fvYyBYGpAJJYRr7z86LXi/cqVRQNjmaI5ZniNTIOkDz6VN1v5zCbivDUt6IQfXcj+oDeP0NBfCQRAjkPz6UxOHk95ccDPqNTJ1+L0JH1tQWMtQwEQZ0HlqZj8qua5+sHX7nwE77eWsb/XWhcVhFG6xz06fpVaOSjyZjSOgB0PnVmLdvBBBBA09dD7+XkOlaYoezhirDYiJ6Qatw7kdMxImPL8hVuByksPlO/wBeXnVDJD6afQ1pCvMVbiSmWQRUsHbI185J666/fpFX4TDMbrHcSNNYOgNWLZVDcc/DMkan0gU0XYsGNPiI8K+X1rSoWlKMcxZzB26DnzphYuNdOdSwGWCN4HmY9elC49cq5UJA2PInz05VM1qFwf4QeX186Yqyg97uJAgaanXSlrHLo2v61eoOTMToGBHnry+uVUM+GIyXmfQ7tuADMnf5/Kj+LLDKf61MgRIIOpBj0FBYfEI/iQlII26AakgefIUVib4e5Z2FvKCI5liQR5QAPlVRt+wnHmS6LJZntucoBiFJ2OvvMdZiuiNHvWF7C9lWti3iHcRl8C5dTyDEnbckCOh0rZuwma5epXTz+PrjeVCh55RRVx6GnyqNvbtldTUVtDkBHpULyz9edStvA5/P/NEYy3Yoy1Ymi7eDNH2MN5VtgJZwtF2cPR9nCURbwwrLWBrVqKtWZopbA6V8LNRayXbrswMVZL2lP7wu2VsuYcwepHL5a6CuO2LPiAyNOgMRE+vWv0qlukHafsbZxaEqBavANluKIBJIJ7wCM4Mb7iTWs1n1n8cLsPlf4lAPnLD9CZ2O3tRWHS6oW5JVAwBknQaxr0P5DrW1wv7HbzFjdxFodAoZgfWVED51Pin7L8VZtZrDrdYN/LQEacoDEDXc7R51eJnGds8QRmyMmcglmYKQp0+0dzA8wOY6VDGIpug24ZVlrkbCNcoIMSPrnQGIvNfCWyFOoyiZJO2WBBDTGhnflrMruNBDWLVssZMgAgEzBmSWMdNt6kdPr+reKY+Xy2AviEBtwBMka7CZ1H3RSl8rBvtQfi5EkHRR6j8NKtZL1xDnfu16ABQR00GvLrUipKyqwiganSfPfcnQD59KucZ9bQNliHAHy9t/y962PYjgPfW7zhC4SAAYkTmIKktv4QDpsZ6g5AICSwiTpp58x9da0fZjtQ2FR1X7RzaZpBjLmEGfw5xvV9fjn5lOcX+zq495HtXbeYtlcSQwiQWywM0Ea5d4J0Emrsb2LAGty2xBK6HKwOmUidOYkTzHt9gOP2otsLjs5ZmJ1GX7RKg7AnSSDp/TIm/tB2wa9aAtyAGB2GhmNxpGp2EjnzrObre55ZKxagm2/wAYJBiRMDLr7/KKDx9kuZQrkU5dTvpEnr066UVxnEN8MScsMw31nT1I6+XWldq5lWR4nGpXUCN5aRAPWtaxiVnIq5mWDMlY8jsdokHWfaqMPDq2bMW1IAkifXpzqNzFMco1g6kfFFeXcSD8Xw/07emkfjUa4ruogOvibpOk9JgVYFJttmgRMDnOgHU/pU+F8NxF9psWrrxv3dtnA5CcoMCugdnP2XYlrtsYq1FkgM7G4JGnwhQcwf1EDnVRg+FgIDmO8DXadOe+hjy2rq/ZDsTavW7eJxKvM+BJGUppBYRO+bQHUGtTwzsHg8PcS5bRiyplAchlO8uQR8Rk7QPKtA1upvr+Lmf0G1lQAAAAIAA0AHQDlVTWRRvd193NYapacKJqBwvnTbuq9FihSZ8MOtRGFWnRw1QOEHShSlMKKIt2Byoy2gq0Wx0rSQPbteVWC2KvKVJbJOoqCpbdfd1Vq2zrpUwulBSEqzJUgtSAoPltV8VqamviaAdLSqzMqqGb4mCgFv7iNT71XawloObgt2w7GS4Rcx0jVok6aUQxr4UGbwH7PsBZdmFnPOyOQyp5KIkj+4tTZ+AYVmzNhsOxmZNpDr1+HeKYTQfGeJLhrFy8xACKSJMSY8K+pMAeZoPzZxnBi3i79q2cyo7gEDSFJGwAHUaCNwNKX4ZvtT4RoROuvX65GiEs3GaLWdmyT4FJ+EwTA9QPqKpxOtouQoaQDEyDM6g89DpvrXRzM+H4eIOYbsCd4M6QP1mmPCcO/erZyszM4VcuvxbEzzjroIJnSkmHI7okfZnMRpOkjb8a03YDiSpiLd66TAPiYk7ZCoYjmP8APpTdMx0vH/s2wNxiyG9aOUL4HkGI8RDgnMQIMEek0z4d2F4fZWBh0fQAm7LzHkfCs8woAPSmtttaKV6510hFxzsRgcUFD2FQpmKmzFsjNAM5RlbYbg7UdhOB4a3aSyti0baAQHRW2+0SwMtqTJ6mmWaolqEDcN4bZsKVsWrdpSSxFtQoJ6mBRk1AVKg+eoEVJmiqjeHUUEoqWlVZ6mpqolFe14K9qD41URVgWvCKoCsW25UXbtNU7QG1EKtSqEjXWilAipOumlVizQSio6RVi2TULg11oKpr5mqaMK+JEUFRavpqJryaD5qrdiKsFec6CVozXNf2w41bjYfBo696X7xgzQgBVlGfz+IjTad5Fb3jGMNmxcuIpYopIA39fbf0FcXU2cTce5iWPeO26nxkEklbYIO33TpVznU3vB/ZrhN/BWnZbefEXJA7pS0W1IUNoIhml4GpATbWsFxnENdxL94pzZjmCg+JpMaDeQd99a6zd4qtg32VhlMIiuqjKqLqg8lzAe2grL2UwjWFxFsI2I1usylpVjpkKnwhfEFEwI86mb1rc5CEqO5BFpCACCkCT6jrrM71Ds9iGCMDmJgyIOkaDb8anxB1S+VDZgoOY6a6iIj/AHe1C8GuDvnltOvTTnrrua6Z1z39db7LdssOLNu1edlupKmQTIB8JmNiD9x8p3ts1+fMVfkW2ZRmLbga5YJjzE6/813bgv8AItHX+Wm+/wAI3rHpvB9w1G2N5qSsK+BqCVSNVE16HoPrxPKgzhvWaMN2qzdoPrOgqecCq89RdqoJD17moQXamLwqQEZq9qjvq9F2kF6x0qzLQwuCpG8OtBZV1p6D74VE3x1oGJaqmuUEMSK874UBDkVWTQj4mqTjBSA4tUM1CtiqFuYg0DUvVL3h1pd+8+dUtiBQNmuggg6gggg9DuK472v7BYi2xv4Vu8VDnCz41ywfRzvtB0GhNdLbFCJrNdtuLtawrm2YLELMbZjB8hppJ/Sria41juMXboytESWECNTqSPxoC27Db3+7f3inIwZuLdux4bWUAebTA84jlQOITIIYEEoukc99elamMq2xTkklRI0J1++j+A4S9cYW7SKWuSBJA21OpMbA/Ki0wNt7ROaGYLmIGg0G+3T86bdl7bW0tsBLZlYdRrPrsYqjVdnewOWGxV4uwOi22Me7EA+WgHrXSbN4AQNABAHQdKQWjqZYD8aaYS4nmfWs61g/94FeLiql3gI2WaExNxFEnQ1FHd7pXqtpuKWW8co1jTzq63j0PQUBNx/eq1ujrVN7FqB5GgGxaj6NCm/fgVG7epaMXzrz9766UKJbEGfKvjiPWh7l7Sg1xw2J1oGi4qpHGjz+dKWxQPyFUHFdDpRGmvEr9oVQl8kxX1tHgEnfoKpeUObcdIpFEPcNVXLvWq3dj9mhjf11+RoD1IGtRfFRQrX+lCXcUelAXicXFAXMd0oe/dZtgx8ooUYNydFM9KIYrxDqdalcxo0pRcwlwbow9Qailtv6W+VUM7+PUjzpe/EINQvow3U6+VDDDO/wox15A0F17HEjelePZbiNbfVGEEfmPMb+1W3rbAwQQRyIqXD8MRczPbdkClmAQnQRGm51I2oFPYHs613v5KCzaYCTPjuqugO/hGbN6wKXdqeBXSUJzXJbK11UIQtGkM0DQhp11Mc5Fb7hfZZWXEPZe5bzkQrZkUkdRlkDUAkA7ewA7K8Na6Tg713+JZAZ8oMgsJkSQNy3iA25mQBn67WpyOX4h2/d7KEFC8wSSJUkwY5qSDrsKZ9mcQ0k5/Gmy6bjr91dR/ar2es3MLhpLZ7V9La5QSct3cZBMzlWPP1rn3AMLYbGXcpYoYa0CpDOmwMGJOnIEEnetZ6Z+W8weOVlVtPEAfmKKXHrIg1jsPfiUEggnwtoR5EetE2BcdoEknkKI2n/AFbLuJHlQ93iIb7LfjWavLctmHBHrRWFxUb0DZTMeIx0iiFuoNRHypcOIjofnXgxIPUec0BF7iJG2UUIOJzudaHvMP8AJofMg5Cgb2uIxvtX17GztNKO+XpVy4pQBSB1buaAVE2TOlLDxARp71cnEQRpm+VWBmmF5VUcL0UfdQne3WEjN7Cqv4nR6DbC4DsfwoG9YYtPeGPryq42W6VBgw5fcKkWmNlVj/FVOicwCfOgGduhqhi87GkKZP3YPwiKts3rH2onpWfuFzuKqFjyq/KVplvpMhV8q+OJWZhZ66Vm1wx6N8jXmJsrbRncNlUSetSFPP8Aq1skahl6voOkAnc/WtEYvidvJnhcsxoVnfrOnvtXJbnaG27m2tk3FmFYAhgBoCrAwDA0BnlXtzLiFhiLYBIUlpueBuTA6gkTt/iRa6Se0NktlKnzGWf92aTpqPT8L8DxO20i1oR9lhH/ALSflMe9cw4UHtOCj27tsjxgMA5MHwkEQZBGoOmu+1FY3tjaWyVRWQLyUklSSNyZObXnEepikHUb+Ks2ka5dVTkAJkBiJO+kkCfLlWb7WYy3ikRPGq+BwFlS0nadMoK/LflWK4R2qe4hdUuC0mq66yNAoyeP+qOXqZqrE8auXSqXMPY7p/5nhnN/rMnMIjSWHwzNJSxuMFxK2luzZVw2RAFzTLIIAKtAzE6SYkbxtOXXtw+FxV+wbIzKS0jWQwBkwAAMpUxoJLeVQwuIuhlZhcCKB/EYQ0GSVtW/hVTlTxGffWjX49hndgEHessZxHeaR8ZAWQCdp1O06RItOMPjjjsDet2iFv3FJtlpyqxYOI/pggQZJBE9K+xY/iW+9t5Ws20BHdh4K+KFcHxL8JFZPE8WZIUrcZ5BX92DABxLeIuSbgI0EQdwYJEfYjiz3bf/AIgAZlGaCUZDOgESoyzBB11FIfQ7ihV7xxKIqkqczABWmDsp0Z2+HXr6Ux7B9qWuXMgRWIViS0BjAkZSAOehmY6wKyK4+0TayhmglbpMnwlejkDNKg6afdFlzhNm2y37GJYQxYJckBS3QASh2BB+7atMtziu1Cd664m2qrOUMCpClpIRvlv5VWvC8KW1uXFJnwZGPyYaEcgdZ61jeF4rvluOQqKG/wDEIzLldpWH1IXN4SSVG65vI2ntAbV2LLsFBbMpOcxzKkCMuzQuu1FPLnEMGgIIuMwIBBRlK9dGIn3ip8O4hgbxyhntOToHKkH3B3pThLhxVtXv25YgBcroSwylguhza6lfUz0GW4xh0s3Fa0SqvJQMAWVlMHaPIzzk6aVrMzWe46biOCJyuqRG61Ve7O9Lq/I/Ohuy+Dv3cOly7OZpI815MR57+kU5HCX86kUvtdmimrOjTsF1+6icLwNC2hE6wD89qLHC3869/cHHWaD08FUMA86xsJpphuE2AdNNtyJmlqYW4TrmPrRaYVo2NSBmba2xKgNyk6xQrBZ2+6qlw7Daa+/d36n50gbKzR/Kb7h/8qgS/K0PcilN/tKVj+HMmID69dYBG1B3e2qqQHtsskASySSTHw5ppNWnrd7/AEWwfb9Pzr5rN2J8A/2j9KBtdoQ2pVgORI0PkDprptv1Ar7EdoMoYm3eKgb20DH/ANqktH+dqQom5hbv9QOvJB+lUPh3AnP4Sdwq6eZldjSyx22w9xnVhdRkmVZIiNyRM/MRTbCdpcM8hbqkj4hGo9RE+9Ole27BDwXkEiCYE+UQNRr/AJoXEWbmW4uYF5lV8Ihepndeuk770xbi9hhBZG0PKfvj6NDPx6wGCrdt5hOk6j1XcfdUVgsP2NxaAQLBUEmA2o6R4Cv6zrvVXEOweIa4QhtKoB0LNmzNrBZUjKxAOmkgiugnj1s6nbrDRvMzEVF+0GDnx37YJiJcrttAkURy8/s6xljDTntd9cbxZrpygSCCQUA0189RvtUb3YjiBAttdsAklnIe42c8zASYGmg025bdWXjOGQaXVAPTMRtsOQ06Vbb4thiARetZd/iHzq9RyVf2cY226mzdtOYMHM6FWO5EW/B8R0J5n38wfYPGW2Yu1otmBNtcwBImGVjbYASwMgEfENIrqt/i2FBDNctGNm7waT5g7eXvvFVDtDg2LfxbM8zmXXTnP506OaY7sPimKd7iQ7v3gABK6sfiUlCzAMfkNDB0T4vsBjreIsLcVHW62XvFd4XaO9aJXkRvMQJNdiscSwYAVLlmJkAuG1iObH0q5ePYRTLXbQMR8UCPcx8qXSOV4LsfjrWRAvdGWHevcDSzHUoV1yuABlZdTM9Kq4h2d4u+fNdXI8DKzFTDAgZlKBtpGvPQV1rDcXwoUhb1nns8/PUwK9XjmF0i/ZJ20uL8jrqN6K47wv8AZ7jUcMRbYFfDLRuJIhoIEQOW/SmGK7B4nu/Datq4jQXRlK7nNKyToBPrrXVzxXDjXPb67gecj/FU/wDW8JJHe2gT0I/4pdSONcI7DY0yrBEyk5W7wDkwDBYllPI7H0mmNvsHjxhzab931j+IQ+Ya7SLeeDMRyrpj8ewfxq1lttQw5bb8xJgeZr5eO4XncCz9leZ/tH4UukcswHYjHKbR72yCmseJSok6lTbUsCRl0nVhRfFOw+KdmEYcFnDhgzZixUzPhBALDeIEjoY6Ve7W4JfCcQgOujacokzEVQ3aLAOFJuLC7NrA9DPlVukxmeHcK4klhQmLRBbWYa3KgAsCpZlJgACNI+40ww/EOKZ1VreECm3ObMxzNsQMpOo3IAgyIbUUysdpOHsTluJI0JVp/OfuqZ7YYBQQbywNdn5e2tRVB4vjEU5sGLhHOxeB+aMA4Om0Hl6UZwviV+6QHwt6zImXKEeggzOvTkdoiof/AOvwp0HedBFq5qd9CF8wfeo3O1+FBgFs43BUg6+uU1CHCo/0R+lXqhPT51nj2ys7kMB1MfPWrbXHbFwiA8mPeToImenzq9Ifdz1j696ico5p9e9Z1e1NrO1q1ne6sjJESegdiFPsaItdoSwByIOoN+2CCNCDInf/ABpTo55xTij4S8BeuW3aJyWC6qv9Mp4RcB0jWZEkRFaGytmyj3LC6XJYgxrMkifDoZ+EzrsBFA8X/wDTPZ653gvtet//APglVNbXH9rrrLoqgkwwtXAbgExOUkMfUrGoMnco34urymXEXbpY5VQEsADq+RXEk6QPGNT4uqQ/+XT/APM3/YaO4t/6Xb9f/maArB4pc4gZVfRS7EHQg6B9VEwdy0TyrU2nIWBNpV/tcTrByquUGPXlrWa7FfDf/tegf2d/C/8AcP8Atamr5aeyBpnZmMEjNagA/wCkEuoEcgsVPBX7yZbaMEAmUCADLtsAok8jEa+Qo3hvP+38qExXxWvRqircbjbhYB2u5R9gHJ8yjrPodKTNj0zPbtC5bZZLKoQSSJ3JOY+/rUsZ/Juej/8AcKVcJ+Ff7R+NEE4XF3XOoaBp/EMAgbQQ0ecajzpt+9OqQHG8aDVTuJ/UtFBYf4vn+JpLxr/zNv8Atb8aqGV26GaWIJG+aZj+0aj3PSqy6sfFFuNmAM6CIYTt5Vn8N/Jf1P4mj8N/L/21YUaMgkBlY9fOOmpHtV+GZToWBbn4yT5GIH4UGd/YfjX1vcf3GmlaPAoWzZSwymIK21B8w3eefMdelF4vCkr4jMDUqoJ9djPPY+dJcFv7fnTbDfC/r+dZaKkwagEi9mGm7esSBl89Kkcw2Yn5AfMmY99KNT+YPrktCcQ/I/hVRTYxDKwOUkg82+Z0I5edOF4jaM5ljrlSPeS0+8msfhdj/aKIwnL1FEzWnv8ADrLjOHZf6l0Jb/TpESeYPX2W3OEPctvcw7sFgkAOoaF0+Ekt+J1onhe49Kf8d/m//rT8TUa4523DMSoPeNeBOq94x36kMdteg9aswGCZACHcPzyR7yCPzqWL/mP6t+NW2dlpTMTe2zA+JwZGzLy/0nSfnQ9/OT8QyzAECR7rp1386LxHP0oYbD1ou7Ay3AuaQFAgwHAzTpJiJ+dUYrGWt1RZ08XeWlPXcqzTV139PxNF4nn/ALarP6HxTDxDciM8tmB9eT+pHtVJuAbte9rmntFDf/TX1P4rQpq7v8TMf//Z"/>
          <p:cNvSpPr>
            <a:spLocks noChangeAspect="1" noChangeArrowheads="1"/>
          </p:cNvSpPr>
          <p:nvPr/>
        </p:nvSpPr>
        <p:spPr bwMode="auto">
          <a:xfrm>
            <a:off x="215900" y="-47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867" tIns="45434" rIns="90867" bIns="45434" numCol="1" anchor="t" anchorCtr="0" compatLnSpc="1">
            <a:prstTxWarp prst="textNoShape">
              <a:avLst/>
            </a:prstTxWarp>
          </a:bodyPr>
          <a:lstStyle/>
          <a:p>
            <a:pPr defTabSz="889992"/>
            <a:endParaRPr lang="en-US">
              <a:solidFill>
                <a:prstClr val="black"/>
              </a:solidFill>
            </a:endParaRPr>
          </a:p>
        </p:txBody>
      </p:sp>
      <p:pic>
        <p:nvPicPr>
          <p:cNvPr id="12296" name="Picture 8" descr="http://2.bp.blogspot.com/-Tw-pW0eYVUQ/UGFV_ozbCrI/AAAAAAAABIM/F-99EluxQkA/s1600/aa+mushroom+clouds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90" y="3810121"/>
            <a:ext cx="4740987" cy="28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288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"/>
          <p:cNvSpPr>
            <a:spLocks/>
          </p:cNvSpPr>
          <p:nvPr/>
        </p:nvSpPr>
        <p:spPr bwMode="auto">
          <a:xfrm>
            <a:off x="498947" y="5943824"/>
            <a:ext cx="4940350" cy="9219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2" y="0"/>
                </a:lnTo>
              </a:path>
            </a:pathLst>
          </a:custGeom>
          <a:solidFill>
            <a:srgbClr val="ABDEEB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49543" tIns="49543" rIns="49543" bIns="49543" anchor="ctr"/>
          <a:lstStyle/>
          <a:p>
            <a:pPr defTabSz="889857"/>
            <a:endParaRPr lang="en-US">
              <a:solidFill>
                <a:prstClr val="black"/>
              </a:solidFill>
            </a:endParaRPr>
          </a:p>
        </p:txBody>
      </p:sp>
      <p:sp>
        <p:nvSpPr>
          <p:cNvPr id="15363" name="AutoShape 3" descr="image1.jpg"/>
          <p:cNvSpPr>
            <a:spLocks/>
          </p:cNvSpPr>
          <p:nvPr/>
        </p:nvSpPr>
        <p:spPr bwMode="auto">
          <a:xfrm>
            <a:off x="-5578" y="5790902"/>
            <a:ext cx="3401095" cy="108049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49543" tIns="49543" rIns="49543" bIns="49543" anchor="ctr"/>
          <a:lstStyle/>
          <a:p>
            <a:pPr defTabSz="889857"/>
            <a:endParaRPr lang="en-US">
              <a:solidFill>
                <a:prstClr val="black"/>
              </a:solidFill>
            </a:endParaRPr>
          </a:p>
        </p:txBody>
      </p:sp>
      <p:sp>
        <p:nvSpPr>
          <p:cNvPr id="1536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5016" y="1370709"/>
            <a:ext cx="4339828" cy="4731619"/>
          </a:xfrm>
        </p:spPr>
        <p:txBody>
          <a:bodyPr lIns="86386" tIns="49543" rIns="86386" bIns="49543" anchor="t">
            <a:normAutofit/>
          </a:bodyPr>
          <a:lstStyle/>
          <a:p>
            <a:pPr marL="215112" indent="-165072" defTabSz="88974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Font typeface="Wingdings 3" pitchFamily="18" charset="2"/>
              <a:buChar char="•"/>
            </a:pPr>
            <a:r>
              <a:rPr lang="en-US" sz="2800" b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October 7</a:t>
            </a:r>
          </a:p>
          <a:p>
            <a:pPr marL="215112" indent="-165072" defTabSz="88974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None/>
            </a:pPr>
            <a:endParaRPr lang="en-US" sz="22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15112" indent="-165072" defTabSz="88974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Font typeface="Wingdings 3" pitchFamily="18" charset="2"/>
              <a:buChar char="•"/>
            </a:pPr>
            <a:r>
              <a:rPr lang="en-US" sz="2800" dirty="0"/>
              <a:t> 1957 — Igor Sikorsky receives the Annual Meritorious Award of National Business Aircraft Association in recognition of his pioneering in: multi-engine aircraft, trans Ocean flying-boats and helicopters. </a:t>
            </a:r>
            <a:endParaRPr lang="en-US" sz="28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061" y="274588"/>
            <a:ext cx="8229823" cy="1143000"/>
          </a:xfrm>
        </p:spPr>
        <p:txBody>
          <a:bodyPr lIns="86386" tIns="49543" rIns="86386" bIns="49543"/>
          <a:lstStyle/>
          <a:p>
            <a:pPr defTabSz="889741">
              <a:defRPr/>
            </a:pPr>
            <a:r>
              <a:rPr lang="en-US" dirty="0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THIS DAY IN AVIATION</a:t>
            </a:r>
            <a:endParaRPr lang="en-US" dirty="0" smtClean="0"/>
          </a:p>
        </p:txBody>
      </p:sp>
      <p:pic>
        <p:nvPicPr>
          <p:cNvPr id="13314" name="Picture 2" descr="http://t3.gstatic.com/images?q=tbn:ANd9GcQwLMK0mf72RSoBnQPuK3cYrpGpypZ3oOsmEcA1Z_HFPtSjNsISt8wu7buQ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295400"/>
            <a:ext cx="2314575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t1.gstatic.com/images?q=tbn:ANd9GcSkyeDa2ecLWU0-5yetsAtlkZMWKyQWM7hdO7mcm1R4WaEXpgWAebPdxjj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21" y="2886179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t3.gstatic.com/images?q=tbn:ANd9GcRoDs5gLJjWHkBY77igAMRUAkpjrV6_cF1p4zZFUrkZnky361XWkfI5cuH7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218" y="4625776"/>
            <a:ext cx="2790303" cy="215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8213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27" y="1752629"/>
            <a:ext cx="1852613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Questions / Comments</a:t>
            </a:r>
          </a:p>
        </p:txBody>
      </p:sp>
    </p:spTree>
    <p:extLst>
      <p:ext uri="{BB962C8B-B14F-4D97-AF65-F5344CB8AC3E}">
        <p14:creationId xmlns:p14="http://schemas.microsoft.com/office/powerpoint/2010/main" val="329709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846061"/>
              </p:ext>
            </p:extLst>
          </p:nvPr>
        </p:nvGraphicFramePr>
        <p:xfrm>
          <a:off x="533403" y="609600"/>
          <a:ext cx="8078784" cy="6263583"/>
        </p:xfrm>
        <a:graphic>
          <a:graphicData uri="http://schemas.openxmlformats.org/drawingml/2006/table">
            <a:tbl>
              <a:tblPr firstRow="1" firstCol="1" bandRow="1"/>
              <a:tblGrid>
                <a:gridCol w="1151484"/>
                <a:gridCol w="1153937"/>
                <a:gridCol w="1155163"/>
                <a:gridCol w="1153937"/>
                <a:gridCol w="1155163"/>
                <a:gridCol w="1155163"/>
                <a:gridCol w="1153937"/>
              </a:tblGrid>
              <a:tr h="2317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cap="all" spc="50" dirty="0">
                          <a:solidFill>
                            <a:srgbClr val="40404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Sunday</a:t>
                      </a:r>
                    </a:p>
                  </a:txBody>
                  <a:tcPr marL="60293" marR="6029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cap="all" spc="50">
                          <a:solidFill>
                            <a:srgbClr val="40404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Monday</a:t>
                      </a:r>
                    </a:p>
                  </a:txBody>
                  <a:tcPr marL="60293" marR="6029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cap="all" spc="50">
                          <a:solidFill>
                            <a:srgbClr val="40404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Tuesday</a:t>
                      </a:r>
                    </a:p>
                  </a:txBody>
                  <a:tcPr marL="60293" marR="6029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cap="all" spc="50">
                          <a:solidFill>
                            <a:srgbClr val="40404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Wednesday</a:t>
                      </a:r>
                    </a:p>
                  </a:txBody>
                  <a:tcPr marL="60293" marR="6029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cap="all" spc="50">
                          <a:solidFill>
                            <a:srgbClr val="40404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Thursday</a:t>
                      </a:r>
                    </a:p>
                  </a:txBody>
                  <a:tcPr marL="60293" marR="6029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cap="all" spc="50">
                          <a:solidFill>
                            <a:srgbClr val="40404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Friday</a:t>
                      </a:r>
                    </a:p>
                  </a:txBody>
                  <a:tcPr marL="60293" marR="6029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800" cap="all" spc="50">
                          <a:solidFill>
                            <a:srgbClr val="40404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Saturday</a:t>
                      </a:r>
                    </a:p>
                  </a:txBody>
                  <a:tcPr marL="60293" marR="6029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768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300">
                        <a:solidFill>
                          <a:srgbClr val="0D0D0D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300">
                        <a:solidFill>
                          <a:srgbClr val="0D0D0D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1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Chapter 3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Lift Theories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Wingtip Vortices</a:t>
                      </a:r>
                      <a:endParaRPr lang="en-US" sz="1300" b="1" dirty="0">
                        <a:solidFill>
                          <a:srgbClr val="0D0D0D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2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3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FF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Chapter 3 Test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Flight Simulator 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Syllabus</a:t>
                      </a:r>
                      <a:endParaRPr lang="en-US" sz="1300" b="1" dirty="0">
                        <a:solidFill>
                          <a:srgbClr val="0D0D0D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4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5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9957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700" dirty="0">
                        <a:solidFill>
                          <a:srgbClr val="0D0D0D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 dirty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 dirty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4104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dirty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6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7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Chapter 4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Forces of Flight</a:t>
                      </a:r>
                      <a:endParaRPr lang="en-US" sz="1300" b="1" dirty="0">
                        <a:solidFill>
                          <a:srgbClr val="0D0D0D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8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9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Chapter 4</a:t>
                      </a:r>
                      <a:endParaRPr lang="en-US" sz="1300" b="1" dirty="0">
                        <a:solidFill>
                          <a:srgbClr val="0D0D0D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10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11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FF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Chapter 4 Quiz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err="1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FltLine</a:t>
                      </a:r>
                      <a:r>
                        <a:rPr lang="en-US" sz="1300" b="1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 Friday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Flight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Simulator</a:t>
                      </a:r>
                      <a:endParaRPr lang="en-US" sz="1300" b="1" dirty="0">
                        <a:solidFill>
                          <a:srgbClr val="0D0D0D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12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9957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700" dirty="0">
                        <a:solidFill>
                          <a:srgbClr val="0D0D0D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256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13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14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15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Chapter 4</a:t>
                      </a:r>
                      <a:endParaRPr lang="en-US" sz="1300" b="1" dirty="0">
                        <a:solidFill>
                          <a:srgbClr val="0D0D0D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16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17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Chapter 4</a:t>
                      </a:r>
                      <a:endParaRPr lang="en-US" sz="1300" b="1" dirty="0">
                        <a:solidFill>
                          <a:srgbClr val="0D0D0D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18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19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3019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4264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20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21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FF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Chapter 4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FF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Quiz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FF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1</a:t>
                      </a:r>
                      <a:r>
                        <a:rPr lang="en-US" sz="1300" b="1" baseline="30000" dirty="0" smtClean="0">
                          <a:solidFill>
                            <a:srgbClr val="FF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st</a:t>
                      </a:r>
                      <a:r>
                        <a:rPr lang="en-US" sz="1300" b="1" dirty="0" smtClean="0">
                          <a:solidFill>
                            <a:srgbClr val="FF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 Quarter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 smtClean="0">
                          <a:solidFill>
                            <a:srgbClr val="FF0000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Grades</a:t>
                      </a:r>
                      <a:endParaRPr lang="en-US" sz="1300" b="1" dirty="0">
                        <a:solidFill>
                          <a:srgbClr val="FF0000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22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23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24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25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26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5520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557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27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28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29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30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31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300">
                        <a:solidFill>
                          <a:srgbClr val="0D0D0D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300">
                        <a:solidFill>
                          <a:srgbClr val="0D0D0D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7926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700" dirty="0">
                          <a:solidFill>
                            <a:srgbClr val="0D0D0D"/>
                          </a:solidFill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0293" marR="60293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October 2013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5-Point Star 3"/>
          <p:cNvSpPr/>
          <p:nvPr/>
        </p:nvSpPr>
        <p:spPr bwMode="auto">
          <a:xfrm>
            <a:off x="914400" y="3810000"/>
            <a:ext cx="2514600" cy="2667000"/>
          </a:xfrm>
          <a:prstGeom prst="star5">
            <a:avLst/>
          </a:prstGeom>
          <a:noFill/>
          <a:ln w="6985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5" name="5-Point Star 4"/>
          <p:cNvSpPr/>
          <p:nvPr/>
        </p:nvSpPr>
        <p:spPr bwMode="auto">
          <a:xfrm>
            <a:off x="5486400" y="1524000"/>
            <a:ext cx="2514600" cy="2667000"/>
          </a:xfrm>
          <a:prstGeom prst="star5">
            <a:avLst/>
          </a:prstGeom>
          <a:noFill/>
          <a:ln w="6985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295400" y="2133600"/>
            <a:ext cx="1752600" cy="2057400"/>
          </a:xfrm>
          <a:prstGeom prst="ellipse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0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27" y="1752629"/>
            <a:ext cx="1852613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Questions / Comments</a:t>
            </a:r>
          </a:p>
        </p:txBody>
      </p:sp>
    </p:spTree>
    <p:extLst>
      <p:ext uri="{BB962C8B-B14F-4D97-AF65-F5344CB8AC3E}">
        <p14:creationId xmlns:p14="http://schemas.microsoft.com/office/powerpoint/2010/main" val="112725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/>
          </p:cNvSpPr>
          <p:nvPr/>
        </p:nvSpPr>
        <p:spPr bwMode="auto">
          <a:xfrm>
            <a:off x="178594" y="75902"/>
            <a:ext cx="8965406" cy="83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88759" tIns="50729" rIns="88759" bIns="50729"/>
          <a:lstStyle/>
          <a:p>
            <a:pPr algn="ctr" defTabSz="912788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b="1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Chapter </a:t>
            </a:r>
            <a:r>
              <a:rPr lang="en-US" sz="3800" b="1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4 </a:t>
            </a:r>
            <a:r>
              <a:rPr lang="en-US" sz="3800" b="1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– </a:t>
            </a:r>
            <a:r>
              <a:rPr lang="en-US" sz="3800" b="1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Aerodynamics </a:t>
            </a:r>
            <a:r>
              <a:rPr lang="en-US" sz="3800" b="1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of Flight</a:t>
            </a:r>
          </a:p>
          <a:p>
            <a:pPr algn="ctr" defTabSz="912788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FAA – Pilot’s Handbook of Aeronautical Knowledge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219201"/>
            <a:ext cx="3937000" cy="510773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97" y="1143000"/>
            <a:ext cx="3920825" cy="523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3577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1"/>
          <p:cNvSpPr>
            <a:spLocks/>
          </p:cNvSpPr>
          <p:nvPr/>
        </p:nvSpPr>
        <p:spPr bwMode="auto">
          <a:xfrm>
            <a:off x="498947" y="5943824"/>
            <a:ext cx="4940350" cy="9219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2" y="0"/>
                </a:lnTo>
              </a:path>
            </a:pathLst>
          </a:custGeom>
          <a:solidFill>
            <a:srgbClr val="ABDEEB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29" tIns="50729" rIns="50729" bIns="50729" anchor="ctr"/>
          <a:lstStyle/>
          <a:p>
            <a:pPr defTabSz="410142" fontAlgn="base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5603" name="AutoShape 3" descr="image1.jpg"/>
          <p:cNvSpPr>
            <a:spLocks/>
          </p:cNvSpPr>
          <p:nvPr/>
        </p:nvSpPr>
        <p:spPr bwMode="auto">
          <a:xfrm>
            <a:off x="-5578" y="5790902"/>
            <a:ext cx="3401095" cy="108049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29" tIns="50729" rIns="50729" bIns="50729" anchor="ctr"/>
          <a:lstStyle/>
          <a:p>
            <a:pPr defTabSz="410142" fontAlgn="base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-8928" y="5787554"/>
            <a:ext cx="3404443" cy="1083840"/>
          </a:xfrm>
          <a:prstGeom prst="line">
            <a:avLst/>
          </a:prstGeom>
          <a:noFill/>
          <a:ln w="17159">
            <a:solidFill>
              <a:srgbClr val="5EA4B5"/>
            </a:solidFill>
            <a:miter lim="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197" tIns="32095" rIns="64197" bIns="32095"/>
          <a:lstStyle/>
          <a:p>
            <a:pPr defTabSz="410142" fontAlgn="base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9465" y="1357313"/>
            <a:ext cx="8534549" cy="4054078"/>
          </a:xfrm>
        </p:spPr>
        <p:txBody>
          <a:bodyPr lIns="88759" tIns="50729" rIns="88759" bIns="50729" anchor="t"/>
          <a:lstStyle/>
          <a:p>
            <a:pPr marL="371134" indent="-294234" defTabSz="912788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r>
              <a:rPr lang="en-US" sz="3200" b="1" u="sng" dirty="0">
                <a:latin typeface="Helvetica" pitchFamily="34" charset="0"/>
                <a:cs typeface="Helvetica" pitchFamily="34" charset="0"/>
                <a:sym typeface="Helvetica" pitchFamily="34" charset="0"/>
              </a:rPr>
              <a:t>Mission:</a:t>
            </a:r>
          </a:p>
          <a:p>
            <a:pPr marL="371134" indent="-294234" defTabSz="912788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endParaRPr lang="en-US" sz="2400" b="1" dirty="0">
              <a:latin typeface="Helvetica" pitchFamily="34" charset="0"/>
              <a:cs typeface="Helvetica" pitchFamily="34" charset="0"/>
              <a:sym typeface="Helvetica" pitchFamily="34" charset="0"/>
            </a:endParaRPr>
          </a:p>
          <a:p>
            <a:pPr marL="371134" indent="-294234" defTabSz="912788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r>
              <a:rPr lang="en-US" sz="2000" b="1" dirty="0">
                <a:latin typeface="Helvetica" pitchFamily="34" charset="0"/>
                <a:cs typeface="Helvetica" pitchFamily="34" charset="0"/>
                <a:sym typeface="Helvetica" pitchFamily="34" charset="0"/>
              </a:rPr>
              <a:t>Identify in writing the </a:t>
            </a:r>
            <a:r>
              <a:rPr lang="en-US" sz="2000" b="1" dirty="0" smtClean="0">
                <a:latin typeface="Helvetica" pitchFamily="34" charset="0"/>
                <a:cs typeface="Helvetica" pitchFamily="34" charset="0"/>
                <a:sym typeface="Helvetica" pitchFamily="34" charset="0"/>
              </a:rPr>
              <a:t>forces </a:t>
            </a:r>
            <a:r>
              <a:rPr lang="en-US" sz="2000" b="1" dirty="0">
                <a:latin typeface="Helvetica" pitchFamily="34" charset="0"/>
                <a:cs typeface="Helvetica" pitchFamily="34" charset="0"/>
                <a:sym typeface="Helvetica" pitchFamily="34" charset="0"/>
              </a:rPr>
              <a:t>acting on an aircraft in flight.</a:t>
            </a:r>
          </a:p>
          <a:p>
            <a:pPr marL="371229" indent="-294309" defTabSz="913021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r>
              <a:rPr lang="en-US" altLang="en-US" sz="20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Describe how the forces of light work and how to control them with the use of power and flight controls essential to flight.</a:t>
            </a:r>
            <a:endParaRPr lang="en-US" altLang="en-US" sz="20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71229" indent="-294309" defTabSz="913021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r>
              <a:rPr lang="en-US" altLang="en-US" sz="2000" b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Describe the </a:t>
            </a:r>
            <a:r>
              <a:rPr lang="en-US" altLang="en-US" sz="20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aerodynamics of flight.</a:t>
            </a:r>
            <a:endParaRPr lang="en-US" sz="2000" b="1" dirty="0">
              <a:latin typeface="Helvetica" pitchFamily="34" charset="0"/>
              <a:cs typeface="Helvetica" pitchFamily="34" charset="0"/>
              <a:sym typeface="Helvetica" pitchFamily="34" charset="0"/>
            </a:endParaRPr>
          </a:p>
          <a:p>
            <a:pPr marL="371134" indent="-294234" defTabSz="912788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r>
              <a:rPr lang="en-US" sz="2000" b="1" dirty="0">
                <a:latin typeface="Helvetica" pitchFamily="34" charset="0"/>
                <a:cs typeface="Helvetica" pitchFamily="34" charset="0"/>
                <a:sym typeface="Helvetica" pitchFamily="34" charset="0"/>
              </a:rPr>
              <a:t>Describe in writing </a:t>
            </a:r>
            <a:r>
              <a:rPr lang="en-US" sz="2000" b="1" dirty="0" smtClean="0">
                <a:latin typeface="Helvetica" pitchFamily="34" charset="0"/>
                <a:cs typeface="Helvetica" pitchFamily="34" charset="0"/>
                <a:sym typeface="Helvetica" pitchFamily="34" charset="0"/>
              </a:rPr>
              <a:t>how design, weight, load factors, and gravity affect an aircraft during flight maneuvers.</a:t>
            </a:r>
            <a:endParaRPr lang="en-US" sz="2000" b="1" dirty="0">
              <a:latin typeface="Helvetica" pitchFamily="34" charset="0"/>
              <a:cs typeface="Helvetica" pitchFamily="34" charset="0"/>
              <a:sym typeface="Helvetica" pitchFamily="34" charset="0"/>
            </a:endParaRPr>
          </a:p>
          <a:p>
            <a:pPr marL="76900" indent="0" defTabSz="912788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None/>
            </a:pPr>
            <a:endParaRPr lang="en-US" sz="2000" b="1" dirty="0">
              <a:latin typeface="Helvetica" pitchFamily="34" charset="0"/>
              <a:cs typeface="Helvetica" pitchFamily="34" charset="0"/>
              <a:sym typeface="Helvetica" pitchFamily="34" charset="0"/>
            </a:endParaRPr>
          </a:p>
          <a:p>
            <a:pPr marL="371134" indent="-294234" defTabSz="912788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r>
              <a:rPr lang="en-US" sz="2800" b="1" u="sng" dirty="0">
                <a:latin typeface="Helvetica" pitchFamily="34" charset="0"/>
                <a:cs typeface="Helvetica" pitchFamily="34" charset="0"/>
                <a:sym typeface="Helvetica" pitchFamily="34" charset="0"/>
              </a:rPr>
              <a:t>EQ: </a:t>
            </a:r>
            <a:endParaRPr lang="en-US" sz="2000" dirty="0">
              <a:latin typeface="Helvetica" pitchFamily="34" charset="0"/>
              <a:cs typeface="Helvetica" pitchFamily="34" charset="0"/>
              <a:sym typeface="Helvetica" pitchFamily="34" charset="0"/>
            </a:endParaRPr>
          </a:p>
          <a:p>
            <a:pPr marL="429088" lvl="1" indent="-153800" defTabSz="912788" eaLnBrk="1">
              <a:lnSpc>
                <a:spcPct val="80000"/>
              </a:lnSpc>
              <a:spcBef>
                <a:spcPts val="211"/>
              </a:spcBef>
              <a:buClr>
                <a:srgbClr val="2DA2BF"/>
              </a:buClr>
              <a:buNone/>
            </a:pPr>
            <a:endParaRPr lang="en-US" sz="2000" dirty="0">
              <a:solidFill>
                <a:srgbClr val="FF0000"/>
              </a:solidFill>
              <a:latin typeface="Helvetica" pitchFamily="34" charset="0"/>
              <a:cs typeface="Helvetica" pitchFamily="34" charset="0"/>
              <a:sym typeface="Helvetica" pitchFamily="34" charset="0"/>
            </a:endParaRPr>
          </a:p>
          <a:p>
            <a:pPr marL="429088" lvl="1" indent="-153800" defTabSz="912788" eaLnBrk="1">
              <a:lnSpc>
                <a:spcPct val="80000"/>
              </a:lnSpc>
              <a:spcBef>
                <a:spcPts val="211"/>
              </a:spcBef>
              <a:buClr>
                <a:srgbClr val="2DA2BF"/>
              </a:buClr>
              <a:buNone/>
            </a:pPr>
            <a:r>
              <a:rPr lang="en-US" sz="20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Describe the importance of Aeronautical Knowledge for the student pilot learning to fly.</a:t>
            </a:r>
            <a:endParaRPr lang="en-US" sz="2000" b="1" dirty="0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title"/>
          </p:nvPr>
        </p:nvSpPr>
        <p:spPr>
          <a:xfrm>
            <a:off x="456560" y="274588"/>
            <a:ext cx="8229823" cy="1143000"/>
          </a:xfrm>
        </p:spPr>
        <p:txBody>
          <a:bodyPr lIns="88759" tIns="50729" rIns="88759" bIns="50729"/>
          <a:lstStyle/>
          <a:p>
            <a:pPr algn="l" defTabSz="912788" eaLnBrk="1">
              <a:defRPr/>
            </a:pPr>
            <a:r>
              <a:rPr lang="en-US" sz="4100" b="1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Today’s Mission Requirements</a:t>
            </a:r>
            <a:endParaRPr lang="en-US" smtClean="0"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997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267548" y="1291458"/>
            <a:ext cx="3534610" cy="380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8" tIns="32144" rIns="64288" bIns="32144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defTabSz="410730" eaLnBrk="1" fontAlgn="base">
              <a:spcBef>
                <a:spcPct val="0"/>
              </a:spcBef>
              <a:spcAft>
                <a:spcPct val="0"/>
              </a:spcAft>
            </a:pPr>
            <a:r>
              <a:rPr lang="en-US" sz="8100" b="1" dirty="0" smtClean="0">
                <a:hlinkClick r:id="" action="ppaction://hlinkfile"/>
              </a:rPr>
              <a:t>Forces</a:t>
            </a:r>
          </a:p>
          <a:p>
            <a:pPr algn="ctr" defTabSz="410730" eaLnBrk="1" fontAlgn="base">
              <a:spcBef>
                <a:spcPct val="0"/>
              </a:spcBef>
              <a:spcAft>
                <a:spcPct val="0"/>
              </a:spcAft>
            </a:pPr>
            <a:r>
              <a:rPr lang="en-US" sz="8100" b="1" dirty="0" smtClean="0">
                <a:hlinkClick r:id="" action="ppaction://hlinkfile"/>
              </a:rPr>
              <a:t>of</a:t>
            </a:r>
            <a:endParaRPr lang="en-US" sz="8100" b="1" dirty="0">
              <a:hlinkClick r:id="" action="ppaction://hlinkfile"/>
            </a:endParaRPr>
          </a:p>
          <a:p>
            <a:pPr algn="ctr" defTabSz="410730" eaLnBrk="1" fontAlgn="base">
              <a:spcBef>
                <a:spcPct val="0"/>
              </a:spcBef>
              <a:spcAft>
                <a:spcPct val="0"/>
              </a:spcAft>
            </a:pPr>
            <a:r>
              <a:rPr lang="en-US" sz="8100" b="1" dirty="0">
                <a:hlinkClick r:id="" action="ppaction://hlinkfile"/>
              </a:rPr>
              <a:t>Flight</a:t>
            </a:r>
            <a:endParaRPr lang="en-US" sz="8100" b="1" dirty="0"/>
          </a:p>
        </p:txBody>
      </p:sp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0"/>
            <a:ext cx="475776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0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900" b="1" dirty="0"/>
              <a:t>Determine whether an airplane rises or falls through the air:</a:t>
            </a:r>
            <a:endParaRPr lang="en-US" dirty="0" smtClean="0"/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Thrust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Drag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Lift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Gravity (Weight)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Four Forces of Flight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3829050" y="2923379"/>
            <a:ext cx="5091112" cy="3443288"/>
            <a:chOff x="2023269" y="2339179"/>
            <a:chExt cx="5091112" cy="3443288"/>
          </a:xfrm>
        </p:grpSpPr>
        <p:pic>
          <p:nvPicPr>
            <p:cNvPr id="5" name="Picture 1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394" y="2978942"/>
              <a:ext cx="2957512" cy="2332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2023269" y="4098129"/>
              <a:ext cx="1179512" cy="628650"/>
              <a:chOff x="2043113" y="4175125"/>
              <a:chExt cx="1179512" cy="628650"/>
            </a:xfrm>
          </p:grpSpPr>
          <p:sp>
            <p:nvSpPr>
              <p:cNvPr id="16" name="TextBox 12"/>
              <p:cNvSpPr txBox="1">
                <a:spLocks noChangeArrowheads="1"/>
              </p:cNvSpPr>
              <p:nvPr/>
            </p:nvSpPr>
            <p:spPr bwMode="auto">
              <a:xfrm>
                <a:off x="2151063" y="4403725"/>
                <a:ext cx="909637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</a:rPr>
                  <a:t>Thrust</a:t>
                </a: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rot="10800000" flipV="1">
                <a:off x="2043113" y="4175125"/>
                <a:ext cx="1179512" cy="10160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00B05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4868069" y="2339179"/>
              <a:ext cx="595312" cy="1168400"/>
              <a:chOff x="4887913" y="2416175"/>
              <a:chExt cx="595312" cy="1168400"/>
            </a:xfrm>
          </p:grpSpPr>
          <p:sp>
            <p:nvSpPr>
              <p:cNvPr id="14" name="TextBox 11"/>
              <p:cNvSpPr txBox="1">
                <a:spLocks noChangeArrowheads="1"/>
              </p:cNvSpPr>
              <p:nvPr/>
            </p:nvSpPr>
            <p:spPr bwMode="auto">
              <a:xfrm>
                <a:off x="4957763" y="2628900"/>
                <a:ext cx="525462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</a:rPr>
                  <a:t>Lift</a:t>
                </a: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rot="16200000" flipV="1">
                <a:off x="4310063" y="2994025"/>
                <a:ext cx="1168400" cy="1270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00B05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8" name="Group 17"/>
            <p:cNvGrpSpPr>
              <a:grpSpLocks/>
            </p:cNvGrpSpPr>
            <p:nvPr/>
          </p:nvGrpSpPr>
          <p:grpSpPr bwMode="auto">
            <a:xfrm>
              <a:off x="5542756" y="3688554"/>
              <a:ext cx="1571625" cy="609600"/>
              <a:chOff x="5562600" y="3765550"/>
              <a:chExt cx="1571625" cy="609600"/>
            </a:xfrm>
          </p:grpSpPr>
          <p:sp>
            <p:nvSpPr>
              <p:cNvPr id="12" name="TextBox 14"/>
              <p:cNvSpPr txBox="1">
                <a:spLocks noChangeArrowheads="1"/>
              </p:cNvSpPr>
              <p:nvPr/>
            </p:nvSpPr>
            <p:spPr bwMode="auto">
              <a:xfrm>
                <a:off x="6394450" y="3975100"/>
                <a:ext cx="739775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Drag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5562600" y="3765550"/>
                <a:ext cx="1238250" cy="19685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9" name="Group 18"/>
            <p:cNvGrpSpPr>
              <a:grpSpLocks/>
            </p:cNvGrpSpPr>
            <p:nvPr/>
          </p:nvGrpSpPr>
          <p:grpSpPr bwMode="auto">
            <a:xfrm>
              <a:off x="3759994" y="4417217"/>
              <a:ext cx="1128712" cy="1365250"/>
              <a:chOff x="3779838" y="4494213"/>
              <a:chExt cx="1128712" cy="1365250"/>
            </a:xfrm>
          </p:grpSpPr>
          <p:sp>
            <p:nvSpPr>
              <p:cNvPr id="10" name="TextBox 13"/>
              <p:cNvSpPr txBox="1">
                <a:spLocks noChangeArrowheads="1"/>
              </p:cNvSpPr>
              <p:nvPr/>
            </p:nvSpPr>
            <p:spPr bwMode="auto">
              <a:xfrm>
                <a:off x="3779838" y="5459413"/>
                <a:ext cx="9779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Weight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rot="16200000" flipH="1">
                <a:off x="4337050" y="5065713"/>
                <a:ext cx="1143000" cy="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4841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2" y="609601"/>
            <a:ext cx="8906936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971" y="1163243"/>
            <a:ext cx="7358063" cy="4018359"/>
          </a:xfrm>
        </p:spPr>
        <p:txBody>
          <a:bodyPr anchor="t"/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The force that pushes or pulls a plane forward through the air.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Propellers, jet engines</a:t>
            </a:r>
            <a:r>
              <a:rPr lang="en-US" dirty="0" smtClean="0"/>
              <a:t>, tailwinds, and other outside sources – even </a:t>
            </a:r>
            <a:r>
              <a:rPr lang="en-US" dirty="0" smtClean="0">
                <a:solidFill>
                  <a:srgbClr val="FF0000"/>
                </a:solidFill>
              </a:rPr>
              <a:t>catapults</a:t>
            </a:r>
            <a:r>
              <a:rPr lang="en-US" dirty="0" smtClean="0"/>
              <a:t>! – </a:t>
            </a:r>
            <a:r>
              <a:rPr lang="en-US" dirty="0" smtClean="0">
                <a:solidFill>
                  <a:srgbClr val="FF0000"/>
                </a:solidFill>
              </a:rPr>
              <a:t>can provide needed thrust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971" y="178594"/>
            <a:ext cx="7358063" cy="1040606"/>
          </a:xfrm>
        </p:spPr>
        <p:txBody>
          <a:bodyPr anchor="t">
            <a:normAutofit/>
          </a:bodyPr>
          <a:lstStyle/>
          <a:p>
            <a:r>
              <a:rPr lang="en-US" b="1" dirty="0" smtClean="0"/>
              <a:t>Thrust</a:t>
            </a:r>
            <a:endParaRPr lang="en-US" b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0"/>
            <a:ext cx="4113212" cy="260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816441" y="4184076"/>
            <a:ext cx="1676400" cy="533400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914259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4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4894006" cy="5029200"/>
          </a:xfrm>
        </p:spPr>
        <p:txBody>
          <a:bodyPr anchor="t"/>
          <a:lstStyle/>
          <a:p>
            <a:r>
              <a:rPr lang="en-US" sz="2800" dirty="0">
                <a:solidFill>
                  <a:srgbClr val="FF0000"/>
                </a:solidFill>
              </a:rPr>
              <a:t>The force that resists forward motion and acts against thrust. </a:t>
            </a:r>
          </a:p>
          <a:p>
            <a:r>
              <a:rPr lang="en-US" sz="2800" dirty="0"/>
              <a:t>Created by </a:t>
            </a:r>
            <a:r>
              <a:rPr lang="en-US" sz="2800" dirty="0">
                <a:solidFill>
                  <a:srgbClr val="FF0000"/>
                </a:solidFill>
              </a:rPr>
              <a:t>friction between the plane and the atmosphere</a:t>
            </a:r>
            <a:r>
              <a:rPr lang="en-US" sz="2800" dirty="0"/>
              <a:t>. </a:t>
            </a:r>
          </a:p>
          <a:p>
            <a:r>
              <a:rPr lang="en-US" sz="2800" dirty="0"/>
              <a:t>If the force of </a:t>
            </a:r>
            <a:r>
              <a:rPr lang="en-US" sz="2800" dirty="0">
                <a:solidFill>
                  <a:srgbClr val="FF0000"/>
                </a:solidFill>
              </a:rPr>
              <a:t>drag is too great</a:t>
            </a:r>
            <a:r>
              <a:rPr lang="en-US" sz="2800" dirty="0"/>
              <a:t>, then a </a:t>
            </a:r>
            <a:r>
              <a:rPr lang="en-US" sz="2800" dirty="0">
                <a:solidFill>
                  <a:srgbClr val="FF0000"/>
                </a:solidFill>
              </a:rPr>
              <a:t>plane will </a:t>
            </a:r>
            <a:r>
              <a:rPr lang="en-US" sz="2800" dirty="0"/>
              <a:t>move slower and will </a:t>
            </a:r>
            <a:r>
              <a:rPr lang="en-US" sz="2800" dirty="0">
                <a:solidFill>
                  <a:srgbClr val="FF0000"/>
                </a:solidFill>
              </a:rPr>
              <a:t>lose lift</a:t>
            </a:r>
            <a:r>
              <a:rPr lang="en-US" sz="2800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971" y="178594"/>
            <a:ext cx="7358063" cy="964406"/>
          </a:xfrm>
        </p:spPr>
        <p:txBody>
          <a:bodyPr anchor="t">
            <a:normAutofit/>
          </a:bodyPr>
          <a:lstStyle/>
          <a:p>
            <a:r>
              <a:rPr lang="en-US" b="1" dirty="0" smtClean="0"/>
              <a:t>Drag</a:t>
            </a:r>
            <a:endParaRPr lang="en-US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0"/>
            <a:ext cx="41148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9" y="4279901"/>
            <a:ext cx="1749425" cy="60960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0552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213360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The force of </a:t>
            </a:r>
            <a:r>
              <a:rPr lang="en-US" sz="3200" b="1" i="1" dirty="0">
                <a:solidFill>
                  <a:srgbClr val="FF0000"/>
                </a:solidFill>
              </a:rPr>
              <a:t>lift  </a:t>
            </a:r>
            <a:r>
              <a:rPr lang="en-US" sz="3200" dirty="0">
                <a:solidFill>
                  <a:srgbClr val="FF0000"/>
                </a:solidFill>
              </a:rPr>
              <a:t>exceeds the plane’s weight, the plane rises.</a:t>
            </a:r>
          </a:p>
          <a:p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971" y="178594"/>
            <a:ext cx="7358063" cy="964406"/>
          </a:xfrm>
        </p:spPr>
        <p:txBody>
          <a:bodyPr anchor="t">
            <a:normAutofit/>
          </a:bodyPr>
          <a:lstStyle/>
          <a:p>
            <a:r>
              <a:rPr lang="en-US" b="1" dirty="0" smtClean="0"/>
              <a:t>Lift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20" y="3505200"/>
            <a:ext cx="41148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045" y="4961822"/>
            <a:ext cx="17494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09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152400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Earth’s </a:t>
            </a:r>
            <a:r>
              <a:rPr lang="en-US" sz="3200" b="1" i="1" dirty="0">
                <a:solidFill>
                  <a:srgbClr val="FF0000"/>
                </a:solidFill>
              </a:rPr>
              <a:t>gravity  </a:t>
            </a:r>
            <a:r>
              <a:rPr lang="en-US" sz="3200" dirty="0">
                <a:solidFill>
                  <a:srgbClr val="FF0000"/>
                </a:solidFill>
              </a:rPr>
              <a:t>pulls the plane downward, giving the plane </a:t>
            </a:r>
            <a:r>
              <a:rPr lang="en-US" sz="3200" i="1" dirty="0">
                <a:solidFill>
                  <a:srgbClr val="FF0000"/>
                </a:solidFill>
              </a:rPr>
              <a:t>weight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b="1" dirty="0" smtClean="0"/>
              <a:t>Gravity / Weight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411480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3765" y="5566498"/>
            <a:ext cx="17494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35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2" y="609601"/>
            <a:ext cx="8906936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25016" y="3740725"/>
            <a:ext cx="485487" cy="1295725"/>
          </a:xfrm>
          <a:prstGeom prst="rect">
            <a:avLst/>
          </a:prstGeom>
          <a:noFill/>
        </p:spPr>
        <p:txBody>
          <a:bodyPr vert="wordArtVert" wrap="none" lIns="91425" tIns="45713" rIns="91425" bIns="45713" rtlCol="0">
            <a:spAutoFit/>
          </a:bodyPr>
          <a:lstStyle/>
          <a:p>
            <a:pPr defTabSz="914259"/>
            <a:r>
              <a:rPr lang="en-US" b="1" dirty="0" smtClean="0">
                <a:solidFill>
                  <a:srgbClr val="000000"/>
                </a:solidFill>
              </a:rPr>
              <a:t>LIFT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6401" y="1143001"/>
            <a:ext cx="1134809" cy="373654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914259"/>
            <a:r>
              <a:rPr lang="en-US" b="1" dirty="0" smtClean="0">
                <a:solidFill>
                  <a:srgbClr val="000000"/>
                </a:solidFill>
              </a:rPr>
              <a:t>THRUST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99273" y="5486401"/>
            <a:ext cx="874446" cy="373654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914259"/>
            <a:r>
              <a:rPr lang="en-US" b="1" dirty="0" smtClean="0">
                <a:solidFill>
                  <a:srgbClr val="000000"/>
                </a:solidFill>
              </a:rPr>
              <a:t>DRAG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294" y="3473364"/>
            <a:ext cx="452017" cy="1948724"/>
          </a:xfrm>
          <a:prstGeom prst="rect">
            <a:avLst/>
          </a:prstGeom>
          <a:noFill/>
        </p:spPr>
        <p:txBody>
          <a:bodyPr vert="wordArtVert" wrap="none" lIns="91425" tIns="45713" rIns="91425" bIns="45713" rtlCol="0">
            <a:spAutoFit/>
          </a:bodyPr>
          <a:lstStyle/>
          <a:p>
            <a:pPr defTabSz="914259"/>
            <a:r>
              <a:rPr lang="en-US" sz="1600" b="1" dirty="0">
                <a:solidFill>
                  <a:srgbClr val="000000"/>
                </a:solidFill>
              </a:rPr>
              <a:t>GRAVITY</a:t>
            </a:r>
          </a:p>
        </p:txBody>
      </p:sp>
    </p:spTree>
    <p:extLst>
      <p:ext uri="{BB962C8B-B14F-4D97-AF65-F5344CB8AC3E}">
        <p14:creationId xmlns:p14="http://schemas.microsoft.com/office/powerpoint/2010/main" val="16733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87" y="604685"/>
            <a:ext cx="8909304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1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Forces of Flight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6858000" cy="6858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Force is what type of quantity?</a:t>
            </a:r>
          </a:p>
          <a:p>
            <a:pPr>
              <a:buNone/>
            </a:pPr>
            <a:r>
              <a:rPr lang="en-US" sz="2800" dirty="0" smtClean="0"/>
              <a:t>	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2362200"/>
            <a:ext cx="769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Quantity that has both magnitude and direction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Represented by arrows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Length of arrow is the magnitude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Orientation of arrow is the direction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00800" y="1066800"/>
            <a:ext cx="1346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Vector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175260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What is a vector quantity?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971800" y="4343400"/>
            <a:ext cx="2590800" cy="533400"/>
          </a:xfrm>
          <a:prstGeom prst="rightArrow">
            <a:avLst/>
          </a:prstGeom>
          <a:solidFill>
            <a:srgbClr val="00386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Force 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3352800" y="5105400"/>
            <a:ext cx="1828800" cy="533400"/>
          </a:xfrm>
          <a:prstGeom prst="rightArrow">
            <a:avLst/>
          </a:prstGeom>
          <a:solidFill>
            <a:srgbClr val="C00000"/>
          </a:solidFill>
          <a:ln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Force 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57912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What force has a greater magnitude?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579120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C00000"/>
                </a:solidFill>
              </a:rPr>
              <a:t>Force 1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2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 animBg="1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Forces of Flight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2971800" y="1066800"/>
            <a:ext cx="2590800" cy="533400"/>
          </a:xfrm>
          <a:prstGeom prst="rightArrow">
            <a:avLst/>
          </a:prstGeom>
          <a:solidFill>
            <a:srgbClr val="00386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Force 1 (75 N)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3352800" y="1828800"/>
            <a:ext cx="1828800" cy="533400"/>
          </a:xfrm>
          <a:prstGeom prst="rightArrow">
            <a:avLst/>
          </a:prstGeom>
          <a:solidFill>
            <a:srgbClr val="C00000"/>
          </a:solidFill>
          <a:ln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Force 2 (40 N)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25146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What is the direction of force 1?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200" y="32004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What is the direction of force 2?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00" y="38862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If the two forces are applied to an object, what will occur?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76400" y="5181600"/>
            <a:ext cx="5715000" cy="1219200"/>
            <a:chOff x="1676400" y="5181600"/>
            <a:chExt cx="5715000" cy="1219200"/>
          </a:xfrm>
        </p:grpSpPr>
        <p:sp>
          <p:nvSpPr>
            <p:cNvPr id="17" name="Right Arrow 16"/>
            <p:cNvSpPr/>
            <p:nvPr/>
          </p:nvSpPr>
          <p:spPr>
            <a:xfrm>
              <a:off x="4800600" y="5562600"/>
              <a:ext cx="2590800" cy="533400"/>
            </a:xfrm>
            <a:prstGeom prst="rightArrow">
              <a:avLst/>
            </a:prstGeom>
            <a:solidFill>
              <a:srgbClr val="00386B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FFFF"/>
                  </a:solidFill>
                </a:rPr>
                <a:t>Force 1 (75 N)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 flipH="1">
              <a:off x="1676400" y="5562600"/>
              <a:ext cx="1828800" cy="53340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0038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FFFF"/>
                  </a:solidFill>
                </a:rPr>
                <a:t>Force 2 (40 N)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05200" y="5181600"/>
              <a:ext cx="1295400" cy="1219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1104900"/>
            <a:ext cx="12858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705600" y="25146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C00000"/>
                </a:solidFill>
              </a:rPr>
              <a:t>East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5600" y="32004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C00000"/>
                </a:solidFill>
              </a:rPr>
              <a:t>West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-4.44444E-6 L 0.17084 -4.44444E-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5" grpId="0"/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Forces of Flight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38200" y="106680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When two or more forces are applied to an object, the resulting force is called the </a:t>
            </a:r>
            <a:r>
              <a:rPr lang="en-US" sz="3200" dirty="0" smtClean="0">
                <a:solidFill>
                  <a:srgbClr val="C00000"/>
                </a:solidFill>
              </a:rPr>
              <a:t>resultant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force</a:t>
            </a:r>
            <a:r>
              <a:rPr lang="en-US" sz="3200" dirty="0" smtClean="0">
                <a:solidFill>
                  <a:srgbClr val="000000"/>
                </a:solidFill>
              </a:rPr>
              <a:t>.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838200" y="2743200"/>
            <a:ext cx="5715000" cy="1219200"/>
            <a:chOff x="1676400" y="5181600"/>
            <a:chExt cx="5715000" cy="1219200"/>
          </a:xfrm>
        </p:grpSpPr>
        <p:sp>
          <p:nvSpPr>
            <p:cNvPr id="17" name="Right Arrow 16"/>
            <p:cNvSpPr/>
            <p:nvPr/>
          </p:nvSpPr>
          <p:spPr>
            <a:xfrm>
              <a:off x="4800600" y="5562600"/>
              <a:ext cx="2590800" cy="533400"/>
            </a:xfrm>
            <a:prstGeom prst="rightArrow">
              <a:avLst/>
            </a:prstGeom>
            <a:solidFill>
              <a:srgbClr val="00386B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FFFF"/>
                  </a:solidFill>
                </a:rPr>
                <a:t>Force 1 (75 N)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 flipH="1">
              <a:off x="1676400" y="5562600"/>
              <a:ext cx="1828800" cy="53340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0038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FFFF"/>
                  </a:solidFill>
                </a:rPr>
                <a:t>Force 2 (45 N)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05200" y="5181600"/>
              <a:ext cx="1295400" cy="1219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67000" y="4343400"/>
            <a:ext cx="2832100" cy="1219200"/>
            <a:chOff x="2743200" y="4343400"/>
            <a:chExt cx="2832100" cy="1219200"/>
          </a:xfrm>
        </p:grpSpPr>
        <p:sp>
          <p:nvSpPr>
            <p:cNvPr id="21" name="Right Arrow 20"/>
            <p:cNvSpPr/>
            <p:nvPr/>
          </p:nvSpPr>
          <p:spPr>
            <a:xfrm>
              <a:off x="4038600" y="4495800"/>
              <a:ext cx="1536700" cy="9271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FFFF"/>
                  </a:solidFill>
                </a:rPr>
                <a:t>Resultant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FFFF"/>
                  </a:solidFill>
                </a:rPr>
                <a:t>(30 N)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43200" y="4343400"/>
              <a:ext cx="1295400" cy="12192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74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25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Forces of Flight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38200" y="10668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What is the </a:t>
            </a:r>
            <a:r>
              <a:rPr lang="en-US" sz="3200" dirty="0" smtClean="0">
                <a:solidFill>
                  <a:srgbClr val="C00000"/>
                </a:solidFill>
              </a:rPr>
              <a:t>resultant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force?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181600" y="2362200"/>
            <a:ext cx="2590800" cy="533400"/>
          </a:xfrm>
          <a:prstGeom prst="rightArrow">
            <a:avLst/>
          </a:prstGeom>
          <a:solidFill>
            <a:srgbClr val="00386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Force 1 (465 N)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flipH="1">
            <a:off x="1295400" y="2362200"/>
            <a:ext cx="2590800" cy="533400"/>
          </a:xfrm>
          <a:prstGeom prst="rightArrow">
            <a:avLst/>
          </a:prstGeom>
          <a:solidFill>
            <a:srgbClr val="C00000"/>
          </a:solidFill>
          <a:ln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Force 2 (465 N)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86200" y="1981200"/>
            <a:ext cx="1295400" cy="1219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37338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Resultant is zero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1100" y="4419600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When </a:t>
            </a:r>
            <a:r>
              <a:rPr lang="en-US" sz="2800" dirty="0" smtClean="0">
                <a:solidFill>
                  <a:srgbClr val="C00000"/>
                </a:solidFill>
              </a:rPr>
              <a:t>opposing</a:t>
            </a:r>
            <a:r>
              <a:rPr lang="en-US" sz="2800" dirty="0" smtClean="0">
                <a:solidFill>
                  <a:srgbClr val="000000"/>
                </a:solidFill>
              </a:rPr>
              <a:t> forces have the same </a:t>
            </a:r>
            <a:r>
              <a:rPr lang="en-US" sz="2800" dirty="0" smtClean="0">
                <a:solidFill>
                  <a:srgbClr val="C00000"/>
                </a:solidFill>
              </a:rPr>
              <a:t>magnitude</a:t>
            </a:r>
            <a:r>
              <a:rPr lang="en-US" sz="2800" dirty="0" smtClean="0">
                <a:solidFill>
                  <a:srgbClr val="000000"/>
                </a:solidFill>
              </a:rPr>
              <a:t> and opposite </a:t>
            </a:r>
            <a:r>
              <a:rPr lang="en-US" sz="2800" dirty="0" smtClean="0">
                <a:solidFill>
                  <a:srgbClr val="C00000"/>
                </a:solidFill>
              </a:rPr>
              <a:t>directions,</a:t>
            </a:r>
            <a:r>
              <a:rPr lang="en-US" sz="2800" dirty="0" smtClean="0">
                <a:solidFill>
                  <a:srgbClr val="000000"/>
                </a:solidFill>
              </a:rPr>
              <a:t> the resultant is </a:t>
            </a:r>
            <a:r>
              <a:rPr lang="en-US" sz="2800" dirty="0" smtClean="0">
                <a:solidFill>
                  <a:srgbClr val="C00000"/>
                </a:solidFill>
              </a:rPr>
              <a:t>zero</a:t>
            </a:r>
            <a:r>
              <a:rPr lang="en-US" sz="2800" dirty="0" smtClean="0">
                <a:solidFill>
                  <a:srgbClr val="000000"/>
                </a:solidFill>
              </a:rPr>
              <a:t> and the object is in </a:t>
            </a:r>
            <a:r>
              <a:rPr lang="en-US" sz="2800" dirty="0" smtClean="0">
                <a:solidFill>
                  <a:srgbClr val="C00000"/>
                </a:solidFill>
              </a:rPr>
              <a:t>static equilibrium.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6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00400"/>
            <a:ext cx="31369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Forces of Flight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0" y="10668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What forces will the aircraft need to move from position A to position B?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477000" y="4495800"/>
            <a:ext cx="457200" cy="457200"/>
          </a:xfrm>
          <a:prstGeom prst="ellipse">
            <a:avLst/>
          </a:prstGeom>
          <a:solidFill>
            <a:srgbClr val="00386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71600" y="4495800"/>
            <a:ext cx="457200" cy="457200"/>
          </a:xfrm>
          <a:prstGeom prst="ellipse">
            <a:avLst/>
          </a:prstGeom>
          <a:solidFill>
            <a:srgbClr val="00386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6" name="Straight Arrow Connector 25"/>
          <p:cNvCxnSpPr>
            <a:stCxn id="22" idx="2"/>
            <a:endCxn id="24" idx="6"/>
          </p:cNvCxnSpPr>
          <p:nvPr/>
        </p:nvCxnSpPr>
        <p:spPr>
          <a:xfrm rot="10800000">
            <a:off x="1828800" y="4724400"/>
            <a:ext cx="4648200" cy="1588"/>
          </a:xfrm>
          <a:prstGeom prst="straightConnector1">
            <a:avLst/>
          </a:prstGeom>
          <a:ln w="25400">
            <a:solidFill>
              <a:srgbClr val="00386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Arrow 27"/>
          <p:cNvSpPr/>
          <p:nvPr/>
        </p:nvSpPr>
        <p:spPr>
          <a:xfrm flipH="1">
            <a:off x="4191000" y="3581400"/>
            <a:ext cx="1295400" cy="533400"/>
          </a:xfrm>
          <a:prstGeom prst="rightArrow">
            <a:avLst/>
          </a:prstGeom>
          <a:solidFill>
            <a:srgbClr val="C00000"/>
          </a:solidFill>
          <a:ln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5800" y="259080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C00000"/>
                </a:solidFill>
              </a:rPr>
              <a:t>A force applied in the forward direction of movement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5800" y="5257800"/>
            <a:ext cx="822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C00000"/>
                </a:solidFill>
              </a:rPr>
              <a:t>Thrust – </a:t>
            </a:r>
            <a:r>
              <a:rPr lang="en-US" sz="3200" dirty="0" smtClean="0">
                <a:solidFill>
                  <a:srgbClr val="000000"/>
                </a:solidFill>
              </a:rPr>
              <a:t>Forward-acting force which opposes drag and propels the aircraft through the air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9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00400"/>
            <a:ext cx="31369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Forces of Flight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0" y="10668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Does thrust experience opposition?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477000" y="4495800"/>
            <a:ext cx="457200" cy="457200"/>
          </a:xfrm>
          <a:prstGeom prst="ellipse">
            <a:avLst/>
          </a:prstGeom>
          <a:solidFill>
            <a:srgbClr val="00386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71600" y="4495800"/>
            <a:ext cx="457200" cy="457200"/>
          </a:xfrm>
          <a:prstGeom prst="ellipse">
            <a:avLst/>
          </a:prstGeom>
          <a:solidFill>
            <a:srgbClr val="00386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B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6" name="Straight Arrow Connector 25"/>
          <p:cNvCxnSpPr>
            <a:stCxn id="22" idx="2"/>
            <a:endCxn id="24" idx="6"/>
          </p:cNvCxnSpPr>
          <p:nvPr/>
        </p:nvCxnSpPr>
        <p:spPr>
          <a:xfrm rot="10800000">
            <a:off x="1828800" y="4724400"/>
            <a:ext cx="4648200" cy="1588"/>
          </a:xfrm>
          <a:prstGeom prst="straightConnector1">
            <a:avLst/>
          </a:prstGeom>
          <a:ln w="25400">
            <a:solidFill>
              <a:srgbClr val="00386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Arrow 27"/>
          <p:cNvSpPr/>
          <p:nvPr/>
        </p:nvSpPr>
        <p:spPr>
          <a:xfrm flipH="1">
            <a:off x="4191000" y="3581400"/>
            <a:ext cx="1295400" cy="533400"/>
          </a:xfrm>
          <a:prstGeom prst="rightArrow">
            <a:avLst/>
          </a:prstGeom>
          <a:solidFill>
            <a:srgbClr val="C00000"/>
          </a:solidFill>
          <a:ln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5800" y="5257800"/>
            <a:ext cx="830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C00000"/>
                </a:solidFill>
              </a:rPr>
              <a:t>Drag – </a:t>
            </a:r>
            <a:r>
              <a:rPr lang="en-US" sz="3200" dirty="0" smtClean="0">
                <a:solidFill>
                  <a:srgbClr val="000000"/>
                </a:solidFill>
              </a:rPr>
              <a:t>Acts in the opposite direction of flight, opposes the forward-acting force of thrust, and limits the forward speed of the aircraft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8229600" y="3505200"/>
            <a:ext cx="762000" cy="533400"/>
          </a:xfrm>
          <a:prstGeom prst="rightArrow">
            <a:avLst/>
          </a:prstGeom>
          <a:solidFill>
            <a:srgbClr val="00386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4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Forces of Flight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31369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ight Arrow 27"/>
          <p:cNvSpPr/>
          <p:nvPr/>
        </p:nvSpPr>
        <p:spPr>
          <a:xfrm flipH="1">
            <a:off x="1752600" y="1981200"/>
            <a:ext cx="1295400" cy="533400"/>
          </a:xfrm>
          <a:prstGeom prst="rightArrow">
            <a:avLst/>
          </a:prstGeom>
          <a:solidFill>
            <a:srgbClr val="C00000"/>
          </a:solidFill>
          <a:ln>
            <a:solidFill>
              <a:srgbClr val="003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Thrust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791200" y="1981200"/>
            <a:ext cx="1295400" cy="533400"/>
          </a:xfrm>
          <a:prstGeom prst="rightArrow">
            <a:avLst/>
          </a:prstGeom>
          <a:solidFill>
            <a:srgbClr val="00386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Drag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10668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What occurs when </a:t>
            </a:r>
            <a:r>
              <a:rPr lang="en-US" sz="3200" dirty="0" smtClean="0">
                <a:solidFill>
                  <a:srgbClr val="C00000"/>
                </a:solidFill>
              </a:rPr>
              <a:t>thrust</a:t>
            </a:r>
            <a:r>
              <a:rPr lang="en-US" sz="3200" dirty="0" smtClean="0">
                <a:solidFill>
                  <a:srgbClr val="000000"/>
                </a:solidFill>
              </a:rPr>
              <a:t> and </a:t>
            </a:r>
            <a:r>
              <a:rPr lang="en-US" sz="3200" dirty="0" smtClean="0">
                <a:solidFill>
                  <a:srgbClr val="C00000"/>
                </a:solidFill>
              </a:rPr>
              <a:t>drag</a:t>
            </a:r>
            <a:r>
              <a:rPr lang="en-US" sz="3200" dirty="0" smtClean="0">
                <a:solidFill>
                  <a:srgbClr val="000000"/>
                </a:solidFill>
              </a:rPr>
              <a:t> are equal?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2743200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C00000"/>
                </a:solidFill>
              </a:rPr>
              <a:t>Equilibrium or zero net force, resulting in a constant velocity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1535" y="3869797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How do you increase acceleration?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253" y="4535668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C00000"/>
                </a:solidFill>
              </a:rPr>
              <a:t>Increase thrust, decrease drag, or decrease mass</a:t>
            </a:r>
            <a:endParaRPr lang="en-US" sz="3200" dirty="0">
              <a:solidFill>
                <a:srgbClr val="C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843823" y="5208768"/>
            <a:ext cx="6019800" cy="1092200"/>
            <a:chOff x="1371600" y="5486400"/>
            <a:chExt cx="6019800" cy="109220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5486400"/>
              <a:ext cx="3136900" cy="109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ight Arrow 20"/>
            <p:cNvSpPr/>
            <p:nvPr/>
          </p:nvSpPr>
          <p:spPr>
            <a:xfrm flipH="1">
              <a:off x="1371600" y="5867400"/>
              <a:ext cx="1981200" cy="53340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0038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FFFF"/>
                  </a:solidFill>
                </a:rPr>
                <a:t>Thrust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6096000" y="5867400"/>
              <a:ext cx="1295400" cy="533400"/>
            </a:xfrm>
            <a:prstGeom prst="rightArrow">
              <a:avLst/>
            </a:prstGeom>
            <a:solidFill>
              <a:srgbClr val="00386B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FFFF"/>
                  </a:solidFill>
                </a:rPr>
                <a:t>Drag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377223" y="5205440"/>
            <a:ext cx="5105400" cy="1092200"/>
            <a:chOff x="3505200" y="4191000"/>
            <a:chExt cx="5105400" cy="109220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4191000"/>
              <a:ext cx="3136900" cy="109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ight Arrow 31"/>
            <p:cNvSpPr/>
            <p:nvPr/>
          </p:nvSpPr>
          <p:spPr>
            <a:xfrm flipH="1">
              <a:off x="3505200" y="4572000"/>
              <a:ext cx="1447800" cy="53340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0038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FFFF"/>
                  </a:solidFill>
                </a:rPr>
                <a:t>Thrust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7696200" y="4572000"/>
              <a:ext cx="914400" cy="533400"/>
            </a:xfrm>
            <a:prstGeom prst="rightArrow">
              <a:avLst/>
            </a:prstGeom>
            <a:solidFill>
              <a:srgbClr val="00386B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FFFF"/>
                  </a:solidFill>
                </a:rPr>
                <a:t>Drag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8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029200"/>
          </a:xfrm>
        </p:spPr>
        <p:txBody>
          <a:bodyPr>
            <a:normAutofit/>
          </a:bodyPr>
          <a:lstStyle/>
          <a:p>
            <a:pPr lvl="1"/>
            <a:r>
              <a:rPr lang="en-US" sz="3200" b="1" dirty="0" smtClean="0">
                <a:solidFill>
                  <a:srgbClr val="FF0000"/>
                </a:solidFill>
              </a:rPr>
              <a:t>Straight-and-level </a:t>
            </a:r>
            <a:r>
              <a:rPr lang="en-US" sz="3200" b="1" dirty="0">
                <a:solidFill>
                  <a:srgbClr val="FF0000"/>
                </a:solidFill>
              </a:rPr>
              <a:t>flight may be sustained at a wide range of speeds.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lvl="1"/>
            <a:r>
              <a:rPr lang="en-US" sz="3200" b="1" dirty="0" smtClean="0">
                <a:solidFill>
                  <a:srgbClr val="FF0000"/>
                </a:solidFill>
              </a:rPr>
              <a:t>The </a:t>
            </a:r>
            <a:r>
              <a:rPr lang="en-US" sz="3200" b="1" dirty="0">
                <a:solidFill>
                  <a:srgbClr val="FF0000"/>
                </a:solidFill>
              </a:rPr>
              <a:t>pilot coordinates angle of attack (AOA)—</a:t>
            </a:r>
            <a:r>
              <a:rPr lang="en-US" sz="3200" b="1" dirty="0">
                <a:solidFill>
                  <a:schemeClr val="tx1"/>
                </a:solidFill>
              </a:rPr>
              <a:t>the acute angle between the chord line of the airfoil and the direction of the relative wind</a:t>
            </a:r>
            <a:r>
              <a:rPr lang="en-US" sz="3200" b="1" dirty="0">
                <a:solidFill>
                  <a:srgbClr val="FF0000"/>
                </a:solidFill>
              </a:rPr>
              <a:t>—and thrust in all speed regimes if the aircraft is to be held in level flight.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971" y="178594"/>
            <a:ext cx="7358063" cy="735806"/>
          </a:xfrm>
        </p:spPr>
        <p:txBody>
          <a:bodyPr/>
          <a:lstStyle/>
          <a:p>
            <a:r>
              <a:rPr lang="en-US" b="1" dirty="0" smtClean="0"/>
              <a:t>Thrust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42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286000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sz="3200" b="1" dirty="0">
                <a:solidFill>
                  <a:srgbClr val="FF0000"/>
                </a:solidFill>
              </a:rPr>
              <a:t>When the airspeed is low, the AOA must be relatively high if the balance between lift and weight is to be maintained. </a:t>
            </a:r>
          </a:p>
          <a:p>
            <a:pPr lvl="1"/>
            <a:r>
              <a:rPr lang="en-US" sz="3200" b="1" dirty="0" smtClean="0">
                <a:solidFill>
                  <a:srgbClr val="FF0000"/>
                </a:solidFill>
              </a:rPr>
              <a:t>If </a:t>
            </a:r>
            <a:r>
              <a:rPr lang="en-US" sz="3200" b="1" dirty="0">
                <a:solidFill>
                  <a:srgbClr val="FF0000"/>
                </a:solidFill>
              </a:rPr>
              <a:t>thrust decreases and airspeed decreases, lift becomes less than weight and the aircraft starts to descend. 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971" y="178594"/>
            <a:ext cx="7358063" cy="735806"/>
          </a:xfrm>
        </p:spPr>
        <p:txBody>
          <a:bodyPr/>
          <a:lstStyle/>
          <a:p>
            <a:r>
              <a:rPr lang="en-US" b="1" dirty="0" smtClean="0"/>
              <a:t>Thrust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4" y="4038600"/>
            <a:ext cx="878619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2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209800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sz="3200" b="1" dirty="0" smtClean="0">
                <a:solidFill>
                  <a:srgbClr val="FF0000"/>
                </a:solidFill>
              </a:rPr>
              <a:t>To </a:t>
            </a:r>
            <a:r>
              <a:rPr lang="en-US" sz="3200" b="1" dirty="0">
                <a:solidFill>
                  <a:srgbClr val="FF0000"/>
                </a:solidFill>
              </a:rPr>
              <a:t>maintain level flight, the pilot can increase the AOA an amount which will generate a lift force again equal to the weight of the aircraft.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lvl="1"/>
            <a:r>
              <a:rPr lang="en-US" sz="3200" b="1" dirty="0" smtClean="0">
                <a:solidFill>
                  <a:srgbClr val="FF0000"/>
                </a:solidFill>
              </a:rPr>
              <a:t>While </a:t>
            </a:r>
            <a:r>
              <a:rPr lang="en-US" sz="3200" b="1" dirty="0">
                <a:solidFill>
                  <a:srgbClr val="FF0000"/>
                </a:solidFill>
              </a:rPr>
              <a:t>the aircraft will be flying more slowly, it will still maintain level flight if the pilot has properly coordinated thrust and AOA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971" y="178594"/>
            <a:ext cx="7358063" cy="735806"/>
          </a:xfrm>
        </p:spPr>
        <p:txBody>
          <a:bodyPr/>
          <a:lstStyle/>
          <a:p>
            <a:r>
              <a:rPr lang="en-US" b="1" dirty="0" smtClean="0"/>
              <a:t>Thrust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4" y="4038600"/>
            <a:ext cx="878619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42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895600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sz="3200" b="1" dirty="0" smtClean="0">
                <a:solidFill>
                  <a:srgbClr val="FF0000"/>
                </a:solidFill>
              </a:rPr>
              <a:t>With </a:t>
            </a:r>
            <a:r>
              <a:rPr lang="en-US" sz="3200" b="1" dirty="0">
                <a:solidFill>
                  <a:srgbClr val="FF0000"/>
                </a:solidFill>
              </a:rPr>
              <a:t>the aircraft in a nose-high attitude, there is a vertical component of thrust that helps support it.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During straight-and-level flight when thrust is increased and the airspeed increases, the AOA must be </a:t>
            </a:r>
            <a:r>
              <a:rPr lang="en-US" sz="3200" b="1" dirty="0" smtClean="0">
                <a:solidFill>
                  <a:srgbClr val="FF0000"/>
                </a:solidFill>
              </a:rPr>
              <a:t>decreased in </a:t>
            </a:r>
            <a:r>
              <a:rPr lang="en-US" sz="3200" b="1" dirty="0">
                <a:solidFill>
                  <a:srgbClr val="FF0000"/>
                </a:solidFill>
              </a:rPr>
              <a:t>level </a:t>
            </a:r>
            <a:r>
              <a:rPr lang="en-US" sz="3200" b="1" dirty="0" smtClean="0">
                <a:solidFill>
                  <a:srgbClr val="FF0000"/>
                </a:solidFill>
              </a:rPr>
              <a:t>flight.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If the AOA were not coordinated (decreased) with an increase of thrust, the aircraft would climb.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971" y="178594"/>
            <a:ext cx="7358063" cy="735806"/>
          </a:xfrm>
        </p:spPr>
        <p:txBody>
          <a:bodyPr/>
          <a:lstStyle/>
          <a:p>
            <a:r>
              <a:rPr lang="en-US" b="1" dirty="0" smtClean="0"/>
              <a:t>Thrust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4" y="4038600"/>
            <a:ext cx="878619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42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1" y="1752603"/>
            <a:ext cx="1852613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Questions / Comments</a:t>
            </a:r>
          </a:p>
        </p:txBody>
      </p:sp>
    </p:spTree>
    <p:extLst>
      <p:ext uri="{BB962C8B-B14F-4D97-AF65-F5344CB8AC3E}">
        <p14:creationId xmlns:p14="http://schemas.microsoft.com/office/powerpoint/2010/main" val="100977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1"/>
          <p:cNvSpPr>
            <a:spLocks/>
          </p:cNvSpPr>
          <p:nvPr/>
        </p:nvSpPr>
        <p:spPr bwMode="auto">
          <a:xfrm>
            <a:off x="498947" y="5943824"/>
            <a:ext cx="4940350" cy="92199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2" y="0"/>
                </a:lnTo>
              </a:path>
            </a:pathLst>
          </a:custGeom>
          <a:solidFill>
            <a:srgbClr val="ABDEEB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29" tIns="50729" rIns="50729" bIns="50729" anchor="ctr"/>
          <a:lstStyle/>
          <a:p>
            <a:pPr defTabSz="410142" fontAlgn="base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5603" name="AutoShape 3" descr="image1.jpg"/>
          <p:cNvSpPr>
            <a:spLocks/>
          </p:cNvSpPr>
          <p:nvPr/>
        </p:nvSpPr>
        <p:spPr bwMode="auto">
          <a:xfrm>
            <a:off x="-5578" y="5790902"/>
            <a:ext cx="3401095" cy="108049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0729" tIns="50729" rIns="50729" bIns="50729" anchor="ctr"/>
          <a:lstStyle/>
          <a:p>
            <a:pPr defTabSz="410142" fontAlgn="base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-8928" y="5787554"/>
            <a:ext cx="3404443" cy="1083840"/>
          </a:xfrm>
          <a:prstGeom prst="line">
            <a:avLst/>
          </a:prstGeom>
          <a:noFill/>
          <a:ln w="17159">
            <a:solidFill>
              <a:srgbClr val="5EA4B5"/>
            </a:solidFill>
            <a:miter lim="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197" tIns="32095" rIns="64197" bIns="32095"/>
          <a:lstStyle/>
          <a:p>
            <a:pPr defTabSz="410142" fontAlgn="base">
              <a:spcBef>
                <a:spcPct val="0"/>
              </a:spcBef>
              <a:spcAft>
                <a:spcPct val="0"/>
              </a:spcAft>
            </a:pPr>
            <a:endParaRPr lang="en-US" sz="250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9465" y="1357313"/>
            <a:ext cx="8534549" cy="4054078"/>
          </a:xfrm>
        </p:spPr>
        <p:txBody>
          <a:bodyPr lIns="88759" tIns="50729" rIns="88759" bIns="50729" anchor="t"/>
          <a:lstStyle/>
          <a:p>
            <a:pPr marL="371134" indent="-294234" defTabSz="912788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r>
              <a:rPr lang="en-US" sz="3200" b="1" u="sng" dirty="0">
                <a:latin typeface="Helvetica" pitchFamily="34" charset="0"/>
                <a:cs typeface="Helvetica" pitchFamily="34" charset="0"/>
                <a:sym typeface="Helvetica" pitchFamily="34" charset="0"/>
              </a:rPr>
              <a:t>Mission:</a:t>
            </a:r>
          </a:p>
          <a:p>
            <a:pPr marL="371134" indent="-294234" defTabSz="912788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endParaRPr lang="en-US" sz="2400" b="1" dirty="0">
              <a:latin typeface="Helvetica" pitchFamily="34" charset="0"/>
              <a:cs typeface="Helvetica" pitchFamily="34" charset="0"/>
              <a:sym typeface="Helvetica" pitchFamily="34" charset="0"/>
            </a:endParaRPr>
          </a:p>
          <a:p>
            <a:pPr marL="371134" indent="-294234" defTabSz="912788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r>
              <a:rPr lang="en-US" sz="2000" b="1" dirty="0">
                <a:latin typeface="Helvetica" pitchFamily="34" charset="0"/>
                <a:cs typeface="Helvetica" pitchFamily="34" charset="0"/>
                <a:sym typeface="Helvetica" pitchFamily="34" charset="0"/>
              </a:rPr>
              <a:t>Identify in writing the </a:t>
            </a:r>
            <a:r>
              <a:rPr lang="en-US" sz="2000" b="1" dirty="0" smtClean="0">
                <a:latin typeface="Helvetica" pitchFamily="34" charset="0"/>
                <a:cs typeface="Helvetica" pitchFamily="34" charset="0"/>
                <a:sym typeface="Helvetica" pitchFamily="34" charset="0"/>
              </a:rPr>
              <a:t>forces </a:t>
            </a:r>
            <a:r>
              <a:rPr lang="en-US" sz="2000" b="1" dirty="0">
                <a:latin typeface="Helvetica" pitchFamily="34" charset="0"/>
                <a:cs typeface="Helvetica" pitchFamily="34" charset="0"/>
                <a:sym typeface="Helvetica" pitchFamily="34" charset="0"/>
              </a:rPr>
              <a:t>acting on an aircraft in flight.</a:t>
            </a:r>
          </a:p>
          <a:p>
            <a:pPr marL="371229" indent="-294309" defTabSz="913021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r>
              <a:rPr lang="en-US" altLang="en-US" sz="20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Describe how the forces of light work and how to control them with the use of power and flight controls essential to flight.</a:t>
            </a:r>
            <a:endParaRPr lang="en-US" altLang="en-US" sz="2000" b="1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371229" indent="-294309" defTabSz="913021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r>
              <a:rPr lang="en-US" altLang="en-US" sz="2000" b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Describe the </a:t>
            </a:r>
            <a:r>
              <a:rPr lang="en-US" altLang="en-US" sz="2000" b="1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aerodynamics of flight.</a:t>
            </a:r>
            <a:endParaRPr lang="en-US" sz="2000" b="1" dirty="0">
              <a:latin typeface="Helvetica" pitchFamily="34" charset="0"/>
              <a:cs typeface="Helvetica" pitchFamily="34" charset="0"/>
              <a:sym typeface="Helvetica" pitchFamily="34" charset="0"/>
            </a:endParaRPr>
          </a:p>
          <a:p>
            <a:pPr marL="371134" indent="-294234" defTabSz="912788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r>
              <a:rPr lang="en-US" sz="2000" b="1" dirty="0">
                <a:latin typeface="Helvetica" pitchFamily="34" charset="0"/>
                <a:cs typeface="Helvetica" pitchFamily="34" charset="0"/>
                <a:sym typeface="Helvetica" pitchFamily="34" charset="0"/>
              </a:rPr>
              <a:t>Describe in writing </a:t>
            </a:r>
            <a:r>
              <a:rPr lang="en-US" sz="2000" b="1" dirty="0" smtClean="0">
                <a:latin typeface="Helvetica" pitchFamily="34" charset="0"/>
                <a:cs typeface="Helvetica" pitchFamily="34" charset="0"/>
                <a:sym typeface="Helvetica" pitchFamily="34" charset="0"/>
              </a:rPr>
              <a:t>how design, weight, load factors, and gravity affect an aircraft during flight </a:t>
            </a:r>
            <a:r>
              <a:rPr lang="en-US" sz="2000" b="1" dirty="0" err="1" smtClean="0">
                <a:latin typeface="Helvetica" pitchFamily="34" charset="0"/>
                <a:cs typeface="Helvetica" pitchFamily="34" charset="0"/>
                <a:sym typeface="Helvetica" pitchFamily="34" charset="0"/>
              </a:rPr>
              <a:t>manuevers</a:t>
            </a:r>
            <a:r>
              <a:rPr lang="en-US" sz="2000" b="1" dirty="0" smtClean="0">
                <a:latin typeface="Helvetica" pitchFamily="34" charset="0"/>
                <a:cs typeface="Helvetica" pitchFamily="34" charset="0"/>
                <a:sym typeface="Helvetica" pitchFamily="34" charset="0"/>
              </a:rPr>
              <a:t>.</a:t>
            </a:r>
            <a:endParaRPr lang="en-US" sz="2000" b="1" dirty="0">
              <a:latin typeface="Helvetica" pitchFamily="34" charset="0"/>
              <a:cs typeface="Helvetica" pitchFamily="34" charset="0"/>
              <a:sym typeface="Helvetica" pitchFamily="34" charset="0"/>
            </a:endParaRPr>
          </a:p>
          <a:p>
            <a:pPr marL="76900" indent="0" defTabSz="912788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None/>
            </a:pPr>
            <a:endParaRPr lang="en-US" sz="2000" b="1" dirty="0">
              <a:latin typeface="Helvetica" pitchFamily="34" charset="0"/>
              <a:cs typeface="Helvetica" pitchFamily="34" charset="0"/>
              <a:sym typeface="Helvetica" pitchFamily="34" charset="0"/>
            </a:endParaRPr>
          </a:p>
          <a:p>
            <a:pPr marL="371134" indent="-294234" defTabSz="912788" eaLnBrk="1">
              <a:lnSpc>
                <a:spcPct val="80000"/>
              </a:lnSpc>
              <a:spcBef>
                <a:spcPts val="281"/>
              </a:spcBef>
              <a:buClr>
                <a:srgbClr val="2DA2BF"/>
              </a:buClr>
              <a:buSzPct val="68000"/>
              <a:buFont typeface="Wingdings 3" pitchFamily="18" charset="2"/>
              <a:buChar char="•"/>
            </a:pPr>
            <a:r>
              <a:rPr lang="en-US" sz="2800" b="1" u="sng" dirty="0">
                <a:latin typeface="Helvetica" pitchFamily="34" charset="0"/>
                <a:cs typeface="Helvetica" pitchFamily="34" charset="0"/>
                <a:sym typeface="Helvetica" pitchFamily="34" charset="0"/>
              </a:rPr>
              <a:t>EQ: </a:t>
            </a:r>
            <a:endParaRPr lang="en-US" sz="2000" dirty="0">
              <a:latin typeface="Helvetica" pitchFamily="34" charset="0"/>
              <a:cs typeface="Helvetica" pitchFamily="34" charset="0"/>
              <a:sym typeface="Helvetica" pitchFamily="34" charset="0"/>
            </a:endParaRPr>
          </a:p>
          <a:p>
            <a:pPr marL="429088" lvl="1" indent="-153800" defTabSz="912788" eaLnBrk="1">
              <a:lnSpc>
                <a:spcPct val="80000"/>
              </a:lnSpc>
              <a:spcBef>
                <a:spcPts val="211"/>
              </a:spcBef>
              <a:buClr>
                <a:srgbClr val="2DA2BF"/>
              </a:buClr>
              <a:buNone/>
            </a:pPr>
            <a:endParaRPr lang="en-US" sz="2000" dirty="0">
              <a:solidFill>
                <a:srgbClr val="FF0000"/>
              </a:solidFill>
              <a:latin typeface="Helvetica" pitchFamily="34" charset="0"/>
              <a:cs typeface="Helvetica" pitchFamily="34" charset="0"/>
              <a:sym typeface="Helvetica" pitchFamily="34" charset="0"/>
            </a:endParaRPr>
          </a:p>
          <a:p>
            <a:pPr marL="429088" lvl="1" indent="-153800" defTabSz="912788" eaLnBrk="1">
              <a:lnSpc>
                <a:spcPct val="80000"/>
              </a:lnSpc>
              <a:spcBef>
                <a:spcPts val="211"/>
              </a:spcBef>
              <a:buClr>
                <a:srgbClr val="2DA2BF"/>
              </a:buClr>
              <a:buNone/>
            </a:pPr>
            <a:r>
              <a:rPr lang="en-US" sz="20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  <a:sym typeface="Helvetica" pitchFamily="34" charset="0"/>
              </a:rPr>
              <a:t>Describe the importance of Aeronautical Knowledge for the student pilot learning to fly.</a:t>
            </a:r>
            <a:endParaRPr lang="en-US" sz="2000" b="1" dirty="0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title"/>
          </p:nvPr>
        </p:nvSpPr>
        <p:spPr>
          <a:xfrm>
            <a:off x="456560" y="274588"/>
            <a:ext cx="8229823" cy="1143000"/>
          </a:xfrm>
        </p:spPr>
        <p:txBody>
          <a:bodyPr lIns="88759" tIns="50729" rIns="88759" bIns="50729"/>
          <a:lstStyle/>
          <a:p>
            <a:pPr algn="l" defTabSz="912788" eaLnBrk="1">
              <a:defRPr/>
            </a:pPr>
            <a:r>
              <a:rPr lang="en-US" sz="4100" b="1">
                <a:solidFill>
                  <a:srgbClr val="46464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  <a:sym typeface="Helvetica" charset="0"/>
              </a:rPr>
              <a:t>Today’s Mission Requirements</a:t>
            </a:r>
            <a:endParaRPr lang="en-US" smtClean="0"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638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27" y="1752629"/>
            <a:ext cx="1852613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Questions / Comments</a:t>
            </a:r>
          </a:p>
        </p:txBody>
      </p:sp>
    </p:spTree>
    <p:extLst>
      <p:ext uri="{BB962C8B-B14F-4D97-AF65-F5344CB8AC3E}">
        <p14:creationId xmlns:p14="http://schemas.microsoft.com/office/powerpoint/2010/main" val="34698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 w="127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 w="127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 w="127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 w="127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 w="127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 w="127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 w="127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 w="127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6.xml><?xml version="1.0" encoding="utf-8"?>
<a:theme xmlns:a="http://schemas.openxmlformats.org/drawingml/2006/main" name="CurriculumTemplate">
  <a:themeElements>
    <a:clrScheme name="General_PowerPoint_Template_20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neral_PowerPoint_Template_20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al_PowerPoint_Template_20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PowerPoint_Template_20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PowerPoint_Template_20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PowerPoint_Template_20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PowerPoint_Template_20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_PowerPoint_Template_20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_PowerPoint_Template_20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 w="127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95CC4"/>
        </a:solidFill>
        <a:ln w="12700" cap="flat" cmpd="sng" algn="ctr">
          <a:noFill/>
          <a:prstDash val="solid"/>
          <a:miter lim="0"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4066</TotalTime>
  <Words>1780</Words>
  <Application>Microsoft Office PowerPoint</Application>
  <PresentationFormat>On-screen Show (4:3)</PresentationFormat>
  <Paragraphs>320</Paragraphs>
  <Slides>55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1_Office Theme</vt:lpstr>
      <vt:lpstr>6_Office Theme</vt:lpstr>
      <vt:lpstr>Office Theme</vt:lpstr>
      <vt:lpstr>2_Office Theme</vt:lpstr>
      <vt:lpstr>3_Office Theme</vt:lpstr>
      <vt:lpstr>CurriculumTemplate</vt:lpstr>
      <vt:lpstr>1_Custom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Warm-Up – 10/7 – 10 minutes</vt:lpstr>
      <vt:lpstr>Questions / Comments</vt:lpstr>
      <vt:lpstr>Warm-Up – 10/7 – 10 minutes</vt:lpstr>
      <vt:lpstr>Who is Daniel Bernoulli?</vt:lpstr>
      <vt:lpstr>Warm-Up – 10/7 – 10 minutes</vt:lpstr>
      <vt:lpstr>Who is Daniel Bernoulli?</vt:lpstr>
      <vt:lpstr>Warm-Up – 10/7 – 10 minutes</vt:lpstr>
      <vt:lpstr>A Third Dimension</vt:lpstr>
      <vt:lpstr>Warm-Up – 10/7 – 10 minutes</vt:lpstr>
      <vt:lpstr>A Third Dimension</vt:lpstr>
      <vt:lpstr>Warm-Up – 10/7 – 10 minutes</vt:lpstr>
      <vt:lpstr>A Third Dimension</vt:lpstr>
      <vt:lpstr>Questions / Comments</vt:lpstr>
      <vt:lpstr>THIS DAY IN AVIATION</vt:lpstr>
      <vt:lpstr>THIS DAY IN AVIATION</vt:lpstr>
      <vt:lpstr>THIS DAY IN AVIATION</vt:lpstr>
      <vt:lpstr>THIS DAY IN AVIATION</vt:lpstr>
      <vt:lpstr>Questions / Comments</vt:lpstr>
      <vt:lpstr>PowerPoint Presentation</vt:lpstr>
      <vt:lpstr>Questions / Comments</vt:lpstr>
      <vt:lpstr>PowerPoint Presentation</vt:lpstr>
      <vt:lpstr>Today’s Mission Requirements</vt:lpstr>
      <vt:lpstr>PowerPoint Presentation</vt:lpstr>
      <vt:lpstr>Four Forces of Flight</vt:lpstr>
      <vt:lpstr>PowerPoint Presentation</vt:lpstr>
      <vt:lpstr>Thrust</vt:lpstr>
      <vt:lpstr>Drag</vt:lpstr>
      <vt:lpstr>Lift</vt:lpstr>
      <vt:lpstr>Gravity / Weight</vt:lpstr>
      <vt:lpstr>PowerPoint Presentation</vt:lpstr>
      <vt:lpstr>PowerPoint Presentation</vt:lpstr>
      <vt:lpstr>Forces of Flight</vt:lpstr>
      <vt:lpstr>Forces of Flight</vt:lpstr>
      <vt:lpstr>Forces of Flight</vt:lpstr>
      <vt:lpstr>Forces of Flight</vt:lpstr>
      <vt:lpstr>Forces of Flight</vt:lpstr>
      <vt:lpstr>Forces of Flight</vt:lpstr>
      <vt:lpstr>Forces of Flight</vt:lpstr>
      <vt:lpstr>Thrust</vt:lpstr>
      <vt:lpstr>Thrust</vt:lpstr>
      <vt:lpstr>Thrust</vt:lpstr>
      <vt:lpstr>Thrust</vt:lpstr>
      <vt:lpstr>Questions / Comments</vt:lpstr>
      <vt:lpstr>Today’s Mission Requirements</vt:lpstr>
      <vt:lpstr>Questions / Comments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Mastergunz</dc:creator>
  <cp:lastModifiedBy>Petrucci, Anthony P</cp:lastModifiedBy>
  <cp:revision>235</cp:revision>
  <dcterms:created xsi:type="dcterms:W3CDTF">2011-08-16T23:18:18Z</dcterms:created>
  <dcterms:modified xsi:type="dcterms:W3CDTF">2013-10-07T16:37:01Z</dcterms:modified>
</cp:coreProperties>
</file>