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816" r:id="rId2"/>
    <p:sldMasterId id="2147483924" r:id="rId3"/>
    <p:sldMasterId id="2147483936" r:id="rId4"/>
    <p:sldMasterId id="2147484008" r:id="rId5"/>
    <p:sldMasterId id="2147484020" r:id="rId6"/>
    <p:sldMasterId id="2147484032" r:id="rId7"/>
    <p:sldMasterId id="2147484044" r:id="rId8"/>
    <p:sldMasterId id="2147484056" r:id="rId9"/>
    <p:sldMasterId id="2147484068" r:id="rId10"/>
  </p:sldMasterIdLst>
  <p:notesMasterIdLst>
    <p:notesMasterId r:id="rId48"/>
  </p:notesMasterIdLst>
  <p:handoutMasterIdLst>
    <p:handoutMasterId r:id="rId49"/>
  </p:handoutMasterIdLst>
  <p:sldIdLst>
    <p:sldId id="883" r:id="rId11"/>
    <p:sldId id="399" r:id="rId12"/>
    <p:sldId id="953" r:id="rId13"/>
    <p:sldId id="948" r:id="rId14"/>
    <p:sldId id="954" r:id="rId15"/>
    <p:sldId id="949" r:id="rId16"/>
    <p:sldId id="955" r:id="rId17"/>
    <p:sldId id="950" r:id="rId18"/>
    <p:sldId id="956" r:id="rId19"/>
    <p:sldId id="951" r:id="rId20"/>
    <p:sldId id="957" r:id="rId21"/>
    <p:sldId id="952" r:id="rId22"/>
    <p:sldId id="834" r:id="rId23"/>
    <p:sldId id="958" r:id="rId24"/>
    <p:sldId id="959" r:id="rId25"/>
    <p:sldId id="960" r:id="rId26"/>
    <p:sldId id="961" r:id="rId27"/>
    <p:sldId id="397" r:id="rId28"/>
    <p:sldId id="794" r:id="rId29"/>
    <p:sldId id="353" r:id="rId30"/>
    <p:sldId id="294" r:id="rId31"/>
    <p:sldId id="865" r:id="rId32"/>
    <p:sldId id="942" r:id="rId33"/>
    <p:sldId id="962" r:id="rId34"/>
    <p:sldId id="963" r:id="rId35"/>
    <p:sldId id="964" r:id="rId36"/>
    <p:sldId id="965" r:id="rId37"/>
    <p:sldId id="966" r:id="rId38"/>
    <p:sldId id="937" r:id="rId39"/>
    <p:sldId id="967" r:id="rId40"/>
    <p:sldId id="968" r:id="rId41"/>
    <p:sldId id="969" r:id="rId42"/>
    <p:sldId id="970" r:id="rId43"/>
    <p:sldId id="971" r:id="rId44"/>
    <p:sldId id="972" r:id="rId45"/>
    <p:sldId id="879" r:id="rId46"/>
    <p:sldId id="882" r:id="rId47"/>
  </p:sldIdLst>
  <p:sldSz cx="9144000" cy="6858000" type="screen4x3"/>
  <p:notesSz cx="6858000" cy="9144000"/>
  <p:defaultTextStyle>
    <a:defPPr>
      <a:defRPr lang="en-US"/>
    </a:defPPr>
    <a:lvl1pPr marL="0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14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40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70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089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07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35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53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177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08" autoAdjust="0"/>
    <p:restoredTop sz="94660"/>
  </p:normalViewPr>
  <p:slideViewPr>
    <p:cSldViewPr showGuides="1">
      <p:cViewPr varScale="1">
        <p:scale>
          <a:sx n="65" d="100"/>
          <a:sy n="65" d="100"/>
        </p:scale>
        <p:origin x="-5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31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30881-0AC7-433B-AFD4-39F3ADAC4EE5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66E71-27F6-492E-A795-8CF2C8A96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16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05163-2E3C-4F5D-8A9A-93F33607258D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BF124-1FF4-46A8-8F2B-7A56E948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0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14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040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570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089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607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135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653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177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75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993" indent="0" algn="ctr">
              <a:buNone/>
              <a:defRPr/>
            </a:lvl2pPr>
            <a:lvl3pPr marL="641991" indent="0" algn="ctr">
              <a:buNone/>
              <a:defRPr/>
            </a:lvl3pPr>
            <a:lvl4pPr marL="962988" indent="0" algn="ctr">
              <a:buNone/>
              <a:defRPr/>
            </a:lvl4pPr>
            <a:lvl5pPr marL="1283987" indent="0" algn="ctr">
              <a:buNone/>
              <a:defRPr/>
            </a:lvl5pPr>
            <a:lvl6pPr marL="1604986" indent="0" algn="ctr">
              <a:buNone/>
              <a:defRPr/>
            </a:lvl6pPr>
            <a:lvl7pPr marL="1925981" indent="0" algn="ctr">
              <a:buNone/>
              <a:defRPr/>
            </a:lvl7pPr>
            <a:lvl8pPr marL="2246981" indent="0" algn="ctr">
              <a:buNone/>
              <a:defRPr/>
            </a:lvl8pPr>
            <a:lvl9pPr marL="256797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714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49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1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8432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807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6238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305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2943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930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5256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5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97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498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84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26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62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4942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94667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37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56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04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826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110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17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3259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80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0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1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5090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8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7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45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993" indent="0">
              <a:buNone/>
              <a:defRPr sz="1300"/>
            </a:lvl2pPr>
            <a:lvl3pPr marL="641991" indent="0">
              <a:buNone/>
              <a:defRPr sz="1100"/>
            </a:lvl3pPr>
            <a:lvl4pPr marL="962988" indent="0">
              <a:buNone/>
              <a:defRPr sz="1000"/>
            </a:lvl4pPr>
            <a:lvl5pPr marL="1283987" indent="0">
              <a:buNone/>
              <a:defRPr sz="1000"/>
            </a:lvl5pPr>
            <a:lvl6pPr marL="1604986" indent="0">
              <a:buNone/>
              <a:defRPr sz="1000"/>
            </a:lvl6pPr>
            <a:lvl7pPr marL="1925981" indent="0">
              <a:buNone/>
              <a:defRPr sz="1000"/>
            </a:lvl7pPr>
            <a:lvl8pPr marL="2246981" indent="0">
              <a:buNone/>
              <a:defRPr sz="1000"/>
            </a:lvl8pPr>
            <a:lvl9pPr marL="256797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065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22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24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54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167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5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18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340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44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5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00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00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38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57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027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060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673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850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747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7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566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163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93" indent="0">
              <a:buNone/>
              <a:defRPr sz="1400" b="1"/>
            </a:lvl2pPr>
            <a:lvl3pPr marL="641991" indent="0">
              <a:buNone/>
              <a:defRPr sz="1300" b="1"/>
            </a:lvl3pPr>
            <a:lvl4pPr marL="962988" indent="0">
              <a:buNone/>
              <a:defRPr sz="1100" b="1"/>
            </a:lvl4pPr>
            <a:lvl5pPr marL="1283987" indent="0">
              <a:buNone/>
              <a:defRPr sz="1100" b="1"/>
            </a:lvl5pPr>
            <a:lvl6pPr marL="1604986" indent="0">
              <a:buNone/>
              <a:defRPr sz="1100" b="1"/>
            </a:lvl6pPr>
            <a:lvl7pPr marL="1925981" indent="0">
              <a:buNone/>
              <a:defRPr sz="1100" b="1"/>
            </a:lvl7pPr>
            <a:lvl8pPr marL="2246981" indent="0">
              <a:buNone/>
              <a:defRPr sz="1100" b="1"/>
            </a:lvl8pPr>
            <a:lvl9pPr marL="256797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93" indent="0">
              <a:buNone/>
              <a:defRPr sz="1400" b="1"/>
            </a:lvl2pPr>
            <a:lvl3pPr marL="641991" indent="0">
              <a:buNone/>
              <a:defRPr sz="1300" b="1"/>
            </a:lvl3pPr>
            <a:lvl4pPr marL="962988" indent="0">
              <a:buNone/>
              <a:defRPr sz="1100" b="1"/>
            </a:lvl4pPr>
            <a:lvl5pPr marL="1283987" indent="0">
              <a:buNone/>
              <a:defRPr sz="1100" b="1"/>
            </a:lvl5pPr>
            <a:lvl6pPr marL="1604986" indent="0">
              <a:buNone/>
              <a:defRPr sz="1100" b="1"/>
            </a:lvl6pPr>
            <a:lvl7pPr marL="1925981" indent="0">
              <a:buNone/>
              <a:defRPr sz="1100" b="1"/>
            </a:lvl7pPr>
            <a:lvl8pPr marL="2246981" indent="0">
              <a:buNone/>
              <a:defRPr sz="1100" b="1"/>
            </a:lvl8pPr>
            <a:lvl9pPr marL="256797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223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57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251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251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40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995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836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0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0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663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8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03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2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8882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0358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9835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64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167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160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4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2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5554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751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247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276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222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757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053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31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318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334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80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5" y="273501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75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993" indent="0">
              <a:buNone/>
              <a:defRPr sz="800"/>
            </a:lvl2pPr>
            <a:lvl3pPr marL="641991" indent="0">
              <a:buNone/>
              <a:defRPr sz="700"/>
            </a:lvl3pPr>
            <a:lvl4pPr marL="962988" indent="0">
              <a:buNone/>
              <a:defRPr sz="600"/>
            </a:lvl4pPr>
            <a:lvl5pPr marL="1283987" indent="0">
              <a:buNone/>
              <a:defRPr sz="600"/>
            </a:lvl5pPr>
            <a:lvl6pPr marL="1604986" indent="0">
              <a:buNone/>
              <a:defRPr sz="600"/>
            </a:lvl6pPr>
            <a:lvl7pPr marL="1925981" indent="0">
              <a:buNone/>
              <a:defRPr sz="600"/>
            </a:lvl7pPr>
            <a:lvl8pPr marL="2246981" indent="0">
              <a:buNone/>
              <a:defRPr sz="600"/>
            </a:lvl8pPr>
            <a:lvl9pPr marL="256797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0115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23628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722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403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646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589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8992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9414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056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139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4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9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4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9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8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63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63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993" indent="0">
              <a:buNone/>
              <a:defRPr sz="2000"/>
            </a:lvl2pPr>
            <a:lvl3pPr marL="641991" indent="0">
              <a:buNone/>
              <a:defRPr sz="1700"/>
            </a:lvl3pPr>
            <a:lvl4pPr marL="962988" indent="0">
              <a:buNone/>
              <a:defRPr sz="1400"/>
            </a:lvl4pPr>
            <a:lvl5pPr marL="1283987" indent="0">
              <a:buNone/>
              <a:defRPr sz="1400"/>
            </a:lvl5pPr>
            <a:lvl6pPr marL="1604986" indent="0">
              <a:buNone/>
              <a:defRPr sz="1400"/>
            </a:lvl6pPr>
            <a:lvl7pPr marL="1925981" indent="0">
              <a:buNone/>
              <a:defRPr sz="1400"/>
            </a:lvl7pPr>
            <a:lvl8pPr marL="2246981" indent="0">
              <a:buNone/>
              <a:defRPr sz="1400"/>
            </a:lvl8pPr>
            <a:lvl9pPr marL="2567976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63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993" indent="0">
              <a:buNone/>
              <a:defRPr sz="800"/>
            </a:lvl2pPr>
            <a:lvl3pPr marL="641991" indent="0">
              <a:buNone/>
              <a:defRPr sz="700"/>
            </a:lvl3pPr>
            <a:lvl4pPr marL="962988" indent="0">
              <a:buNone/>
              <a:defRPr sz="600"/>
            </a:lvl4pPr>
            <a:lvl5pPr marL="1283987" indent="0">
              <a:buNone/>
              <a:defRPr sz="600"/>
            </a:lvl5pPr>
            <a:lvl6pPr marL="1604986" indent="0">
              <a:buNone/>
              <a:defRPr sz="600"/>
            </a:lvl6pPr>
            <a:lvl7pPr marL="1925981" indent="0">
              <a:buNone/>
              <a:defRPr sz="600"/>
            </a:lvl7pPr>
            <a:lvl8pPr marL="2246981" indent="0">
              <a:buNone/>
              <a:defRPr sz="600"/>
            </a:lvl8pPr>
            <a:lvl9pPr marL="256797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3349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7058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9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99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48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9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4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97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47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9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2571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7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7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211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961" indent="0">
              <a:buNone/>
              <a:defRPr sz="2000" b="1"/>
            </a:lvl2pPr>
            <a:lvl3pPr marL="889992" indent="0">
              <a:buNone/>
              <a:defRPr sz="1800" b="1"/>
            </a:lvl3pPr>
            <a:lvl4pPr marL="1334896" indent="0">
              <a:buNone/>
              <a:defRPr sz="1600" b="1"/>
            </a:lvl4pPr>
            <a:lvl5pPr marL="1779861" indent="0">
              <a:buNone/>
              <a:defRPr sz="1600" b="1"/>
            </a:lvl5pPr>
            <a:lvl6pPr marL="2224829" indent="0">
              <a:buNone/>
              <a:defRPr sz="1600" b="1"/>
            </a:lvl6pPr>
            <a:lvl7pPr marL="2669790" indent="0">
              <a:buNone/>
              <a:defRPr sz="1600" b="1"/>
            </a:lvl7pPr>
            <a:lvl8pPr marL="3114753" indent="0">
              <a:buNone/>
              <a:defRPr sz="1600" b="1"/>
            </a:lvl8pPr>
            <a:lvl9pPr marL="355970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961" indent="0">
              <a:buNone/>
              <a:defRPr sz="2000" b="1"/>
            </a:lvl2pPr>
            <a:lvl3pPr marL="889992" indent="0">
              <a:buNone/>
              <a:defRPr sz="1800" b="1"/>
            </a:lvl3pPr>
            <a:lvl4pPr marL="1334896" indent="0">
              <a:buNone/>
              <a:defRPr sz="1600" b="1"/>
            </a:lvl4pPr>
            <a:lvl5pPr marL="1779861" indent="0">
              <a:buNone/>
              <a:defRPr sz="1600" b="1"/>
            </a:lvl5pPr>
            <a:lvl6pPr marL="2224829" indent="0">
              <a:buNone/>
              <a:defRPr sz="1600" b="1"/>
            </a:lvl6pPr>
            <a:lvl7pPr marL="2669790" indent="0">
              <a:buNone/>
              <a:defRPr sz="1600" b="1"/>
            </a:lvl7pPr>
            <a:lvl8pPr marL="3114753" indent="0">
              <a:buNone/>
              <a:defRPr sz="1600" b="1"/>
            </a:lvl8pPr>
            <a:lvl9pPr marL="355970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426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109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8781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4961" indent="0">
              <a:buNone/>
              <a:defRPr sz="1200"/>
            </a:lvl2pPr>
            <a:lvl3pPr marL="889992" indent="0">
              <a:buNone/>
              <a:defRPr sz="1000"/>
            </a:lvl3pPr>
            <a:lvl4pPr marL="1334896" indent="0">
              <a:buNone/>
              <a:defRPr sz="900"/>
            </a:lvl4pPr>
            <a:lvl5pPr marL="1779861" indent="0">
              <a:buNone/>
              <a:defRPr sz="900"/>
            </a:lvl5pPr>
            <a:lvl6pPr marL="2224829" indent="0">
              <a:buNone/>
              <a:defRPr sz="900"/>
            </a:lvl6pPr>
            <a:lvl7pPr marL="2669790" indent="0">
              <a:buNone/>
              <a:defRPr sz="900"/>
            </a:lvl7pPr>
            <a:lvl8pPr marL="3114753" indent="0">
              <a:buNone/>
              <a:defRPr sz="900"/>
            </a:lvl8pPr>
            <a:lvl9pPr marL="355970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2577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4961" indent="0">
              <a:buNone/>
              <a:defRPr sz="2800"/>
            </a:lvl2pPr>
            <a:lvl3pPr marL="889992" indent="0">
              <a:buNone/>
              <a:defRPr sz="2400"/>
            </a:lvl3pPr>
            <a:lvl4pPr marL="1334896" indent="0">
              <a:buNone/>
              <a:defRPr sz="2000"/>
            </a:lvl4pPr>
            <a:lvl5pPr marL="1779861" indent="0">
              <a:buNone/>
              <a:defRPr sz="2000"/>
            </a:lvl5pPr>
            <a:lvl6pPr marL="2224829" indent="0">
              <a:buNone/>
              <a:defRPr sz="2000"/>
            </a:lvl6pPr>
            <a:lvl7pPr marL="2669790" indent="0">
              <a:buNone/>
              <a:defRPr sz="2000"/>
            </a:lvl7pPr>
            <a:lvl8pPr marL="3114753" indent="0">
              <a:buNone/>
              <a:defRPr sz="2000"/>
            </a:lvl8pPr>
            <a:lvl9pPr marL="355970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4961" indent="0">
              <a:buNone/>
              <a:defRPr sz="1200"/>
            </a:lvl2pPr>
            <a:lvl3pPr marL="889992" indent="0">
              <a:buNone/>
              <a:defRPr sz="1000"/>
            </a:lvl3pPr>
            <a:lvl4pPr marL="1334896" indent="0">
              <a:buNone/>
              <a:defRPr sz="900"/>
            </a:lvl4pPr>
            <a:lvl5pPr marL="1779861" indent="0">
              <a:buNone/>
              <a:defRPr sz="900"/>
            </a:lvl5pPr>
            <a:lvl6pPr marL="2224829" indent="0">
              <a:buNone/>
              <a:defRPr sz="900"/>
            </a:lvl6pPr>
            <a:lvl7pPr marL="2669790" indent="0">
              <a:buNone/>
              <a:defRPr sz="900"/>
            </a:lvl7pPr>
            <a:lvl8pPr marL="3114753" indent="0">
              <a:buNone/>
              <a:defRPr sz="900"/>
            </a:lvl8pPr>
            <a:lvl9pPr marL="355970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871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574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6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7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97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62" tIns="35662" rIns="35662" bIns="356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97" y="1946700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62" tIns="35662" rIns="35662" bIns="356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66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1016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16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16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16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16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993" algn="ctr" defTabSz="41016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991" algn="ctr" defTabSz="41016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988" algn="ctr" defTabSz="41016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987" algn="ctr" defTabSz="41016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493" indent="-267493" algn="l" defTabSz="41016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4989" indent="-267493" algn="l" defTabSz="41016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2495" indent="-267493" algn="l" defTabSz="41016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9990" indent="-267493" algn="l" defTabSz="41016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7483" indent="-267493" algn="l" defTabSz="41016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8483" indent="-267493" algn="l" defTabSz="41016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9478" indent="-267493" algn="l" defTabSz="41016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0475" indent="-267493" algn="l" defTabSz="41016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1469" indent="-267493" algn="l" defTabSz="41016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93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991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988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987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986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981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981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976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892969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 bwMode="auto">
          <a:xfrm>
            <a:off x="892969" y="1946672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577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57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915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72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829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81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762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3643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1524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9406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863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320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777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5235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3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4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6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9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72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72" y="1946675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722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07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16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224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631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40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679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3520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1359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9199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608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016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423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830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8929" tIns="44465" rIns="88929" bIns="4446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730"/>
            <a:ext cx="8229600" cy="4525963"/>
          </a:xfrm>
          <a:prstGeom prst="rect">
            <a:avLst/>
          </a:prstGeom>
        </p:spPr>
        <p:txBody>
          <a:bodyPr vert="horz" lIns="88929" tIns="44465" rIns="88929" bIns="444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880"/>
            <a:ext cx="2133600" cy="365125"/>
          </a:xfrm>
          <a:prstGeom prst="rect">
            <a:avLst/>
          </a:prstGeom>
        </p:spPr>
        <p:txBody>
          <a:bodyPr vert="horz" lIns="88929" tIns="44465" rIns="88929" bIns="4446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992"/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992"/>
              <a:t>10/27/2013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880"/>
            <a:ext cx="2895600" cy="365125"/>
          </a:xfrm>
          <a:prstGeom prst="rect">
            <a:avLst/>
          </a:prstGeom>
        </p:spPr>
        <p:txBody>
          <a:bodyPr vert="horz" lIns="88929" tIns="44465" rIns="88929" bIns="4446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99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880"/>
            <a:ext cx="2133600" cy="365125"/>
          </a:xfrm>
          <a:prstGeom prst="rect">
            <a:avLst/>
          </a:prstGeom>
        </p:spPr>
        <p:txBody>
          <a:bodyPr vert="horz" lIns="88929" tIns="44465" rIns="88929" bIns="4446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992"/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99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1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88999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777" indent="-333777" algn="l" defTabSz="88999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2990" indent="-278215" algn="l" defTabSz="88999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436" indent="-222331" algn="l" defTabSz="8899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374" indent="-222331" algn="l" defTabSz="88999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2344" indent="-222331" algn="l" defTabSz="88999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7301" indent="-222331" algn="l" defTabSz="8899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2273" indent="-222331" algn="l" defTabSz="8899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7233" indent="-222331" algn="l" defTabSz="8899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82182" indent="-222331" algn="l" defTabSz="8899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961" algn="l" defTabSz="88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992" algn="l" defTabSz="88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896" algn="l" defTabSz="88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9861" algn="l" defTabSz="88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4829" algn="l" defTabSz="88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9790" algn="l" defTabSz="88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4753" algn="l" defTabSz="88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9706" algn="l" defTabSz="88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Admiral%20C.%20M.%20Chester&amp;source=images&amp;cd=&amp;cad=rja&amp;docid=MvMBuXMNyjmLfM&amp;tbnid=DfD8BsEebxNe-M:&amp;ved=0CAUQjRw&amp;url=http://www.arlingtoncemetery.net/cmchester.htm&amp;ei=cffvUdGCMIja8ASG4oDAAw&amp;bvm=bv.49641647,d.eWU&amp;psig=AFQjCNHuaCXRjM7KKgDdYThM8XpHBiq4gg&amp;ust=137476734195959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707%20jet&amp;source=images&amp;cd=&amp;cad=rja&amp;docid=UcI5VXBbfxpm1M&amp;tbnid=30PBCnXj7iCEiM:&amp;ved=0CAUQjRw&amp;url=http://www.aviation-history.com/boeing/707.html&amp;ei=pffvUejkH4P89QS1vYCIDg&amp;bvm=bv.49641647,d.eWU&amp;psig=AFQjCNFCMaqPWKSjT2nKpsFDR6AVvZ4txw&amp;ust=137476738094826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employment%20in%20the%20aircraft%20industry&amp;source=images&amp;cd=&amp;cad=rja&amp;docid=kmgicZ_3H8QxKM&amp;tbnid=uLrrpURJea9v-M:&amp;ved=0CAUQjRw&amp;url=http://selectusa.commerce.gov/industry-snapshots/aerospace-industry-united-states&amp;ei=G_jvUc-XF4Sc9QSvloGoCA&amp;bvm=bv.49641647,d.eWU&amp;psig=AFQjCNF-AAjEWgMVWZMlIlQBd0E-55o9vw&amp;ust=137476749423516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Bell%20GAM-63%20%E2%80%9CRascal%E2%80%9D&amp;source=images&amp;cd=&amp;cad=rja&amp;docid=jXF7w5rMHV9wIM&amp;tbnid=bO9XFfgOK4vpfM:&amp;ved=0CAUQjRw&amp;url=http://commons.wikimedia.org/wiki/File:Bell_GAM-63_Rascal_Air_to_surface_missile_-_1951.jpg&amp;ei=gfjvUcfbApPm9gS59oG4Bg&amp;bvm=bv.49641647,d.eWU&amp;psig=AFQjCNFoFrZgFCMkri-9lS3v1bLUCTrNuw&amp;ust=137476757920899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om/url?sa=i&amp;rct=j&amp;q=Bell%20GAM-63%20%E2%80%9CRascal&amp;source=images&amp;cd=&amp;cad=rja&amp;docid=pnAlhRGQU_DAlM&amp;tbnid=tURmaw_TIKn9VM:&amp;ved=0CAUQjRw&amp;url=http://www.designation-systems.net/dusrm/app1/gam-63.html&amp;ei=7PjvUZKRA4H48wTm7IDoAg&amp;bvm=bv.49641647,d.eWU&amp;psig=AFQjCNHijBQVgoYlVyHMayCpvVNPipvCsg&amp;ust=1374767709686012" TargetMode="Externa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google.com/url?sa=i&amp;rct=j&amp;q=&amp;esrc=s&amp;frm=1&amp;source=images&amp;cd=&amp;cad=rja&amp;docid=a6bHEYTnzkLnEM&amp;tbnid=o6Q7IB4jqzosnM:&amp;ved=0CAUQjRw&amp;url=http%3A%2F%2Fwww.australianhovercraft.com%2Fhovercraft_photos.htm&amp;ei=ZbhtUsblHIz-4APQqYCwDw&amp;bvm=bv.55123115,d.dmg&amp;psig=AFQjCNGxi4YHlmQzFLNpxw_KPJGdzEAphw&amp;ust=1383008403277504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google.com/url?sa=i&amp;rct=j&amp;q=&amp;esrc=s&amp;frm=1&amp;source=images&amp;cd=&amp;cad=rja&amp;docid=jCvY3tIwJy-g6M&amp;tbnid=EIEKq_5Rs1NWKM:&amp;ved=0CAUQjRw&amp;url=http%3A%2F%2Fwww.dynamicflight.com%2Faerodynamics%2Fground_effect%2F&amp;ei=KrdtUvCJIbGn4AP-4YCgBg&amp;bvm=bv.55123115,d.dmg&amp;psig=AFQjCNGxi4YHlmQzFLNpxw_KPJGdzEAphw&amp;ust=1383008403277504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80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8" tIns="32144" rIns="64288" bIns="32144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5" y="685353"/>
            <a:ext cx="8786813" cy="5866805"/>
          </a:xfrm>
        </p:spPr>
        <p:txBody>
          <a:bodyPr lIns="88892" tIns="50795" rIns="88892" bIns="50795" anchor="t"/>
          <a:lstStyle/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The intensity or strength of the vortices is directly proportional to the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________ </a:t>
            </a:r>
            <a:r>
              <a:rPr lang="en-US" altLang="en-US" sz="2500" b="1" dirty="0">
                <a:solidFill>
                  <a:srgbClr val="0070C0"/>
                </a:solidFill>
              </a:rPr>
              <a:t>of the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aircraft. 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An </a:t>
            </a:r>
            <a:r>
              <a:rPr lang="en-US" altLang="en-US" sz="2500" b="1" dirty="0">
                <a:solidFill>
                  <a:schemeClr val="tx1"/>
                </a:solidFill>
              </a:rPr>
              <a:t>aircraft will create wingtip vortices with maximum strength 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during which stages of flight?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rgbClr val="0070C0"/>
                </a:solidFill>
              </a:rPr>
              <a:t>To avoid wake turbulence/wake vortices a pilot should perform this action when </a:t>
            </a:r>
            <a:r>
              <a:rPr lang="en-US" altLang="en-US" sz="2500" b="1" dirty="0">
                <a:solidFill>
                  <a:srgbClr val="0070C0"/>
                </a:solidFill>
              </a:rPr>
              <a:t>taking off behind another aircraft.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What is the distance a pilot should remain behind another aircraft’s 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flight path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?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50245" lvl="0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If a pilot is unsure of the other aircraft’s takeoff or landing point,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what time provides </a:t>
            </a:r>
            <a:r>
              <a:rPr lang="en-US" altLang="en-US" sz="2500" b="1" dirty="0">
                <a:solidFill>
                  <a:srgbClr val="0070C0"/>
                </a:solidFill>
              </a:rPr>
              <a:t>a margin of safety that allows wake turbulence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dissipation?</a:t>
            </a:r>
            <a:endParaRPr lang="en-US" altLang="en-US" sz="2500" b="1" dirty="0">
              <a:solidFill>
                <a:srgbClr val="0070C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2" y="0"/>
            <a:ext cx="8229823" cy="837158"/>
          </a:xfrm>
        </p:spPr>
        <p:txBody>
          <a:bodyPr lIns="88892" tIns="50795" rIns="88892" bIns="50795"/>
          <a:lstStyle/>
          <a:p>
            <a:pPr algn="l" defTabSz="914098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10/28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99594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516" y="1371601"/>
            <a:ext cx="8337883" cy="953970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Avoid </a:t>
            </a:r>
            <a:r>
              <a:rPr lang="en-US" sz="2800" b="1" dirty="0">
                <a:solidFill>
                  <a:srgbClr val="FF0000"/>
                </a:solidFill>
              </a:rPr>
              <a:t>following another aircraft on a similar </a:t>
            </a:r>
            <a:r>
              <a:rPr lang="en-US" sz="2800" b="1" dirty="0" err="1">
                <a:solidFill>
                  <a:srgbClr val="FF0000"/>
                </a:solidFill>
              </a:rPr>
              <a:t>flightpath</a:t>
            </a:r>
            <a:r>
              <a:rPr lang="en-US" sz="2800" b="1" dirty="0">
                <a:solidFill>
                  <a:srgbClr val="FF0000"/>
                </a:solidFill>
              </a:rPr>
              <a:t> at an altitude within 1,000 feet. 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62" tIns="35662" rIns="35662" bIns="35662" numCol="1" anchor="ctr" anchorCtr="0" compatLnSpc="1">
            <a:prstTxWarp prst="textNoShape">
              <a:avLst/>
            </a:prstTxWarp>
          </a:bodyPr>
          <a:lstStyle>
            <a:lvl1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2pPr>
            <a:lvl3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3pPr>
            <a:lvl4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4pPr>
            <a:lvl5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5pPr>
            <a:lvl6pPr marL="320993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641991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962988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283987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r>
              <a:rPr lang="en-US" sz="4400" b="1" kern="0" dirty="0" smtClean="0"/>
              <a:t>Avoiding Wake Turbulence</a:t>
            </a:r>
            <a:endParaRPr lang="en-US" sz="18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9133766" cy="279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73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80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8" tIns="32144" rIns="64288" bIns="32144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5" y="685353"/>
            <a:ext cx="8786813" cy="5866805"/>
          </a:xfrm>
        </p:spPr>
        <p:txBody>
          <a:bodyPr lIns="88892" tIns="50795" rIns="88892" bIns="50795" anchor="t"/>
          <a:lstStyle/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The intensity or strength of the vortices is directly proportional to the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________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of the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aircraft. 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An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aircraft will create wingtip vortices with maximum strength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during which stages of flight?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To avoid wake turbulence/wake vortices a pilot should perform this action when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taking off behind another aircraft.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is the distance a pilot should remain behind another aircraft’s </a:t>
            </a:r>
            <a:r>
              <a:rPr lang="en-US" altLang="en-US" sz="2500" b="1" dirty="0" err="1" smtClean="0">
                <a:solidFill>
                  <a:schemeClr val="bg1">
                    <a:lumMod val="85000"/>
                  </a:schemeClr>
                </a:solidFill>
              </a:rPr>
              <a:t>flightpath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lvl="0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If a pilot is unsure of the other aircraft’s takeoff or landing point,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what time provides </a:t>
            </a:r>
            <a:r>
              <a:rPr lang="en-US" altLang="en-US" sz="2500" b="1" dirty="0">
                <a:solidFill>
                  <a:srgbClr val="0070C0"/>
                </a:solidFill>
              </a:rPr>
              <a:t>a margin of safety that allows wake turbulence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dissipation?</a:t>
            </a:r>
            <a:endParaRPr lang="en-US" altLang="en-US" sz="2500" b="1" dirty="0">
              <a:solidFill>
                <a:srgbClr val="0070C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2" y="0"/>
            <a:ext cx="8229823" cy="837158"/>
          </a:xfrm>
        </p:spPr>
        <p:txBody>
          <a:bodyPr lIns="88892" tIns="50795" rIns="88892" bIns="50795"/>
          <a:lstStyle/>
          <a:p>
            <a:pPr algn="l" defTabSz="914098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10/28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4257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517" y="1371601"/>
            <a:ext cx="4339388" cy="3539293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If </a:t>
            </a:r>
            <a:r>
              <a:rPr lang="en-US" sz="2800" b="1" dirty="0">
                <a:solidFill>
                  <a:srgbClr val="FF0000"/>
                </a:solidFill>
              </a:rPr>
              <a:t>a pilot is unsure of the other aircraft’s takeoff or landing point, approximately 3 minutes provides a margin of safety that allows wake turbulence </a:t>
            </a:r>
            <a:r>
              <a:rPr lang="en-US" sz="2800" b="1" dirty="0" smtClean="0">
                <a:solidFill>
                  <a:srgbClr val="FF0000"/>
                </a:solidFill>
              </a:rPr>
              <a:t>dissipation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62" tIns="35662" rIns="35662" bIns="35662" numCol="1" anchor="ctr" anchorCtr="0" compatLnSpc="1">
            <a:prstTxWarp prst="textNoShape">
              <a:avLst/>
            </a:prstTxWarp>
          </a:bodyPr>
          <a:lstStyle>
            <a:lvl1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2pPr>
            <a:lvl3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3pPr>
            <a:lvl4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4pPr>
            <a:lvl5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5pPr>
            <a:lvl6pPr marL="320993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641991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962988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283987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r>
              <a:rPr lang="en-US" sz="4400" b="1" kern="0" dirty="0" smtClean="0"/>
              <a:t>Avoiding Wake Turbulence</a:t>
            </a:r>
            <a:endParaRPr lang="en-US" sz="18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3243262" cy="315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0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27" y="175262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408001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43" tIns="49543" rIns="49543" bIns="49543" anchor="ctr"/>
          <a:lstStyle/>
          <a:p>
            <a:pPr defTabSz="88999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43" tIns="49543" rIns="49543" bIns="49543" anchor="ctr"/>
          <a:lstStyle/>
          <a:p>
            <a:pPr defTabSz="88999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86" tIns="49543" rIns="86386" bIns="49543" anchor="t">
            <a:normAutofit/>
          </a:bodyPr>
          <a:lstStyle/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October 28</a:t>
            </a:r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4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dirty="0" smtClean="0"/>
              <a:t> </a:t>
            </a:r>
            <a:r>
              <a:rPr lang="en-US" dirty="0"/>
              <a:t> 1907 </a:t>
            </a:r>
            <a:r>
              <a:rPr lang="en-US" dirty="0" smtClean="0"/>
              <a:t>— </a:t>
            </a:r>
            <a:r>
              <a:rPr lang="en-US" dirty="0"/>
              <a:t>Admiral C. M. Chester urges anti-submarine airships and shipboard airplanes at the International Aeronautic Congress. </a:t>
            </a:r>
            <a:endParaRPr lang="en-US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1" y="274588"/>
            <a:ext cx="8229823" cy="1143000"/>
          </a:xfrm>
        </p:spPr>
        <p:txBody>
          <a:bodyPr lIns="86386" tIns="49543" rIns="86386" bIns="49543"/>
          <a:lstStyle/>
          <a:p>
            <a:pPr defTabSz="88974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9698" name="Picture 2" descr="http://www.arlingtoncemetery.net/cmchester-photo-0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94657"/>
            <a:ext cx="25908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797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43" tIns="49543" rIns="49543" bIns="49543" anchor="ctr"/>
          <a:lstStyle/>
          <a:p>
            <a:pPr defTabSz="88999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43" tIns="49543" rIns="49543" bIns="49543" anchor="ctr"/>
          <a:lstStyle/>
          <a:p>
            <a:pPr defTabSz="88999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3353691"/>
          </a:xfrm>
        </p:spPr>
        <p:txBody>
          <a:bodyPr lIns="86386" tIns="49543" rIns="86386" bIns="49543" anchor="t">
            <a:normAutofit/>
          </a:bodyPr>
          <a:lstStyle/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October 28</a:t>
            </a:r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4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1957 - The </a:t>
            </a:r>
            <a:r>
              <a:rPr lang="en-US" dirty="0"/>
              <a:t>Boeing Airplane Company rolls out its first production 707 jet transport which is expected to fly in December. </a:t>
            </a:r>
            <a:endParaRPr lang="en-US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1" y="274588"/>
            <a:ext cx="8229823" cy="1143000"/>
          </a:xfrm>
        </p:spPr>
        <p:txBody>
          <a:bodyPr lIns="86386" tIns="49543" rIns="86386" bIns="49543"/>
          <a:lstStyle/>
          <a:p>
            <a:pPr defTabSz="88974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0722" name="Picture 2" descr="http://t1.gstatic.com/images?q=tbn:ANd9GcSV04mWLBBoWU6_G7U-46-NPhKNhTDm06tMkLy2hQEu_exyP_p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605" y="3783670"/>
            <a:ext cx="5343525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1290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43" tIns="49543" rIns="49543" bIns="49543" anchor="ctr"/>
          <a:lstStyle/>
          <a:p>
            <a:pPr defTabSz="88999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43" tIns="49543" rIns="49543" bIns="49543" anchor="ctr"/>
          <a:lstStyle/>
          <a:p>
            <a:pPr defTabSz="88999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86" tIns="49543" rIns="86386" bIns="49543" anchor="t">
            <a:normAutofit/>
          </a:bodyPr>
          <a:lstStyle/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October 28</a:t>
            </a:r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4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dirty="0" smtClean="0"/>
              <a:t> </a:t>
            </a:r>
            <a:r>
              <a:rPr lang="en-US" dirty="0"/>
              <a:t> 1957 </a:t>
            </a:r>
            <a:r>
              <a:rPr lang="en-US" dirty="0" smtClean="0"/>
              <a:t>— </a:t>
            </a:r>
            <a:r>
              <a:rPr lang="en-US" dirty="0"/>
              <a:t>Total employment in the aircraft industry will drop from a peak of 909,100 in April 1957 to about 800,000 monthly average, according to the American Aviation DAILY survey. </a:t>
            </a:r>
            <a:endParaRPr lang="en-US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1" y="274588"/>
            <a:ext cx="8229823" cy="1143000"/>
          </a:xfrm>
        </p:spPr>
        <p:txBody>
          <a:bodyPr lIns="86386" tIns="49543" rIns="86386" bIns="49543"/>
          <a:lstStyle/>
          <a:p>
            <a:pPr defTabSz="88974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1746" name="Picture 2" descr="http://selectusa.commerce.gov/sites/selectusa.commerce.gov/files/resize/sites/selectusa.gov/files/images/2011/may/dv174006-262x357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409950" cy="464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3759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43" tIns="49543" rIns="49543" bIns="49543" anchor="ctr"/>
          <a:lstStyle/>
          <a:p>
            <a:pPr defTabSz="88999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43" tIns="49543" rIns="49543" bIns="49543" anchor="ctr"/>
          <a:lstStyle/>
          <a:p>
            <a:pPr defTabSz="88999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86" tIns="49543" rIns="86386" bIns="49543" anchor="t">
            <a:normAutofit/>
          </a:bodyPr>
          <a:lstStyle/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October 28</a:t>
            </a:r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4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dirty="0" smtClean="0"/>
              <a:t> </a:t>
            </a:r>
            <a:r>
              <a:rPr lang="en-US" dirty="0"/>
              <a:t> 1957 </a:t>
            </a:r>
            <a:r>
              <a:rPr lang="en-US" dirty="0" smtClean="0"/>
              <a:t>— </a:t>
            </a:r>
            <a:r>
              <a:rPr lang="en-US" dirty="0"/>
              <a:t>The United States Air Force announces that its Bell GAM-63 “</a:t>
            </a:r>
            <a:r>
              <a:rPr lang="en-US" dirty="0" smtClean="0"/>
              <a:t>Rascal” </a:t>
            </a:r>
            <a:r>
              <a:rPr lang="en-US" dirty="0"/>
              <a:t>air-to-surface guided missile has hit three thousand-foot diameter target on last four launches. </a:t>
            </a:r>
            <a:endParaRPr lang="en-US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1" y="274588"/>
            <a:ext cx="8229823" cy="1143000"/>
          </a:xfrm>
        </p:spPr>
        <p:txBody>
          <a:bodyPr lIns="86386" tIns="49543" rIns="86386" bIns="49543"/>
          <a:lstStyle/>
          <a:p>
            <a:pPr defTabSz="88974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2770" name="Picture 2" descr="http://upload.wikimedia.org/wikipedia/commons/0/0d/Bell_GAM-63_Rascal_Air_to_surface_missile_-_195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121"/>
            <a:ext cx="3928550" cy="302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http://t2.gstatic.com/images?q=tbn:ANd9GcQWQHmKB7AEMOiv9JQGGvgKEtqAwDZtqAyQpj96CWCfmXCsk69gSQ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075" y="4191001"/>
            <a:ext cx="4114800" cy="26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833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27" y="175262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29709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362734"/>
              </p:ext>
            </p:extLst>
          </p:nvPr>
        </p:nvGraphicFramePr>
        <p:xfrm>
          <a:off x="533403" y="609600"/>
          <a:ext cx="8078784" cy="5916026"/>
        </p:xfrm>
        <a:graphic>
          <a:graphicData uri="http://schemas.openxmlformats.org/drawingml/2006/table">
            <a:tbl>
              <a:tblPr firstRow="1" firstCol="1" bandRow="1"/>
              <a:tblGrid>
                <a:gridCol w="1151484"/>
                <a:gridCol w="1153937"/>
                <a:gridCol w="1155163"/>
                <a:gridCol w="1153937"/>
                <a:gridCol w="1155163"/>
                <a:gridCol w="1155163"/>
                <a:gridCol w="1153937"/>
              </a:tblGrid>
              <a:tr h="2317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57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410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7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4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Forces of Flight</a:t>
                      </a:r>
                      <a:endParaRPr lang="en-US" sz="1300" b="1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8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9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4</a:t>
                      </a:r>
                      <a:endParaRPr lang="en-US" sz="1300" b="1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4 Quiz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err="1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FltLine</a:t>
                      </a: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 Friday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Simulator</a:t>
                      </a:r>
                      <a:endParaRPr lang="en-US" sz="1300" b="1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12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957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25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13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14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15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4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Lift/Drag Ratio</a:t>
                      </a:r>
                      <a:endParaRPr lang="en-US" sz="1300" b="1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16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17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4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Lift and Weight</a:t>
                      </a:r>
                      <a:endParaRPr lang="en-US" sz="1300" b="1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18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19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3019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26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20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4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Quiz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  <a:r>
                        <a:rPr lang="en-US" sz="1300" b="1" baseline="30000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st</a:t>
                      </a: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 Quarter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Grades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22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23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4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Wingtip Vortices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24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25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No</a:t>
                      </a:r>
                      <a:r>
                        <a:rPr lang="en-US" sz="1300" b="1" baseline="0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 School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552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55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28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4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Ground Effects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31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7926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October 2013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371600" y="4714568"/>
            <a:ext cx="1752600" cy="2057400"/>
          </a:xfrm>
          <a:prstGeom prst="ellipse">
            <a:avLst/>
          </a:prstGeom>
          <a:noFill/>
          <a:ln w="57150" cap="flat" cmpd="sng" algn="ctr">
            <a:solidFill>
              <a:srgbClr val="00206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00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27" y="175262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8393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27" y="175262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112725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/>
          </p:cNvSpPr>
          <p:nvPr/>
        </p:nvSpPr>
        <p:spPr bwMode="auto">
          <a:xfrm>
            <a:off x="178594" y="75902"/>
            <a:ext cx="8965406" cy="8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759" tIns="50729" rIns="88759" bIns="50729"/>
          <a:lstStyle/>
          <a:p>
            <a:pPr algn="ctr" defTabSz="912788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Chapter </a:t>
            </a:r>
            <a:r>
              <a:rPr lang="en-US" sz="38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4 </a:t>
            </a: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– </a:t>
            </a:r>
            <a:r>
              <a:rPr lang="en-US" sz="38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Aerodynamics </a:t>
            </a: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of Flight</a:t>
            </a:r>
          </a:p>
          <a:p>
            <a:pPr algn="ctr" defTabSz="912788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FAA – Pilot’s Handbook of Aeronautical Knowledge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219201"/>
            <a:ext cx="3937000" cy="51077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97" y="1143000"/>
            <a:ext cx="3920825" cy="523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3577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29" tIns="50729" rIns="50729" bIns="50729" anchor="ctr"/>
          <a:lstStyle/>
          <a:p>
            <a:pPr defTabSz="410142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29" tIns="50729" rIns="50729" bIns="50729" anchor="ctr"/>
          <a:lstStyle/>
          <a:p>
            <a:pPr defTabSz="410142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197" tIns="32095" rIns="64197" bIns="32095"/>
          <a:lstStyle/>
          <a:p>
            <a:pPr defTabSz="410142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65" y="1357313"/>
            <a:ext cx="8534549" cy="4054078"/>
          </a:xfrm>
        </p:spPr>
        <p:txBody>
          <a:bodyPr lIns="88759" tIns="50729" rIns="88759" bIns="50729" anchor="t"/>
          <a:lstStyle/>
          <a:p>
            <a:pPr marL="371134" indent="-294234" defTabSz="91278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371134" indent="-294234" defTabSz="91278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134" indent="-294234" defTabSz="91278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Identify in writing the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forces </a:t>
            </a: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acting on an aircraft in flight.</a:t>
            </a:r>
          </a:p>
          <a:p>
            <a:pPr marL="371229" indent="-294309" defTabSz="91302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0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Describe how the forces of light work and how to control them with the use of power and flight controls essential to flight.</a:t>
            </a:r>
            <a:endParaRPr lang="en-US" altLang="en-US" sz="20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371229" indent="-294309" defTabSz="91302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0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Describe the </a:t>
            </a:r>
            <a:r>
              <a:rPr lang="en-US" altLang="en-US" sz="20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aerodynamics of flight.</a:t>
            </a: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134" indent="-294234" defTabSz="91278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in writing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how design, weight, load factors, and gravity affect an aircraft during flight maneuvers.</a:t>
            </a: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76900" indent="0" defTabSz="91278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134" indent="-294234" defTabSz="91278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0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088" lvl="1" indent="-153800" defTabSz="912788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0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088" lvl="1" indent="-153800" defTabSz="912788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0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importance of Aeronautical Knowledge for the student pilot learning to fly.</a:t>
            </a:r>
            <a:endParaRPr lang="en-US" sz="2000" b="1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60" y="274588"/>
            <a:ext cx="8229823" cy="1143000"/>
          </a:xfrm>
        </p:spPr>
        <p:txBody>
          <a:bodyPr lIns="88759" tIns="50729" rIns="88759" bIns="50729"/>
          <a:lstStyle/>
          <a:p>
            <a:pPr algn="l" defTabSz="912788" eaLnBrk="1">
              <a:defRPr/>
            </a:pPr>
            <a:r>
              <a:rPr lang="en-U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7909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Ground Effect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517" y="1447800"/>
            <a:ext cx="4339388" cy="2677519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It is possible to fly an aircraft </a:t>
            </a:r>
            <a:r>
              <a:rPr lang="en-US" sz="2800" b="1" dirty="0" smtClean="0">
                <a:solidFill>
                  <a:srgbClr val="000000"/>
                </a:solidFill>
              </a:rPr>
              <a:t>at </a:t>
            </a:r>
            <a:r>
              <a:rPr lang="en-US" sz="2800" b="1" dirty="0">
                <a:solidFill>
                  <a:srgbClr val="000000"/>
                </a:solidFill>
              </a:rPr>
              <a:t>a slightly slower airspeed than that required to sustain level flight at higher altitudes.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91000"/>
            <a:ext cx="56483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31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Ground Effect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517" y="1295400"/>
            <a:ext cx="4339388" cy="5262842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When an aircraft in flight comes within several feet of the </a:t>
            </a:r>
            <a:r>
              <a:rPr lang="en-US" sz="2800" b="1" dirty="0" smtClean="0">
                <a:solidFill>
                  <a:srgbClr val="FF0000"/>
                </a:solidFill>
              </a:rPr>
              <a:t>surface </a:t>
            </a:r>
            <a:r>
              <a:rPr lang="en-US" sz="2800" b="1" dirty="0" smtClean="0">
                <a:solidFill>
                  <a:srgbClr val="000000"/>
                </a:solidFill>
              </a:rPr>
              <a:t>a </a:t>
            </a:r>
            <a:r>
              <a:rPr lang="en-US" sz="2800" b="1" dirty="0">
                <a:solidFill>
                  <a:srgbClr val="000000"/>
                </a:solidFill>
              </a:rPr>
              <a:t>change occurs in the three-dimensional flow pattern around the aircraft because the vertical component of </a:t>
            </a:r>
            <a:r>
              <a:rPr lang="en-US" sz="2800" b="1" dirty="0">
                <a:solidFill>
                  <a:srgbClr val="FF0000"/>
                </a:solidFill>
              </a:rPr>
              <a:t>the airflow around the wing is restricted by the surface. </a:t>
            </a:r>
          </a:p>
        </p:txBody>
      </p:sp>
      <p:pic>
        <p:nvPicPr>
          <p:cNvPr id="5122" name="Picture 2" descr="http://www.australianhovercraft.com/ge_span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68361"/>
            <a:ext cx="3957092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14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Ground Effect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517" y="1295400"/>
            <a:ext cx="4339388" cy="2677519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Ground </a:t>
            </a:r>
            <a:r>
              <a:rPr lang="en-US" sz="2800" b="1" dirty="0" smtClean="0">
                <a:solidFill>
                  <a:srgbClr val="FF0000"/>
                </a:solidFill>
              </a:rPr>
              <a:t>effect is </a:t>
            </a:r>
            <a:r>
              <a:rPr lang="en-US" sz="2800" b="1" dirty="0" smtClean="0">
                <a:solidFill>
                  <a:srgbClr val="FF0000"/>
                </a:solidFill>
              </a:rPr>
              <a:t>due to the interference of the ground (or water) surface with the airflow patterns about the aircraft in flight.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439" y="4381500"/>
            <a:ext cx="5586779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29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Ground Effect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517" y="1295400"/>
            <a:ext cx="3994483" cy="5262842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The reduction in induced flow due to </a:t>
            </a:r>
            <a:r>
              <a:rPr lang="en-US" sz="2800" b="1" dirty="0">
                <a:solidFill>
                  <a:srgbClr val="FF0000"/>
                </a:solidFill>
              </a:rPr>
              <a:t>ground effect causes a significant reduction in induced drag </a:t>
            </a:r>
            <a:r>
              <a:rPr lang="en-US" sz="2800" b="1" dirty="0">
                <a:solidFill>
                  <a:srgbClr val="000000"/>
                </a:solidFill>
              </a:rPr>
              <a:t>but causes no direct effect on parasite </a:t>
            </a:r>
            <a:r>
              <a:rPr lang="en-US" sz="2800" b="1" dirty="0" smtClean="0">
                <a:solidFill>
                  <a:srgbClr val="000000"/>
                </a:solidFill>
              </a:rPr>
              <a:t>drag</a:t>
            </a:r>
          </a:p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thrust required at low speeds will be reduced.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2415"/>
            <a:ext cx="5142271" cy="213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32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Ground Effect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517" y="1295400"/>
            <a:ext cx="4339388" cy="3108406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Ground effect will </a:t>
            </a:r>
            <a:r>
              <a:rPr lang="en-US" sz="2800" b="1" dirty="0">
                <a:solidFill>
                  <a:srgbClr val="000000"/>
                </a:solidFill>
              </a:rPr>
              <a:t>cause an increase in the local pressure at the static source and </a:t>
            </a:r>
            <a:r>
              <a:rPr lang="en-US" sz="2800" b="1" dirty="0">
                <a:solidFill>
                  <a:srgbClr val="FF0000"/>
                </a:solidFill>
              </a:rPr>
              <a:t>produce a lower indication of airspeed and altitude.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439" y="4381500"/>
            <a:ext cx="5586779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72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Ground Effect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517" y="1295400"/>
            <a:ext cx="4339388" cy="2246632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Thus</a:t>
            </a:r>
            <a:r>
              <a:rPr lang="en-US" sz="2800" b="1" dirty="0">
                <a:solidFill>
                  <a:srgbClr val="000000"/>
                </a:solidFill>
              </a:rPr>
              <a:t>, an aircraft may be airborne at an indicated airspeed less than that normally required.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2400"/>
            <a:ext cx="798021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47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516" y="990600"/>
            <a:ext cx="8642683" cy="2677519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 large </a:t>
            </a:r>
            <a:r>
              <a:rPr lang="en-US" sz="2800" b="1" dirty="0">
                <a:solidFill>
                  <a:srgbClr val="FF0000"/>
                </a:solidFill>
              </a:rPr>
              <a:t>reduction in induced drag </a:t>
            </a:r>
            <a:r>
              <a:rPr lang="en-US" sz="2800" b="1" dirty="0"/>
              <a:t>will take place </a:t>
            </a:r>
            <a:r>
              <a:rPr lang="en-US" sz="2800" b="1" dirty="0">
                <a:solidFill>
                  <a:srgbClr val="FF0000"/>
                </a:solidFill>
              </a:rPr>
              <a:t>only when the wing is very close to the ground.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Ground </a:t>
            </a:r>
            <a:r>
              <a:rPr lang="en-US" sz="2800" b="1" dirty="0">
                <a:solidFill>
                  <a:srgbClr val="FF0000"/>
                </a:solidFill>
              </a:rPr>
              <a:t>effect is most </a:t>
            </a:r>
            <a:r>
              <a:rPr lang="en-US" sz="2800" b="1" dirty="0"/>
              <a:t>usually recognized </a:t>
            </a:r>
            <a:r>
              <a:rPr lang="en-US" sz="2800" b="1" dirty="0">
                <a:solidFill>
                  <a:srgbClr val="FF0000"/>
                </a:solidFill>
              </a:rPr>
              <a:t>during the liftoff for takeoff or just prior to touchdown when landing.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62" tIns="35662" rIns="35662" bIns="35662" numCol="1" anchor="ctr" anchorCtr="0" compatLnSpc="1">
            <a:prstTxWarp prst="textNoShape">
              <a:avLst/>
            </a:prstTxWarp>
          </a:bodyPr>
          <a:lstStyle>
            <a:lvl1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2pPr>
            <a:lvl3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3pPr>
            <a:lvl4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4pPr>
            <a:lvl5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5pPr>
            <a:lvl6pPr marL="320993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641991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962988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283987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r>
              <a:rPr lang="en-US" sz="4400" b="1" kern="0" dirty="0" smtClean="0"/>
              <a:t>Ground Effect</a:t>
            </a:r>
            <a:endParaRPr lang="en-US" sz="18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53" y="3668119"/>
            <a:ext cx="7831008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52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80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8" tIns="32144" rIns="64288" bIns="32144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5" y="685353"/>
            <a:ext cx="8786813" cy="5866805"/>
          </a:xfrm>
        </p:spPr>
        <p:txBody>
          <a:bodyPr lIns="88892" tIns="50795" rIns="88892" bIns="50795" anchor="t"/>
          <a:lstStyle/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The intensity or strength of the vortices is directly proportional to the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________ </a:t>
            </a:r>
            <a:r>
              <a:rPr lang="en-US" altLang="en-US" sz="2500" b="1" dirty="0">
                <a:solidFill>
                  <a:srgbClr val="0070C0"/>
                </a:solidFill>
              </a:rPr>
              <a:t>of the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aircraft. 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An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aircraft will create wingtip vortices with maximum strength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during which stages of flight?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To avoid wake turbulence/wake vortices a pilot should perform this action when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taking off behind another aircraft.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is the distance a pilot should remain behind another aircraft’s </a:t>
            </a:r>
            <a:r>
              <a:rPr lang="en-US" altLang="en-US" sz="2500" b="1" dirty="0" err="1" smtClean="0">
                <a:solidFill>
                  <a:schemeClr val="bg1">
                    <a:lumMod val="85000"/>
                  </a:schemeClr>
                </a:solidFill>
              </a:rPr>
              <a:t>flightpath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lvl="0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If a pilot is unsure of the other aircraft’s takeoff or landing point,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time provides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a margin of safety that allows wake turbulence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dissipation?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2" y="0"/>
            <a:ext cx="8229823" cy="837158"/>
          </a:xfrm>
        </p:spPr>
        <p:txBody>
          <a:bodyPr lIns="88892" tIns="50795" rIns="88892" bIns="50795"/>
          <a:lstStyle/>
          <a:p>
            <a:pPr algn="l" defTabSz="914098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10/28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4257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516" y="838200"/>
            <a:ext cx="8642683" cy="6124616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takeoff phase of flight, </a:t>
            </a:r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aircraft leaving ground effect will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pPr marL="798929" lvl="1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Require </a:t>
            </a:r>
            <a:r>
              <a:rPr lang="en-US" sz="2800" b="1" dirty="0">
                <a:solidFill>
                  <a:srgbClr val="FF0000"/>
                </a:solidFill>
              </a:rPr>
              <a:t>an increase in AOA to maintain the same CL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pPr marL="798929" lvl="1" indent="-342415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798929" lvl="1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Experience </a:t>
            </a:r>
            <a:r>
              <a:rPr lang="en-US" sz="2800" b="1" dirty="0">
                <a:solidFill>
                  <a:srgbClr val="FF0000"/>
                </a:solidFill>
              </a:rPr>
              <a:t>an increase in induced drag and thrust required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pPr marL="798929" lvl="1" indent="-342415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798929" lvl="1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Experience </a:t>
            </a:r>
            <a:r>
              <a:rPr lang="en-US" sz="2800" b="1" dirty="0">
                <a:solidFill>
                  <a:srgbClr val="FF0000"/>
                </a:solidFill>
              </a:rPr>
              <a:t>a decrease in stability and a nose-up change in moment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pPr marL="798929" lvl="1" indent="-342415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798929" lvl="1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Experience </a:t>
            </a:r>
            <a:r>
              <a:rPr lang="en-US" sz="2800" b="1" dirty="0">
                <a:solidFill>
                  <a:srgbClr val="FF0000"/>
                </a:solidFill>
              </a:rPr>
              <a:t>a reduction in static source pressure and increase in indicated airspeed.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457200" y="-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62" tIns="35662" rIns="35662" bIns="35662" numCol="1" anchor="ctr" anchorCtr="0" compatLnSpc="1">
            <a:prstTxWarp prst="textNoShape">
              <a:avLst/>
            </a:prstTxWarp>
          </a:bodyPr>
          <a:lstStyle>
            <a:lvl1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2pPr>
            <a:lvl3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3pPr>
            <a:lvl4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4pPr>
            <a:lvl5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5pPr>
            <a:lvl6pPr marL="320993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641991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962988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283987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r>
              <a:rPr lang="en-US" sz="4400" b="1" kern="0" dirty="0" smtClean="0"/>
              <a:t>Ground Effect</a:t>
            </a:r>
            <a:endParaRPr lang="en-US" sz="18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238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516" y="990600"/>
            <a:ext cx="8642683" cy="2677519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 </a:t>
            </a:r>
            <a:r>
              <a:rPr lang="en-US" sz="2800" b="1" dirty="0">
                <a:solidFill>
                  <a:srgbClr val="FF0000"/>
                </a:solidFill>
              </a:rPr>
              <a:t>hazardous situation is possible because </a:t>
            </a:r>
            <a:r>
              <a:rPr lang="en-US" sz="2800" b="1" dirty="0"/>
              <a:t>the recommended takeoff speed may not be achieved. </a:t>
            </a:r>
            <a:endParaRPr lang="en-US" sz="2800" b="1" dirty="0" smtClean="0"/>
          </a:p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/>
              <a:t>Due </a:t>
            </a:r>
            <a:r>
              <a:rPr lang="en-US" sz="2800" b="1" dirty="0"/>
              <a:t>to the reduced drag in ground effect, </a:t>
            </a:r>
            <a:r>
              <a:rPr lang="en-US" sz="2800" b="1" dirty="0">
                <a:solidFill>
                  <a:srgbClr val="FF0000"/>
                </a:solidFill>
              </a:rPr>
              <a:t>the aircraft may seem capable of takeoff well below the recommended speed. 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62" tIns="35662" rIns="35662" bIns="35662" numCol="1" anchor="ctr" anchorCtr="0" compatLnSpc="1">
            <a:prstTxWarp prst="textNoShape">
              <a:avLst/>
            </a:prstTxWarp>
          </a:bodyPr>
          <a:lstStyle>
            <a:lvl1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2pPr>
            <a:lvl3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3pPr>
            <a:lvl4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4pPr>
            <a:lvl5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5pPr>
            <a:lvl6pPr marL="320993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641991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962988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283987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r>
              <a:rPr lang="en-US" sz="4400" b="1" kern="0" dirty="0" smtClean="0"/>
              <a:t>Ground Effect</a:t>
            </a:r>
            <a:endParaRPr lang="en-US" sz="18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68119"/>
            <a:ext cx="6966289" cy="318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88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516" y="990600"/>
            <a:ext cx="8642683" cy="2677519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In </a:t>
            </a:r>
            <a:r>
              <a:rPr lang="en-US" sz="2800" b="1" dirty="0">
                <a:solidFill>
                  <a:srgbClr val="FF0000"/>
                </a:solidFill>
              </a:rPr>
              <a:t>extreme conditions, such as high gross weight, high density altitude, and high temperature, a deficiency of airspeed during takeoff may permit the aircraft to become airborne but be incapable of sustaining flight out of ground effect.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62" tIns="35662" rIns="35662" bIns="35662" numCol="1" anchor="ctr" anchorCtr="0" compatLnSpc="1">
            <a:prstTxWarp prst="textNoShape">
              <a:avLst/>
            </a:prstTxWarp>
          </a:bodyPr>
          <a:lstStyle>
            <a:lvl1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2pPr>
            <a:lvl3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3pPr>
            <a:lvl4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4pPr>
            <a:lvl5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5pPr>
            <a:lvl6pPr marL="320993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641991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962988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283987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r>
              <a:rPr lang="en-US" sz="4400" b="1" kern="0" dirty="0" smtClean="0"/>
              <a:t>Ground Effect</a:t>
            </a:r>
            <a:endParaRPr lang="en-US" sz="18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611984"/>
            <a:ext cx="4876800" cy="3121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2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516" y="990600"/>
            <a:ext cx="8642683" cy="4831955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manufacturer’s recommended takeoff speed is necessary to provide adequate initial climb performance.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/>
              <a:t>It </a:t>
            </a:r>
            <a:r>
              <a:rPr lang="en-US" sz="2800" b="1" dirty="0"/>
              <a:t>is </a:t>
            </a:r>
            <a:r>
              <a:rPr lang="en-US" sz="2800" b="1" dirty="0" smtClean="0"/>
              <a:t>important </a:t>
            </a:r>
            <a:r>
              <a:rPr lang="en-US" sz="2800" b="1" dirty="0"/>
              <a:t>that a definite climb be established before a pilot retracts the landing gear or flaps. </a:t>
            </a:r>
            <a:endParaRPr lang="en-US" sz="2800" b="1" dirty="0" smtClean="0"/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Never </a:t>
            </a:r>
            <a:r>
              <a:rPr lang="en-US" sz="2800" b="1" dirty="0">
                <a:solidFill>
                  <a:srgbClr val="FF0000"/>
                </a:solidFill>
              </a:rPr>
              <a:t>retract the landing gear or flaps prior to establishing a positive rate of climb, and only after achieving a safe altitude.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62" tIns="35662" rIns="35662" bIns="35662" numCol="1" anchor="ctr" anchorCtr="0" compatLnSpc="1">
            <a:prstTxWarp prst="textNoShape">
              <a:avLst/>
            </a:prstTxWarp>
          </a:bodyPr>
          <a:lstStyle>
            <a:lvl1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2pPr>
            <a:lvl3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3pPr>
            <a:lvl4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4pPr>
            <a:lvl5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5pPr>
            <a:lvl6pPr marL="320993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641991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962988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283987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r>
              <a:rPr lang="en-US" sz="4400" b="1" kern="0" dirty="0" smtClean="0"/>
              <a:t>Ground Effect</a:t>
            </a:r>
            <a:endParaRPr lang="en-US" sz="18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555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516" y="990600"/>
            <a:ext cx="8642683" cy="2246632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D</a:t>
            </a:r>
            <a:r>
              <a:rPr lang="en-US" sz="2800" b="1" dirty="0" smtClean="0">
                <a:solidFill>
                  <a:srgbClr val="FF0000"/>
                </a:solidFill>
              </a:rPr>
              <a:t>uring </a:t>
            </a:r>
            <a:r>
              <a:rPr lang="en-US" sz="2800" b="1" dirty="0">
                <a:solidFill>
                  <a:srgbClr val="FF0000"/>
                </a:solidFill>
              </a:rPr>
              <a:t>the landing phase of flight, the aircraft is brought into ground effect with a constant AOA, the aircraft experiences an increase in CL and a reduction in the thrust required, and a “floating” effect may occur.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62" tIns="35662" rIns="35662" bIns="35662" numCol="1" anchor="ctr" anchorCtr="0" compatLnSpc="1">
            <a:prstTxWarp prst="textNoShape">
              <a:avLst/>
            </a:prstTxWarp>
          </a:bodyPr>
          <a:lstStyle>
            <a:lvl1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2pPr>
            <a:lvl3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3pPr>
            <a:lvl4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4pPr>
            <a:lvl5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5pPr>
            <a:lvl6pPr marL="320993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641991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962988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283987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r>
              <a:rPr lang="en-US" sz="4400" b="1" kern="0" dirty="0" smtClean="0"/>
              <a:t>Ground Effect</a:t>
            </a:r>
            <a:endParaRPr lang="en-US" sz="18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http://www.dynamicflight.com/aerodynamics/ground_effect/foilcomp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901" y="2819400"/>
            <a:ext cx="3438525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63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516" y="1592420"/>
            <a:ext cx="4375483" cy="5262842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Any </a:t>
            </a:r>
            <a:r>
              <a:rPr lang="en-US" sz="2800" b="1" dirty="0">
                <a:solidFill>
                  <a:srgbClr val="FF0000"/>
                </a:solidFill>
              </a:rPr>
              <a:t>excess speed at the point of flare may incur a considerable “float” </a:t>
            </a:r>
            <a:r>
              <a:rPr lang="en-US" sz="2800" b="1" dirty="0" smtClean="0">
                <a:solidFill>
                  <a:srgbClr val="FF0000"/>
                </a:solidFill>
              </a:rPr>
              <a:t>distance.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 </a:t>
            </a:r>
          </a:p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As </a:t>
            </a:r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aircraft nears the ground, a reduced power setting is necessary or the reduced thrust required would allow the aircraft to </a:t>
            </a:r>
            <a:r>
              <a:rPr lang="en-US" sz="2800" b="1" dirty="0" smtClean="0">
                <a:solidFill>
                  <a:srgbClr val="FF0000"/>
                </a:solidFill>
              </a:rPr>
              <a:t>climb.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62" tIns="35662" rIns="35662" bIns="35662" numCol="1" anchor="ctr" anchorCtr="0" compatLnSpc="1">
            <a:prstTxWarp prst="textNoShape">
              <a:avLst/>
            </a:prstTxWarp>
          </a:bodyPr>
          <a:lstStyle>
            <a:lvl1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2pPr>
            <a:lvl3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3pPr>
            <a:lvl4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4pPr>
            <a:lvl5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5pPr>
            <a:lvl6pPr marL="320993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641991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962988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283987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r>
              <a:rPr lang="en-US" sz="4400" b="1" kern="0" dirty="0" smtClean="0"/>
              <a:t>Ground Effect</a:t>
            </a:r>
            <a:endParaRPr lang="en-US" sz="18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514600"/>
            <a:ext cx="4339287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15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899" y="1752601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7" name="AutoShape 2"/>
          <p:cNvSpPr>
            <a:spLocks/>
          </p:cNvSpPr>
          <p:nvPr/>
        </p:nvSpPr>
        <p:spPr bwMode="auto">
          <a:xfrm>
            <a:off x="485553" y="5938242"/>
            <a:ext cx="3690193" cy="93315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21489"/>
                </a:lnTo>
                <a:lnTo>
                  <a:pt x="17056" y="21600"/>
                </a:lnTo>
                <a:lnTo>
                  <a:pt x="46" y="14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8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9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50" name="Rectangle 5"/>
          <p:cNvSpPr>
            <a:spLocks/>
          </p:cNvSpPr>
          <p:nvPr/>
        </p:nvSpPr>
        <p:spPr bwMode="auto">
          <a:xfrm>
            <a:off x="380633" y="151808"/>
            <a:ext cx="8610451" cy="58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77" tIns="50788" rIns="88877" bIns="50788"/>
          <a:lstStyle/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Lesson Closure - 3 – 2 - 1</a:t>
            </a: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grpSp>
        <p:nvGrpSpPr>
          <p:cNvPr id="57351" name="Group 6"/>
          <p:cNvGrpSpPr>
            <a:grpSpLocks/>
          </p:cNvGrpSpPr>
          <p:nvPr/>
        </p:nvGrpSpPr>
        <p:grpSpPr bwMode="auto">
          <a:xfrm>
            <a:off x="179710" y="1237878"/>
            <a:ext cx="4468192" cy="2153171"/>
            <a:chOff x="0" y="0"/>
            <a:chExt cx="485" cy="231"/>
          </a:xfrm>
        </p:grpSpPr>
        <p:sp>
          <p:nvSpPr>
            <p:cNvPr id="57358" name="AutoShape 7"/>
            <p:cNvSpPr>
              <a:spLocks/>
            </p:cNvSpPr>
            <p:nvPr/>
          </p:nvSpPr>
          <p:spPr bwMode="auto">
            <a:xfrm>
              <a:off x="0" y="0"/>
              <a:ext cx="485" cy="231"/>
            </a:xfrm>
            <a:prstGeom prst="roundRect">
              <a:avLst>
                <a:gd name="adj" fmla="val 11718"/>
              </a:avLst>
            </a:prstGeom>
            <a:solidFill>
              <a:srgbClr val="FFC00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66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9" name="Rectangle 8"/>
            <p:cNvSpPr>
              <a:spLocks/>
            </p:cNvSpPr>
            <p:nvPr/>
          </p:nvSpPr>
          <p:spPr bwMode="auto">
            <a:xfrm>
              <a:off x="7" y="37"/>
              <a:ext cx="476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95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3. List 3 things you learned today.</a:t>
              </a:r>
              <a:endParaRPr lang="en-US" sz="25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  <p:grpSp>
        <p:nvGrpSpPr>
          <p:cNvPr id="57352" name="Group 12"/>
          <p:cNvGrpSpPr>
            <a:grpSpLocks/>
          </p:cNvGrpSpPr>
          <p:nvPr/>
        </p:nvGrpSpPr>
        <p:grpSpPr bwMode="auto">
          <a:xfrm>
            <a:off x="2550547" y="4008318"/>
            <a:ext cx="3953619" cy="2311673"/>
            <a:chOff x="0" y="0"/>
            <a:chExt cx="443" cy="259"/>
          </a:xfrm>
        </p:grpSpPr>
        <p:sp>
          <p:nvSpPr>
            <p:cNvPr id="57356" name="AutoShape 13"/>
            <p:cNvSpPr>
              <a:spLocks/>
            </p:cNvSpPr>
            <p:nvPr/>
          </p:nvSpPr>
          <p:spPr bwMode="auto">
            <a:xfrm>
              <a:off x="0" y="0"/>
              <a:ext cx="443" cy="259"/>
            </a:xfrm>
            <a:prstGeom prst="roundRect">
              <a:avLst>
                <a:gd name="adj" fmla="val 11718"/>
              </a:avLst>
            </a:prstGeom>
            <a:solidFill>
              <a:srgbClr val="00B0F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66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7" name="Rectangle 14"/>
            <p:cNvSpPr>
              <a:spLocks/>
            </p:cNvSpPr>
            <p:nvPr/>
          </p:nvSpPr>
          <p:spPr bwMode="auto">
            <a:xfrm>
              <a:off x="16" y="24"/>
              <a:ext cx="41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95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FFFFFF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1. Create (1) quiz question with answer about today’s lesson.</a:t>
              </a:r>
              <a:endParaRPr lang="en-US" sz="20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  <p:grpSp>
        <p:nvGrpSpPr>
          <p:cNvPr id="57353" name="Group 15"/>
          <p:cNvGrpSpPr>
            <a:grpSpLocks/>
          </p:cNvGrpSpPr>
          <p:nvPr/>
        </p:nvGrpSpPr>
        <p:grpSpPr bwMode="auto">
          <a:xfrm>
            <a:off x="4740549" y="1141885"/>
            <a:ext cx="4145607" cy="2249165"/>
            <a:chOff x="0" y="0"/>
            <a:chExt cx="465" cy="252"/>
          </a:xfrm>
        </p:grpSpPr>
        <p:sp>
          <p:nvSpPr>
            <p:cNvPr id="57354" name="AutoShape 16"/>
            <p:cNvSpPr>
              <a:spLocks/>
            </p:cNvSpPr>
            <p:nvPr/>
          </p:nvSpPr>
          <p:spPr bwMode="auto">
            <a:xfrm>
              <a:off x="0" y="0"/>
              <a:ext cx="463" cy="252"/>
            </a:xfrm>
            <a:prstGeom prst="roundRect">
              <a:avLst>
                <a:gd name="adj" fmla="val 11718"/>
              </a:avLst>
            </a:prstGeom>
            <a:solidFill>
              <a:srgbClr val="FFFF0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66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5" name="Rectangle 17"/>
            <p:cNvSpPr>
              <a:spLocks/>
            </p:cNvSpPr>
            <p:nvPr/>
          </p:nvSpPr>
          <p:spPr bwMode="auto">
            <a:xfrm>
              <a:off x="11" y="46"/>
              <a:ext cx="454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95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2. List 2 things you have questions about today’s lesson.</a:t>
              </a:r>
              <a:endParaRPr lang="en-US" sz="25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0963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517" y="1371601"/>
            <a:ext cx="4339388" cy="3970180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intensity or strength of the vortices is directly proportional to the weight of the aircraft and inversely proportional to the wingspan and speed of the aircraft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62" tIns="35662" rIns="35662" bIns="35662" numCol="1" anchor="ctr" anchorCtr="0" compatLnSpc="1">
            <a:prstTxWarp prst="textNoShape">
              <a:avLst/>
            </a:prstTxWarp>
          </a:bodyPr>
          <a:lstStyle>
            <a:lvl1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2pPr>
            <a:lvl3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3pPr>
            <a:lvl4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4pPr>
            <a:lvl5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5pPr>
            <a:lvl6pPr marL="320993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641991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962988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283987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r>
              <a:rPr lang="en-US" sz="4400" b="1" kern="0" smtClean="0"/>
              <a:t>Wingtip Vortices</a:t>
            </a:r>
            <a:br>
              <a:rPr lang="en-US" sz="4400" b="1" kern="0" smtClean="0"/>
            </a:br>
            <a:r>
              <a:rPr lang="en-US" sz="3600" b="1" kern="0" smtClean="0"/>
              <a:t>(Formation of Vortices)</a:t>
            </a:r>
            <a:endParaRPr lang="en-US" sz="18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305" y="1828800"/>
            <a:ext cx="4150895" cy="403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63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80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8" tIns="32144" rIns="64288" bIns="32144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5" y="685353"/>
            <a:ext cx="8786813" cy="5866805"/>
          </a:xfrm>
        </p:spPr>
        <p:txBody>
          <a:bodyPr lIns="88892" tIns="50795" rIns="88892" bIns="50795" anchor="t"/>
          <a:lstStyle/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The intensity or strength of the vortices is directly proportional to the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________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of the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aircraft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. 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An </a:t>
            </a:r>
            <a:r>
              <a:rPr lang="en-US" altLang="en-US" sz="2500" b="1" dirty="0">
                <a:solidFill>
                  <a:schemeClr val="tx1"/>
                </a:solidFill>
              </a:rPr>
              <a:t>aircraft will create wingtip vortices with maximum strength 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during which stages of flight?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To avoid wake turbulence/wake vortices a pilot should perform this action when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taking off behind another aircraft.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is the distance a pilot should remain behind another aircraft’s </a:t>
            </a:r>
            <a:r>
              <a:rPr lang="en-US" altLang="en-US" sz="2500" b="1" dirty="0" err="1" smtClean="0">
                <a:solidFill>
                  <a:schemeClr val="bg1">
                    <a:lumMod val="85000"/>
                  </a:schemeClr>
                </a:solidFill>
              </a:rPr>
              <a:t>flightpath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lvl="0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If a pilot is unsure of the other aircraft’s takeoff or landing point,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time provides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a margin of safety that allows wake turbulence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dissipation?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2" y="0"/>
            <a:ext cx="8229823" cy="837158"/>
          </a:xfrm>
        </p:spPr>
        <p:txBody>
          <a:bodyPr lIns="88892" tIns="50795" rIns="88892" bIns="50795"/>
          <a:lstStyle/>
          <a:p>
            <a:pPr algn="l" defTabSz="914098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10/28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4257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517" y="1371601"/>
            <a:ext cx="4339388" cy="3539293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Thus</a:t>
            </a:r>
            <a:r>
              <a:rPr lang="en-US" sz="2800" b="1" dirty="0">
                <a:solidFill>
                  <a:srgbClr val="FF0000"/>
                </a:solidFill>
              </a:rPr>
              <a:t>, an aircraft will create wingtip vortices with maximum strength occurring during the takeoff, climb, and landing phases of flight. 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62" tIns="35662" rIns="35662" bIns="35662" numCol="1" anchor="ctr" anchorCtr="0" compatLnSpc="1">
            <a:prstTxWarp prst="textNoShape">
              <a:avLst/>
            </a:prstTxWarp>
          </a:bodyPr>
          <a:lstStyle>
            <a:lvl1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2pPr>
            <a:lvl3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3pPr>
            <a:lvl4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4pPr>
            <a:lvl5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5pPr>
            <a:lvl6pPr marL="320993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641991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962988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283987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r>
              <a:rPr lang="en-US" sz="4400" b="1" kern="0" smtClean="0"/>
              <a:t>Wingtip Vortices</a:t>
            </a:r>
            <a:br>
              <a:rPr lang="en-US" sz="4400" b="1" kern="0" smtClean="0"/>
            </a:br>
            <a:r>
              <a:rPr lang="en-US" sz="3600" b="1" kern="0" smtClean="0"/>
              <a:t>(Formation of Vortices)</a:t>
            </a:r>
            <a:endParaRPr lang="en-US" sz="18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793" y="2590800"/>
            <a:ext cx="3852862" cy="374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78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80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8" tIns="32144" rIns="64288" bIns="32144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5" y="685353"/>
            <a:ext cx="8786813" cy="5866805"/>
          </a:xfrm>
        </p:spPr>
        <p:txBody>
          <a:bodyPr lIns="88892" tIns="50795" rIns="88892" bIns="50795" anchor="t"/>
          <a:lstStyle/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The intensity or strength of the vortices is directly proportional to the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________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of the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aircraft. 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An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aircraft will create wingtip vortices with maximum strength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during which stages of flight?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rgbClr val="0070C0"/>
                </a:solidFill>
              </a:rPr>
              <a:t>To avoid wake turbulence/wake vortices a pilot should perform this action when </a:t>
            </a:r>
            <a:r>
              <a:rPr lang="en-US" altLang="en-US" sz="2500" b="1" dirty="0">
                <a:solidFill>
                  <a:srgbClr val="0070C0"/>
                </a:solidFill>
              </a:rPr>
              <a:t>taking off behind another aircraft.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is the distance a pilot should remain behind another aircraft’s </a:t>
            </a:r>
            <a:r>
              <a:rPr lang="en-US" altLang="en-US" sz="2500" b="1" dirty="0" err="1" smtClean="0">
                <a:solidFill>
                  <a:schemeClr val="bg1">
                    <a:lumMod val="85000"/>
                  </a:schemeClr>
                </a:solidFill>
              </a:rPr>
              <a:t>flightpath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lvl="0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If a pilot is unsure of the other aircraft’s takeoff or landing point,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time provides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a margin of safety that allows wake turbulence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dissipation?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2" y="0"/>
            <a:ext cx="8229823" cy="837158"/>
          </a:xfrm>
        </p:spPr>
        <p:txBody>
          <a:bodyPr lIns="88892" tIns="50795" rIns="88892" bIns="50795"/>
          <a:lstStyle/>
          <a:p>
            <a:pPr algn="l" defTabSz="914098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10/28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4257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517" y="1371601"/>
            <a:ext cx="4339388" cy="4401068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Avoid </a:t>
            </a:r>
            <a:r>
              <a:rPr lang="en-US" sz="2800" b="1" dirty="0">
                <a:solidFill>
                  <a:srgbClr val="FF0000"/>
                </a:solidFill>
              </a:rPr>
              <a:t>flying through another aircraft’s </a:t>
            </a:r>
            <a:r>
              <a:rPr lang="en-US" sz="2800" b="1" dirty="0" err="1">
                <a:solidFill>
                  <a:srgbClr val="FF0000"/>
                </a:solidFill>
              </a:rPr>
              <a:t>flightpath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Rotate </a:t>
            </a:r>
            <a:r>
              <a:rPr lang="en-US" sz="2800" b="1" dirty="0">
                <a:solidFill>
                  <a:srgbClr val="FF0000"/>
                </a:solidFill>
              </a:rPr>
              <a:t>prior to the point at which the preceding aircraft rotated, when taking off behind another aircraft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62" tIns="35662" rIns="35662" bIns="35662" numCol="1" anchor="ctr" anchorCtr="0" compatLnSpc="1">
            <a:prstTxWarp prst="textNoShape">
              <a:avLst/>
            </a:prstTxWarp>
          </a:bodyPr>
          <a:lstStyle>
            <a:lvl1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2pPr>
            <a:lvl3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3pPr>
            <a:lvl4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4pPr>
            <a:lvl5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5pPr>
            <a:lvl6pPr marL="320993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641991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962988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283987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r>
              <a:rPr lang="en-US" sz="4400" b="1" kern="0" dirty="0" smtClean="0"/>
              <a:t>Avoiding Wake Turbulence</a:t>
            </a:r>
            <a:endParaRPr lang="en-US" sz="18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1745397"/>
            <a:ext cx="3929062" cy="381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56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80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8" tIns="32144" rIns="64288" bIns="32144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5" y="685353"/>
            <a:ext cx="8786813" cy="5866805"/>
          </a:xfrm>
        </p:spPr>
        <p:txBody>
          <a:bodyPr lIns="88892" tIns="50795" rIns="88892" bIns="50795" anchor="t"/>
          <a:lstStyle/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The intensity or strength of the vortices is directly proportional to the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________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of the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aircraft. 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An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aircraft will create wingtip vortices with maximum strength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during which stages of flight?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To avoid wake turbulence/wake vortices a pilot should perform this action when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taking off behind another aircraft.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What is the distance a pilot should remain behind another aircraft’s </a:t>
            </a:r>
            <a:r>
              <a:rPr lang="en-US" altLang="en-US" sz="2500" b="1" dirty="0" err="1" smtClean="0">
                <a:solidFill>
                  <a:schemeClr val="tx1"/>
                </a:solidFill>
              </a:rPr>
              <a:t>flightpath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?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50245" lvl="0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If a pilot is unsure of the other aircraft’s takeoff or landing point,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time provides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a margin of safety that allows wake turbulence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dissipation?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2" y="0"/>
            <a:ext cx="8229823" cy="837158"/>
          </a:xfrm>
        </p:spPr>
        <p:txBody>
          <a:bodyPr lIns="88892" tIns="50795" rIns="88892" bIns="50795"/>
          <a:lstStyle/>
          <a:p>
            <a:pPr algn="l" defTabSz="914098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10/28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4257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0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Curriculum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4595</TotalTime>
  <Words>1647</Words>
  <Application>Microsoft Office PowerPoint</Application>
  <PresentationFormat>On-screen Show (4:3)</PresentationFormat>
  <Paragraphs>227</Paragraphs>
  <Slides>37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1_Office Theme</vt:lpstr>
      <vt:lpstr>6_Office Theme</vt:lpstr>
      <vt:lpstr>CurriculumTemplate</vt:lpstr>
      <vt:lpstr>1_Custom Design</vt:lpstr>
      <vt:lpstr>2_Custom Design</vt:lpstr>
      <vt:lpstr>PowerPointTemplateAE_2009_1217_NEW NEW Template</vt:lpstr>
      <vt:lpstr>3_Custom Design</vt:lpstr>
      <vt:lpstr>Office Theme</vt:lpstr>
      <vt:lpstr>3_Office Theme</vt:lpstr>
      <vt:lpstr>4_Custom Design</vt:lpstr>
      <vt:lpstr>Warm-Up – 10/28 – 10 minutes</vt:lpstr>
      <vt:lpstr>Questions / Comments</vt:lpstr>
      <vt:lpstr>Warm-Up – 10/28 – 10 minutes</vt:lpstr>
      <vt:lpstr>PowerPoint Presentation</vt:lpstr>
      <vt:lpstr>Warm-Up – 10/28 – 10 minutes</vt:lpstr>
      <vt:lpstr>PowerPoint Presentation</vt:lpstr>
      <vt:lpstr>Warm-Up – 10/28 – 10 minutes</vt:lpstr>
      <vt:lpstr>PowerPoint Presentation</vt:lpstr>
      <vt:lpstr>Warm-Up – 10/28 – 10 minutes</vt:lpstr>
      <vt:lpstr>PowerPoint Presentation</vt:lpstr>
      <vt:lpstr>Warm-Up – 10/28 – 10 minutes</vt:lpstr>
      <vt:lpstr>PowerPoint Presentation</vt:lpstr>
      <vt:lpstr>Questions / Comments</vt:lpstr>
      <vt:lpstr>THIS DAY IN AVIATION</vt:lpstr>
      <vt:lpstr>THIS DAY IN AVIATION</vt:lpstr>
      <vt:lpstr>THIS DAY IN AVIATION</vt:lpstr>
      <vt:lpstr>THIS DAY IN AVIATION</vt:lpstr>
      <vt:lpstr>Questions / Comments</vt:lpstr>
      <vt:lpstr>PowerPoint Presentation</vt:lpstr>
      <vt:lpstr>Questions / Comments</vt:lpstr>
      <vt:lpstr>PowerPoint Presentation</vt:lpstr>
      <vt:lpstr>Today’s Mission Requirements</vt:lpstr>
      <vt:lpstr>Ground Effect</vt:lpstr>
      <vt:lpstr>Ground Effect</vt:lpstr>
      <vt:lpstr>Ground Effect</vt:lpstr>
      <vt:lpstr>Ground Effect</vt:lpstr>
      <vt:lpstr>Ground Effect</vt:lpstr>
      <vt:lpstr>Ground Effect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/ Comments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Mastergunz</dc:creator>
  <cp:lastModifiedBy>Petrucci, Anthony P</cp:lastModifiedBy>
  <cp:revision>279</cp:revision>
  <cp:lastPrinted>2013-10-17T15:17:33Z</cp:lastPrinted>
  <dcterms:created xsi:type="dcterms:W3CDTF">2011-08-16T23:18:18Z</dcterms:created>
  <dcterms:modified xsi:type="dcterms:W3CDTF">2013-10-28T01:08:00Z</dcterms:modified>
</cp:coreProperties>
</file>