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356" r:id="rId10"/>
    <p:sldMasterId id="2147484368" r:id="rId11"/>
  </p:sldMasterIdLst>
  <p:notesMasterIdLst>
    <p:notesMasterId r:id="rId64"/>
  </p:notesMasterIdLst>
  <p:handoutMasterIdLst>
    <p:handoutMasterId r:id="rId65"/>
  </p:handoutMasterIdLst>
  <p:sldIdLst>
    <p:sldId id="1711" r:id="rId12"/>
    <p:sldId id="399" r:id="rId13"/>
    <p:sldId id="1752" r:id="rId14"/>
    <p:sldId id="1747" r:id="rId15"/>
    <p:sldId id="1753" r:id="rId16"/>
    <p:sldId id="1748" r:id="rId17"/>
    <p:sldId id="1052" r:id="rId18"/>
    <p:sldId id="1778" r:id="rId19"/>
    <p:sldId id="1779" r:id="rId20"/>
    <p:sldId id="1780" r:id="rId21"/>
    <p:sldId id="1781" r:id="rId22"/>
    <p:sldId id="1768" r:id="rId23"/>
    <p:sldId id="1782" r:id="rId24"/>
    <p:sldId id="1618" r:id="rId25"/>
    <p:sldId id="1757" r:id="rId26"/>
    <p:sldId id="353" r:id="rId27"/>
    <p:sldId id="1265" r:id="rId28"/>
    <p:sldId id="1266" r:id="rId29"/>
    <p:sldId id="1769" r:id="rId30"/>
    <p:sldId id="1770" r:id="rId31"/>
    <p:sldId id="1771" r:id="rId32"/>
    <p:sldId id="1772" r:id="rId33"/>
    <p:sldId id="1773" r:id="rId34"/>
    <p:sldId id="1774" r:id="rId35"/>
    <p:sldId id="1775" r:id="rId36"/>
    <p:sldId id="1776" r:id="rId37"/>
    <p:sldId id="1777" r:id="rId38"/>
    <p:sldId id="1473" r:id="rId39"/>
    <p:sldId id="1694" r:id="rId40"/>
    <p:sldId id="1728" r:id="rId41"/>
    <p:sldId id="1729" r:id="rId42"/>
    <p:sldId id="1696" r:id="rId43"/>
    <p:sldId id="1730" r:id="rId44"/>
    <p:sldId id="1697" r:id="rId45"/>
    <p:sldId id="1731" r:id="rId46"/>
    <p:sldId id="1732" r:id="rId47"/>
    <p:sldId id="1733" r:id="rId48"/>
    <p:sldId id="1698" r:id="rId49"/>
    <p:sldId id="1734" r:id="rId50"/>
    <p:sldId id="1735" r:id="rId51"/>
    <p:sldId id="1736" r:id="rId52"/>
    <p:sldId id="1737" r:id="rId53"/>
    <p:sldId id="1738" r:id="rId54"/>
    <p:sldId id="1739" r:id="rId55"/>
    <p:sldId id="1740" r:id="rId56"/>
    <p:sldId id="1741" r:id="rId57"/>
    <p:sldId id="1742" r:id="rId58"/>
    <p:sldId id="1743" r:id="rId59"/>
    <p:sldId id="1744" r:id="rId60"/>
    <p:sldId id="1745" r:id="rId61"/>
    <p:sldId id="1746" r:id="rId62"/>
    <p:sldId id="879" r:id="rId63"/>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809" autoAdjust="0"/>
    <p:restoredTop sz="94660"/>
  </p:normalViewPr>
  <p:slideViewPr>
    <p:cSldViewPr showGuides="1">
      <p:cViewPr varScale="1">
        <p:scale>
          <a:sx n="65" d="100"/>
          <a:sy n="65" d="100"/>
        </p:scale>
        <p:origin x="-960" y="-102"/>
      </p:cViewPr>
      <p:guideLst>
        <p:guide orient="horz" pos="2160"/>
        <p:guide pos="2880"/>
      </p:guideLst>
    </p:cSldViewPr>
  </p:slideViewPr>
  <p:notesTextViewPr>
    <p:cViewPr>
      <p:scale>
        <a:sx n="1" d="1"/>
        <a:sy n="1" d="1"/>
      </p:scale>
      <p:origin x="0" y="0"/>
    </p:cViewPr>
  </p:notesTextViewPr>
  <p:sorterViewPr>
    <p:cViewPr>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10/21/2015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4406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4050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1906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341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530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61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1313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5455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637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2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62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833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137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431308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5040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02149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8149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1241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12364963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25963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848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76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10/21/2015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403543722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5" tIns="35705" rIns="35705" bIns="35705"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5" tIns="35705" rIns="35705" bIns="35705"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1783366913"/>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40628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5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1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075"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434"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416"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1298"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9179"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7060"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4941"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353"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711"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069"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428"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0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0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frm=1&amp;source=images&amp;cd=&amp;cad=rja&amp;uact=8&amp;docid=XOFs4Mj6n9xmJM&amp;tbnid=Z7fsxUFkptptzM:&amp;ved=0CAYQjRw&amp;url=http://virtualskies.arc.nasa.gov/weather/2.html&amp;ei=9z8qU9OhDoPJ0QHpi4CYAw&amp;bvm=bv.62922401,d.dmQ&amp;psig=AFQjCNF0dz6lKbfH6JqRatCcHYP3Qoo2Xg&amp;ust=1395363995533874"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frm=1&amp;source=images&amp;cd=&amp;cad=rja&amp;uact=8&amp;docid=XOFs4Mj6n9xmJM&amp;tbnid=Z7fsxUFkptptzM:&amp;ved=0CAYQjRw&amp;url=http://virtualskies.arc.nasa.gov/weather/2.html&amp;ei=9z8qU9OhDoPJ0QHpi4CYAw&amp;bvm=bv.62922401,d.dmQ&amp;psig=AFQjCNF0dz6lKbfH6JqRatCcHYP3Qoo2Xg&amp;ust=1395363995533874"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G49sGPd_WOzZBM&amp;tbnid=dKBZLf5jcoigZM:&amp;ved=0CAYQjRw&amp;url=http://ocw.mit.edu/courses/aeronautics-and-astronautics/16-72-air-traffic-control-fall-2006/&amp;ei=Z0AqU5uBIuni0gHMtoD4Ag&amp;bvm=bv.62922401,d.dmQ&amp;psig=AFQjCNGwOTbUAOlP4hbiem-eWJlzjR7JCw&amp;ust=1395364300053475"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G49sGPd_WOzZBM&amp;tbnid=dKBZLf5jcoigZM:&amp;ved=0CAYQjRw&amp;url=http://ocw.mit.edu/courses/aeronautics-and-astronautics/16-72-air-traffic-control-fall-2006/&amp;ei=Z0AqU5uBIuni0gHMtoD4Ag&amp;bvm=bv.62922401,d.dmQ&amp;psig=AFQjCNGwOTbUAOlP4hbiem-eWJlzjR7JCw&amp;ust=1395364300053475"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YcT-wKtK8enEpM&amp;tbnid=b7ufVhpnli19pM:&amp;ved=0CAYQjRw&amp;url=http://avstop.com/ac/instument/4.0.html&amp;ei=Zz8qU7jPGqXW0QGR64HABw&amp;bvm=bv.62922401,d.dmQ&amp;psig=AFQjCNF0dz6lKbfH6JqRatCcHYP3Qoo2Xg&amp;ust=1395363995533874"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YcT-wKtK8enEpM&amp;tbnid=b7ufVhpnli19pM:&amp;ved=0CAYQjRw&amp;url=http://avstop.com/ac/instument/4.0.html&amp;ei=Zz8qU7jPGqXW0QGR64HABw&amp;bvm=bv.62922401,d.dmQ&amp;psig=AFQjCNF0dz6lKbfH6JqRatCcHYP3Qoo2Xg&amp;ust=139536399553387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YcT-wKtK8enEpM&amp;tbnid=b7ufVhpnli19pM:&amp;ved=0CAYQjRw&amp;url=http://avstop.com/ac/instument/4.0.html&amp;ei=Zz8qU7jPGqXW0QGR64HABw&amp;bvm=bv.62922401,d.dmQ&amp;psig=AFQjCNF0dz6lKbfH6JqRatCcHYP3Qoo2Xg&amp;ust=139536399553387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docid=n1DSMGNIpdyK9M&amp;tbnid=MSujDspaL5F27M:&amp;ved=0CAYQjRw&amp;url=http://www.gardneraviation.com/store/101420-01249-encoding-altimeter.html&amp;ei=_z0qU8zEC6aU0AGFkoGACA&amp;bvm=bv.62922401,d.dmQ&amp;psig=AFQjCNEg38-YjV2jaV6L68-5X7bbKl8iRA&amp;ust=1395363678071904"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0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0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Define static pressure.</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Define dynamic pressure.</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10/27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585273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3353691"/>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a:t>
            </a:r>
            <a:r>
              <a:rPr lang="en-US" sz="2800" b="1" dirty="0" smtClean="0">
                <a:latin typeface="Helvetica" charset="0"/>
                <a:ea typeface="Helvetica" charset="0"/>
                <a:cs typeface="Helvetica" charset="0"/>
                <a:sym typeface="Helvetica" charset="0"/>
              </a:rPr>
              <a:t>27</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1944 </a:t>
            </a:r>
            <a:r>
              <a:rPr lang="en-US" sz="2800" dirty="0" smtClean="0"/>
              <a:t>— </a:t>
            </a:r>
            <a:r>
              <a:rPr lang="en-US" sz="2800" dirty="0"/>
              <a:t>The 9th Fighter Squadron flew its first mission from the Philippines since 1942.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14800"/>
            <a:ext cx="4121672"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1694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3353691"/>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a:t>
            </a:r>
            <a:r>
              <a:rPr lang="en-US" sz="2800" b="1" dirty="0" smtClean="0">
                <a:latin typeface="Helvetica" charset="0"/>
                <a:ea typeface="Helvetica" charset="0"/>
                <a:cs typeface="Helvetica" charset="0"/>
                <a:sym typeface="Helvetica" charset="0"/>
              </a:rPr>
              <a:t>27</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1957 </a:t>
            </a:r>
            <a:r>
              <a:rPr lang="en-US" sz="2800" dirty="0" smtClean="0"/>
              <a:t>— </a:t>
            </a:r>
            <a:r>
              <a:rPr lang="en-US" sz="2800" dirty="0"/>
              <a:t>The United States Air Force reports sending a rocket at least 1,000 miles and perhaps 4,000 miles above the earth at Eniwetok Atoll in “Operation Far Side.”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8819"/>
            <a:ext cx="34543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159" y="1752600"/>
            <a:ext cx="2950633"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2009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418912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4144502"/>
              </p:ext>
            </p:extLst>
          </p:nvPr>
        </p:nvGraphicFramePr>
        <p:xfrm>
          <a:off x="228824" y="813720"/>
          <a:ext cx="8688587" cy="6429340"/>
        </p:xfrm>
        <a:graphic>
          <a:graphicData uri="http://schemas.openxmlformats.org/drawingml/2006/table">
            <a:tbl>
              <a:tblPr/>
              <a:tblGrid>
                <a:gridCol w="1236762"/>
                <a:gridCol w="1240110"/>
                <a:gridCol w="1243459"/>
                <a:gridCol w="1241227"/>
                <a:gridCol w="1242343"/>
                <a:gridCol w="1243459"/>
                <a:gridCol w="1241227"/>
              </a:tblGrid>
              <a:tr h="273471">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itchFamily="18" charset="0"/>
                          <a:ea typeface="Cambria" pitchFamily="18" charset="0"/>
                          <a:cs typeface="Times New Roman" pitchFamily="18" charset="0"/>
                          <a:sym typeface="Helvetica Light" charset="0"/>
                        </a:rPr>
                        <a:t>SUNDAY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MONDAY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TUESDAY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WEDNESDAY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THURSDAY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FRIDAY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SATURDAY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410764">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26</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27</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mbria"/>
                          <a:ea typeface="Cambria"/>
                          <a:cs typeface="Times New Roman"/>
                        </a:rPr>
                        <a:t>Altimeter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28</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Chapter 7 </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Flight Instruments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Vertical 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29</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Airspeed Indicator</a:t>
                      </a:r>
                      <a:endPar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30</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Chapter </a:t>
                      </a: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7</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endPar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31</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02108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Gyro Systems</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Magnetic Compass</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4</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Chapter 7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Flight Instruments Review and Test</a:t>
                      </a:r>
                      <a:endPar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5</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8</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Flight Manuals</a:t>
                      </a:r>
                      <a:endPar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6</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Chapter 8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Flight Manuals Review and Test</a:t>
                      </a:r>
                      <a:endPar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7</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55809">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39192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8</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9</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9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Weight and Balance</a:t>
                      </a:r>
                      <a:endPar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10</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9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Weight and Balance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11</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HOLIDAY</a:t>
                      </a:r>
                      <a:endPar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12</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endPar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13</a:t>
                      </a:r>
                      <a:endPar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endParaRPr>
                    </a:p>
                    <a:p>
                      <a:pPr marL="0" marR="0" lvl="0" indent="0" algn="l" defTabSz="64182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182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14</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50729">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695957">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15</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17</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18</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19</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Chapter 10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Aircraft Performance</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21</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684233">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45150" name="TextBox 2"/>
          <p:cNvSpPr txBox="1">
            <a:spLocks noChangeArrowheads="1"/>
          </p:cNvSpPr>
          <p:nvPr/>
        </p:nvSpPr>
        <p:spPr bwMode="auto">
          <a:xfrm>
            <a:off x="1371600" y="75904"/>
            <a:ext cx="6372191" cy="7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fontAlgn="base">
              <a:spcBef>
                <a:spcPct val="0"/>
              </a:spcBef>
              <a:spcAft>
                <a:spcPct val="0"/>
              </a:spcAft>
              <a:buSzTx/>
              <a:buFontTx/>
              <a:buNone/>
            </a:pPr>
            <a:r>
              <a:rPr lang="en-US" altLang="en-US" sz="4000" b="1" dirty="0" smtClean="0"/>
              <a:t>October / November </a:t>
            </a:r>
            <a:r>
              <a:rPr lang="en-US" altLang="en-US" sz="4000" b="1" dirty="0"/>
              <a:t>2015</a:t>
            </a:r>
          </a:p>
        </p:txBody>
      </p:sp>
      <p:sp>
        <p:nvSpPr>
          <p:cNvPr id="45151" name="Oval 3"/>
          <p:cNvSpPr>
            <a:spLocks noChangeArrowheads="1"/>
          </p:cNvSpPr>
          <p:nvPr/>
        </p:nvSpPr>
        <p:spPr bwMode="auto">
          <a:xfrm>
            <a:off x="2629495" y="975851"/>
            <a:ext cx="1446609" cy="1691059"/>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4" tIns="32132" rIns="64264" bIns="32132"/>
          <a:lstStyle>
            <a:lvl1pPr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buSzTx/>
              <a:buFontTx/>
              <a:buNone/>
            </a:pPr>
            <a:endParaRPr lang="en-US" altLang="en-US" sz="2500"/>
          </a:p>
        </p:txBody>
      </p:sp>
      <p:sp>
        <p:nvSpPr>
          <p:cNvPr id="5" name="Explosion 1 4"/>
          <p:cNvSpPr>
            <a:spLocks noChangeArrowheads="1"/>
          </p:cNvSpPr>
          <p:nvPr/>
        </p:nvSpPr>
        <p:spPr bwMode="auto">
          <a:xfrm>
            <a:off x="3352800" y="1506463"/>
            <a:ext cx="2089355" cy="3200400"/>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4" tIns="32132" rIns="64264" bIns="32132"/>
          <a:lstStyle>
            <a:lvl1pPr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buSzTx/>
              <a:buFontTx/>
              <a:buNone/>
            </a:pPr>
            <a:endParaRPr lang="en-US" altLang="en-US" sz="2500"/>
          </a:p>
        </p:txBody>
      </p:sp>
      <p:sp>
        <p:nvSpPr>
          <p:cNvPr id="6" name="Explosion 1 5"/>
          <p:cNvSpPr>
            <a:spLocks noChangeArrowheads="1"/>
          </p:cNvSpPr>
          <p:nvPr/>
        </p:nvSpPr>
        <p:spPr bwMode="auto">
          <a:xfrm>
            <a:off x="5867400" y="429831"/>
            <a:ext cx="2133600" cy="2676832"/>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72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44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16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88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77939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3</a:t>
            </a:r>
            <a:r>
              <a:rPr lang="en-US" sz="4000" b="1" baseline="30000" dirty="0" smtClean="0"/>
              <a:t>rd</a:t>
            </a:r>
            <a:r>
              <a:rPr lang="en-US" sz="4000" b="1" dirty="0" smtClean="0"/>
              <a:t> Semester Requirements</a:t>
            </a:r>
            <a:br>
              <a:rPr lang="en-US" sz="4000" b="1" dirty="0" smtClean="0"/>
            </a:br>
            <a:r>
              <a:rPr lang="en-US" sz="4000" b="1" dirty="0" smtClean="0"/>
              <a:t>(14 Class Meetings)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612459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All students will complete the following:</a:t>
            </a:r>
          </a:p>
          <a:p>
            <a:pPr marL="798724" lvl="1" indent="-342328">
              <a:buFont typeface="Arial" pitchFamily="34" charset="0"/>
              <a:buChar char="•"/>
            </a:pPr>
            <a:r>
              <a:rPr lang="en-US" sz="2800" b="1" smtClean="0">
                <a:solidFill>
                  <a:srgbClr val="FF0000"/>
                </a:solidFill>
              </a:rPr>
              <a:t>Take notes - All </a:t>
            </a:r>
            <a:r>
              <a:rPr lang="en-US" sz="2800" b="1" dirty="0" smtClean="0">
                <a:solidFill>
                  <a:srgbClr val="FF0000"/>
                </a:solidFill>
              </a:rPr>
              <a:t>In class quizzes and tests</a:t>
            </a:r>
          </a:p>
          <a:p>
            <a:pPr marL="798724" lvl="1" indent="-342328">
              <a:buFont typeface="Arial" pitchFamily="34" charset="0"/>
              <a:buChar char="•"/>
            </a:pPr>
            <a:r>
              <a:rPr lang="en-US" sz="2800" b="1" dirty="0" smtClean="0">
                <a:solidFill>
                  <a:srgbClr val="FF0000"/>
                </a:solidFill>
              </a:rPr>
              <a:t>Complete Flight </a:t>
            </a:r>
            <a:r>
              <a:rPr lang="en-US" sz="2800" b="1" dirty="0" err="1" smtClean="0">
                <a:solidFill>
                  <a:srgbClr val="FF0000"/>
                </a:solidFill>
              </a:rPr>
              <a:t>Sim</a:t>
            </a:r>
            <a:r>
              <a:rPr lang="en-US" sz="2800" b="1" dirty="0" smtClean="0">
                <a:solidFill>
                  <a:srgbClr val="FF0000"/>
                </a:solidFill>
              </a:rPr>
              <a:t>. Student Pilot Syllabus</a:t>
            </a:r>
          </a:p>
          <a:p>
            <a:pPr marL="1255135" lvl="2" indent="-342328">
              <a:buFont typeface="Arial" pitchFamily="34" charset="0"/>
              <a:buChar char="•"/>
            </a:pPr>
            <a:r>
              <a:rPr lang="en-US" sz="2800" b="1" dirty="0" smtClean="0">
                <a:solidFill>
                  <a:srgbClr val="FF0000"/>
                </a:solidFill>
              </a:rPr>
              <a:t>Lessons 1 – 7 (Straight &amp; Level Flight through First Solo)</a:t>
            </a:r>
          </a:p>
          <a:p>
            <a:pPr marL="1255135" lvl="2" indent="-342328">
              <a:buFont typeface="Arial" pitchFamily="34" charset="0"/>
              <a:buChar char="•"/>
            </a:pPr>
            <a:r>
              <a:rPr lang="en-US" sz="2800" b="1" dirty="0" smtClean="0">
                <a:solidFill>
                  <a:srgbClr val="FF0000"/>
                </a:solidFill>
              </a:rPr>
              <a:t>Must pass written with 80%</a:t>
            </a:r>
          </a:p>
          <a:p>
            <a:pPr marL="1255135" lvl="2" indent="-342328">
              <a:buFont typeface="Arial" pitchFamily="34" charset="0"/>
              <a:buChar char="•"/>
            </a:pPr>
            <a:r>
              <a:rPr lang="en-US" sz="2800" b="1" dirty="0" smtClean="0">
                <a:solidFill>
                  <a:srgbClr val="FF0000"/>
                </a:solidFill>
              </a:rPr>
              <a:t>Successfully complete 3 times on small </a:t>
            </a:r>
            <a:r>
              <a:rPr lang="en-US" sz="2800" b="1" dirty="0" err="1" smtClean="0">
                <a:solidFill>
                  <a:srgbClr val="FF0000"/>
                </a:solidFill>
              </a:rPr>
              <a:t>sim</a:t>
            </a:r>
            <a:endParaRPr lang="en-US" sz="2800" b="1" dirty="0" smtClean="0">
              <a:solidFill>
                <a:srgbClr val="FF0000"/>
              </a:solidFill>
            </a:endParaRPr>
          </a:p>
          <a:p>
            <a:pPr marL="1255135" lvl="2" indent="-342328">
              <a:buFont typeface="Arial" pitchFamily="34" charset="0"/>
              <a:buChar char="•"/>
            </a:pPr>
            <a:r>
              <a:rPr lang="en-US" sz="2800" b="1" dirty="0" smtClean="0">
                <a:solidFill>
                  <a:srgbClr val="FF0000"/>
                </a:solidFill>
              </a:rPr>
              <a:t>Successfully complete 1 time on Main </a:t>
            </a:r>
            <a:r>
              <a:rPr lang="en-US" sz="2800" b="1" dirty="0" err="1" smtClean="0">
                <a:solidFill>
                  <a:srgbClr val="FF0000"/>
                </a:solidFill>
              </a:rPr>
              <a:t>sim</a:t>
            </a:r>
            <a:endParaRPr lang="en-US" sz="2800" b="1" dirty="0" smtClean="0">
              <a:solidFill>
                <a:srgbClr val="FF0000"/>
              </a:solidFill>
            </a:endParaRPr>
          </a:p>
          <a:p>
            <a:pPr marL="798724" lvl="1" indent="-342328">
              <a:buFont typeface="Arial" pitchFamily="34" charset="0"/>
              <a:buChar char="•"/>
            </a:pPr>
            <a:r>
              <a:rPr lang="en-US" sz="2800" b="1" dirty="0" smtClean="0">
                <a:solidFill>
                  <a:srgbClr val="FF0000"/>
                </a:solidFill>
              </a:rPr>
              <a:t>Complete ERAU Aviation 101</a:t>
            </a:r>
          </a:p>
          <a:p>
            <a:pPr marL="1255135" lvl="2" indent="-342328">
              <a:buFont typeface="Arial" pitchFamily="34" charset="0"/>
              <a:buChar char="•"/>
            </a:pPr>
            <a:r>
              <a:rPr lang="en-US" sz="2800" b="1" dirty="0" smtClean="0">
                <a:solidFill>
                  <a:srgbClr val="FF0000"/>
                </a:solidFill>
              </a:rPr>
              <a:t>9 quizzes and 3 tests </a:t>
            </a:r>
            <a:r>
              <a:rPr lang="en-US" sz="2800" b="1" dirty="0" smtClean="0">
                <a:solidFill>
                  <a:srgbClr val="000000"/>
                </a:solidFill>
              </a:rPr>
              <a:t>(</a:t>
            </a:r>
            <a:r>
              <a:rPr lang="en-US" sz="2800" b="1" dirty="0" err="1" smtClean="0">
                <a:solidFill>
                  <a:srgbClr val="000000"/>
                </a:solidFill>
              </a:rPr>
              <a:t>Kut</a:t>
            </a:r>
            <a:r>
              <a:rPr lang="en-US" sz="2800" b="1" dirty="0" smtClean="0">
                <a:solidFill>
                  <a:srgbClr val="000000"/>
                </a:solidFill>
              </a:rPr>
              <a:t>, Falcon, Not So Lonely &amp; Relative Wind – only completers)</a:t>
            </a:r>
          </a:p>
          <a:p>
            <a:pPr marL="342328" indent="-342328">
              <a:buFont typeface="Arial" pitchFamily="34" charset="0"/>
              <a:buChar char="•"/>
            </a:pPr>
            <a:r>
              <a:rPr lang="en-US" sz="2800" b="1" dirty="0" smtClean="0">
                <a:solidFill>
                  <a:srgbClr val="FF0000"/>
                </a:solidFill>
              </a:rPr>
              <a:t>Student will receive zero points for all incomplete work</a:t>
            </a:r>
          </a:p>
          <a:p>
            <a:pPr marL="342328" indent="-342328">
              <a:buFont typeface="Arial" pitchFamily="34" charset="0"/>
              <a:buChar char="•"/>
            </a:pPr>
            <a:endParaRPr lang="en-US" sz="2800" b="1" dirty="0">
              <a:solidFill>
                <a:srgbClr val="FF0000"/>
              </a:solidFill>
            </a:endParaRPr>
          </a:p>
        </p:txBody>
      </p:sp>
    </p:spTree>
    <p:extLst>
      <p:ext uri="{BB962C8B-B14F-4D97-AF65-F5344CB8AC3E}">
        <p14:creationId xmlns:p14="http://schemas.microsoft.com/office/powerpoint/2010/main" val="744774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7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Flight Instruments</a:t>
            </a:r>
            <a:endParaRPr lang="en-US" sz="3800" b="1" dirty="0">
              <a:solidFill>
                <a:srgbClr val="000000"/>
              </a:solidFill>
              <a:latin typeface="Helvetica" pitchFamily="34" charset="0"/>
              <a:cs typeface="Helvetica" pitchFamily="34" charset="0"/>
              <a:sym typeface="Helvetica" pitchFamily="34" charset="0"/>
            </a:endParaRP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75" y="-1951038"/>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419" y="1219201"/>
            <a:ext cx="4288056" cy="52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how to interpret and operate flight instruments.</a:t>
            </a:r>
          </a:p>
          <a:p>
            <a:pPr marL="371039" indent="-294159" defTabSz="91255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pilot’s ability to recognize errors and malfunctions with flight instruments.</a:t>
            </a:r>
          </a:p>
          <a:p>
            <a:pPr marL="371039" indent="-294159" defTabSz="91255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a:t>
            </a:r>
            <a:r>
              <a:rPr lang="en-US" sz="2000" b="1" dirty="0" err="1">
                <a:latin typeface="Helvetica" pitchFamily="34" charset="0"/>
                <a:cs typeface="Helvetica" pitchFamily="34" charset="0"/>
                <a:sym typeface="Helvetica" pitchFamily="34" charset="0"/>
              </a:rPr>
              <a:t>pitot</a:t>
            </a:r>
            <a:r>
              <a:rPr lang="en-US" sz="2000" b="1" dirty="0">
                <a:latin typeface="Helvetica" pitchFamily="34" charset="0"/>
                <a:cs typeface="Helvetica" pitchFamily="34" charset="0"/>
                <a:sym typeface="Helvetica" pitchFamily="34" charset="0"/>
              </a:rPr>
              <a:t>-static system and associated instruments.</a:t>
            </a:r>
          </a:p>
          <a:p>
            <a:pPr marL="371039" indent="-294159" defTabSz="91255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vacuum system and related instruments.</a:t>
            </a:r>
          </a:p>
          <a:p>
            <a:pPr marL="371039" indent="-294159" defTabSz="912554"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a:latin typeface="Helvetica" pitchFamily="34" charset="0"/>
                <a:cs typeface="Helvetica" pitchFamily="34" charset="0"/>
                <a:sym typeface="Helvetica" pitchFamily="34" charset="0"/>
              </a:rPr>
              <a:t>Describe the gyroscopic instruments and the magnetic compass.</a:t>
            </a: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6868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Dynamic </a:t>
            </a:r>
            <a:r>
              <a:rPr lang="en-US" sz="2800" b="1" dirty="0">
                <a:solidFill>
                  <a:srgbClr val="FF0000"/>
                </a:solidFill>
              </a:rPr>
              <a:t>pressure is present only when an aircraft is in motion; </a:t>
            </a:r>
            <a:r>
              <a:rPr lang="en-US" sz="2800" b="1" dirty="0">
                <a:solidFill>
                  <a:srgbClr val="000000"/>
                </a:solidFill>
              </a:rPr>
              <a:t>therefore, it can be thought of as a pressure due to motion</a:t>
            </a:r>
            <a:endParaRPr lang="en-US" sz="28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54" y="2700034"/>
            <a:ext cx="6558946"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186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91702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err="1">
                <a:solidFill>
                  <a:srgbClr val="FF0000"/>
                </a:solidFill>
              </a:rPr>
              <a:t>pitot</a:t>
            </a:r>
            <a:r>
              <a:rPr lang="en-US" sz="2800" b="1" dirty="0">
                <a:solidFill>
                  <a:srgbClr val="FF0000"/>
                </a:solidFill>
              </a:rPr>
              <a:t> tube has a small opening at the front which allows the total pressure to enter the pressure chamber</a:t>
            </a:r>
            <a:r>
              <a:rPr lang="en-US" sz="2800" b="1" dirty="0" smtClean="0">
                <a:solidFill>
                  <a:srgbClr val="FF0000"/>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1909"/>
            <a:ext cx="6858000" cy="433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672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total pressure is made up of dynamic pressure plus static </a:t>
            </a:r>
            <a:r>
              <a:rPr lang="en-US" sz="2800" b="1" dirty="0" smtClean="0">
                <a:solidFill>
                  <a:srgbClr val="FF0000"/>
                </a:solidFill>
              </a:rPr>
              <a:t>pressure.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44880"/>
            <a:ext cx="7543800" cy="47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64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492670"/>
            <a:ext cx="449742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Both </a:t>
            </a:r>
            <a:r>
              <a:rPr lang="en-US" sz="2800" b="1" dirty="0">
                <a:solidFill>
                  <a:srgbClr val="FF0000"/>
                </a:solidFill>
              </a:rPr>
              <a:t>openings in the </a:t>
            </a:r>
            <a:r>
              <a:rPr lang="en-US" sz="2800" b="1" dirty="0" err="1">
                <a:solidFill>
                  <a:srgbClr val="FF0000"/>
                </a:solidFill>
              </a:rPr>
              <a:t>pitot</a:t>
            </a:r>
            <a:r>
              <a:rPr lang="en-US" sz="2800" b="1" dirty="0">
                <a:solidFill>
                  <a:srgbClr val="FF0000"/>
                </a:solidFill>
              </a:rPr>
              <a:t> tube need to be checked prior to flight to insure that neither is blocked.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This helps </a:t>
            </a:r>
            <a:r>
              <a:rPr lang="en-US" sz="2800" b="1" dirty="0">
                <a:solidFill>
                  <a:srgbClr val="FF0000"/>
                </a:solidFill>
              </a:rPr>
              <a:t>to keep bugs and other objects from becoming lodged in the opening of the </a:t>
            </a:r>
            <a:r>
              <a:rPr lang="en-US" sz="2800" b="1" dirty="0" err="1">
                <a:solidFill>
                  <a:srgbClr val="FF0000"/>
                </a:solidFill>
              </a:rPr>
              <a:t>pitot</a:t>
            </a:r>
            <a:r>
              <a:rPr lang="en-US" sz="2800" b="1" dirty="0">
                <a:solidFill>
                  <a:srgbClr val="FF0000"/>
                </a:solidFill>
              </a:rPr>
              <a:t> tube</a:t>
            </a:r>
            <a:r>
              <a:rPr lang="en-US" sz="2800" b="1" dirty="0" smtClean="0">
                <a:solidFill>
                  <a:srgbClr val="FF0000"/>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22185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51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91702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total pressure is transmitted to the </a:t>
            </a:r>
            <a:r>
              <a:rPr lang="en-US" sz="2800" b="1" dirty="0" smtClean="0">
                <a:solidFill>
                  <a:srgbClr val="FF0000"/>
                </a:solidFill>
              </a:rPr>
              <a:t>Airspeed Indicator </a:t>
            </a:r>
            <a:r>
              <a:rPr lang="en-US" sz="2800" b="1" dirty="0">
                <a:solidFill>
                  <a:srgbClr val="000000"/>
                </a:solidFill>
              </a:rPr>
              <a:t>from the </a:t>
            </a:r>
            <a:r>
              <a:rPr lang="en-US" sz="2800" b="1" dirty="0" err="1">
                <a:solidFill>
                  <a:srgbClr val="000000"/>
                </a:solidFill>
              </a:rPr>
              <a:t>pitot</a:t>
            </a:r>
            <a:r>
              <a:rPr lang="en-US" sz="2800" b="1" dirty="0">
                <a:solidFill>
                  <a:srgbClr val="000000"/>
                </a:solidFill>
              </a:rPr>
              <a:t> tube’s pressure chamber via a small tube. </a:t>
            </a:r>
            <a:endParaRPr lang="en-US" sz="28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25709"/>
            <a:ext cx="6858000" cy="433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05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static pressure is also delivered to the opposite side of the ASI which serves to cancel out the two static pressures, thereby leaving the dynamic pressure to be indicated on the instrument.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46352"/>
            <a:ext cx="5369828" cy="339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506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two remaining instruments (altimeter and VSI) utilize only the static pressure which is derived from the static port.</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21983"/>
            <a:ext cx="6705600" cy="42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345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Static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static chamber is vented through small holes to the free undisturbed air on the side(s) of the aircraft.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21983"/>
            <a:ext cx="6705600" cy="42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621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Static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438231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An </a:t>
            </a:r>
            <a:r>
              <a:rPr lang="en-US" sz="2800" b="1" dirty="0">
                <a:solidFill>
                  <a:srgbClr val="FF0000"/>
                </a:solidFill>
              </a:rPr>
              <a:t>alternate static source is provided in some aircraft to provide static pressure should the primary static source become blocked.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alternate static source is normally found inside of the flight deck.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849" y="2057400"/>
            <a:ext cx="4743951" cy="299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28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0" y="1371600"/>
            <a:ext cx="518484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altimeter is an instrument that measures the height of an aircraft above a given pressure level. </a:t>
            </a:r>
          </a:p>
          <a:p>
            <a:endParaRPr lang="en-US" sz="2800" b="1" dirty="0"/>
          </a:p>
          <a:p>
            <a:pPr marL="342328" indent="-342328">
              <a:buFont typeface="Arial" pitchFamily="34" charset="0"/>
              <a:buChar char="•"/>
            </a:pPr>
            <a:r>
              <a:rPr lang="en-US" sz="2800" b="1" dirty="0" smtClean="0"/>
              <a:t>Since </a:t>
            </a:r>
            <a:r>
              <a:rPr lang="en-US" sz="2800" b="1" dirty="0"/>
              <a:t>the altimeter is the only instrument that is capable of indicating altitude, </a:t>
            </a:r>
            <a:r>
              <a:rPr lang="en-US" sz="2800" b="1" dirty="0">
                <a:solidFill>
                  <a:srgbClr val="FF0000"/>
                </a:solidFill>
              </a:rPr>
              <a:t>this is one of the most vital instruments </a:t>
            </a:r>
            <a:r>
              <a:rPr lang="en-US" sz="2800" b="1" dirty="0"/>
              <a:t>installed in the aircraft.</a:t>
            </a:r>
            <a:endParaRPr lang="en-US" sz="2800" b="1" dirty="0" smtClean="0"/>
          </a:p>
        </p:txBody>
      </p:sp>
    </p:spTree>
    <p:extLst>
      <p:ext uri="{BB962C8B-B14F-4D97-AF65-F5344CB8AC3E}">
        <p14:creationId xmlns:p14="http://schemas.microsoft.com/office/powerpoint/2010/main" val="1629783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68615" y="1219201"/>
            <a:ext cx="44196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The </a:t>
            </a:r>
            <a:r>
              <a:rPr lang="en-US" sz="2800" b="1" dirty="0">
                <a:solidFill>
                  <a:srgbClr val="000000"/>
                </a:solidFill>
              </a:rPr>
              <a:t>pressure altimeter is an aneroid barometer that measures the pressure of the atmosphere at the level where the altimeter is located, and presents an altitude indication in feet. </a:t>
            </a:r>
            <a:endParaRPr lang="en-US" sz="2800" b="1" dirty="0" smtClean="0">
              <a:solidFill>
                <a:srgbClr val="000000"/>
              </a:solidFill>
            </a:endParaRPr>
          </a:p>
        </p:txBody>
      </p:sp>
      <p:pic>
        <p:nvPicPr>
          <p:cNvPr id="7"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91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Define static pressure.</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Define dynamic pressure.</a:t>
            </a:r>
          </a:p>
          <a:p>
            <a:pPr marL="76993" indent="0" defTabSz="913863" eaLnBrk="1">
              <a:spcBef>
                <a:spcPts val="281"/>
              </a:spcBef>
              <a:buClr>
                <a:srgbClr val="0070C0"/>
              </a:buClr>
              <a:buSzPct val="80000"/>
              <a:buNone/>
            </a:pP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10/27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55819248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03028" y="2819400"/>
            <a:ext cx="3793785"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altimeter uses static pressure </a:t>
            </a:r>
            <a:r>
              <a:rPr lang="en-US" sz="2800" b="1" dirty="0">
                <a:solidFill>
                  <a:srgbClr val="000000"/>
                </a:solidFill>
              </a:rPr>
              <a:t>as its source of operation. </a:t>
            </a:r>
            <a:endParaRPr lang="en-US" sz="2800" b="1" dirty="0" smtClean="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34177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9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68615" y="1219201"/>
            <a:ext cx="44196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Air </a:t>
            </a:r>
            <a:r>
              <a:rPr lang="en-US" sz="2800" b="1" dirty="0">
                <a:solidFill>
                  <a:srgbClr val="000000"/>
                </a:solidFill>
              </a:rPr>
              <a:t>is denser at sea level than </a:t>
            </a:r>
            <a:r>
              <a:rPr lang="en-US" sz="2800" b="1" dirty="0"/>
              <a:t>aloft—</a:t>
            </a:r>
            <a:r>
              <a:rPr lang="en-US" sz="2800" b="1" dirty="0">
                <a:solidFill>
                  <a:srgbClr val="FF0000"/>
                </a:solidFill>
              </a:rPr>
              <a:t>as altitude increases, atmospheric pressure decreases</a:t>
            </a:r>
            <a:r>
              <a:rPr lang="en-US" sz="2800" b="1" dirty="0">
                <a:solidFill>
                  <a:srgbClr val="000000"/>
                </a:solidFill>
              </a:rPr>
              <a:t>. </a:t>
            </a:r>
            <a:endParaRPr lang="en-US" sz="2800" b="1" dirty="0" smtClean="0">
              <a:solidFill>
                <a:srgbClr val="000000"/>
              </a:solidFill>
            </a:endParaRPr>
          </a:p>
          <a:p>
            <a:pPr marL="342328" indent="-342328">
              <a:buFont typeface="Arial" pitchFamily="34" charset="0"/>
              <a:buChar char="•"/>
            </a:pPr>
            <a:endParaRPr lang="en-US" sz="2800" b="1" dirty="0">
              <a:solidFill>
                <a:srgbClr val="000000"/>
              </a:solidFill>
            </a:endParaRPr>
          </a:p>
          <a:p>
            <a:pPr marL="342328" indent="-342328">
              <a:buFont typeface="Arial" pitchFamily="34" charset="0"/>
              <a:buChar char="•"/>
            </a:pPr>
            <a:r>
              <a:rPr lang="en-US" sz="2800" b="1" dirty="0" smtClean="0">
                <a:solidFill>
                  <a:srgbClr val="000000"/>
                </a:solidFill>
              </a:rPr>
              <a:t>This </a:t>
            </a:r>
            <a:r>
              <a:rPr lang="en-US" sz="2800" b="1" dirty="0">
                <a:solidFill>
                  <a:srgbClr val="000000"/>
                </a:solidFill>
              </a:rPr>
              <a:t>difference in pressure at various levels causes the altimeter to indicate changes in altitude.</a:t>
            </a:r>
            <a:endParaRPr lang="en-US" sz="2800" b="1" dirty="0" smtClean="0">
              <a:solidFill>
                <a:srgbClr val="FF0000"/>
              </a:solidFill>
            </a:endParaRPr>
          </a:p>
        </p:txBody>
      </p:sp>
      <p:pic>
        <p:nvPicPr>
          <p:cNvPr id="7"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0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821044"/>
            <a:ext cx="43434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Adjustments </a:t>
            </a:r>
            <a:r>
              <a:rPr lang="en-US" sz="2800" b="1" dirty="0">
                <a:solidFill>
                  <a:srgbClr val="FF0000"/>
                </a:solidFill>
              </a:rPr>
              <a:t>for nonstandard pressures are </a:t>
            </a:r>
            <a:r>
              <a:rPr lang="en-US" sz="2800" b="1" dirty="0"/>
              <a:t>accomplished </a:t>
            </a:r>
            <a:r>
              <a:rPr lang="en-US" sz="2800" b="1" dirty="0">
                <a:solidFill>
                  <a:srgbClr val="FF0000"/>
                </a:solidFill>
              </a:rPr>
              <a:t>by setting</a:t>
            </a:r>
            <a:r>
              <a:rPr lang="en-US" sz="2800" b="1" dirty="0"/>
              <a:t> the corrected pressure into a barometric scale located </a:t>
            </a:r>
            <a:r>
              <a:rPr lang="en-US" sz="2800" b="1" dirty="0">
                <a:solidFill>
                  <a:srgbClr val="FF0000"/>
                </a:solidFill>
              </a:rPr>
              <a:t>on the face of the altimeter</a:t>
            </a:r>
            <a:r>
              <a:rPr lang="en-US" sz="2800" b="1" dirty="0"/>
              <a:t>. </a:t>
            </a:r>
            <a:endParaRPr lang="en-US" sz="2800" b="1" dirty="0" smtClean="0"/>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23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2023331"/>
            <a:ext cx="404022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barometric pressure window is sometimes referred to as the </a:t>
            </a:r>
            <a:r>
              <a:rPr lang="en-US" sz="2800" b="1" dirty="0" err="1">
                <a:solidFill>
                  <a:srgbClr val="FF0000"/>
                </a:solidFill>
              </a:rPr>
              <a:t>Kollsman</a:t>
            </a:r>
            <a:r>
              <a:rPr lang="en-US" sz="2800" b="1" dirty="0">
                <a:solidFill>
                  <a:srgbClr val="FF0000"/>
                </a:solidFill>
              </a:rPr>
              <a:t> window; </a:t>
            </a:r>
            <a:r>
              <a:rPr lang="en-US" sz="2800" b="1" dirty="0"/>
              <a:t>only after the altimeter is set does it indicate the correct altitude. </a:t>
            </a:r>
            <a:endParaRPr lang="en-US" sz="2800" b="1" dirty="0" smtClean="0"/>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61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Effects of Nonstandard Pressure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2351705"/>
            <a:ext cx="41910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altimeters could not be adjusted </a:t>
            </a:r>
            <a:r>
              <a:rPr lang="en-US" sz="2800" b="1" dirty="0"/>
              <a:t>for nonstandard pressure, </a:t>
            </a:r>
            <a:r>
              <a:rPr lang="en-US" sz="2800" b="1" dirty="0">
                <a:solidFill>
                  <a:srgbClr val="FF0000"/>
                </a:solidFill>
              </a:rPr>
              <a:t>a hazardous situation could occur. </a:t>
            </a:r>
            <a:endParaRPr lang="en-US" sz="2800" b="1" dirty="0" smtClean="0">
              <a:solidFill>
                <a:srgbClr val="FF0000"/>
              </a:solidFill>
            </a:endParaRP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96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Effects of Nonstandard Pressure</a:t>
            </a:r>
            <a:r>
              <a:rPr lang="en-US" sz="4000" b="1" dirty="0" smtClean="0"/>
              <a:t/>
            </a:r>
            <a:br>
              <a:rPr lang="en-US" sz="4000" b="1" dirty="0" smtClean="0"/>
            </a:b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838200"/>
            <a:ext cx="4191000" cy="612459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For </a:t>
            </a:r>
            <a:r>
              <a:rPr lang="en-US" sz="2800" b="1" dirty="0"/>
              <a:t>example, if an aircraft is flown from a high pressure area to a low pressure area without adjusting the altimeter, a constant altitude will be displayed, but the actual height of the aircraft above the ground would be lower then the indicated altitude. </a:t>
            </a:r>
            <a:endParaRPr lang="en-US" sz="2800" b="1" dirty="0" smtClean="0"/>
          </a:p>
        </p:txBody>
      </p:sp>
      <p:pic>
        <p:nvPicPr>
          <p:cNvPr id="22530" name="Picture 2" descr="http://virtualskies.arc.nasa.gov/weather/images/2f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084" y="2338396"/>
            <a:ext cx="451273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87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Effects of Nonstandard Pressure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2401593"/>
            <a:ext cx="41910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There </a:t>
            </a:r>
            <a:r>
              <a:rPr lang="en-US" sz="2800" b="1" dirty="0">
                <a:solidFill>
                  <a:srgbClr val="FF0000"/>
                </a:solidFill>
              </a:rPr>
              <a:t>is an old aviation axiom: “GOING FROM A HIGH TO A LOW, LOOK OUT BELOW.” </a:t>
            </a:r>
            <a:endParaRPr lang="en-US" sz="2800" b="1" dirty="0" smtClean="0">
              <a:solidFill>
                <a:srgbClr val="FF0000"/>
              </a:solidFill>
            </a:endParaRPr>
          </a:p>
        </p:txBody>
      </p:sp>
      <p:pic>
        <p:nvPicPr>
          <p:cNvPr id="19458" name="Picture 2" descr="http://virtualskies.arc.nasa.gov/weather/images/2f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92861"/>
            <a:ext cx="3848100" cy="266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Effects of Nonstandard Pressure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1947131"/>
            <a:ext cx="41910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Once </a:t>
            </a:r>
            <a:r>
              <a:rPr lang="en-US" sz="2800" b="1" dirty="0">
                <a:solidFill>
                  <a:srgbClr val="FF0000"/>
                </a:solidFill>
              </a:rPr>
              <a:t>in flight, it is important to frequently obtain current altimeter settings en route to ensure terrain and obstruction clearance</a:t>
            </a:r>
            <a:r>
              <a:rPr lang="en-US" sz="2800" b="1" dirty="0" smtClean="0">
                <a:solidFill>
                  <a:srgbClr val="FF0000"/>
                </a:solidFill>
              </a:rPr>
              <a:t>.</a:t>
            </a:r>
            <a:endParaRPr lang="en-US" sz="2800" b="1" dirty="0">
              <a:solidFill>
                <a:srgbClr val="FF0000"/>
              </a:solidFill>
            </a:endParaRP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06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870931"/>
            <a:ext cx="404022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Most </a:t>
            </a:r>
            <a:r>
              <a:rPr lang="en-US" sz="2800" b="1" dirty="0">
                <a:solidFill>
                  <a:srgbClr val="FF0000"/>
                </a:solidFill>
              </a:rPr>
              <a:t>altimeters are equipped with a </a:t>
            </a:r>
            <a:r>
              <a:rPr lang="en-US" sz="2800" b="1" dirty="0"/>
              <a:t>barometric pressure setting window (or </a:t>
            </a:r>
            <a:r>
              <a:rPr lang="en-US" sz="2800" b="1" dirty="0" err="1"/>
              <a:t>Kollsman</a:t>
            </a:r>
            <a:r>
              <a:rPr lang="en-US" sz="2800" b="1" dirty="0"/>
              <a:t> window) providing a</a:t>
            </a:r>
            <a:r>
              <a:rPr lang="en-US" sz="2800" b="1" dirty="0">
                <a:solidFill>
                  <a:srgbClr val="FF0000"/>
                </a:solidFill>
              </a:rPr>
              <a:t> means to adjust the altimeter. </a:t>
            </a:r>
            <a:endParaRPr lang="en-US" sz="2800" b="1" dirty="0" smtClean="0">
              <a:solidFill>
                <a:srgbClr val="FF0000"/>
              </a:solidFill>
            </a:endParaRP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1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2527680"/>
            <a:ext cx="404022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A </a:t>
            </a:r>
            <a:r>
              <a:rPr lang="en-US" sz="2800" b="1" dirty="0"/>
              <a:t>knob is located at the bottom of the instrument for this adjustment</a:t>
            </a:r>
            <a:r>
              <a:rPr lang="en-US" sz="2800" b="1" dirty="0" smtClean="0"/>
              <a:t>.</a:t>
            </a: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12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1694957"/>
            <a:ext cx="4191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Static </a:t>
            </a:r>
            <a:r>
              <a:rPr lang="en-US" sz="2800" b="1" dirty="0">
                <a:solidFill>
                  <a:srgbClr val="FF0000"/>
                </a:solidFill>
              </a:rPr>
              <a:t>pressure, also known as ambient pressure, is always present whether an aircraft is moving or at rest. </a:t>
            </a:r>
            <a:endParaRPr lang="en-US" sz="2800" b="1" dirty="0" smtClean="0">
              <a:solidFill>
                <a:srgbClr val="FF0000"/>
              </a:solidFill>
            </a:endParaRPr>
          </a:p>
          <a:p>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It </a:t>
            </a:r>
            <a:r>
              <a:rPr lang="en-US" sz="2800" b="1" dirty="0">
                <a:solidFill>
                  <a:srgbClr val="FF0000"/>
                </a:solidFill>
              </a:rPr>
              <a:t>is simply the barometric pressure in the local area.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325" y="2262435"/>
            <a:ext cx="4862275" cy="307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6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442122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To </a:t>
            </a:r>
            <a:r>
              <a:rPr lang="en-US" sz="2800" b="1" dirty="0"/>
              <a:t>adjust the altimeter for variation in atmospheric pressure, the pressure scale in </a:t>
            </a:r>
            <a:r>
              <a:rPr lang="en-US" sz="2800" b="1" dirty="0">
                <a:solidFill>
                  <a:srgbClr val="FF0000"/>
                </a:solidFill>
              </a:rPr>
              <a:t>the altimeter setting window, calibrated in inches of mercury </a:t>
            </a:r>
            <a:r>
              <a:rPr lang="en-US" sz="2800" b="1" dirty="0"/>
              <a:t>("Hg) and/or </a:t>
            </a:r>
            <a:r>
              <a:rPr lang="en-US" sz="2800" b="1" dirty="0" err="1"/>
              <a:t>millibars</a:t>
            </a:r>
            <a:r>
              <a:rPr lang="en-US" sz="2800" b="1" dirty="0"/>
              <a:t> (</a:t>
            </a:r>
            <a:r>
              <a:rPr lang="en-US" sz="2800" b="1" dirty="0" err="1"/>
              <a:t>mb</a:t>
            </a:r>
            <a:r>
              <a:rPr lang="en-US" sz="2800" b="1" dirty="0"/>
              <a:t>), </a:t>
            </a:r>
            <a:r>
              <a:rPr lang="en-US" sz="2800" b="1" dirty="0">
                <a:solidFill>
                  <a:srgbClr val="FF0000"/>
                </a:solidFill>
              </a:rPr>
              <a:t>is adjusted to match the given altimeter setting</a:t>
            </a:r>
            <a:r>
              <a:rPr lang="en-US" sz="2800" b="1" dirty="0" smtClean="0"/>
              <a:t>.</a:t>
            </a: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9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52400" y="1542557"/>
            <a:ext cx="442122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An </a:t>
            </a:r>
            <a:r>
              <a:rPr lang="en-US" sz="2800" b="1" dirty="0"/>
              <a:t>altimeter setting is accurate only in the vicinity of the reporting station.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Therefore</a:t>
            </a:r>
            <a:r>
              <a:rPr lang="en-US" sz="2800" b="1" dirty="0">
                <a:solidFill>
                  <a:srgbClr val="FF0000"/>
                </a:solidFill>
              </a:rPr>
              <a:t>, the altimeter must be adjusted as the flight progresses from one station to the next. </a:t>
            </a:r>
            <a:endParaRPr lang="en-US" sz="2800" b="1" dirty="0" smtClean="0">
              <a:solidFill>
                <a:srgbClr val="FF0000"/>
              </a:solidFill>
            </a:endParaRP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23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2477793"/>
            <a:ext cx="426882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Air </a:t>
            </a:r>
            <a:r>
              <a:rPr lang="en-US" sz="2800" b="1" dirty="0">
                <a:solidFill>
                  <a:srgbClr val="FF0000"/>
                </a:solidFill>
              </a:rPr>
              <a:t>traffic control (ATC) will advise when updated altimeter settings are available. </a:t>
            </a:r>
            <a:endParaRPr lang="en-US" sz="2800" b="1" dirty="0" smtClean="0">
              <a:solidFill>
                <a:srgbClr val="FF0000"/>
              </a:solidFill>
            </a:endParaRPr>
          </a:p>
        </p:txBody>
      </p:sp>
      <p:pic>
        <p:nvPicPr>
          <p:cNvPr id="23554" name="Picture 2" descr="http://ocw.mit.edu/courses/aeronautics-and-astronautics/16-72-air-traffic-control-fall-2006/16-72f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05621"/>
            <a:ext cx="3048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03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390157"/>
            <a:ext cx="556422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a pilot is not utilizing ATC assistance, local altimeter settings can be obtained by monitoring local automated weather observing system/automated surface observation system </a:t>
            </a:r>
            <a:r>
              <a:rPr lang="en-US" sz="2800" b="1" dirty="0"/>
              <a:t>(AWOS/ASOS) </a:t>
            </a:r>
            <a:r>
              <a:rPr lang="en-US" sz="2800" b="1" dirty="0">
                <a:solidFill>
                  <a:srgbClr val="FF0000"/>
                </a:solidFill>
              </a:rPr>
              <a:t>or automatic terminal information service (ATIS) broadcasts</a:t>
            </a:r>
            <a:r>
              <a:rPr lang="en-US" sz="2800" b="1" dirty="0" smtClean="0">
                <a:solidFill>
                  <a:srgbClr val="FF0000"/>
                </a:solidFill>
              </a:rPr>
              <a:t>.</a:t>
            </a:r>
            <a:endParaRPr lang="en-US" sz="2800" b="1" dirty="0">
              <a:solidFill>
                <a:srgbClr val="FF0000"/>
              </a:solidFill>
            </a:endParaRPr>
          </a:p>
        </p:txBody>
      </p:sp>
      <p:pic>
        <p:nvPicPr>
          <p:cNvPr id="24578" name="Picture 2" descr="http://ocw.mit.edu/courses/aeronautics-and-astronautics/16-72-air-traffic-control-fall-2006/16-72f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3048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06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Setting the Altimeter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455580" y="1390157"/>
            <a:ext cx="823122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The </a:t>
            </a:r>
            <a:r>
              <a:rPr lang="en-US" sz="2800" b="1" dirty="0"/>
              <a:t>importance of properly setting the altimeter cannot be overemphasized. </a:t>
            </a:r>
          </a:p>
        </p:txBody>
      </p:sp>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440" y="2686049"/>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7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143000"/>
          </a:xfrm>
        </p:spPr>
        <p:txBody>
          <a:bodyPr/>
          <a:lstStyle/>
          <a:p>
            <a:r>
              <a:rPr lang="en-US" sz="4000" b="1" dirty="0" smtClean="0"/>
              <a:t>Altimeter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914400"/>
            <a:ext cx="556422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When </a:t>
            </a:r>
            <a:r>
              <a:rPr lang="en-US" sz="2800" b="1" dirty="0"/>
              <a:t>the aircraft climbs or descends, changing pressure within the altimeter case expands or contracts the aneroid barometer.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A </a:t>
            </a:r>
            <a:r>
              <a:rPr lang="en-US" sz="2800" b="1" dirty="0">
                <a:solidFill>
                  <a:srgbClr val="FF0000"/>
                </a:solidFill>
              </a:rPr>
              <a:t>decrease in pressure causes the altimeter to indicate an increase in altitude, and an increase in pressure causes the altimeter to indicate a decrease in altitude. </a:t>
            </a:r>
          </a:p>
        </p:txBody>
      </p:sp>
    </p:spTree>
    <p:extLst>
      <p:ext uri="{BB962C8B-B14F-4D97-AF65-F5344CB8AC3E}">
        <p14:creationId xmlns:p14="http://schemas.microsoft.com/office/powerpoint/2010/main" val="3739979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227" y="1905000"/>
            <a:ext cx="3398734"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143000"/>
          </a:xfrm>
        </p:spPr>
        <p:txBody>
          <a:bodyPr/>
          <a:lstStyle/>
          <a:p>
            <a:r>
              <a:rPr lang="en-US" sz="4000" b="1" dirty="0" smtClean="0"/>
              <a:t>Altimeter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64070"/>
            <a:ext cx="556422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To </a:t>
            </a:r>
            <a:r>
              <a:rPr lang="en-US" sz="2800" b="1" dirty="0"/>
              <a:t>clear obstructions, the pilot must constantly be aware of the altitude of the aircraft and the elevation of the surrounding terrain.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To </a:t>
            </a:r>
            <a:r>
              <a:rPr lang="en-US" sz="2800" b="1" dirty="0">
                <a:solidFill>
                  <a:srgbClr val="FF0000"/>
                </a:solidFill>
              </a:rPr>
              <a:t>reduce the possibility of a midair collision, it is essential to maintain altitude in accordance with air traffic rules.</a:t>
            </a:r>
          </a:p>
        </p:txBody>
      </p:sp>
    </p:spTree>
    <p:extLst>
      <p:ext uri="{BB962C8B-B14F-4D97-AF65-F5344CB8AC3E}">
        <p14:creationId xmlns:p14="http://schemas.microsoft.com/office/powerpoint/2010/main" val="3163769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Types of Altitude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592444"/>
            <a:ext cx="442122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1</a:t>
            </a:r>
            <a:r>
              <a:rPr lang="en-US" sz="2800" b="1" dirty="0">
                <a:solidFill>
                  <a:srgbClr val="FF0000"/>
                </a:solidFill>
              </a:rPr>
              <a:t>. Indicated altitude—read directly from the altimeter (uncorrected) when it is set to the current altimeter setting</a:t>
            </a:r>
            <a:r>
              <a:rPr lang="en-US" sz="2800" b="1" dirty="0" smtClean="0">
                <a:solidFill>
                  <a:srgbClr val="FF0000"/>
                </a:solidFill>
              </a:rPr>
              <a:t>.</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a:solidFill>
                  <a:srgbClr val="FF0000"/>
                </a:solidFill>
              </a:rPr>
              <a:t>2. True altitude—the vertical distance of the aircraft above sea level—the actual altitude. </a:t>
            </a:r>
          </a:p>
        </p:txBody>
      </p:sp>
      <p:pic>
        <p:nvPicPr>
          <p:cNvPr id="4098" name="Picture 2" descr="http://avstop.com/ac/instument/4-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90800"/>
            <a:ext cx="4418734"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12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Types of Altitude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390157"/>
            <a:ext cx="457362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3</a:t>
            </a:r>
            <a:r>
              <a:rPr lang="en-US" sz="2800" b="1" dirty="0">
                <a:solidFill>
                  <a:srgbClr val="FF0000"/>
                </a:solidFill>
              </a:rPr>
              <a:t>. Absolute altitude—the vertical distance of an aircraft above the terrain, or above ground level (AGL).</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4</a:t>
            </a:r>
            <a:r>
              <a:rPr lang="en-US" sz="2800" b="1" dirty="0">
                <a:solidFill>
                  <a:srgbClr val="FF0000"/>
                </a:solidFill>
              </a:rPr>
              <a:t>. Pressure altitude—the altitude indicated when the altimeter setting window (barometric scale) is adjusted to 29.92 "Hg. </a:t>
            </a:r>
            <a:endParaRPr lang="en-US" sz="2800" b="1" dirty="0" smtClean="0">
              <a:solidFill>
                <a:srgbClr val="FF0000"/>
              </a:solidFill>
            </a:endParaRPr>
          </a:p>
        </p:txBody>
      </p:sp>
      <p:pic>
        <p:nvPicPr>
          <p:cNvPr id="6" name="Picture 2" descr="http://avstop.com/ac/instument/4-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90800"/>
            <a:ext cx="4418734"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86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Types of Altitude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914400"/>
            <a:ext cx="5564220" cy="612459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5</a:t>
            </a:r>
            <a:r>
              <a:rPr lang="en-US" sz="2800" b="1" dirty="0">
                <a:solidFill>
                  <a:srgbClr val="FF0000"/>
                </a:solidFill>
              </a:rPr>
              <a:t>. Density altitude—pressure altitude corrected for variations from standard temperature. </a:t>
            </a:r>
            <a:endParaRPr lang="en-US" sz="2800" b="1" dirty="0" smtClean="0">
              <a:solidFill>
                <a:srgbClr val="FF0000"/>
              </a:solidFill>
            </a:endParaRP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t>This </a:t>
            </a:r>
            <a:r>
              <a:rPr lang="en-US" sz="2800" b="1" dirty="0"/>
              <a:t>is an important altitude because it </a:t>
            </a:r>
            <a:r>
              <a:rPr lang="en-US" sz="2800" b="1" dirty="0">
                <a:solidFill>
                  <a:srgbClr val="FF0000"/>
                </a:solidFill>
              </a:rPr>
              <a:t>is directly related to the aircraft’s performance.</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density of the air affects how much power a </a:t>
            </a:r>
            <a:r>
              <a:rPr lang="en-US" sz="2800" b="1" dirty="0"/>
              <a:t>naturally aspirated</a:t>
            </a:r>
            <a:r>
              <a:rPr lang="en-US" sz="2800" b="1" dirty="0">
                <a:solidFill>
                  <a:srgbClr val="FF0000"/>
                </a:solidFill>
              </a:rPr>
              <a:t> engine produces, as well as how efficient </a:t>
            </a:r>
            <a:r>
              <a:rPr lang="en-US" sz="2800" b="1" dirty="0"/>
              <a:t>the</a:t>
            </a:r>
            <a:r>
              <a:rPr lang="en-US" sz="2800" b="1" dirty="0">
                <a:solidFill>
                  <a:srgbClr val="FF0000"/>
                </a:solidFill>
              </a:rPr>
              <a:t> airfoils are. </a:t>
            </a:r>
          </a:p>
        </p:txBody>
      </p:sp>
      <p:pic>
        <p:nvPicPr>
          <p:cNvPr id="6" name="Picture 2" descr="http://avstop.com/ac/instument/4-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505200" cy="190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2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Define static pressure.</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Define dynamic pressure.</a:t>
            </a:r>
          </a:p>
          <a:p>
            <a:pPr marL="76993" indent="0" defTabSz="913863" eaLnBrk="1">
              <a:spcBef>
                <a:spcPts val="281"/>
              </a:spcBef>
              <a:buClr>
                <a:srgbClr val="0070C0"/>
              </a:buClr>
              <a:buSzPct val="80000"/>
              <a:buNone/>
            </a:pP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10/27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55819248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Instrument Check</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416470"/>
            <a:ext cx="426882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Prior</a:t>
            </a:r>
            <a:r>
              <a:rPr lang="en-US" sz="2800" b="1" dirty="0" smtClean="0"/>
              <a:t> </a:t>
            </a:r>
            <a:r>
              <a:rPr lang="en-US" sz="2800" b="1" dirty="0"/>
              <a:t>to each flight, a pilot should examine the altimeter for proper indications in order to verify its validity.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Set </a:t>
            </a:r>
            <a:r>
              <a:rPr lang="en-US" sz="2800" b="1" dirty="0">
                <a:solidFill>
                  <a:srgbClr val="FF0000"/>
                </a:solidFill>
              </a:rPr>
              <a:t>the barometric scale to the current reported altimeter </a:t>
            </a:r>
            <a:r>
              <a:rPr lang="en-US" sz="2800" b="1" dirty="0" smtClean="0">
                <a:solidFill>
                  <a:srgbClr val="FF0000"/>
                </a:solidFill>
              </a:rPr>
              <a:t>setting.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77" y="1416470"/>
            <a:ext cx="4383087"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845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Instrument Check</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718531"/>
            <a:ext cx="457362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the indication is off more than 75 feet </a:t>
            </a:r>
            <a:r>
              <a:rPr lang="en-US" sz="2800" b="1" dirty="0"/>
              <a:t>from the surveyed field elevation, the instrument should be </a:t>
            </a:r>
            <a:r>
              <a:rPr lang="en-US" sz="2800" b="1" dirty="0">
                <a:solidFill>
                  <a:srgbClr val="FF0000"/>
                </a:solidFill>
              </a:rPr>
              <a:t>referred to a certificated instrument repair </a:t>
            </a:r>
            <a:r>
              <a:rPr lang="en-US" sz="2800" b="1" dirty="0" smtClean="0">
                <a:solidFill>
                  <a:srgbClr val="FF0000"/>
                </a:solidFill>
              </a:rPr>
              <a:t>station.</a:t>
            </a:r>
            <a:endParaRPr lang="en-US" sz="2800" b="1" dirty="0">
              <a:solidFill>
                <a:srgbClr val="FF0000"/>
              </a:solidFill>
            </a:endParaRPr>
          </a:p>
        </p:txBody>
      </p:sp>
      <p:pic>
        <p:nvPicPr>
          <p:cNvPr id="2052" name="Picture 4" descr="http://www.gardneraviation.com/store/media/catalog/product/cache/1/image/9df78eab33525d08d6e5fb8d27136e95/a/e/aerosonic_101420-01249_encod_a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1" y="1524000"/>
            <a:ext cx="43815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1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smtClean="0"/>
              <a:t>Pitot</a:t>
            </a:r>
            <a:r>
              <a:rPr lang="en-US" sz="4000" b="1" dirty="0" smtClean="0"/>
              <a:t>-Static Flight Instruments</a:t>
            </a:r>
            <a:br>
              <a:rPr lang="en-US" sz="4000" b="1" dirty="0" smtClean="0"/>
            </a:br>
            <a:r>
              <a:rPr lang="en-US" sz="4000" b="1" dirty="0" smtClean="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6868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Dynamic </a:t>
            </a:r>
            <a:r>
              <a:rPr lang="en-US" sz="2800" b="1" dirty="0">
                <a:solidFill>
                  <a:srgbClr val="FF0000"/>
                </a:solidFill>
              </a:rPr>
              <a:t>pressure is present only when an aircraft is in motion; therefore, it can be thought of as a pressure due to motion</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54" y="2700034"/>
            <a:ext cx="6558946"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88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3353691"/>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a:t>
            </a:r>
            <a:r>
              <a:rPr lang="en-US" sz="2800" b="1" dirty="0" smtClean="0">
                <a:latin typeface="Helvetica" charset="0"/>
                <a:ea typeface="Helvetica" charset="0"/>
                <a:cs typeface="Helvetica" charset="0"/>
                <a:sym typeface="Helvetica" charset="0"/>
              </a:rPr>
              <a:t>27</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1909 </a:t>
            </a:r>
            <a:r>
              <a:rPr lang="en-US" sz="2800" dirty="0" smtClean="0"/>
              <a:t>— </a:t>
            </a:r>
            <a:r>
              <a:rPr lang="en-US" sz="2800" dirty="0"/>
              <a:t>Mrs. Ralph van </a:t>
            </a:r>
            <a:r>
              <a:rPr lang="en-US" sz="2800" dirty="0" err="1" smtClean="0"/>
              <a:t>Deman</a:t>
            </a:r>
            <a:r>
              <a:rPr lang="en-US" sz="2800" dirty="0" smtClean="0"/>
              <a:t> </a:t>
            </a:r>
            <a:r>
              <a:rPr lang="en-US" sz="2800" dirty="0"/>
              <a:t>flies for four minutes with Wilbur Wright at College Park, Maryland, becoming the United States' first female passenger.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4419600"/>
            <a:ext cx="4333875" cy="216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045" y="1752600"/>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6704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294584" cy="5034110"/>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a:t>
            </a:r>
            <a:r>
              <a:rPr lang="en-US" sz="2800" b="1" dirty="0" smtClean="0">
                <a:latin typeface="Helvetica" charset="0"/>
                <a:ea typeface="Helvetica" charset="0"/>
                <a:cs typeface="Helvetica" charset="0"/>
                <a:sym typeface="Helvetica" charset="0"/>
              </a:rPr>
              <a:t>27 – 2 November</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a:t>
            </a:r>
            <a:r>
              <a:rPr lang="en-US" sz="2800" dirty="0" smtClean="0"/>
              <a:t>1934 — </a:t>
            </a:r>
            <a:r>
              <a:rPr lang="en-US" sz="2800" dirty="0"/>
              <a:t>Lieut. Owen </a:t>
            </a:r>
            <a:r>
              <a:rPr lang="en-US" sz="2800" dirty="0" err="1"/>
              <a:t>Cathcart</a:t>
            </a:r>
            <a:r>
              <a:rPr lang="en-US" sz="2800" dirty="0"/>
              <a:t>-Jones and Kenneth H.F. Waller fly from Darwin, Australia, to </a:t>
            </a:r>
            <a:r>
              <a:rPr lang="en-US" sz="2800" dirty="0" err="1"/>
              <a:t>Lympne</a:t>
            </a:r>
            <a:r>
              <a:rPr lang="en-US" sz="2800" dirty="0"/>
              <a:t>, England, in 5 days 15 hours and 23 minutes, setting a new world record. (De Havilland Comet, two De Havilland Gipsy Six R engines.)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748087" cy="282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419600"/>
            <a:ext cx="3256326"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19663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9439</TotalTime>
  <Words>1682</Words>
  <Application>Microsoft Office PowerPoint</Application>
  <PresentationFormat>On-screen Show (4:3)</PresentationFormat>
  <Paragraphs>273</Paragraphs>
  <Slides>52</Slides>
  <Notes>5</Notes>
  <HiddenSlides>0</HiddenSlides>
  <MMClips>0</MMClips>
  <ScaleCrop>false</ScaleCrop>
  <HeadingPairs>
    <vt:vector size="4" baseType="variant">
      <vt:variant>
        <vt:lpstr>Theme</vt:lpstr>
      </vt:variant>
      <vt:variant>
        <vt:i4>11</vt:i4>
      </vt:variant>
      <vt:variant>
        <vt:lpstr>Slide Titles</vt:lpstr>
      </vt:variant>
      <vt:variant>
        <vt:i4>52</vt:i4>
      </vt:variant>
    </vt:vector>
  </HeadingPairs>
  <TitlesOfParts>
    <vt:vector size="63" baseType="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Office Theme</vt:lpstr>
      <vt:lpstr>3_Office Theme</vt:lpstr>
      <vt:lpstr>Warm-Up – 10/27 – 10 minutes</vt:lpstr>
      <vt:lpstr>Questions / Comments</vt:lpstr>
      <vt:lpstr>Warm-Up – 10/27 – 10 minutes</vt:lpstr>
      <vt:lpstr>Pitot-Static Flight Instruments Impact Pressure Chamber and Lines</vt:lpstr>
      <vt:lpstr>Warm-Up – 10/27 – 10 minutes</vt:lpstr>
      <vt:lpstr>Pitot-Static Flight Instruments Impact Pressure Chamber and Lines</vt:lpstr>
      <vt:lpstr>Questions / Comments</vt:lpstr>
      <vt:lpstr>THIS DAY IN AVIATION</vt:lpstr>
      <vt:lpstr>THIS DAY IN AVIATION</vt:lpstr>
      <vt:lpstr>THIS DAY IN AVIATION</vt:lpstr>
      <vt:lpstr>THIS DAY IN AVIATION</vt:lpstr>
      <vt:lpstr>Questions / Comments</vt:lpstr>
      <vt:lpstr>PowerPoint Presentation</vt:lpstr>
      <vt:lpstr>Questions / Comments</vt:lpstr>
      <vt:lpstr>3rd Semester Requirements (14 Class Meetings)</vt:lpstr>
      <vt:lpstr>Questions / Comments</vt:lpstr>
      <vt:lpstr>PowerPoint Presentation</vt:lpstr>
      <vt:lpstr>Today’s Mission Requirements</vt:lpstr>
      <vt:lpstr>Pitot-Static Flight Instruments Impact Pressure Chamber and Lines</vt:lpstr>
      <vt:lpstr>Pitot-Static Flight Instruments Impact Pressure Chamber and Lines</vt:lpstr>
      <vt:lpstr>Pitot-Static Flight Instruments Impact Pressure Chamber and Lines</vt:lpstr>
      <vt:lpstr>Pitot-Static Flight Instruments Impact Pressure Chamber and Lines</vt:lpstr>
      <vt:lpstr>Pitot-Static Flight Instruments Impact Pressure Chamber and Lines</vt:lpstr>
      <vt:lpstr>Pitot-Static Flight Instruments Impact Pressure Chamber and Lines</vt:lpstr>
      <vt:lpstr>Pitot-Static Flight Instruments Impact Pressure Chamber and Lines</vt:lpstr>
      <vt:lpstr>Pitot-Static Flight Instruments Static Pressure Chamber and Lines</vt:lpstr>
      <vt:lpstr>Pitot-Static Flight Instruments Static Pressure Chamber and Lines</vt:lpstr>
      <vt:lpstr>Altimeter</vt:lpstr>
      <vt:lpstr>Principle of Operation</vt:lpstr>
      <vt:lpstr>Principle of Operation</vt:lpstr>
      <vt:lpstr>Principle of Operation</vt:lpstr>
      <vt:lpstr>Principle of Operation</vt:lpstr>
      <vt:lpstr>Principle of Operation</vt:lpstr>
      <vt:lpstr>Effects of Nonstandard Pressure</vt:lpstr>
      <vt:lpstr>Effects of Nonstandard Pressure </vt:lpstr>
      <vt:lpstr>Effects of Nonstandard Pressure</vt:lpstr>
      <vt:lpstr>Effects of Nonstandard Pressure</vt:lpstr>
      <vt:lpstr>Setting the Altimeter</vt:lpstr>
      <vt:lpstr>Setting the Altimeter</vt:lpstr>
      <vt:lpstr>Setting the Altimeter</vt:lpstr>
      <vt:lpstr>Setting the Altimeter</vt:lpstr>
      <vt:lpstr>Setting the Altimeter</vt:lpstr>
      <vt:lpstr>Setting the Altimeter</vt:lpstr>
      <vt:lpstr>Setting the Altimeter</vt:lpstr>
      <vt:lpstr>Altimeter Operation</vt:lpstr>
      <vt:lpstr>Altimeter Operation</vt:lpstr>
      <vt:lpstr>Types of Altitude</vt:lpstr>
      <vt:lpstr>Types of Altitude</vt:lpstr>
      <vt:lpstr>Types of Altitude</vt:lpstr>
      <vt:lpstr>Instrument Check</vt:lpstr>
      <vt:lpstr>Instrument Check</vt:lpstr>
      <vt:lpstr>Questions /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574</cp:revision>
  <cp:lastPrinted>2013-10-17T15:17:33Z</cp:lastPrinted>
  <dcterms:created xsi:type="dcterms:W3CDTF">2011-08-16T23:18:18Z</dcterms:created>
  <dcterms:modified xsi:type="dcterms:W3CDTF">2015-10-21T16:22:27Z</dcterms:modified>
</cp:coreProperties>
</file>