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44" r:id="rId8"/>
    <p:sldMasterId id="2147484056" r:id="rId9"/>
    <p:sldMasterId id="2147484068" r:id="rId10"/>
    <p:sldMasterId id="2147484080" r:id="rId11"/>
  </p:sldMasterIdLst>
  <p:notesMasterIdLst>
    <p:notesMasterId r:id="rId49"/>
  </p:notesMasterIdLst>
  <p:handoutMasterIdLst>
    <p:handoutMasterId r:id="rId50"/>
  </p:handoutMasterIdLst>
  <p:sldIdLst>
    <p:sldId id="883" r:id="rId12"/>
    <p:sldId id="399" r:id="rId13"/>
    <p:sldId id="923" r:id="rId14"/>
    <p:sldId id="918" r:id="rId15"/>
    <p:sldId id="924" r:id="rId16"/>
    <p:sldId id="919" r:id="rId17"/>
    <p:sldId id="925" r:id="rId18"/>
    <p:sldId id="920" r:id="rId19"/>
    <p:sldId id="926" r:id="rId20"/>
    <p:sldId id="921" r:id="rId21"/>
    <p:sldId id="927" r:id="rId22"/>
    <p:sldId id="922" r:id="rId23"/>
    <p:sldId id="834" r:id="rId24"/>
    <p:sldId id="945" r:id="rId25"/>
    <p:sldId id="946" r:id="rId26"/>
    <p:sldId id="947" r:id="rId27"/>
    <p:sldId id="397" r:id="rId28"/>
    <p:sldId id="794" r:id="rId29"/>
    <p:sldId id="353" r:id="rId30"/>
    <p:sldId id="294" r:id="rId31"/>
    <p:sldId id="865" r:id="rId32"/>
    <p:sldId id="941" r:id="rId33"/>
    <p:sldId id="942" r:id="rId34"/>
    <p:sldId id="943" r:id="rId35"/>
    <p:sldId id="944" r:id="rId36"/>
    <p:sldId id="930" r:id="rId37"/>
    <p:sldId id="931" r:id="rId38"/>
    <p:sldId id="932" r:id="rId39"/>
    <p:sldId id="933" r:id="rId40"/>
    <p:sldId id="934" r:id="rId41"/>
    <p:sldId id="935" r:id="rId42"/>
    <p:sldId id="936" r:id="rId43"/>
    <p:sldId id="937" r:id="rId44"/>
    <p:sldId id="938" r:id="rId45"/>
    <p:sldId id="939" r:id="rId46"/>
    <p:sldId id="879" r:id="rId47"/>
    <p:sldId id="882" r:id="rId48"/>
  </p:sldIdLst>
  <p:sldSz cx="9144000" cy="6858000" type="screen4x3"/>
  <p:notesSz cx="6858000" cy="9144000"/>
  <p:defaultText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108" autoAdjust="0"/>
    <p:restoredTop sz="94660"/>
  </p:normalViewPr>
  <p:slideViewPr>
    <p:cSldViewPr showGuides="1">
      <p:cViewPr varScale="1">
        <p:scale>
          <a:sx n="65" d="100"/>
          <a:sy n="65" d="100"/>
        </p:scale>
        <p:origin x="-1218" y="-102"/>
      </p:cViewPr>
      <p:guideLst>
        <p:guide orient="horz" pos="2160"/>
        <p:guide pos="2880"/>
      </p:guideLst>
    </p:cSldViewPr>
  </p:slid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10/22/2013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3040" rtl="0" eaLnBrk="1" latinLnBrk="0" hangingPunct="1">
      <a:defRPr sz="1200" kern="1200">
        <a:solidFill>
          <a:schemeClr val="tx1"/>
        </a:solidFill>
        <a:latin typeface="+mn-lt"/>
        <a:ea typeface="+mn-ea"/>
        <a:cs typeface="+mn-cs"/>
      </a:defRPr>
    </a:lvl1pPr>
    <a:lvl2pPr marL="456514" algn="l" defTabSz="913040" rtl="0" eaLnBrk="1" latinLnBrk="0" hangingPunct="1">
      <a:defRPr sz="1200" kern="1200">
        <a:solidFill>
          <a:schemeClr val="tx1"/>
        </a:solidFill>
        <a:latin typeface="+mn-lt"/>
        <a:ea typeface="+mn-ea"/>
        <a:cs typeface="+mn-cs"/>
      </a:defRPr>
    </a:lvl2pPr>
    <a:lvl3pPr marL="913040" algn="l" defTabSz="913040" rtl="0" eaLnBrk="1" latinLnBrk="0" hangingPunct="1">
      <a:defRPr sz="1200" kern="1200">
        <a:solidFill>
          <a:schemeClr val="tx1"/>
        </a:solidFill>
        <a:latin typeface="+mn-lt"/>
        <a:ea typeface="+mn-ea"/>
        <a:cs typeface="+mn-cs"/>
      </a:defRPr>
    </a:lvl3pPr>
    <a:lvl4pPr marL="1369570" algn="l" defTabSz="913040" rtl="0" eaLnBrk="1" latinLnBrk="0" hangingPunct="1">
      <a:defRPr sz="1200" kern="1200">
        <a:solidFill>
          <a:schemeClr val="tx1"/>
        </a:solidFill>
        <a:latin typeface="+mn-lt"/>
        <a:ea typeface="+mn-ea"/>
        <a:cs typeface="+mn-cs"/>
      </a:defRPr>
    </a:lvl4pPr>
    <a:lvl5pPr marL="1826089" algn="l" defTabSz="913040" rtl="0" eaLnBrk="1" latinLnBrk="0" hangingPunct="1">
      <a:defRPr sz="1200" kern="1200">
        <a:solidFill>
          <a:schemeClr val="tx1"/>
        </a:solidFill>
        <a:latin typeface="+mn-lt"/>
        <a:ea typeface="+mn-ea"/>
        <a:cs typeface="+mn-cs"/>
      </a:defRPr>
    </a:lvl5pPr>
    <a:lvl6pPr marL="2282607" algn="l" defTabSz="913040" rtl="0" eaLnBrk="1" latinLnBrk="0" hangingPunct="1">
      <a:defRPr sz="1200" kern="1200">
        <a:solidFill>
          <a:schemeClr val="tx1"/>
        </a:solidFill>
        <a:latin typeface="+mn-lt"/>
        <a:ea typeface="+mn-ea"/>
        <a:cs typeface="+mn-cs"/>
      </a:defRPr>
    </a:lvl6pPr>
    <a:lvl7pPr marL="2739135" algn="l" defTabSz="913040" rtl="0" eaLnBrk="1" latinLnBrk="0" hangingPunct="1">
      <a:defRPr sz="1200" kern="1200">
        <a:solidFill>
          <a:schemeClr val="tx1"/>
        </a:solidFill>
        <a:latin typeface="+mn-lt"/>
        <a:ea typeface="+mn-ea"/>
        <a:cs typeface="+mn-cs"/>
      </a:defRPr>
    </a:lvl7pPr>
    <a:lvl8pPr marL="3195653" algn="l" defTabSz="913040" rtl="0" eaLnBrk="1" latinLnBrk="0" hangingPunct="1">
      <a:defRPr sz="1200" kern="1200">
        <a:solidFill>
          <a:schemeClr val="tx1"/>
        </a:solidFill>
        <a:latin typeface="+mn-lt"/>
        <a:ea typeface="+mn-ea"/>
        <a:cs typeface="+mn-cs"/>
      </a:defRPr>
    </a:lvl8pPr>
    <a:lvl9pPr marL="3652177" algn="l" defTabSz="913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about winglets is available from</a:t>
            </a:r>
            <a:r>
              <a:rPr lang="en-US" baseline="0" dirty="0" smtClean="0"/>
              <a:t> NASA at http://www.nasa.gov/centers/dryden/about/Organizations/Technology/Facts/TF-2004-15-DFRC.html</a:t>
            </a:r>
          </a:p>
          <a:p>
            <a:endParaRPr lang="en-US" dirty="0" smtClean="0"/>
          </a:p>
          <a:p>
            <a:r>
              <a:rPr lang="en-US" dirty="0" smtClean="0"/>
              <a:t>The aspect ratio is the square of the span</a:t>
            </a:r>
            <a:r>
              <a:rPr lang="en-US" b="0" dirty="0" smtClean="0"/>
              <a:t>,</a:t>
            </a:r>
            <a:r>
              <a:rPr lang="en-US" b="0" baseline="0" dirty="0" smtClean="0"/>
              <a:t> </a:t>
            </a:r>
            <a:r>
              <a:rPr lang="en-US" b="0" dirty="0" smtClean="0"/>
              <a:t>s,</a:t>
            </a:r>
            <a:r>
              <a:rPr lang="en-US" b="0" baseline="0" dirty="0" smtClean="0"/>
              <a:t> </a:t>
            </a:r>
            <a:r>
              <a:rPr lang="en-US" dirty="0" smtClean="0"/>
              <a:t>divided by the wing </a:t>
            </a:r>
            <a:r>
              <a:rPr lang="en-US" b="0" dirty="0" smtClean="0"/>
              <a:t>area, A.</a:t>
            </a:r>
            <a:r>
              <a:rPr lang="en-US" b="0" baseline="0" dirty="0" smtClean="0"/>
              <a:t> </a:t>
            </a:r>
            <a:r>
              <a:rPr lang="en-US" b="0" dirty="0" smtClean="0"/>
              <a:t>AR = s</a:t>
            </a:r>
            <a:r>
              <a:rPr lang="en-US" b="0" baseline="30000" dirty="0" smtClean="0"/>
              <a:t>2</a:t>
            </a:r>
            <a:r>
              <a:rPr lang="en-US" b="0" dirty="0" smtClean="0"/>
              <a:t> / A </a:t>
            </a:r>
          </a:p>
          <a:p>
            <a:endParaRPr lang="en-US" b="0" dirty="0" smtClean="0"/>
          </a:p>
          <a:p>
            <a:r>
              <a:rPr lang="en-US" b="0" dirty="0" smtClean="0"/>
              <a:t>For a rectangular wing, this reduces to the ratio of the span to the chord, c. AR </a:t>
            </a:r>
            <a:r>
              <a:rPr lang="en-US" dirty="0" smtClean="0"/>
              <a:t>= s / c </a:t>
            </a:r>
          </a:p>
          <a:p>
            <a:endParaRPr lang="en-US" dirty="0" smtClean="0"/>
          </a:p>
          <a:p>
            <a:r>
              <a:rPr lang="en-US" dirty="0" smtClean="0"/>
              <a:t>Long, slender, high aspect ratio wings have lower induced drag than short, thick, low aspect ratio wings. Induced drag is a three dimensional effect related to the wing tips. The longer the wing, the farther the tips are from the main portion of the wing, and the lower the induced drag. Lifting line theory shows that the optimum (lowest) induced drag occurs for </a:t>
            </a:r>
            <a:r>
              <a:rPr lang="en-US" b="0" dirty="0" smtClean="0"/>
              <a:t>an elliptic distribution </a:t>
            </a:r>
            <a:r>
              <a:rPr lang="en-US" dirty="0" smtClean="0"/>
              <a:t>of lift from tip to tip. The efficiency </a:t>
            </a:r>
            <a:r>
              <a:rPr lang="en-US" b="0" dirty="0" smtClean="0"/>
              <a:t>factor, e, is </a:t>
            </a:r>
            <a:r>
              <a:rPr lang="en-US" dirty="0" smtClean="0"/>
              <a:t>equal to 1.0 for an elliptic distribution and is some value less than 1.0 for any other lift distribution. </a:t>
            </a:r>
          </a:p>
          <a:p>
            <a:endParaRPr lang="en-US" dirty="0" smtClean="0"/>
          </a:p>
          <a:p>
            <a:r>
              <a:rPr lang="en-US" dirty="0" smtClean="0"/>
              <a:t>The outstanding aerodynamic performance of the British Spitfire of World War II is partially attributable to its elliptical wing, which gave the aircraft a very low amount of induced drag. A more typical value of e = .7 exists</a:t>
            </a:r>
            <a:r>
              <a:rPr lang="en-US" baseline="0" dirty="0" smtClean="0"/>
              <a:t> </a:t>
            </a:r>
            <a:r>
              <a:rPr lang="en-US" dirty="0" smtClean="0"/>
              <a:t>for a rectangular wing. The total drag coefficient </a:t>
            </a:r>
            <a:r>
              <a:rPr lang="en-US" dirty="0" err="1" smtClean="0"/>
              <a:t>C</a:t>
            </a:r>
            <a:r>
              <a:rPr lang="en-US" baseline="-25000" dirty="0" err="1" smtClean="0"/>
              <a:t>d</a:t>
            </a:r>
            <a:r>
              <a:rPr lang="en-US" baseline="0" dirty="0" smtClean="0"/>
              <a:t> </a:t>
            </a:r>
            <a:r>
              <a:rPr lang="en-US" dirty="0" smtClean="0"/>
              <a:t>is equal to the base drag coefficient at zero lift C</a:t>
            </a:r>
            <a:r>
              <a:rPr lang="en-US" baseline="-25000" dirty="0" smtClean="0"/>
              <a:t>d0</a:t>
            </a:r>
            <a:r>
              <a:rPr lang="en-US" dirty="0" smtClean="0"/>
              <a:t> plus the induced drag coefficient </a:t>
            </a:r>
            <a:r>
              <a:rPr lang="en-US" dirty="0" err="1" smtClean="0"/>
              <a:t>C</a:t>
            </a:r>
            <a:r>
              <a:rPr lang="en-US" baseline="-25000" dirty="0" err="1" smtClean="0"/>
              <a:t>di</a:t>
            </a:r>
            <a:r>
              <a:rPr lang="en-US" dirty="0" smtClean="0"/>
              <a:t>.</a:t>
            </a:r>
          </a:p>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Presentation Name</a:t>
            </a:r>
            <a:endParaRPr lang="en-US">
              <a:solidFill>
                <a:prstClr val="black"/>
              </a:solidFill>
            </a:endParaRPr>
          </a:p>
        </p:txBody>
      </p:sp>
      <p:sp>
        <p:nvSpPr>
          <p:cNvPr id="5" name="Date Placeholder 4"/>
          <p:cNvSpPr>
            <a:spLocks noGrp="1"/>
          </p:cNvSpPr>
          <p:nvPr>
            <p:ph type="dt" sz="quarter" idx="11"/>
          </p:nvPr>
        </p:nvSpPr>
        <p:spPr/>
        <p:txBody>
          <a:bodyPr/>
          <a:lstStyle/>
          <a:p>
            <a:r>
              <a:rPr lang="en-US" smtClean="0">
                <a:solidFill>
                  <a:prstClr val="black"/>
                </a:solidFill>
              </a:rPr>
              <a:t>Course Name</a:t>
            </a:r>
            <a:endParaRPr lang="en-US" baseline="30000" smtClean="0">
              <a:solidFill>
                <a:prstClr val="black"/>
              </a:solidFill>
            </a:endParaRPr>
          </a:p>
          <a:p>
            <a:r>
              <a:rPr lang="en-US" smtClean="0">
                <a:solidFill>
                  <a:prstClr val="black"/>
                </a:solidFill>
              </a:rPr>
              <a:t>Unit # – Lesson #.# – Lesson Name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AA6F666A-3503-4EB4-9796-FFB36F66CA10}" type="slidenum">
              <a:rPr lang="en-US" smtClean="0">
                <a:solidFill>
                  <a:prstClr val="black"/>
                </a:solidFill>
              </a: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p:spPr>
        <p:txBody>
          <a:bodyPr/>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81954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9581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9142701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3754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04277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04945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2910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3331078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48076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91930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48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7533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extLst>
      <p:ext uri="{BB962C8B-B14F-4D97-AF65-F5344CB8AC3E}">
        <p14:creationId xmlns:p14="http://schemas.microsoft.com/office/powerpoint/2010/main" val="1622362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87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140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2864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58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3040899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1763941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05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013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961" indent="0" algn="ctr">
              <a:buNone/>
              <a:defRPr>
                <a:solidFill>
                  <a:schemeClr val="tx1">
                    <a:tint val="75000"/>
                  </a:schemeClr>
                </a:solidFill>
              </a:defRPr>
            </a:lvl2pPr>
            <a:lvl3pPr marL="889992" indent="0" algn="ctr">
              <a:buNone/>
              <a:defRPr>
                <a:solidFill>
                  <a:schemeClr val="tx1">
                    <a:tint val="75000"/>
                  </a:schemeClr>
                </a:solidFill>
              </a:defRPr>
            </a:lvl3pPr>
            <a:lvl4pPr marL="1334896" indent="0" algn="ctr">
              <a:buNone/>
              <a:defRPr>
                <a:solidFill>
                  <a:schemeClr val="tx1">
                    <a:tint val="75000"/>
                  </a:schemeClr>
                </a:solidFill>
              </a:defRPr>
            </a:lvl4pPr>
            <a:lvl5pPr marL="1779861" indent="0" algn="ctr">
              <a:buNone/>
              <a:defRPr>
                <a:solidFill>
                  <a:schemeClr val="tx1">
                    <a:tint val="75000"/>
                  </a:schemeClr>
                </a:solidFill>
              </a:defRPr>
            </a:lvl5pPr>
            <a:lvl6pPr marL="2224829" indent="0" algn="ctr">
              <a:buNone/>
              <a:defRPr>
                <a:solidFill>
                  <a:schemeClr val="tx1">
                    <a:tint val="75000"/>
                  </a:schemeClr>
                </a:solidFill>
              </a:defRPr>
            </a:lvl6pPr>
            <a:lvl7pPr marL="2669790" indent="0" algn="ctr">
              <a:buNone/>
              <a:defRPr>
                <a:solidFill>
                  <a:schemeClr val="tx1">
                    <a:tint val="75000"/>
                  </a:schemeClr>
                </a:solidFill>
              </a:defRPr>
            </a:lvl7pPr>
            <a:lvl8pPr marL="3114753" indent="0" algn="ctr">
              <a:buNone/>
              <a:defRPr>
                <a:solidFill>
                  <a:schemeClr val="tx1">
                    <a:tint val="75000"/>
                  </a:schemeClr>
                </a:solidFill>
              </a:defRPr>
            </a:lvl8pPr>
            <a:lvl9pPr marL="35597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48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p:spPr>
        <p:txBody>
          <a:bodyPr/>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3" y="5367860"/>
            <a:ext cx="5486177" cy="804788"/>
          </a:xfrm>
        </p:spPr>
        <p:txBody>
          <a:bodyPr/>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705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961" indent="0">
              <a:buNone/>
              <a:defRPr sz="1800">
                <a:solidFill>
                  <a:schemeClr val="tx1">
                    <a:tint val="75000"/>
                  </a:schemeClr>
                </a:solidFill>
              </a:defRPr>
            </a:lvl2pPr>
            <a:lvl3pPr marL="889992" indent="0">
              <a:buNone/>
              <a:defRPr sz="1600">
                <a:solidFill>
                  <a:schemeClr val="tx1">
                    <a:tint val="75000"/>
                  </a:schemeClr>
                </a:solidFill>
              </a:defRPr>
            </a:lvl3pPr>
            <a:lvl4pPr marL="1334896" indent="0">
              <a:buNone/>
              <a:defRPr sz="1400">
                <a:solidFill>
                  <a:schemeClr val="tx1">
                    <a:tint val="75000"/>
                  </a:schemeClr>
                </a:solidFill>
              </a:defRPr>
            </a:lvl4pPr>
            <a:lvl5pPr marL="1779861" indent="0">
              <a:buNone/>
              <a:defRPr sz="1400">
                <a:solidFill>
                  <a:schemeClr val="tx1">
                    <a:tint val="75000"/>
                  </a:schemeClr>
                </a:solidFill>
              </a:defRPr>
            </a:lvl5pPr>
            <a:lvl6pPr marL="2224829" indent="0">
              <a:buNone/>
              <a:defRPr sz="1400">
                <a:solidFill>
                  <a:schemeClr val="tx1">
                    <a:tint val="75000"/>
                  </a:schemeClr>
                </a:solidFill>
              </a:defRPr>
            </a:lvl6pPr>
            <a:lvl7pPr marL="2669790" indent="0">
              <a:buNone/>
              <a:defRPr sz="1400">
                <a:solidFill>
                  <a:schemeClr val="tx1">
                    <a:tint val="75000"/>
                  </a:schemeClr>
                </a:solidFill>
              </a:defRPr>
            </a:lvl7pPr>
            <a:lvl8pPr marL="3114753" indent="0">
              <a:buNone/>
              <a:defRPr sz="1400">
                <a:solidFill>
                  <a:schemeClr val="tx1">
                    <a:tint val="75000"/>
                  </a:schemeClr>
                </a:solidFill>
              </a:defRPr>
            </a:lvl8pPr>
            <a:lvl9pPr marL="35597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257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1211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5426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810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78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257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961" indent="0">
              <a:buNone/>
              <a:defRPr sz="2800"/>
            </a:lvl2pPr>
            <a:lvl3pPr marL="889992" indent="0">
              <a:buNone/>
              <a:defRPr sz="2400"/>
            </a:lvl3pPr>
            <a:lvl4pPr marL="1334896" indent="0">
              <a:buNone/>
              <a:defRPr sz="2000"/>
            </a:lvl4pPr>
            <a:lvl5pPr marL="1779861" indent="0">
              <a:buNone/>
              <a:defRPr sz="2000"/>
            </a:lvl5pPr>
            <a:lvl6pPr marL="2224829" indent="0">
              <a:buNone/>
              <a:defRPr sz="2000"/>
            </a:lvl6pPr>
            <a:lvl7pPr marL="2669790" indent="0">
              <a:buNone/>
              <a:defRPr sz="2000"/>
            </a:lvl7pPr>
            <a:lvl8pPr marL="3114753" indent="0">
              <a:buNone/>
              <a:defRPr sz="2000"/>
            </a:lvl8pPr>
            <a:lvl9pPr marL="355970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5871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57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10/22/2013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7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9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97" y="194670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9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989"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495"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990"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483" indent="-267493" algn="l" defTabSz="41016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483"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478"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475"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469" indent="-267493" algn="l" defTabSz="41016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80786771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2"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1" tIns="35711" rIns="35711" bIns="3571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72722307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10688"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4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7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520"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35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199" indent="-267840" algn="l" defTabSz="410688"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608"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016"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423"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830" indent="-267840" algn="l" defTabSz="41068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29" tIns="44465" rIns="88929" bIns="444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0"/>
            <a:ext cx="8229600" cy="4525963"/>
          </a:xfrm>
          <a:prstGeom prst="rect">
            <a:avLst/>
          </a:prstGeom>
        </p:spPr>
        <p:txBody>
          <a:bodyPr vert="horz" lIns="88929" tIns="44465" rIns="88929" bIns="44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0"/>
            <a:ext cx="2133600" cy="365125"/>
          </a:xfrm>
          <a:prstGeom prst="rect">
            <a:avLst/>
          </a:prstGeom>
        </p:spPr>
        <p:txBody>
          <a:bodyPr vert="horz" lIns="88929" tIns="44465" rIns="88929" bIns="44465" rtlCol="0" anchor="ctr"/>
          <a:lstStyle>
            <a:lvl1pPr algn="l">
              <a:defRPr sz="1200">
                <a:solidFill>
                  <a:schemeClr val="tx1">
                    <a:tint val="75000"/>
                  </a:schemeClr>
                </a:solidFill>
              </a:defRPr>
            </a:lvl1pPr>
          </a:lstStyle>
          <a:p>
            <a:pPr defTabSz="889992"/>
            <a:fld id="{15121BB8-495E-46BC-9F46-5E7C92D679A5}" type="datetimeFigureOut">
              <a:rPr lang="en-US" smtClean="0">
                <a:solidFill>
                  <a:prstClr val="black">
                    <a:tint val="75000"/>
                  </a:prstClr>
                </a:solidFill>
              </a:rPr>
              <a:pPr defTabSz="889992"/>
              <a:t>10/22/2013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0"/>
            <a:ext cx="2895600" cy="365125"/>
          </a:xfrm>
          <a:prstGeom prst="rect">
            <a:avLst/>
          </a:prstGeom>
        </p:spPr>
        <p:txBody>
          <a:bodyPr vert="horz" lIns="88929" tIns="44465" rIns="88929" bIns="44465" rtlCol="0" anchor="ctr"/>
          <a:lstStyle>
            <a:lvl1pPr algn="ctr">
              <a:defRPr sz="1200">
                <a:solidFill>
                  <a:schemeClr val="tx1">
                    <a:tint val="75000"/>
                  </a:schemeClr>
                </a:solidFill>
              </a:defRPr>
            </a:lvl1pPr>
          </a:lstStyle>
          <a:p>
            <a:pPr defTabSz="8899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0"/>
            <a:ext cx="2133600" cy="365125"/>
          </a:xfrm>
          <a:prstGeom prst="rect">
            <a:avLst/>
          </a:prstGeom>
        </p:spPr>
        <p:txBody>
          <a:bodyPr vert="horz" lIns="88929" tIns="44465" rIns="88929" bIns="44465" rtlCol="0" anchor="ctr"/>
          <a:lstStyle>
            <a:lvl1pPr algn="r">
              <a:defRPr sz="1200">
                <a:solidFill>
                  <a:schemeClr val="tx1">
                    <a:tint val="75000"/>
                  </a:schemeClr>
                </a:solidFill>
              </a:defRPr>
            </a:lvl1pPr>
          </a:lstStyle>
          <a:p>
            <a:pPr defTabSz="889992"/>
            <a:fld id="{16D10090-4924-486D-92ED-66D9784C13DB}" type="slidenum">
              <a:rPr lang="en-US" smtClean="0">
                <a:solidFill>
                  <a:prstClr val="black">
                    <a:tint val="75000"/>
                  </a:prstClr>
                </a:solidFill>
              </a:rPr>
              <a:pPr defTabSz="889992"/>
              <a:t>‹#›</a:t>
            </a:fld>
            <a:endParaRPr lang="en-US">
              <a:solidFill>
                <a:prstClr val="black">
                  <a:tint val="75000"/>
                </a:prstClr>
              </a:solidFill>
            </a:endParaRPr>
          </a:p>
        </p:txBody>
      </p:sp>
    </p:spTree>
    <p:extLst>
      <p:ext uri="{BB962C8B-B14F-4D97-AF65-F5344CB8AC3E}">
        <p14:creationId xmlns:p14="http://schemas.microsoft.com/office/powerpoint/2010/main" val="205731383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889992" rtl="0" eaLnBrk="1" latinLnBrk="0" hangingPunct="1">
        <a:spcBef>
          <a:spcPct val="0"/>
        </a:spcBef>
        <a:buNone/>
        <a:defRPr sz="4400" kern="1200">
          <a:solidFill>
            <a:schemeClr val="tx1"/>
          </a:solidFill>
          <a:latin typeface="+mj-lt"/>
          <a:ea typeface="+mj-ea"/>
          <a:cs typeface="+mj-cs"/>
        </a:defRPr>
      </a:lvl1pPr>
    </p:titleStyle>
    <p:bodyStyle>
      <a:lvl1pPr marL="333777" indent="-333777" algn="l" defTabSz="88999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990" indent="-278215" algn="l" defTabSz="88999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436" indent="-222331" algn="l" defTabSz="88999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37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234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7301"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227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723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2182"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992" rtl="0" eaLnBrk="1" latinLnBrk="0" hangingPunct="1">
        <a:defRPr sz="1800" kern="1200">
          <a:solidFill>
            <a:schemeClr val="tx1"/>
          </a:solidFill>
          <a:latin typeface="+mn-lt"/>
          <a:ea typeface="+mn-ea"/>
          <a:cs typeface="+mn-cs"/>
        </a:defRPr>
      </a:lvl1pPr>
      <a:lvl2pPr marL="444961" algn="l" defTabSz="889992" rtl="0" eaLnBrk="1" latinLnBrk="0" hangingPunct="1">
        <a:defRPr sz="1800" kern="1200">
          <a:solidFill>
            <a:schemeClr val="tx1"/>
          </a:solidFill>
          <a:latin typeface="+mn-lt"/>
          <a:ea typeface="+mn-ea"/>
          <a:cs typeface="+mn-cs"/>
        </a:defRPr>
      </a:lvl2pPr>
      <a:lvl3pPr marL="889992" algn="l" defTabSz="889992" rtl="0" eaLnBrk="1" latinLnBrk="0" hangingPunct="1">
        <a:defRPr sz="1800" kern="1200">
          <a:solidFill>
            <a:schemeClr val="tx1"/>
          </a:solidFill>
          <a:latin typeface="+mn-lt"/>
          <a:ea typeface="+mn-ea"/>
          <a:cs typeface="+mn-cs"/>
        </a:defRPr>
      </a:lvl3pPr>
      <a:lvl4pPr marL="1334896" algn="l" defTabSz="889992" rtl="0" eaLnBrk="1" latinLnBrk="0" hangingPunct="1">
        <a:defRPr sz="1800" kern="1200">
          <a:solidFill>
            <a:schemeClr val="tx1"/>
          </a:solidFill>
          <a:latin typeface="+mn-lt"/>
          <a:ea typeface="+mn-ea"/>
          <a:cs typeface="+mn-cs"/>
        </a:defRPr>
      </a:lvl4pPr>
      <a:lvl5pPr marL="1779861" algn="l" defTabSz="889992" rtl="0" eaLnBrk="1" latinLnBrk="0" hangingPunct="1">
        <a:defRPr sz="1800" kern="1200">
          <a:solidFill>
            <a:schemeClr val="tx1"/>
          </a:solidFill>
          <a:latin typeface="+mn-lt"/>
          <a:ea typeface="+mn-ea"/>
          <a:cs typeface="+mn-cs"/>
        </a:defRPr>
      </a:lvl5pPr>
      <a:lvl6pPr marL="2224829" algn="l" defTabSz="889992" rtl="0" eaLnBrk="1" latinLnBrk="0" hangingPunct="1">
        <a:defRPr sz="1800" kern="1200">
          <a:solidFill>
            <a:schemeClr val="tx1"/>
          </a:solidFill>
          <a:latin typeface="+mn-lt"/>
          <a:ea typeface="+mn-ea"/>
          <a:cs typeface="+mn-cs"/>
        </a:defRPr>
      </a:lvl6pPr>
      <a:lvl7pPr marL="2669790" algn="l" defTabSz="889992" rtl="0" eaLnBrk="1" latinLnBrk="0" hangingPunct="1">
        <a:defRPr sz="1800" kern="1200">
          <a:solidFill>
            <a:schemeClr val="tx1"/>
          </a:solidFill>
          <a:latin typeface="+mn-lt"/>
          <a:ea typeface="+mn-ea"/>
          <a:cs typeface="+mn-cs"/>
        </a:defRPr>
      </a:lvl7pPr>
      <a:lvl8pPr marL="3114753" algn="l" defTabSz="889992" rtl="0" eaLnBrk="1" latinLnBrk="0" hangingPunct="1">
        <a:defRPr sz="1800" kern="1200">
          <a:solidFill>
            <a:schemeClr val="tx1"/>
          </a:solidFill>
          <a:latin typeface="+mn-lt"/>
          <a:ea typeface="+mn-ea"/>
          <a:cs typeface="+mn-cs"/>
        </a:defRPr>
      </a:lvl8pPr>
      <a:lvl9pPr marL="3559706" algn="l" defTabSz="8899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Jyw84bWjoOQPiM&amp;tbnid=apUiuwhzli_XcM:&amp;ved=0CAUQjRw&amp;url=http://nzff.org/forum/lofiversion/index.php/t6554-100.html&amp;ei=xUZfUqHCINe84AP_x4HYCQ&amp;psig=AFQjCNGprlPXFe3Cg1f2LSvckK7vAWSo5Q&amp;ust=1382062064126743"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8nQKZujsSbxYQM&amp;tbnid=tCXgc0inIcQ8NM:&amp;ved=0CAUQjRw&amp;url=http://www.americanflyers.net/aviationlibrary/pilots_handbook/chapter_3.htm&amp;ei=x0NfUt6lAs_e4AOq8oGQAw&amp;bvm=bv.54176721,d.aWc&amp;psig=AFQjCNGXNP-YdN9fwilVSChEHU65Wmaggw&amp;ust=1382061365780996"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valTWoGngqbs8M&amp;tbnid=1EoePW5h9-VS8M:&amp;ved=0CAUQjRw&amp;url=http://www.m0a.com/center-gravity/&amp;ei=JD9fUrr1NoX28gSRloFg&amp;bvm=bv.54176721,d.aWc&amp;psig=AFQjCNFXivv-4EbHDCluYXyKuRnlKzAGAw&amp;ust=1382060182126408"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docid=XGYk11SctaWYiM&amp;tbnid=PHkXwB11Dbw6cM:&amp;ved=0CAUQjRw&amp;url=http://en.wikipedia.org/wiki/Stall_(flight)&amp;ei=40FfUrywFrb_4AOj34HIAg&amp;bvm=bv.54176721,d.aWc&amp;psig=AFQjCNGORnRhYZdk-8jgl9MVihhiYiczOQ&amp;ust=1382060735068328"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Jyw84bWjoOQPiM&amp;tbnid=apUiuwhzli_XcM:&amp;ved=0CAUQjRw&amp;url=http://nzff.org/forum/lofiversion/index.php/t6554-100.html&amp;ei=xUZfUqHCINe84AP_x4HYCQ&amp;psig=AFQjCNGprlPXFe3Cg1f2LSvckK7vAWSo5Q&amp;ust=1382062064126743"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the point at which all weight is concentrated on an aircraft?</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If lift becomes less than </a:t>
            </a:r>
            <a:r>
              <a:rPr lang="en-US" altLang="en-US" sz="2500" b="1" dirty="0" smtClean="0">
                <a:solidFill>
                  <a:schemeClr val="tx1"/>
                </a:solidFill>
              </a:rPr>
              <a:t>weight, happens to the aircraft?</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If </a:t>
            </a:r>
            <a:r>
              <a:rPr lang="en-US" altLang="en-US" sz="2500" b="1" dirty="0">
                <a:solidFill>
                  <a:srgbClr val="0070C0"/>
                </a:solidFill>
              </a:rPr>
              <a:t>the velocity is </a:t>
            </a:r>
            <a:r>
              <a:rPr lang="en-US" altLang="en-US" sz="2500" b="1" dirty="0" smtClean="0">
                <a:solidFill>
                  <a:srgbClr val="0070C0"/>
                </a:solidFill>
              </a:rPr>
              <a:t>increased what will happen to lift of the aircraft if the AOA is the same?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As velocity is increased, lift must be </a:t>
            </a:r>
            <a:r>
              <a:rPr lang="en-US" altLang="en-US" sz="2500" b="1" dirty="0" smtClean="0">
                <a:solidFill>
                  <a:schemeClr val="tx1"/>
                </a:solidFill>
              </a:rPr>
              <a:t>decreased – how would a pilot accomplish this?</a:t>
            </a:r>
            <a:endParaRPr lang="en-US" altLang="en-US" sz="2500" b="1" dirty="0">
              <a:solidFill>
                <a:schemeClr val="tx1"/>
              </a:solidFill>
            </a:endParaRPr>
          </a:p>
          <a:p>
            <a:pPr marL="550245" lvl="0" indent="-473233" defTabSz="914098" eaLnBrk="1">
              <a:spcBef>
                <a:spcPts val="281"/>
              </a:spcBef>
              <a:buClr>
                <a:srgbClr val="0070C0"/>
              </a:buClr>
              <a:buSzPct val="80000"/>
              <a:buFontTx/>
              <a:buAutoNum type="arabicParenR"/>
            </a:pPr>
            <a:r>
              <a:rPr lang="en-US" altLang="en-US" sz="2500" b="1" dirty="0">
                <a:solidFill>
                  <a:srgbClr val="0070C0"/>
                </a:solidFill>
              </a:rPr>
              <a:t>In straight-and-level flight, cruising along at a constant altitude, altitude is maintained by adjusting lift to </a:t>
            </a:r>
            <a:r>
              <a:rPr lang="en-US" altLang="en-US" sz="2500" b="1" dirty="0" smtClean="0">
                <a:solidFill>
                  <a:srgbClr val="0070C0"/>
                </a:solidFill>
              </a:rPr>
              <a:t>match, what __________?</a:t>
            </a:r>
            <a:endParaRPr lang="en-US" altLang="en-US" sz="2500" b="1" dirty="0">
              <a:solidFill>
                <a:srgbClr val="0070C0"/>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099594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141.photobucket.com/albums/r41/jyates9975/NZFF/AngleOfAtt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057400"/>
            <a:ext cx="5543550" cy="2895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0"/>
            <a:ext cx="8229600" cy="1143000"/>
          </a:xfrm>
        </p:spPr>
        <p:txBody>
          <a:bodyPr/>
          <a:lstStyle/>
          <a:p>
            <a:r>
              <a:rPr lang="en-US" sz="4400" b="1" dirty="0" smtClean="0"/>
              <a:t>Lift</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990600"/>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As </a:t>
            </a:r>
            <a:r>
              <a:rPr lang="en-US" sz="2800" b="1" dirty="0">
                <a:solidFill>
                  <a:srgbClr val="FF0000"/>
                </a:solidFill>
              </a:rPr>
              <a:t>velocity is increased, lift must be decreased. </a:t>
            </a:r>
            <a:endParaRPr lang="en-US" sz="2800" b="1" dirty="0" smtClean="0">
              <a:solidFill>
                <a:srgbClr val="FF0000"/>
              </a:solidFill>
            </a:endParaRPr>
          </a:p>
          <a:p>
            <a:pPr marL="342415" indent="-342415">
              <a:buFont typeface="Arial" pitchFamily="34" charset="0"/>
              <a:buChar char="•"/>
            </a:pPr>
            <a:endParaRPr lang="en-US" sz="2800" b="1" dirty="0" smtClean="0">
              <a:solidFill>
                <a:srgbClr val="FF0000"/>
              </a:solidFill>
            </a:endParaRPr>
          </a:p>
          <a:p>
            <a:pPr marL="342415" indent="-342415">
              <a:buFont typeface="Arial" pitchFamily="34" charset="0"/>
              <a:buChar char="•"/>
            </a:pPr>
            <a:r>
              <a:rPr lang="en-US" sz="2800" b="1" dirty="0" smtClean="0"/>
              <a:t>This </a:t>
            </a:r>
            <a:r>
              <a:rPr lang="en-US" sz="2800" b="1" dirty="0"/>
              <a:t>is normally accomplished </a:t>
            </a:r>
            <a:r>
              <a:rPr lang="en-US" sz="2800" b="1" dirty="0">
                <a:solidFill>
                  <a:srgbClr val="FF0000"/>
                </a:solidFill>
              </a:rPr>
              <a:t>by reducing the AOA by lowering the nose</a:t>
            </a:r>
            <a:r>
              <a:rPr lang="en-US" sz="2800" b="1" dirty="0" smtClean="0">
                <a:solidFill>
                  <a:srgbClr val="FF0000"/>
                </a:solidFill>
              </a:rPr>
              <a:t>.</a:t>
            </a:r>
          </a:p>
        </p:txBody>
      </p:sp>
    </p:spTree>
    <p:extLst>
      <p:ext uri="{BB962C8B-B14F-4D97-AF65-F5344CB8AC3E}">
        <p14:creationId xmlns:p14="http://schemas.microsoft.com/office/powerpoint/2010/main" val="753551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What is the point at which all weight is concentrated on an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If lift becomes less than </a:t>
            </a:r>
            <a:r>
              <a:rPr lang="en-US" altLang="en-US" sz="2500" b="1" dirty="0" smtClean="0">
                <a:solidFill>
                  <a:schemeClr val="bg1">
                    <a:lumMod val="75000"/>
                  </a:schemeClr>
                </a:solidFill>
              </a:rPr>
              <a:t>weight, happens to the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If </a:t>
            </a:r>
            <a:r>
              <a:rPr lang="en-US" altLang="en-US" sz="2500" b="1" dirty="0">
                <a:solidFill>
                  <a:schemeClr val="bg1">
                    <a:lumMod val="75000"/>
                  </a:schemeClr>
                </a:solidFill>
              </a:rPr>
              <a:t>the velocity is </a:t>
            </a:r>
            <a:r>
              <a:rPr lang="en-US" altLang="en-US" sz="2500" b="1" dirty="0" smtClean="0">
                <a:solidFill>
                  <a:schemeClr val="bg1">
                    <a:lumMod val="75000"/>
                  </a:schemeClr>
                </a:solidFill>
              </a:rPr>
              <a:t>increased what will happen to lift of the aircraft if the AOA is the same?</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As velocity is increased, lift must be </a:t>
            </a:r>
            <a:r>
              <a:rPr lang="en-US" altLang="en-US" sz="2500" b="1" dirty="0" smtClean="0">
                <a:solidFill>
                  <a:schemeClr val="bg1">
                    <a:lumMod val="75000"/>
                  </a:schemeClr>
                </a:solidFill>
              </a:rPr>
              <a:t>decreased – how would a pilot accomplish this?</a:t>
            </a:r>
            <a:endParaRPr lang="en-US" altLang="en-US" sz="2500" b="1" dirty="0">
              <a:solidFill>
                <a:schemeClr val="bg1">
                  <a:lumMod val="75000"/>
                </a:schemeClr>
              </a:solidFill>
            </a:endParaRPr>
          </a:p>
          <a:p>
            <a:pPr marL="550245" lvl="0" indent="-473233" defTabSz="914098" eaLnBrk="1">
              <a:spcBef>
                <a:spcPts val="281"/>
              </a:spcBef>
              <a:buClr>
                <a:srgbClr val="0070C0"/>
              </a:buClr>
              <a:buSzPct val="80000"/>
              <a:buFontTx/>
              <a:buAutoNum type="arabicParenR"/>
            </a:pPr>
            <a:r>
              <a:rPr lang="en-US" altLang="en-US" sz="2500" b="1" dirty="0">
                <a:solidFill>
                  <a:srgbClr val="0070C0"/>
                </a:solidFill>
              </a:rPr>
              <a:t>In straight-and-level flight, cruising along at a constant altitude, altitude is maintained by adjusting lift to </a:t>
            </a:r>
            <a:r>
              <a:rPr lang="en-US" altLang="en-US" sz="2500" b="1" dirty="0" smtClean="0">
                <a:solidFill>
                  <a:srgbClr val="0070C0"/>
                </a:solidFill>
              </a:rPr>
              <a:t>match, what __________?</a:t>
            </a:r>
            <a:endParaRPr lang="en-US" altLang="en-US" sz="2500" b="1" dirty="0">
              <a:solidFill>
                <a:srgbClr val="0070C0"/>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86229488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Lift</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6" y="990600"/>
            <a:ext cx="7575884" cy="2677519"/>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In </a:t>
            </a:r>
            <a:r>
              <a:rPr lang="en-US" sz="2800" b="1" dirty="0">
                <a:solidFill>
                  <a:srgbClr val="FF0000"/>
                </a:solidFill>
              </a:rPr>
              <a:t>straight-and-level flight, </a:t>
            </a:r>
            <a:r>
              <a:rPr lang="en-US" sz="2800" b="1" dirty="0"/>
              <a:t>cruising along at a constant altitude, </a:t>
            </a:r>
            <a:r>
              <a:rPr lang="en-US" sz="2800" b="1" dirty="0">
                <a:solidFill>
                  <a:srgbClr val="FF0000"/>
                </a:solidFill>
              </a:rPr>
              <a:t>altitude is maintained by adjusting lift to match the aircraft’s velocity or cruise airspeed, </a:t>
            </a:r>
            <a:r>
              <a:rPr lang="en-US" sz="2800" b="1" dirty="0"/>
              <a:t>while maintaining a state of equilibrium in which lift equals weight. </a:t>
            </a:r>
            <a:endParaRPr lang="en-US" sz="2800" b="1" dirty="0" smtClean="0"/>
          </a:p>
        </p:txBody>
      </p:sp>
      <p:pic>
        <p:nvPicPr>
          <p:cNvPr id="7170" name="Picture 2" descr="http://www.americanflyers.net/aviationlibrary/pilots_handbook/images/chapter_3_img_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42" y="4020066"/>
            <a:ext cx="7924800" cy="199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42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4080015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23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112" indent="-165072" defTabSz="889741">
              <a:lnSpc>
                <a:spcPct val="80000"/>
              </a:lnSpc>
              <a:spcBef>
                <a:spcPts val="281"/>
              </a:spcBef>
              <a:buClr>
                <a:srgbClr val="2DA2BF"/>
              </a:buClr>
              <a:buSzPct val="68000"/>
              <a:buFont typeface="Wingdings 3" pitchFamily="18" charset="2"/>
              <a:buChar char="•"/>
            </a:pPr>
            <a:r>
              <a:rPr lang="en-US" sz="2800" dirty="0"/>
              <a:t>  1906 — Brazilian aviator Alberto Santos Dumont makes the first sustained airplane flight in Europe in his own airplane, the N°14 </a:t>
            </a:r>
            <a:r>
              <a:rPr lang="en-US" sz="2800" dirty="0" err="1"/>
              <a:t>bis</a:t>
            </a:r>
            <a:r>
              <a:rPr lang="en-US" sz="2800" dirty="0"/>
              <a:t>. </a:t>
            </a: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747" y="3966419"/>
            <a:ext cx="3962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933" y="1219200"/>
            <a:ext cx="2151354" cy="365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8289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23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112" indent="-165072" defTabSz="889741">
              <a:lnSpc>
                <a:spcPct val="80000"/>
              </a:lnSpc>
              <a:spcBef>
                <a:spcPts val="281"/>
              </a:spcBef>
              <a:buClr>
                <a:srgbClr val="2DA2BF"/>
              </a:buClr>
              <a:buSzPct val="68000"/>
              <a:buFont typeface="Wingdings 3" pitchFamily="18" charset="2"/>
              <a:buChar char="•"/>
            </a:pPr>
            <a:r>
              <a:rPr lang="en-US" sz="2800" dirty="0"/>
              <a:t>  1909 — Lt. Benjamin D. </a:t>
            </a:r>
            <a:r>
              <a:rPr lang="en-US" sz="2800" dirty="0" err="1"/>
              <a:t>Foulois</a:t>
            </a:r>
            <a:r>
              <a:rPr lang="en-US" sz="2800" dirty="0"/>
              <a:t> took his first flying lesson from Wilbur Wright.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215005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608" y="3544540"/>
            <a:ext cx="367503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76275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709"/>
            <a:ext cx="4339828" cy="4731619"/>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October 23</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112" indent="-165072" defTabSz="889741">
              <a:lnSpc>
                <a:spcPct val="80000"/>
              </a:lnSpc>
              <a:spcBef>
                <a:spcPts val="281"/>
              </a:spcBef>
              <a:buClr>
                <a:srgbClr val="2DA2BF"/>
              </a:buClr>
              <a:buSzPct val="68000"/>
              <a:buFont typeface="Wingdings 3" pitchFamily="18" charset="2"/>
              <a:buChar char="•"/>
            </a:pPr>
            <a:r>
              <a:rPr lang="en-US" sz="2800" dirty="0"/>
              <a:t>  1934 — Dr. and Mrs. Jean Piccard ascending to a height of 57,979 feet and a stratosphere balloon, take off from Dearborn, Michigan, and land near Cadiz, Ohio. </a:t>
            </a: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130" y="1981200"/>
            <a:ext cx="3208987" cy="365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84201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0579884"/>
              </p:ext>
            </p:extLst>
          </p:nvPr>
        </p:nvGraphicFramePr>
        <p:xfrm>
          <a:off x="533403" y="609600"/>
          <a:ext cx="8078784" cy="6710623"/>
        </p:xfrm>
        <a:graphic>
          <a:graphicData uri="http://schemas.openxmlformats.org/drawingml/2006/table">
            <a:tbl>
              <a:tblPr firstRow="1" firstCol="1" bandRow="1"/>
              <a:tblGrid>
                <a:gridCol w="1151484"/>
                <a:gridCol w="1153937"/>
                <a:gridCol w="1155163"/>
                <a:gridCol w="1153937"/>
                <a:gridCol w="1155163"/>
                <a:gridCol w="1155163"/>
                <a:gridCol w="1153937"/>
              </a:tblGrid>
              <a:tr h="231705">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1251768">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a:spcBef>
                          <a:spcPts val="200"/>
                        </a:spcBef>
                        <a:spcAft>
                          <a:spcPts val="200"/>
                        </a:spcAft>
                      </a:pPr>
                      <a:r>
                        <a:rPr lang="en-US" sz="1300" b="1" dirty="0" smtClean="0">
                          <a:solidFill>
                            <a:srgbClr val="0D0D0D"/>
                          </a:solidFill>
                          <a:effectLst/>
                          <a:latin typeface="Cambria"/>
                          <a:ea typeface="Cambria"/>
                          <a:cs typeface="Times New Roman"/>
                        </a:rPr>
                        <a:t>Chapter 3</a:t>
                      </a:r>
                    </a:p>
                    <a:p>
                      <a:pPr marL="0" marR="0">
                        <a:spcBef>
                          <a:spcPts val="200"/>
                        </a:spcBef>
                        <a:spcAft>
                          <a:spcPts val="200"/>
                        </a:spcAft>
                      </a:pPr>
                      <a:r>
                        <a:rPr lang="en-US" sz="1300" b="1" dirty="0" smtClean="0">
                          <a:solidFill>
                            <a:srgbClr val="0D0D0D"/>
                          </a:solidFill>
                          <a:effectLst/>
                          <a:latin typeface="Cambria"/>
                          <a:ea typeface="Cambria"/>
                          <a:cs typeface="Times New Roman"/>
                        </a:rPr>
                        <a:t>Lift Theories</a:t>
                      </a:r>
                    </a:p>
                    <a:p>
                      <a:pPr marL="0" marR="0">
                        <a:spcBef>
                          <a:spcPts val="200"/>
                        </a:spcBef>
                        <a:spcAft>
                          <a:spcPts val="200"/>
                        </a:spcAft>
                      </a:pPr>
                      <a:r>
                        <a:rPr lang="en-US" sz="1300" b="1" dirty="0" smtClean="0">
                          <a:solidFill>
                            <a:srgbClr val="0D0D0D"/>
                          </a:solidFill>
                          <a:effectLst/>
                          <a:latin typeface="Cambria"/>
                          <a:ea typeface="Cambria"/>
                          <a:cs typeface="Times New Roman"/>
                        </a:rPr>
                        <a:t>Wingtip Vortices</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p>
                    <a:p>
                      <a:pPr marL="0" marR="0">
                        <a:spcBef>
                          <a:spcPts val="200"/>
                        </a:spcBef>
                        <a:spcAft>
                          <a:spcPts val="200"/>
                        </a:spcAft>
                      </a:pPr>
                      <a:r>
                        <a:rPr lang="en-US" sz="1300" b="1" dirty="0" smtClean="0">
                          <a:solidFill>
                            <a:srgbClr val="FF0000"/>
                          </a:solidFill>
                          <a:effectLst/>
                          <a:latin typeface="Cambria"/>
                          <a:ea typeface="Cambria"/>
                          <a:cs typeface="Times New Roman"/>
                        </a:rPr>
                        <a:t>Chapter 3 Test</a:t>
                      </a:r>
                    </a:p>
                    <a:p>
                      <a:pPr marL="0" marR="0">
                        <a:spcBef>
                          <a:spcPts val="200"/>
                        </a:spcBef>
                        <a:spcAft>
                          <a:spcPts val="200"/>
                        </a:spcAft>
                      </a:pPr>
                      <a:r>
                        <a:rPr lang="en-US" sz="1300" b="1" dirty="0" smtClean="0">
                          <a:solidFill>
                            <a:srgbClr val="0D0D0D"/>
                          </a:solidFill>
                          <a:effectLst/>
                          <a:latin typeface="Cambria"/>
                          <a:ea typeface="Cambria"/>
                          <a:cs typeface="Times New Roman"/>
                        </a:rPr>
                        <a:t>Flight Simulator </a:t>
                      </a:r>
                    </a:p>
                    <a:p>
                      <a:pPr marL="0" marR="0">
                        <a:spcBef>
                          <a:spcPts val="200"/>
                        </a:spcBef>
                        <a:spcAft>
                          <a:spcPts val="200"/>
                        </a:spcAft>
                      </a:pPr>
                      <a:r>
                        <a:rPr lang="en-US" sz="1300" b="1" dirty="0" smtClean="0">
                          <a:solidFill>
                            <a:srgbClr val="0D0D0D"/>
                          </a:solidFill>
                          <a:effectLst/>
                          <a:latin typeface="Cambria"/>
                          <a:ea typeface="Cambria"/>
                          <a:cs typeface="Times New Roman"/>
                        </a:rPr>
                        <a:t>Syllabus</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5</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99572">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484104">
                <a:tc>
                  <a:txBody>
                    <a:bodyPr/>
                    <a:lstStyle/>
                    <a:p>
                      <a:pPr marL="0" marR="0">
                        <a:spcBef>
                          <a:spcPts val="200"/>
                        </a:spcBef>
                        <a:spcAft>
                          <a:spcPts val="200"/>
                        </a:spcAft>
                      </a:pPr>
                      <a:r>
                        <a:rPr lang="en-US" sz="1300" dirty="0">
                          <a:solidFill>
                            <a:srgbClr val="0D0D0D"/>
                          </a:solidFill>
                          <a:effectLst/>
                          <a:latin typeface="Cambria"/>
                          <a:ea typeface="Cambria"/>
                          <a:cs typeface="Times New Roman"/>
                        </a:rPr>
                        <a:t>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a:spcBef>
                          <a:spcPts val="200"/>
                        </a:spcBef>
                        <a:spcAft>
                          <a:spcPts val="200"/>
                        </a:spcAft>
                      </a:pPr>
                      <a:r>
                        <a:rPr lang="en-US" sz="1300" b="1" dirty="0" smtClean="0">
                          <a:solidFill>
                            <a:srgbClr val="0D0D0D"/>
                          </a:solidFill>
                          <a:effectLst/>
                          <a:latin typeface="Cambria"/>
                          <a:ea typeface="Cambria"/>
                          <a:cs typeface="Times New Roman"/>
                        </a:rPr>
                        <a:t>Chapter 4</a:t>
                      </a:r>
                    </a:p>
                    <a:p>
                      <a:pPr marL="0" marR="0">
                        <a:spcBef>
                          <a:spcPts val="200"/>
                        </a:spcBef>
                        <a:spcAft>
                          <a:spcPts val="200"/>
                        </a:spcAft>
                      </a:pPr>
                      <a:r>
                        <a:rPr lang="en-US" sz="1300" b="1" dirty="0" smtClean="0">
                          <a:solidFill>
                            <a:srgbClr val="0D0D0D"/>
                          </a:solidFill>
                          <a:effectLst/>
                          <a:latin typeface="Cambria"/>
                          <a:ea typeface="Cambria"/>
                          <a:cs typeface="Times New Roman"/>
                        </a:rPr>
                        <a:t>Forces of Flight</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8</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a:spcBef>
                          <a:spcPts val="200"/>
                        </a:spcBef>
                        <a:spcAft>
                          <a:spcPts val="200"/>
                        </a:spcAft>
                      </a:pPr>
                      <a:r>
                        <a:rPr lang="en-US" sz="1300" b="1" dirty="0" smtClean="0">
                          <a:solidFill>
                            <a:srgbClr val="0D0D0D"/>
                          </a:solidFill>
                          <a:effectLst/>
                          <a:latin typeface="Cambria"/>
                          <a:ea typeface="Cambria"/>
                          <a:cs typeface="Times New Roman"/>
                        </a:rPr>
                        <a:t>Chapter 4</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10</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p>
                    <a:p>
                      <a:pPr marL="0" marR="0">
                        <a:spcBef>
                          <a:spcPts val="200"/>
                        </a:spcBef>
                        <a:spcAft>
                          <a:spcPts val="200"/>
                        </a:spcAft>
                      </a:pPr>
                      <a:r>
                        <a:rPr lang="en-US" sz="1300" b="1" dirty="0" smtClean="0">
                          <a:solidFill>
                            <a:srgbClr val="FF0000"/>
                          </a:solidFill>
                          <a:effectLst/>
                          <a:latin typeface="Cambria"/>
                          <a:ea typeface="Cambria"/>
                          <a:cs typeface="Times New Roman"/>
                        </a:rPr>
                        <a:t>Chapter 4 Quiz</a:t>
                      </a:r>
                    </a:p>
                    <a:p>
                      <a:pPr marL="0" marR="0">
                        <a:spcBef>
                          <a:spcPts val="200"/>
                        </a:spcBef>
                        <a:spcAft>
                          <a:spcPts val="200"/>
                        </a:spcAft>
                      </a:pPr>
                      <a:r>
                        <a:rPr lang="en-US" sz="1300" b="1" dirty="0" err="1" smtClean="0">
                          <a:solidFill>
                            <a:srgbClr val="0D0D0D"/>
                          </a:solidFill>
                          <a:effectLst/>
                          <a:latin typeface="Cambria"/>
                          <a:ea typeface="Cambria"/>
                          <a:cs typeface="Times New Roman"/>
                        </a:rPr>
                        <a:t>FltLine</a:t>
                      </a:r>
                      <a:r>
                        <a:rPr lang="en-US" sz="1300" b="1" dirty="0" smtClean="0">
                          <a:solidFill>
                            <a:srgbClr val="0D0D0D"/>
                          </a:solidFill>
                          <a:effectLst/>
                          <a:latin typeface="Cambria"/>
                          <a:ea typeface="Cambria"/>
                          <a:cs typeface="Times New Roman"/>
                        </a:rPr>
                        <a:t> Friday</a:t>
                      </a:r>
                    </a:p>
                    <a:p>
                      <a:pPr marL="0" marR="0">
                        <a:spcBef>
                          <a:spcPts val="200"/>
                        </a:spcBef>
                        <a:spcAft>
                          <a:spcPts val="200"/>
                        </a:spcAft>
                      </a:pPr>
                      <a:r>
                        <a:rPr lang="en-US" sz="1300" b="1" dirty="0" smtClean="0">
                          <a:solidFill>
                            <a:srgbClr val="0D0D0D"/>
                          </a:solidFill>
                          <a:effectLst/>
                          <a:latin typeface="Cambria"/>
                          <a:ea typeface="Cambria"/>
                          <a:cs typeface="Times New Roman"/>
                        </a:rPr>
                        <a:t>Flight</a:t>
                      </a:r>
                    </a:p>
                    <a:p>
                      <a:pPr marL="0" marR="0">
                        <a:spcBef>
                          <a:spcPts val="200"/>
                        </a:spcBef>
                        <a:spcAft>
                          <a:spcPts val="200"/>
                        </a:spcAft>
                      </a:pPr>
                      <a:r>
                        <a:rPr lang="en-US" sz="1300" b="1" dirty="0" smtClean="0">
                          <a:solidFill>
                            <a:srgbClr val="0D0D0D"/>
                          </a:solidFill>
                          <a:effectLst/>
                          <a:latin typeface="Cambria"/>
                          <a:ea typeface="Cambria"/>
                          <a:cs typeface="Times New Roman"/>
                        </a:rPr>
                        <a:t>Simulator</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99572">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417256">
                <a:tc>
                  <a:txBody>
                    <a:bodyPr/>
                    <a:lstStyle/>
                    <a:p>
                      <a:pPr marL="0" marR="0">
                        <a:spcBef>
                          <a:spcPts val="200"/>
                        </a:spcBef>
                        <a:spcAft>
                          <a:spcPts val="200"/>
                        </a:spcAft>
                      </a:pPr>
                      <a:r>
                        <a:rPr lang="en-US" sz="1300">
                          <a:solidFill>
                            <a:srgbClr val="0D0D0D"/>
                          </a:solidFill>
                          <a:effectLst/>
                          <a:latin typeface="Cambria"/>
                          <a:ea typeface="Cambria"/>
                          <a:cs typeface="Times New Roman"/>
                        </a:rPr>
                        <a:t>13</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p>
                    <a:p>
                      <a:pPr marL="0" marR="0">
                        <a:spcBef>
                          <a:spcPts val="200"/>
                        </a:spcBef>
                        <a:spcAft>
                          <a:spcPts val="200"/>
                        </a:spcAft>
                      </a:pPr>
                      <a:r>
                        <a:rPr lang="en-US" sz="1300" b="1" dirty="0" smtClean="0">
                          <a:solidFill>
                            <a:srgbClr val="0D0D0D"/>
                          </a:solidFill>
                          <a:effectLst/>
                          <a:latin typeface="Cambria"/>
                          <a:ea typeface="Cambria"/>
                          <a:cs typeface="Times New Roman"/>
                        </a:rPr>
                        <a:t>Chapter 4</a:t>
                      </a:r>
                    </a:p>
                    <a:p>
                      <a:pPr marL="0" marR="0">
                        <a:spcBef>
                          <a:spcPts val="200"/>
                        </a:spcBef>
                        <a:spcAft>
                          <a:spcPts val="200"/>
                        </a:spcAft>
                      </a:pPr>
                      <a:r>
                        <a:rPr lang="en-US" sz="1300" b="1" dirty="0" smtClean="0">
                          <a:solidFill>
                            <a:srgbClr val="0D0D0D"/>
                          </a:solidFill>
                          <a:effectLst/>
                          <a:latin typeface="Cambria"/>
                          <a:ea typeface="Cambria"/>
                          <a:cs typeface="Times New Roman"/>
                        </a:rPr>
                        <a:t>Lift/Drag Ratio</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p>
                    <a:p>
                      <a:pPr marL="0" marR="0">
                        <a:spcBef>
                          <a:spcPts val="200"/>
                        </a:spcBef>
                        <a:spcAft>
                          <a:spcPts val="200"/>
                        </a:spcAft>
                      </a:pPr>
                      <a:r>
                        <a:rPr lang="en-US" sz="1300" b="1" dirty="0" smtClean="0">
                          <a:solidFill>
                            <a:srgbClr val="0D0D0D"/>
                          </a:solidFill>
                          <a:effectLst/>
                          <a:latin typeface="Cambria"/>
                          <a:ea typeface="Cambria"/>
                          <a:cs typeface="Times New Roman"/>
                        </a:rPr>
                        <a:t>Chapter 4</a:t>
                      </a:r>
                    </a:p>
                    <a:p>
                      <a:pPr marL="0" marR="0">
                        <a:spcBef>
                          <a:spcPts val="200"/>
                        </a:spcBef>
                        <a:spcAft>
                          <a:spcPts val="200"/>
                        </a:spcAft>
                      </a:pPr>
                      <a:r>
                        <a:rPr lang="en-US" sz="1300" b="1" dirty="0" smtClean="0">
                          <a:solidFill>
                            <a:srgbClr val="0D0D0D"/>
                          </a:solidFill>
                          <a:effectLst/>
                          <a:latin typeface="Cambria"/>
                          <a:ea typeface="Cambria"/>
                          <a:cs typeface="Times New Roman"/>
                        </a:rPr>
                        <a:t>Lift and Weight</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18</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19</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13019">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114264">
                <a:tc>
                  <a:txBody>
                    <a:bodyPr/>
                    <a:lstStyle/>
                    <a:p>
                      <a:pPr marL="0" marR="0">
                        <a:spcBef>
                          <a:spcPts val="200"/>
                        </a:spcBef>
                        <a:spcAft>
                          <a:spcPts val="200"/>
                        </a:spcAft>
                      </a:pPr>
                      <a:r>
                        <a:rPr lang="en-US" sz="1300">
                          <a:solidFill>
                            <a:srgbClr val="0D0D0D"/>
                          </a:solidFill>
                          <a:effectLst/>
                          <a:latin typeface="Cambria"/>
                          <a:ea typeface="Cambria"/>
                          <a:cs typeface="Times New Roman"/>
                        </a:rPr>
                        <a:t>20</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p>
                    <a:p>
                      <a:pPr marL="0" marR="0">
                        <a:spcBef>
                          <a:spcPts val="200"/>
                        </a:spcBef>
                        <a:spcAft>
                          <a:spcPts val="200"/>
                        </a:spcAft>
                      </a:pPr>
                      <a:r>
                        <a:rPr lang="en-US" sz="1300" b="1" dirty="0" smtClean="0">
                          <a:solidFill>
                            <a:srgbClr val="FF0000"/>
                          </a:solidFill>
                          <a:effectLst/>
                          <a:latin typeface="Cambria"/>
                          <a:ea typeface="Cambria"/>
                          <a:cs typeface="Times New Roman"/>
                        </a:rPr>
                        <a:t>Chapter 4</a:t>
                      </a:r>
                    </a:p>
                    <a:p>
                      <a:pPr marL="0" marR="0">
                        <a:spcBef>
                          <a:spcPts val="200"/>
                        </a:spcBef>
                        <a:spcAft>
                          <a:spcPts val="200"/>
                        </a:spcAft>
                      </a:pPr>
                      <a:r>
                        <a:rPr lang="en-US" sz="1300" b="1" dirty="0" smtClean="0">
                          <a:solidFill>
                            <a:srgbClr val="FF0000"/>
                          </a:solidFill>
                          <a:effectLst/>
                          <a:latin typeface="Cambria"/>
                          <a:ea typeface="Cambria"/>
                          <a:cs typeface="Times New Roman"/>
                        </a:rPr>
                        <a:t>Quiz</a:t>
                      </a:r>
                    </a:p>
                    <a:p>
                      <a:pPr marL="0" marR="0">
                        <a:spcBef>
                          <a:spcPts val="200"/>
                        </a:spcBef>
                        <a:spcAft>
                          <a:spcPts val="200"/>
                        </a:spcAft>
                      </a:pPr>
                      <a:r>
                        <a:rPr lang="en-US" sz="1300" b="1" dirty="0" smtClean="0">
                          <a:solidFill>
                            <a:srgbClr val="FF0000"/>
                          </a:solidFill>
                          <a:effectLst/>
                          <a:latin typeface="Cambria"/>
                          <a:ea typeface="Cambria"/>
                          <a:cs typeface="Times New Roman"/>
                        </a:rPr>
                        <a:t>1</a:t>
                      </a:r>
                      <a:r>
                        <a:rPr lang="en-US" sz="1300" b="1" baseline="30000" dirty="0" smtClean="0">
                          <a:solidFill>
                            <a:srgbClr val="FF0000"/>
                          </a:solidFill>
                          <a:effectLst/>
                          <a:latin typeface="Cambria"/>
                          <a:ea typeface="Cambria"/>
                          <a:cs typeface="Times New Roman"/>
                        </a:rPr>
                        <a:t>st</a:t>
                      </a:r>
                      <a:r>
                        <a:rPr lang="en-US" sz="1300" b="1" dirty="0" smtClean="0">
                          <a:solidFill>
                            <a:srgbClr val="FF0000"/>
                          </a:solidFill>
                          <a:effectLst/>
                          <a:latin typeface="Cambria"/>
                          <a:ea typeface="Cambria"/>
                          <a:cs typeface="Times New Roman"/>
                        </a:rPr>
                        <a:t> Quarter</a:t>
                      </a:r>
                    </a:p>
                    <a:p>
                      <a:pPr marL="0" marR="0">
                        <a:spcBef>
                          <a:spcPts val="200"/>
                        </a:spcBef>
                        <a:spcAft>
                          <a:spcPts val="200"/>
                        </a:spcAft>
                      </a:pPr>
                      <a:r>
                        <a:rPr lang="en-US" sz="1300" b="1" dirty="0" smtClean="0">
                          <a:solidFill>
                            <a:srgbClr val="FF0000"/>
                          </a:solidFill>
                          <a:effectLst/>
                          <a:latin typeface="Cambria"/>
                          <a:ea typeface="Cambria"/>
                          <a:cs typeface="Times New Roman"/>
                        </a:rPr>
                        <a:t>Grades</a:t>
                      </a:r>
                      <a:endParaRPr lang="en-US" sz="1300" b="1" dirty="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p>
                      <a:pPr marL="0" marR="0">
                        <a:spcBef>
                          <a:spcPts val="200"/>
                        </a:spcBef>
                        <a:spcAft>
                          <a:spcPts val="200"/>
                        </a:spcAft>
                      </a:pPr>
                      <a:r>
                        <a:rPr lang="en-US" sz="1300" b="1" dirty="0" smtClean="0">
                          <a:solidFill>
                            <a:srgbClr val="0D0D0D"/>
                          </a:solidFill>
                          <a:effectLst/>
                          <a:latin typeface="Cambria"/>
                          <a:ea typeface="Cambria"/>
                          <a:cs typeface="Times New Roman"/>
                        </a:rPr>
                        <a:t>Chapter 4</a:t>
                      </a:r>
                    </a:p>
                    <a:p>
                      <a:pPr marL="0" marR="0">
                        <a:spcBef>
                          <a:spcPts val="200"/>
                        </a:spcBef>
                        <a:spcAft>
                          <a:spcPts val="200"/>
                        </a:spcAft>
                      </a:pPr>
                      <a:r>
                        <a:rPr lang="en-US" sz="1300" b="1" dirty="0" smtClean="0">
                          <a:solidFill>
                            <a:srgbClr val="0D0D0D"/>
                          </a:solidFill>
                          <a:effectLst/>
                          <a:latin typeface="Cambria"/>
                          <a:ea typeface="Cambria"/>
                          <a:cs typeface="Times New Roman"/>
                        </a:rPr>
                        <a:t>Wingtip Vortices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p>
                    <a:p>
                      <a:pPr marL="0" marR="0">
                        <a:spcBef>
                          <a:spcPts val="200"/>
                        </a:spcBef>
                        <a:spcAft>
                          <a:spcPts val="200"/>
                        </a:spcAft>
                      </a:pPr>
                      <a:r>
                        <a:rPr lang="en-US" sz="1300" b="1" dirty="0" smtClean="0">
                          <a:solidFill>
                            <a:srgbClr val="FF0000"/>
                          </a:solidFill>
                          <a:effectLst/>
                          <a:latin typeface="Cambria"/>
                          <a:ea typeface="Cambria"/>
                          <a:cs typeface="Times New Roman"/>
                        </a:rPr>
                        <a:t>No</a:t>
                      </a:r>
                      <a:r>
                        <a:rPr lang="en-US" sz="1300" b="1" baseline="0" dirty="0" smtClean="0">
                          <a:solidFill>
                            <a:srgbClr val="FF0000"/>
                          </a:solidFill>
                          <a:effectLst/>
                          <a:latin typeface="Cambria"/>
                          <a:ea typeface="Cambria"/>
                          <a:cs typeface="Times New Roman"/>
                        </a:rPr>
                        <a:t> School</a:t>
                      </a:r>
                      <a:endParaRPr lang="en-US" sz="1300" b="1" dirty="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0552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47557">
                <a:tc>
                  <a:txBody>
                    <a:bodyPr/>
                    <a:lstStyle/>
                    <a:p>
                      <a:pPr marL="0" marR="0">
                        <a:spcBef>
                          <a:spcPts val="200"/>
                        </a:spcBef>
                        <a:spcAft>
                          <a:spcPts val="200"/>
                        </a:spcAft>
                      </a:pPr>
                      <a:r>
                        <a:rPr lang="en-US" sz="1300">
                          <a:solidFill>
                            <a:srgbClr val="0D0D0D"/>
                          </a:solidFill>
                          <a:effectLst/>
                          <a:latin typeface="Cambria"/>
                          <a:ea typeface="Cambria"/>
                          <a:cs typeface="Times New Roman"/>
                        </a:rPr>
                        <a:t>27</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28</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29</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30</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31</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79262">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rPr>
              <a:t>October 2013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3695700" y="4724400"/>
            <a:ext cx="1752600" cy="2057400"/>
          </a:xfrm>
          <a:prstGeom prst="ellipse">
            <a:avLst/>
          </a:prstGeom>
          <a:noFill/>
          <a:ln w="57150" cap="flat" cmpd="sng" algn="ctr">
            <a:solidFill>
              <a:srgbClr val="00206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3346002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27" y="175262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59" tIns="50729" rIns="88759" bIns="50729"/>
          <a:lstStyle/>
          <a:p>
            <a:pPr algn="ctr" defTabSz="912788"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4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Aerodynamics </a:t>
            </a:r>
            <a:r>
              <a:rPr lang="en-US" sz="3800" b="1" dirty="0">
                <a:solidFill>
                  <a:srgbClr val="000000"/>
                </a:solidFill>
                <a:latin typeface="Helvetica" pitchFamily="34" charset="0"/>
                <a:cs typeface="Helvetica" pitchFamily="34" charset="0"/>
                <a:sym typeface="Helvetica" pitchFamily="34" charset="0"/>
              </a:rPr>
              <a:t>of Flight</a:t>
            </a:r>
          </a:p>
          <a:p>
            <a:pPr algn="ctr" defTabSz="912788"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297" y="1143000"/>
            <a:ext cx="3920825" cy="523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29" tIns="50729" rIns="50729" bIns="50729" anchor="ctr"/>
          <a:lstStyle/>
          <a:p>
            <a:pPr defTabSz="410142"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29" tIns="50729" rIns="50729" bIns="50729" anchor="ctr"/>
          <a:lstStyle/>
          <a:p>
            <a:pPr defTabSz="410142"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97" tIns="32095" rIns="64197" bIns="32095"/>
          <a:lstStyle/>
          <a:p>
            <a:pPr defTabSz="410142"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59" tIns="50729" rIns="88759" bIns="50729" anchor="t"/>
          <a:lstStyle/>
          <a:p>
            <a:pPr marL="371134" indent="-294234" defTabSz="912788"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134" indent="-294234" defTabSz="912788"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a:t>
            </a:r>
            <a:r>
              <a:rPr lang="en-US" sz="2000" b="1" dirty="0" smtClean="0">
                <a:latin typeface="Helvetica" pitchFamily="34" charset="0"/>
                <a:cs typeface="Helvetica" pitchFamily="34" charset="0"/>
                <a:sym typeface="Helvetica" pitchFamily="34" charset="0"/>
              </a:rPr>
              <a:t>forces </a:t>
            </a:r>
            <a:r>
              <a:rPr lang="en-US" sz="2000" b="1" dirty="0">
                <a:latin typeface="Helvetica" pitchFamily="34" charset="0"/>
                <a:cs typeface="Helvetica" pitchFamily="34" charset="0"/>
                <a:sym typeface="Helvetica" pitchFamily="34" charset="0"/>
              </a:rPr>
              <a:t>acting on an aircraft in flight.</a:t>
            </a:r>
          </a:p>
          <a:p>
            <a:pPr marL="371229" indent="-294309" defTabSz="913021" eaLnBrk="1">
              <a:lnSpc>
                <a:spcPct val="80000"/>
              </a:lnSpc>
              <a:spcBef>
                <a:spcPts val="281"/>
              </a:spcBef>
              <a:buClr>
                <a:srgbClr val="2DA2BF"/>
              </a:buClr>
              <a:buSzPct val="68000"/>
              <a:buFont typeface="Wingdings 3" pitchFamily="18" charset="2"/>
              <a:buChar char="•"/>
            </a:pPr>
            <a:r>
              <a:rPr lang="en-US" altLang="en-US" sz="2000" b="1" dirty="0" smtClean="0">
                <a:latin typeface="Helvetica" charset="0"/>
                <a:ea typeface="Helvetica" charset="0"/>
                <a:cs typeface="Helvetica" charset="0"/>
                <a:sym typeface="Helvetica" charset="0"/>
              </a:rPr>
              <a:t>Describe how the forces of light work and how to control them with the use of power and flight controls essential to flight.</a:t>
            </a:r>
            <a:endParaRPr lang="en-US" altLang="en-US" sz="2000" b="1" dirty="0">
              <a:latin typeface="Helvetica" charset="0"/>
              <a:ea typeface="Helvetica" charset="0"/>
              <a:cs typeface="Helvetica" charset="0"/>
              <a:sym typeface="Helvetica" charset="0"/>
            </a:endParaRPr>
          </a:p>
          <a:p>
            <a:pPr marL="371229" indent="-294309" defTabSz="913021"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the </a:t>
            </a:r>
            <a:r>
              <a:rPr lang="en-US" altLang="en-US" sz="2000" b="1" dirty="0" smtClean="0">
                <a:latin typeface="Helvetica" charset="0"/>
                <a:ea typeface="Helvetica" charset="0"/>
                <a:cs typeface="Helvetica" charset="0"/>
                <a:sym typeface="Helvetica" charset="0"/>
              </a:rPr>
              <a:t>aerodynamics of flight.</a:t>
            </a: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in writing </a:t>
            </a:r>
            <a:r>
              <a:rPr lang="en-US" sz="2000" b="1" dirty="0" smtClean="0">
                <a:latin typeface="Helvetica" pitchFamily="34" charset="0"/>
                <a:cs typeface="Helvetica" pitchFamily="34" charset="0"/>
                <a:sym typeface="Helvetica" pitchFamily="34" charset="0"/>
              </a:rPr>
              <a:t>how design, weight, load factors, and gravity affect an aircraft during flight maneuvers.</a:t>
            </a:r>
            <a:endParaRPr lang="en-US" sz="2000" b="1" dirty="0">
              <a:latin typeface="Helvetica" pitchFamily="34" charset="0"/>
              <a:cs typeface="Helvetica" pitchFamily="34" charset="0"/>
              <a:sym typeface="Helvetica" pitchFamily="34" charset="0"/>
            </a:endParaRPr>
          </a:p>
          <a:p>
            <a:pPr marL="76900" indent="0" defTabSz="912788"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088" lvl="1" indent="-153800" defTabSz="912788"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088" lvl="1" indent="-153800" defTabSz="912788"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0" y="274588"/>
            <a:ext cx="8229823" cy="1143000"/>
          </a:xfrm>
        </p:spPr>
        <p:txBody>
          <a:bodyPr lIns="88759" tIns="50729" rIns="88759" bIns="50729"/>
          <a:lstStyle/>
          <a:p>
            <a:pPr algn="l" defTabSz="912788"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841790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Wingtip Vortices</a:t>
            </a:r>
            <a:endParaRPr lang="en-US" dirty="0"/>
          </a:p>
        </p:txBody>
      </p:sp>
      <p:sp>
        <p:nvSpPr>
          <p:cNvPr id="3" name="Content Placeholder 2"/>
          <p:cNvSpPr>
            <a:spLocks noGrp="1"/>
          </p:cNvSpPr>
          <p:nvPr>
            <p:ph idx="1"/>
          </p:nvPr>
        </p:nvSpPr>
        <p:spPr>
          <a:xfrm>
            <a:off x="323557" y="1295400"/>
            <a:ext cx="8651631" cy="4830763"/>
          </a:xfrm>
        </p:spPr>
        <p:txBody>
          <a:bodyPr/>
          <a:lstStyle/>
          <a:p>
            <a:r>
              <a:rPr lang="en-US" dirty="0" smtClean="0"/>
              <a:t>Air flows both upward and rearward, forming a vortex</a:t>
            </a:r>
          </a:p>
          <a:p>
            <a:r>
              <a:rPr lang="en-US" dirty="0" smtClean="0"/>
              <a:t>Winglets are vertical airfoils that limit vortices and improve </a:t>
            </a:r>
            <a:r>
              <a:rPr lang="en-US" smtClean="0"/>
              <a:t>fuel efficiency</a:t>
            </a:r>
            <a:endParaRPr lang="en-US" dirty="0" smtClean="0"/>
          </a:p>
        </p:txBody>
      </p:sp>
      <p:pic>
        <p:nvPicPr>
          <p:cNvPr id="4" name="Picture 3" descr="C:\Documents and Settings\gholt\my documents\PLTW\AeroSpace_Rewrite\UNIT 1_Introduction to Aerospace\L_1_2_Physics of flight\IMAGES_AE_L_1_2_Physics of Flight\110334main_winglets2_330.jpg"/>
          <p:cNvPicPr>
            <a:picLocks noChangeAspect="1"/>
          </p:cNvPicPr>
          <p:nvPr/>
        </p:nvPicPr>
        <p:blipFill>
          <a:blip r:embed="rId3" cstate="print"/>
          <a:srcRect/>
          <a:stretch>
            <a:fillRect/>
          </a:stretch>
        </p:blipFill>
        <p:spPr bwMode="auto">
          <a:xfrm>
            <a:off x="4570375" y="3778804"/>
            <a:ext cx="4013290" cy="2743200"/>
          </a:xfrm>
          <a:prstGeom prst="rect">
            <a:avLst/>
          </a:prstGeom>
          <a:noFill/>
          <a:ln w="9525">
            <a:noFill/>
            <a:miter lim="800000"/>
            <a:headEnd/>
            <a:tailEnd/>
          </a:ln>
        </p:spPr>
      </p:pic>
      <p:pic>
        <p:nvPicPr>
          <p:cNvPr id="5" name="Picture 2" descr="C:\Documents and Settings\gholt\my documents\PLTW\AeroSpace_Rewrite\UNIT 1_Introduction to Aerospace\L_1_2_Physics of flight\IMAGES_AE_L_1_2_Physics of Flight\downplane.gif"/>
          <p:cNvPicPr>
            <a:picLocks noChangeAspect="1" noChangeArrowheads="1"/>
          </p:cNvPicPr>
          <p:nvPr/>
        </p:nvPicPr>
        <p:blipFill>
          <a:blip r:embed="rId4" cstate="print"/>
          <a:srcRect/>
          <a:stretch>
            <a:fillRect/>
          </a:stretch>
        </p:blipFill>
        <p:spPr bwMode="auto">
          <a:xfrm>
            <a:off x="421125" y="3729653"/>
            <a:ext cx="3657715" cy="2931361"/>
          </a:xfrm>
          <a:prstGeom prst="rect">
            <a:avLst/>
          </a:prstGeom>
          <a:noFill/>
        </p:spPr>
      </p:pic>
    </p:spTree>
    <p:extLst>
      <p:ext uri="{BB962C8B-B14F-4D97-AF65-F5344CB8AC3E}">
        <p14:creationId xmlns:p14="http://schemas.microsoft.com/office/powerpoint/2010/main" val="111189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Induced Drag</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3"/>
            <a:ext cx="4339388" cy="4401191"/>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solidFill>
                  <a:srgbClr val="000000"/>
                </a:solidFill>
              </a:rPr>
              <a:t>The</a:t>
            </a:r>
            <a:r>
              <a:rPr lang="en-US" sz="2800" b="1" dirty="0">
                <a:solidFill>
                  <a:srgbClr val="FF0000"/>
                </a:solidFill>
              </a:rPr>
              <a:t> high-pressure </a:t>
            </a:r>
            <a:r>
              <a:rPr lang="en-US" sz="2800" b="1" dirty="0">
                <a:solidFill>
                  <a:srgbClr val="000000"/>
                </a:solidFill>
              </a:rPr>
              <a:t>area on the bottom of an airfoil </a:t>
            </a:r>
            <a:r>
              <a:rPr lang="en-US" sz="2800" b="1" dirty="0">
                <a:solidFill>
                  <a:srgbClr val="FF0000"/>
                </a:solidFill>
              </a:rPr>
              <a:t>pushes around the tip to the low-pressure area on the top. </a:t>
            </a: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a:solidFill>
                  <a:srgbClr val="FF0000"/>
                </a:solidFill>
              </a:rPr>
              <a:t>This action creates a rotating flow called a tip vortex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6" y="1837655"/>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31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029200" cy="5257800"/>
          </a:xfrm>
        </p:spPr>
        <p:txBody>
          <a:bodyPr>
            <a:normAutofit/>
          </a:bodyPr>
          <a:lstStyle/>
          <a:p>
            <a:pPr lvl="1"/>
            <a:r>
              <a:rPr lang="en-US" sz="3200" b="1" dirty="0" smtClean="0">
                <a:solidFill>
                  <a:schemeClr val="tx1"/>
                </a:solidFill>
              </a:rPr>
              <a:t>These </a:t>
            </a:r>
            <a:r>
              <a:rPr lang="en-US" sz="3200" b="1" dirty="0">
                <a:solidFill>
                  <a:schemeClr val="tx1"/>
                </a:solidFill>
              </a:rPr>
              <a:t>vortices circulate counterclockwise about the right tip and clockwise about the left tip. </a:t>
            </a:r>
          </a:p>
        </p:txBody>
      </p:sp>
      <p:sp>
        <p:nvSpPr>
          <p:cNvPr id="2" name="Title 1"/>
          <p:cNvSpPr>
            <a:spLocks noGrp="1"/>
          </p:cNvSpPr>
          <p:nvPr>
            <p:ph type="title"/>
          </p:nvPr>
        </p:nvSpPr>
        <p:spPr>
          <a:xfrm>
            <a:off x="892971" y="178594"/>
            <a:ext cx="7358063" cy="735806"/>
          </a:xfrm>
        </p:spPr>
        <p:txBody>
          <a:bodyPr/>
          <a:lstStyle/>
          <a:p>
            <a:r>
              <a:rPr lang="en-US" b="1" dirty="0" smtClean="0"/>
              <a:t>Induced Drag</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2021681"/>
            <a:ext cx="3903753"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040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a:t>A Third Dimension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371601"/>
            <a:ext cx="4339388" cy="5262965"/>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solidFill>
                  <a:srgbClr val="FF0000"/>
                </a:solidFill>
              </a:rPr>
              <a:t>The vortex </a:t>
            </a:r>
            <a:r>
              <a:rPr lang="en-US" sz="2800" b="1" dirty="0">
                <a:solidFill>
                  <a:srgbClr val="000000"/>
                </a:solidFill>
              </a:rPr>
              <a:t>flows behind the airfoil creating a downwash that </a:t>
            </a:r>
            <a:r>
              <a:rPr lang="en-US" sz="2800" b="1" dirty="0">
                <a:solidFill>
                  <a:srgbClr val="FF0000"/>
                </a:solidFill>
              </a:rPr>
              <a:t>extends back to the trailing edge of the airfoil. </a:t>
            </a: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a:solidFill>
                  <a:srgbClr val="FF0000"/>
                </a:solidFill>
              </a:rPr>
              <a:t>This downwash results </a:t>
            </a:r>
            <a:r>
              <a:rPr lang="en-US" sz="2800" b="1" dirty="0">
                <a:solidFill>
                  <a:srgbClr val="000000"/>
                </a:solidFill>
              </a:rPr>
              <a:t>in an overall </a:t>
            </a:r>
            <a:r>
              <a:rPr lang="en-US" sz="2800" b="1" dirty="0">
                <a:solidFill>
                  <a:srgbClr val="FF0000"/>
                </a:solidFill>
              </a:rPr>
              <a:t>reduction in lift </a:t>
            </a:r>
            <a:r>
              <a:rPr lang="en-US" sz="2800" b="1" dirty="0">
                <a:solidFill>
                  <a:srgbClr val="000000"/>
                </a:solidFill>
              </a:rPr>
              <a:t>for the affected portion of the airfoil.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6" y="1837655"/>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30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970180"/>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 </a:t>
            </a:r>
            <a:r>
              <a:rPr lang="en-US" sz="2800" b="1" dirty="0">
                <a:solidFill>
                  <a:srgbClr val="FF0000"/>
                </a:solidFill>
              </a:rPr>
              <a:t>intensity or strength of the vortices is directly proportional to the weight of the aircraft and inversely proportional to the wingspan and speed of the aircraft</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05" y="1828800"/>
            <a:ext cx="4150895" cy="403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37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 </a:t>
            </a:r>
            <a:r>
              <a:rPr lang="en-US" sz="2800" b="1" dirty="0">
                <a:solidFill>
                  <a:srgbClr val="FF0000"/>
                </a:solidFill>
              </a:rPr>
              <a:t>heavier and slower the aircraft, the greater the AOA and the stronger the wingtip vortices. </a:t>
            </a:r>
            <a:endParaRPr lang="en-US" sz="2800" b="1" dirty="0" smtClean="0">
              <a:solidFill>
                <a:srgbClr val="FF0000"/>
              </a:solidFill>
            </a:endParaRP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smtClean="0">
                <a:solidFill>
                  <a:srgbClr val="FF0000"/>
                </a:solidFill>
              </a:rPr>
              <a:t>Like a boat through water</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157662" cy="403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89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Thus</a:t>
            </a:r>
            <a:r>
              <a:rPr lang="en-US" sz="2800" b="1" dirty="0">
                <a:solidFill>
                  <a:srgbClr val="FF0000"/>
                </a:solidFill>
              </a:rPr>
              <a:t>, an aircraft will create wingtip vortices with maximum strength occurring during the takeoff, climb, and landing phases of flight. </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793" y="2590800"/>
            <a:ext cx="3852862" cy="37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62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2246632"/>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These </a:t>
            </a:r>
            <a:r>
              <a:rPr lang="en-US" sz="2800" b="1" dirty="0">
                <a:solidFill>
                  <a:srgbClr val="FF0000"/>
                </a:solidFill>
              </a:rPr>
              <a:t>vortices lead to </a:t>
            </a:r>
            <a:r>
              <a:rPr lang="en-US" sz="2800" b="1" dirty="0"/>
              <a:t>a particularly dangerous hazard to flight, </a:t>
            </a:r>
            <a:r>
              <a:rPr lang="en-US" sz="2800" b="1" dirty="0">
                <a:solidFill>
                  <a:srgbClr val="FF0000"/>
                </a:solidFill>
              </a:rPr>
              <a:t>wake turbulence</a:t>
            </a:r>
            <a:r>
              <a:rPr lang="en-US" sz="2800" b="1" dirty="0" smtClean="0">
                <a:solidFill>
                  <a:srgbClr val="FF0000"/>
                </a:solidFill>
              </a:rPr>
              <a:t>.</a:t>
            </a:r>
            <a:endParaRPr lang="en-US" sz="2800" b="1" dirty="0">
              <a:solidFill>
                <a:srgbClr val="FF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smtClean="0"/>
              <a:t>Wingtip Vortices</a:t>
            </a:r>
            <a:br>
              <a:rPr lang="en-US" sz="4400" b="1" kern="0" smtClean="0"/>
            </a:br>
            <a:r>
              <a:rPr lang="en-US" sz="3600" b="1" kern="0" smtClean="0"/>
              <a:t>(Formation of Vortices)</a:t>
            </a:r>
            <a:endParaRPr lang="en-US" sz="1800" b="1" i="1" kern="0"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38" y="2514600"/>
            <a:ext cx="3852862" cy="37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1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What is the point at which all weight is concentrated on an aircraft?</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If lift becomes less than </a:t>
            </a:r>
            <a:r>
              <a:rPr lang="en-US" altLang="en-US" sz="2500" b="1" dirty="0" smtClean="0">
                <a:solidFill>
                  <a:schemeClr val="bg1">
                    <a:lumMod val="75000"/>
                  </a:schemeClr>
                </a:solidFill>
              </a:rPr>
              <a:t>weight, happens to the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If </a:t>
            </a:r>
            <a:r>
              <a:rPr lang="en-US" altLang="en-US" sz="2500" b="1" dirty="0">
                <a:solidFill>
                  <a:schemeClr val="bg1">
                    <a:lumMod val="75000"/>
                  </a:schemeClr>
                </a:solidFill>
              </a:rPr>
              <a:t>the velocity is </a:t>
            </a:r>
            <a:r>
              <a:rPr lang="en-US" altLang="en-US" sz="2500" b="1" dirty="0" smtClean="0">
                <a:solidFill>
                  <a:schemeClr val="bg1">
                    <a:lumMod val="75000"/>
                  </a:schemeClr>
                </a:solidFill>
              </a:rPr>
              <a:t>increased what will happen to lift of the aircraft if the AOA is the same?</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As velocity is increased, lift must be </a:t>
            </a:r>
            <a:r>
              <a:rPr lang="en-US" altLang="en-US" sz="2500" b="1" dirty="0" smtClean="0">
                <a:solidFill>
                  <a:schemeClr val="bg1">
                    <a:lumMod val="75000"/>
                  </a:schemeClr>
                </a:solidFill>
              </a:rPr>
              <a:t>decreased – how would a pilot accomplish this?</a:t>
            </a:r>
            <a:endParaRPr lang="en-US" altLang="en-US" sz="2500" b="1" dirty="0">
              <a:solidFill>
                <a:schemeClr val="bg1">
                  <a:lumMod val="75000"/>
                </a:schemeClr>
              </a:solidFill>
            </a:endParaRPr>
          </a:p>
          <a:p>
            <a:pPr marL="550245" lvl="0"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In straight-and-level flight, cruising along at a constant altitude, altitude is maintained by adjusting lift to </a:t>
            </a:r>
            <a:r>
              <a:rPr lang="en-US" altLang="en-US" sz="2500" b="1" dirty="0" smtClean="0">
                <a:solidFill>
                  <a:schemeClr val="bg1">
                    <a:lumMod val="75000"/>
                  </a:schemeClr>
                </a:solidFill>
              </a:rPr>
              <a:t>match, what __________?</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86229488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4401068"/>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t>This condition is most commonly encountered during approaches or departures because an </a:t>
            </a:r>
            <a:r>
              <a:rPr lang="en-US" sz="2800" b="1" dirty="0">
                <a:solidFill>
                  <a:srgbClr val="FF0000"/>
                </a:solidFill>
              </a:rPr>
              <a:t>aircraft’s AOA is at the highest to produce the lift necessary to land or take off. </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2064155"/>
            <a:ext cx="3700462" cy="359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121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4401068"/>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Avoid </a:t>
            </a:r>
            <a:r>
              <a:rPr lang="en-US" sz="2800" b="1" dirty="0">
                <a:solidFill>
                  <a:srgbClr val="FF0000"/>
                </a:solidFill>
              </a:rPr>
              <a:t>flying through another aircraft’s </a:t>
            </a:r>
            <a:r>
              <a:rPr lang="en-US" sz="2800" b="1" dirty="0" err="1">
                <a:solidFill>
                  <a:srgbClr val="FF0000"/>
                </a:solidFill>
              </a:rPr>
              <a:t>flightpath</a:t>
            </a:r>
            <a:r>
              <a:rPr lang="en-US" sz="2800" b="1" dirty="0" smtClean="0">
                <a:solidFill>
                  <a:srgbClr val="FF0000"/>
                </a:solidFill>
              </a:rPr>
              <a:t>.</a:t>
            </a:r>
          </a:p>
          <a:p>
            <a:endParaRPr lang="en-US" sz="2800" b="1" dirty="0">
              <a:solidFill>
                <a:srgbClr val="FF0000"/>
              </a:solidFill>
            </a:endParaRPr>
          </a:p>
          <a:p>
            <a:pPr marL="342415" indent="-342415">
              <a:buFont typeface="Arial" pitchFamily="34" charset="0"/>
              <a:buChar char="•"/>
            </a:pPr>
            <a:r>
              <a:rPr lang="en-US" sz="2800" b="1" dirty="0" smtClean="0">
                <a:solidFill>
                  <a:srgbClr val="FF0000"/>
                </a:solidFill>
              </a:rPr>
              <a:t>Rotate </a:t>
            </a:r>
            <a:r>
              <a:rPr lang="en-US" sz="2800" b="1" dirty="0">
                <a:solidFill>
                  <a:srgbClr val="FF0000"/>
                </a:solidFill>
              </a:rPr>
              <a:t>prior to the point at which the preceding aircraft rotated, when taking off behind another aircraft</a:t>
            </a:r>
            <a:r>
              <a:rPr lang="en-US" sz="2800" b="1" dirty="0" smtClean="0">
                <a:solidFill>
                  <a:srgbClr val="FF0000"/>
                </a:solidFill>
              </a:rPr>
              <a:t>.</a:t>
            </a:r>
            <a:endParaRPr lang="en-US" sz="2800" b="1" dirty="0">
              <a:solidFill>
                <a:srgbClr val="FF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1745397"/>
            <a:ext cx="3929062" cy="381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265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6" y="1371601"/>
            <a:ext cx="8337883" cy="953970"/>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Avoid </a:t>
            </a:r>
            <a:r>
              <a:rPr lang="en-US" sz="2800" b="1" dirty="0">
                <a:solidFill>
                  <a:srgbClr val="FF0000"/>
                </a:solidFill>
              </a:rPr>
              <a:t>following another aircraft on a similar </a:t>
            </a:r>
            <a:r>
              <a:rPr lang="en-US" sz="2800" b="1" dirty="0" err="1">
                <a:solidFill>
                  <a:srgbClr val="FF0000"/>
                </a:solidFill>
              </a:rPr>
              <a:t>flightpath</a:t>
            </a:r>
            <a:r>
              <a:rPr lang="en-US" sz="2800" b="1" dirty="0">
                <a:solidFill>
                  <a:srgbClr val="FF0000"/>
                </a:solidFill>
              </a:rPr>
              <a:t> at an altitude within 1,000 feet. </a:t>
            </a: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9133766" cy="279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039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6" y="990600"/>
            <a:ext cx="8642683" cy="2246632"/>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Approach </a:t>
            </a:r>
            <a:r>
              <a:rPr lang="en-US" sz="2800" b="1" dirty="0">
                <a:solidFill>
                  <a:srgbClr val="FF0000"/>
                </a:solidFill>
              </a:rPr>
              <a:t>the runway above a preceding aircraft’s path when landing behind another aircraft, and touch down after the point at which the other aircraft wheels contacted the runway. </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4" y="3357563"/>
            <a:ext cx="8872536"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520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1815744"/>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solidFill>
                  <a:srgbClr val="FF0000"/>
                </a:solidFill>
              </a:rPr>
              <a:t>Wind is </a:t>
            </a:r>
            <a:r>
              <a:rPr lang="en-US" sz="2800" b="1" dirty="0" smtClean="0">
                <a:solidFill>
                  <a:srgbClr val="FF0000"/>
                </a:solidFill>
              </a:rPr>
              <a:t>important as wingtip </a:t>
            </a:r>
            <a:r>
              <a:rPr lang="en-US" sz="2800" b="1" dirty="0">
                <a:solidFill>
                  <a:srgbClr val="FF0000"/>
                </a:solidFill>
              </a:rPr>
              <a:t>vortices drift with the wind at the speed of the wind</a:t>
            </a:r>
            <a:r>
              <a:rPr lang="en-US" sz="2800" b="1" dirty="0" smtClean="0">
                <a:solidFill>
                  <a:srgbClr val="FF0000"/>
                </a:solidFill>
              </a:rPr>
              <a:t>. </a:t>
            </a: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8" y="2743200"/>
            <a:ext cx="4005262" cy="389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285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517" y="1371601"/>
            <a:ext cx="4339388" cy="3539293"/>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If </a:t>
            </a:r>
            <a:r>
              <a:rPr lang="en-US" sz="2800" b="1" dirty="0">
                <a:solidFill>
                  <a:srgbClr val="FF0000"/>
                </a:solidFill>
              </a:rPr>
              <a:t>a pilot is unsure of the other aircraft’s takeoff or landing point, approximately 3 minutes provides a margin of safety that allows wake turbulence </a:t>
            </a:r>
            <a:r>
              <a:rPr lang="en-US" sz="2800" b="1" dirty="0" smtClean="0">
                <a:solidFill>
                  <a:srgbClr val="FF0000"/>
                </a:solidFill>
              </a:rPr>
              <a:t>dissipation</a:t>
            </a:r>
            <a:endParaRPr lang="en-US" sz="2800" b="1" dirty="0">
              <a:solidFill>
                <a:srgbClr val="000000"/>
              </a:solidFill>
            </a:endParaRPr>
          </a:p>
        </p:txBody>
      </p:sp>
      <p:sp>
        <p:nvSpPr>
          <p:cNvPr id="6" name="Title 3"/>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62" tIns="35662" rIns="35662" bIns="35662" numCol="1" anchor="ctr" anchorCtr="0" compatLnSpc="1">
            <a:prstTxWarp prst="textNoShape">
              <a:avLst/>
            </a:prstTxWarp>
          </a:bodyPr>
          <a:lstStyle>
            <a:lvl1pPr algn="ctr" defTabSz="41016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16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93"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4400" b="1" kern="0" dirty="0" smtClean="0"/>
              <a:t>Avoiding Wake Turbulence</a:t>
            </a:r>
            <a:endParaRPr lang="en-US" sz="1800" b="1" i="1" kern="0"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243262" cy="315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0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899" y="175260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smtClean="0">
                <a:solidFill>
                  <a:schemeClr val="tx1"/>
                </a:solidFill>
              </a:rPr>
              <a:t>Questions / Comments</a:t>
            </a:r>
            <a:endParaRPr lang="en-US" sz="4400" dirty="0">
              <a:solidFill>
                <a:schemeClr val="tx1"/>
              </a:solidFill>
            </a:endParaRP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8" tIns="50788" rIns="50788" bIns="5078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47" name="AutoShape 2"/>
          <p:cNvSpPr>
            <a:spLocks/>
          </p:cNvSpPr>
          <p:nvPr/>
        </p:nvSpPr>
        <p:spPr bwMode="auto">
          <a:xfrm>
            <a:off x="485553" y="5938242"/>
            <a:ext cx="3690193" cy="933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8" tIns="50788" rIns="50788" bIns="5078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48"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8" tIns="50788" rIns="50788" bIns="5078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49"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7" tIns="32139" rIns="64277" bIns="32139"/>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50" name="Rectangle 5"/>
          <p:cNvSpPr>
            <a:spLocks/>
          </p:cNvSpPr>
          <p:nvPr/>
        </p:nvSpPr>
        <p:spPr bwMode="auto">
          <a:xfrm>
            <a:off x="380633" y="151808"/>
            <a:ext cx="8610451"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77" tIns="50788" rIns="88877" bIns="50788"/>
          <a:lstStyle/>
          <a:p>
            <a:pPr algn="ctr" defTabSz="913957" fontAlgn="base" hangingPunct="0">
              <a:spcBef>
                <a:spcPct val="0"/>
              </a:spcBef>
              <a:spcAft>
                <a:spcPct val="0"/>
              </a:spcAft>
            </a:pPr>
            <a:r>
              <a:rPr lang="en-US" sz="3200" b="1">
                <a:solidFill>
                  <a:srgbClr val="000000"/>
                </a:solidFill>
                <a:latin typeface="Helvetica" charset="0"/>
                <a:ea typeface="Helvetica" charset="0"/>
                <a:cs typeface="Helvetica" charset="0"/>
                <a:sym typeface="Helvetica" charset="0"/>
              </a:rPr>
              <a:t>Lesson Closure - 3 – 2 - 1</a:t>
            </a:r>
            <a:endParaRPr lang="en-US" sz="2500">
              <a:solidFill>
                <a:srgbClr val="000000"/>
              </a:solidFill>
              <a:sym typeface="Helvetica Light" charset="0"/>
            </a:endParaRPr>
          </a:p>
        </p:txBody>
      </p:sp>
      <p:grpSp>
        <p:nvGrpSpPr>
          <p:cNvPr id="57351" name="Group 6"/>
          <p:cNvGrpSpPr>
            <a:grpSpLocks/>
          </p:cNvGrpSpPr>
          <p:nvPr/>
        </p:nvGrpSpPr>
        <p:grpSpPr bwMode="auto">
          <a:xfrm>
            <a:off x="179710" y="1237878"/>
            <a:ext cx="4468192" cy="2153171"/>
            <a:chOff x="0" y="0"/>
            <a:chExt cx="485" cy="231"/>
          </a:xfrm>
        </p:grpSpPr>
        <p:sp>
          <p:nvSpPr>
            <p:cNvPr id="57358" name="AutoShape 7"/>
            <p:cNvSpPr>
              <a:spLocks/>
            </p:cNvSpPr>
            <p:nvPr/>
          </p:nvSpPr>
          <p:spPr bwMode="auto">
            <a:xfrm>
              <a:off x="0" y="0"/>
              <a:ext cx="485" cy="231"/>
            </a:xfrm>
            <a:prstGeom prst="roundRect">
              <a:avLst>
                <a:gd name="adj" fmla="val 11718"/>
              </a:avLst>
            </a:prstGeom>
            <a:solidFill>
              <a:srgbClr val="FFC000"/>
            </a:solidFill>
            <a:ln w="36124">
              <a:solidFill>
                <a:srgbClr val="21768B"/>
              </a:solidFill>
              <a:round/>
              <a:headEnd/>
              <a:tailEnd/>
            </a:ln>
          </p:spPr>
          <p:txBody>
            <a:bodyPr lIns="72248" tIns="72248" rIns="72248" bIns="7224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59" name="Rectangle 8"/>
            <p:cNvSpPr>
              <a:spLocks/>
            </p:cNvSpPr>
            <p:nvPr/>
          </p:nvSpPr>
          <p:spPr bwMode="auto">
            <a:xfrm>
              <a:off x="7" y="37"/>
              <a:ext cx="4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957"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3. List 3 things you learned today.</a:t>
              </a:r>
              <a:endParaRPr lang="en-US" sz="2500" dirty="0">
                <a:solidFill>
                  <a:srgbClr val="000000"/>
                </a:solidFill>
                <a:sym typeface="Helvetica Light" charset="0"/>
              </a:endParaRPr>
            </a:p>
          </p:txBody>
        </p:sp>
      </p:grpSp>
      <p:grpSp>
        <p:nvGrpSpPr>
          <p:cNvPr id="57352" name="Group 12"/>
          <p:cNvGrpSpPr>
            <a:grpSpLocks/>
          </p:cNvGrpSpPr>
          <p:nvPr/>
        </p:nvGrpSpPr>
        <p:grpSpPr bwMode="auto">
          <a:xfrm>
            <a:off x="2550547" y="4008318"/>
            <a:ext cx="3953619" cy="2311673"/>
            <a:chOff x="0" y="0"/>
            <a:chExt cx="443" cy="259"/>
          </a:xfrm>
        </p:grpSpPr>
        <p:sp>
          <p:nvSpPr>
            <p:cNvPr id="57356" name="AutoShape 13"/>
            <p:cNvSpPr>
              <a:spLocks/>
            </p:cNvSpPr>
            <p:nvPr/>
          </p:nvSpPr>
          <p:spPr bwMode="auto">
            <a:xfrm>
              <a:off x="0" y="0"/>
              <a:ext cx="443" cy="259"/>
            </a:xfrm>
            <a:prstGeom prst="roundRect">
              <a:avLst>
                <a:gd name="adj" fmla="val 11718"/>
              </a:avLst>
            </a:prstGeom>
            <a:solidFill>
              <a:srgbClr val="00B0F0"/>
            </a:solidFill>
            <a:ln w="36124">
              <a:solidFill>
                <a:srgbClr val="21768B"/>
              </a:solidFill>
              <a:round/>
              <a:headEnd/>
              <a:tailEnd/>
            </a:ln>
          </p:spPr>
          <p:txBody>
            <a:bodyPr lIns="72248" tIns="72248" rIns="72248" bIns="7224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57" name="Rectangle 14"/>
            <p:cNvSpPr>
              <a:spLocks/>
            </p:cNvSpPr>
            <p:nvPr/>
          </p:nvSpPr>
          <p:spPr bwMode="auto">
            <a:xfrm>
              <a:off x="16" y="24"/>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957" fontAlgn="base" hangingPunct="0">
                <a:spcBef>
                  <a:spcPct val="0"/>
                </a:spcBef>
                <a:spcAft>
                  <a:spcPct val="0"/>
                </a:spcAft>
              </a:pPr>
              <a:r>
                <a:rPr lang="en-US" sz="2800" b="1" dirty="0">
                  <a:solidFill>
                    <a:srgbClr val="FFFFFF"/>
                  </a:solidFill>
                  <a:latin typeface="Helvetica" charset="0"/>
                  <a:ea typeface="Helvetica" charset="0"/>
                  <a:cs typeface="Helvetica" charset="0"/>
                  <a:sym typeface="Helvetica" charset="0"/>
                </a:rPr>
                <a:t>1. Create (1) quiz question with answer about today’s lesson.</a:t>
              </a:r>
              <a:endParaRPr lang="en-US" sz="2000" dirty="0">
                <a:solidFill>
                  <a:srgbClr val="000000"/>
                </a:solidFill>
                <a:sym typeface="Helvetica Light" charset="0"/>
              </a:endParaRPr>
            </a:p>
          </p:txBody>
        </p:sp>
      </p:grpSp>
      <p:grpSp>
        <p:nvGrpSpPr>
          <p:cNvPr id="57353" name="Group 15"/>
          <p:cNvGrpSpPr>
            <a:grpSpLocks/>
          </p:cNvGrpSpPr>
          <p:nvPr/>
        </p:nvGrpSpPr>
        <p:grpSpPr bwMode="auto">
          <a:xfrm>
            <a:off x="4740549" y="1141885"/>
            <a:ext cx="4145607" cy="2249165"/>
            <a:chOff x="0" y="0"/>
            <a:chExt cx="465" cy="252"/>
          </a:xfrm>
        </p:grpSpPr>
        <p:sp>
          <p:nvSpPr>
            <p:cNvPr id="57354" name="AutoShape 16"/>
            <p:cNvSpPr>
              <a:spLocks/>
            </p:cNvSpPr>
            <p:nvPr/>
          </p:nvSpPr>
          <p:spPr bwMode="auto">
            <a:xfrm>
              <a:off x="0" y="0"/>
              <a:ext cx="463" cy="252"/>
            </a:xfrm>
            <a:prstGeom prst="roundRect">
              <a:avLst>
                <a:gd name="adj" fmla="val 11718"/>
              </a:avLst>
            </a:prstGeom>
            <a:solidFill>
              <a:srgbClr val="FFFF00"/>
            </a:solidFill>
            <a:ln w="36124">
              <a:solidFill>
                <a:srgbClr val="21768B"/>
              </a:solidFill>
              <a:round/>
              <a:headEnd/>
              <a:tailEnd/>
            </a:ln>
          </p:spPr>
          <p:txBody>
            <a:bodyPr lIns="72248" tIns="72248" rIns="72248" bIns="72248" anchor="ctr"/>
            <a:lstStyle/>
            <a:p>
              <a:pPr algn="ctr" defTabSz="410667" fontAlgn="base" hangingPunct="0">
                <a:spcBef>
                  <a:spcPct val="0"/>
                </a:spcBef>
                <a:spcAft>
                  <a:spcPct val="0"/>
                </a:spcAft>
              </a:pPr>
              <a:endParaRPr lang="en-US" sz="2500">
                <a:solidFill>
                  <a:srgbClr val="000000"/>
                </a:solidFill>
                <a:sym typeface="Helvetica Light" charset="0"/>
              </a:endParaRPr>
            </a:p>
          </p:txBody>
        </p:sp>
        <p:sp>
          <p:nvSpPr>
            <p:cNvPr id="57355" name="Rectangle 17"/>
            <p:cNvSpPr>
              <a:spLocks/>
            </p:cNvSpPr>
            <p:nvPr/>
          </p:nvSpPr>
          <p:spPr bwMode="auto">
            <a:xfrm>
              <a:off x="11" y="46"/>
              <a:ext cx="4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957"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2. List 2 things you have questions about today’s lesson.</a:t>
              </a:r>
              <a:endParaRPr lang="en-US" sz="2500" dirty="0">
                <a:solidFill>
                  <a:srgbClr val="000000"/>
                </a:solidFill>
                <a:sym typeface="Helvetica Light" charset="0"/>
              </a:endParaRPr>
            </a:p>
          </p:txBody>
        </p:sp>
      </p:grpSp>
    </p:spTree>
    <p:extLst>
      <p:ext uri="{BB962C8B-B14F-4D97-AF65-F5344CB8AC3E}">
        <p14:creationId xmlns:p14="http://schemas.microsoft.com/office/powerpoint/2010/main" val="2840963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Weight (Gravity)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371601"/>
            <a:ext cx="4339388" cy="2246632"/>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The </a:t>
            </a:r>
            <a:r>
              <a:rPr lang="en-US" sz="2800" b="1" dirty="0">
                <a:solidFill>
                  <a:srgbClr val="FF0000"/>
                </a:solidFill>
              </a:rPr>
              <a:t>CG </a:t>
            </a:r>
            <a:r>
              <a:rPr lang="en-US" sz="2800" b="1" dirty="0"/>
              <a:t>may be considered as</a:t>
            </a:r>
            <a:r>
              <a:rPr lang="en-US" sz="2800" b="1" dirty="0">
                <a:solidFill>
                  <a:srgbClr val="FF0000"/>
                </a:solidFill>
              </a:rPr>
              <a:t> a point at which all the weight of the aircraft is concentrated. </a:t>
            </a:r>
          </a:p>
        </p:txBody>
      </p:sp>
      <p:pic>
        <p:nvPicPr>
          <p:cNvPr id="1026" name="Picture 2" descr="http://www.m0a.com/wordpress/wp-content/uploads/2009/09/cg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307" y="3276600"/>
            <a:ext cx="551089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32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What is the point at which all weight is concentrated on an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If lift becomes less than </a:t>
            </a:r>
            <a:r>
              <a:rPr lang="en-US" altLang="en-US" sz="2500" b="1" dirty="0" smtClean="0">
                <a:solidFill>
                  <a:schemeClr val="tx1"/>
                </a:solidFill>
              </a:rPr>
              <a:t>weight, happens to the aircraft?</a:t>
            </a:r>
            <a:endParaRPr lang="en-US" altLang="en-US" sz="2500" b="1" dirty="0">
              <a:solidFill>
                <a:schemeClr val="tx1"/>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If </a:t>
            </a:r>
            <a:r>
              <a:rPr lang="en-US" altLang="en-US" sz="2500" b="1" dirty="0">
                <a:solidFill>
                  <a:schemeClr val="bg1">
                    <a:lumMod val="75000"/>
                  </a:schemeClr>
                </a:solidFill>
              </a:rPr>
              <a:t>the velocity is </a:t>
            </a:r>
            <a:r>
              <a:rPr lang="en-US" altLang="en-US" sz="2500" b="1" dirty="0" smtClean="0">
                <a:solidFill>
                  <a:schemeClr val="bg1">
                    <a:lumMod val="75000"/>
                  </a:schemeClr>
                </a:solidFill>
              </a:rPr>
              <a:t>increased what will happen to lift of the aircraft if the AOA is the same?</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As velocity is increased, lift must be </a:t>
            </a:r>
            <a:r>
              <a:rPr lang="en-US" altLang="en-US" sz="2500" b="1" dirty="0" smtClean="0">
                <a:solidFill>
                  <a:schemeClr val="bg1">
                    <a:lumMod val="75000"/>
                  </a:schemeClr>
                </a:solidFill>
              </a:rPr>
              <a:t>decreased – how would a pilot accomplish this?</a:t>
            </a:r>
            <a:endParaRPr lang="en-US" altLang="en-US" sz="2500" b="1" dirty="0">
              <a:solidFill>
                <a:schemeClr val="bg1">
                  <a:lumMod val="75000"/>
                </a:schemeClr>
              </a:solidFill>
            </a:endParaRPr>
          </a:p>
          <a:p>
            <a:pPr marL="550245" lvl="0"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In straight-and-level flight, cruising along at a constant altitude, altitude is maintained by adjusting lift to </a:t>
            </a:r>
            <a:r>
              <a:rPr lang="en-US" altLang="en-US" sz="2500" b="1" dirty="0" smtClean="0">
                <a:solidFill>
                  <a:schemeClr val="bg1">
                    <a:lumMod val="75000"/>
                  </a:schemeClr>
                </a:solidFill>
              </a:rPr>
              <a:t>match, what __________?</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8622948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Weight (Gravity)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818281"/>
            <a:ext cx="4339388" cy="3108406"/>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smtClean="0">
                <a:solidFill>
                  <a:srgbClr val="FF0000"/>
                </a:solidFill>
              </a:rPr>
              <a:t>If </a:t>
            </a:r>
            <a:r>
              <a:rPr lang="en-US" sz="2800" b="1" dirty="0">
                <a:solidFill>
                  <a:srgbClr val="FF0000"/>
                </a:solidFill>
              </a:rPr>
              <a:t>lift becomes less than weight, the aircraft loses altitude. </a:t>
            </a:r>
            <a:endParaRPr lang="en-US" sz="2800" b="1" dirty="0" smtClean="0">
              <a:solidFill>
                <a:srgbClr val="FF0000"/>
              </a:solidFill>
            </a:endParaRP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smtClean="0">
                <a:solidFill>
                  <a:srgbClr val="FF0000"/>
                </a:solidFill>
              </a:rPr>
              <a:t>When </a:t>
            </a:r>
            <a:r>
              <a:rPr lang="en-US" sz="2800" b="1" dirty="0">
                <a:solidFill>
                  <a:srgbClr val="FF0000"/>
                </a:solidFill>
              </a:rPr>
              <a:t>lift is greater than weight, the aircraft gains altitude.</a:t>
            </a:r>
          </a:p>
        </p:txBody>
      </p:sp>
      <p:pic>
        <p:nvPicPr>
          <p:cNvPr id="4098" name="Picture 2" descr="http://upload.wikimedia.org/wikipedia/commons/thumb/8/8d/StallFormation.svg/350px-StallFormation.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649" y="1818281"/>
            <a:ext cx="470414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29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What is the point at which all weight is concentrated on an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If lift becomes less than </a:t>
            </a:r>
            <a:r>
              <a:rPr lang="en-US" altLang="en-US" sz="2500" b="1" dirty="0" smtClean="0">
                <a:solidFill>
                  <a:schemeClr val="bg1">
                    <a:lumMod val="75000"/>
                  </a:schemeClr>
                </a:solidFill>
              </a:rPr>
              <a:t>weight, happens to the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rgbClr val="0070C0"/>
                </a:solidFill>
              </a:rPr>
              <a:t>If </a:t>
            </a:r>
            <a:r>
              <a:rPr lang="en-US" altLang="en-US" sz="2500" b="1" dirty="0">
                <a:solidFill>
                  <a:srgbClr val="0070C0"/>
                </a:solidFill>
              </a:rPr>
              <a:t>the velocity is </a:t>
            </a:r>
            <a:r>
              <a:rPr lang="en-US" altLang="en-US" sz="2500" b="1" dirty="0" smtClean="0">
                <a:solidFill>
                  <a:srgbClr val="0070C0"/>
                </a:solidFill>
              </a:rPr>
              <a:t>increased what will happen to lift of the aircraft if the AOA is the same?</a:t>
            </a:r>
            <a:endParaRPr lang="en-US" altLang="en-US" sz="2500" b="1" dirty="0">
              <a:solidFill>
                <a:srgbClr val="0070C0"/>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As velocity is increased, lift must be </a:t>
            </a:r>
            <a:r>
              <a:rPr lang="en-US" altLang="en-US" sz="2500" b="1" dirty="0" smtClean="0">
                <a:solidFill>
                  <a:schemeClr val="bg1">
                    <a:lumMod val="75000"/>
                  </a:schemeClr>
                </a:solidFill>
              </a:rPr>
              <a:t>decreased – how would a pilot accomplish this?</a:t>
            </a:r>
            <a:endParaRPr lang="en-US" altLang="en-US" sz="2500" b="1" dirty="0">
              <a:solidFill>
                <a:schemeClr val="bg1">
                  <a:lumMod val="75000"/>
                </a:schemeClr>
              </a:solidFill>
            </a:endParaRPr>
          </a:p>
          <a:p>
            <a:pPr marL="550245" lvl="0"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In straight-and-level flight, cruising along at a constant altitude, altitude is maintained by adjusting lift to </a:t>
            </a:r>
            <a:r>
              <a:rPr lang="en-US" altLang="en-US" sz="2500" b="1" dirty="0" smtClean="0">
                <a:solidFill>
                  <a:schemeClr val="bg1">
                    <a:lumMod val="75000"/>
                  </a:schemeClr>
                </a:solidFill>
              </a:rPr>
              <a:t>match, what __________?</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86229488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141.photobucket.com/albums/r41/jyates9975/NZFF/AngleOfAtt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133600"/>
            <a:ext cx="5543550" cy="2895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0"/>
            <a:ext cx="8229600" cy="1143000"/>
          </a:xfrm>
        </p:spPr>
        <p:txBody>
          <a:bodyPr/>
          <a:lstStyle/>
          <a:p>
            <a:r>
              <a:rPr lang="en-US" sz="4400" b="1" dirty="0" smtClean="0"/>
              <a:t>Lift</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990600"/>
            <a:ext cx="4339388" cy="4831955"/>
          </a:xfrm>
          <a:prstGeom prst="rect">
            <a:avLst/>
          </a:prstGeom>
          <a:noFill/>
        </p:spPr>
        <p:txBody>
          <a:bodyPr wrap="square" lIns="91302" tIns="45652" rIns="91302" bIns="45652" rtlCol="0">
            <a:spAutoFit/>
          </a:bodyPr>
          <a:lstStyle/>
          <a:p>
            <a:pPr marL="342415" indent="-342415">
              <a:buFont typeface="Arial" pitchFamily="34" charset="0"/>
              <a:buChar char="•"/>
            </a:pPr>
            <a:r>
              <a:rPr lang="en-US" sz="2800" b="1" dirty="0"/>
              <a:t>Actually, an aircraft could not continue to travel in level flight at a constant altitude and maintain the same AOA </a:t>
            </a:r>
            <a:r>
              <a:rPr lang="en-US" sz="2800" b="1" dirty="0">
                <a:solidFill>
                  <a:srgbClr val="FF0000"/>
                </a:solidFill>
              </a:rPr>
              <a:t>if the velocity is increased. </a:t>
            </a:r>
            <a:endParaRPr lang="en-US" sz="2800" b="1" dirty="0" smtClean="0">
              <a:solidFill>
                <a:srgbClr val="FF0000"/>
              </a:solidFill>
            </a:endParaRPr>
          </a:p>
          <a:p>
            <a:pPr marL="342415" indent="-342415">
              <a:buFont typeface="Arial" pitchFamily="34" charset="0"/>
              <a:buChar char="•"/>
            </a:pPr>
            <a:endParaRPr lang="en-US" sz="2800" b="1" dirty="0">
              <a:solidFill>
                <a:srgbClr val="FF0000"/>
              </a:solidFill>
            </a:endParaRPr>
          </a:p>
          <a:p>
            <a:pPr marL="342415" indent="-342415">
              <a:buFont typeface="Arial" pitchFamily="34" charset="0"/>
              <a:buChar char="•"/>
            </a:pPr>
            <a:r>
              <a:rPr lang="en-US" sz="2800" b="1" dirty="0" smtClean="0">
                <a:solidFill>
                  <a:srgbClr val="FF0000"/>
                </a:solidFill>
              </a:rPr>
              <a:t>The </a:t>
            </a:r>
            <a:r>
              <a:rPr lang="en-US" sz="2800" b="1" dirty="0">
                <a:solidFill>
                  <a:srgbClr val="FF0000"/>
                </a:solidFill>
              </a:rPr>
              <a:t>lift would increase and the aircraft would </a:t>
            </a:r>
            <a:r>
              <a:rPr lang="en-US" sz="2800" b="1" dirty="0" smtClean="0">
                <a:solidFill>
                  <a:srgbClr val="FF0000"/>
                </a:solidFill>
              </a:rPr>
              <a:t>climb. </a:t>
            </a:r>
            <a:endParaRPr lang="en-US" sz="2800" b="1" dirty="0">
              <a:solidFill>
                <a:srgbClr val="FF0000"/>
              </a:solidFill>
            </a:endParaRPr>
          </a:p>
        </p:txBody>
      </p:sp>
    </p:spTree>
    <p:extLst>
      <p:ext uri="{BB962C8B-B14F-4D97-AF65-F5344CB8AC3E}">
        <p14:creationId xmlns:p14="http://schemas.microsoft.com/office/powerpoint/2010/main" val="3783185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8" tIns="32144" rIns="64288" bIns="32144"/>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595" y="685353"/>
            <a:ext cx="8786813" cy="5866805"/>
          </a:xfrm>
        </p:spPr>
        <p:txBody>
          <a:bodyPr lIns="88892" tIns="50795" rIns="88892" bIns="50795" anchor="t"/>
          <a:lstStyle/>
          <a:p>
            <a:pPr marL="550245" indent="-473233" defTabSz="914098"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245" indent="-473233" defTabSz="914098"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What is the point at which all weight is concentrated on an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If lift becomes less than </a:t>
            </a:r>
            <a:r>
              <a:rPr lang="en-US" altLang="en-US" sz="2500" b="1" dirty="0" smtClean="0">
                <a:solidFill>
                  <a:schemeClr val="bg1">
                    <a:lumMod val="75000"/>
                  </a:schemeClr>
                </a:solidFill>
              </a:rPr>
              <a:t>weight, happens to the aircraft?</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smtClean="0">
                <a:solidFill>
                  <a:schemeClr val="bg1">
                    <a:lumMod val="75000"/>
                  </a:schemeClr>
                </a:solidFill>
              </a:rPr>
              <a:t>If </a:t>
            </a:r>
            <a:r>
              <a:rPr lang="en-US" altLang="en-US" sz="2500" b="1" dirty="0">
                <a:solidFill>
                  <a:schemeClr val="bg1">
                    <a:lumMod val="75000"/>
                  </a:schemeClr>
                </a:solidFill>
              </a:rPr>
              <a:t>the velocity is </a:t>
            </a:r>
            <a:r>
              <a:rPr lang="en-US" altLang="en-US" sz="2500" b="1" dirty="0" smtClean="0">
                <a:solidFill>
                  <a:schemeClr val="bg1">
                    <a:lumMod val="75000"/>
                  </a:schemeClr>
                </a:solidFill>
              </a:rPr>
              <a:t>increased what will happen to lift of the aircraft if the AOA is the same?</a:t>
            </a:r>
            <a:endParaRPr lang="en-US" altLang="en-US" sz="2500" b="1" dirty="0">
              <a:solidFill>
                <a:schemeClr val="bg1">
                  <a:lumMod val="75000"/>
                </a:schemeClr>
              </a:solidFill>
            </a:endParaRPr>
          </a:p>
          <a:p>
            <a:pPr marL="550245" indent="-473233" defTabSz="914098" eaLnBrk="1">
              <a:spcBef>
                <a:spcPts val="281"/>
              </a:spcBef>
              <a:buClr>
                <a:srgbClr val="0070C0"/>
              </a:buClr>
              <a:buSzPct val="80000"/>
              <a:buFontTx/>
              <a:buAutoNum type="arabicParenR"/>
            </a:pPr>
            <a:r>
              <a:rPr lang="en-US" altLang="en-US" sz="2500" b="1" dirty="0">
                <a:solidFill>
                  <a:schemeClr val="tx1"/>
                </a:solidFill>
              </a:rPr>
              <a:t>As velocity is increased, lift must be </a:t>
            </a:r>
            <a:r>
              <a:rPr lang="en-US" altLang="en-US" sz="2500" b="1" dirty="0" smtClean="0">
                <a:solidFill>
                  <a:schemeClr val="tx1"/>
                </a:solidFill>
              </a:rPr>
              <a:t>decreased – how would a pilot accomplish this?</a:t>
            </a:r>
            <a:endParaRPr lang="en-US" altLang="en-US" sz="2500" b="1" dirty="0">
              <a:solidFill>
                <a:schemeClr val="tx1"/>
              </a:solidFill>
            </a:endParaRPr>
          </a:p>
          <a:p>
            <a:pPr marL="550245" lvl="0" indent="-473233" defTabSz="914098" eaLnBrk="1">
              <a:spcBef>
                <a:spcPts val="281"/>
              </a:spcBef>
              <a:buClr>
                <a:srgbClr val="0070C0"/>
              </a:buClr>
              <a:buSzPct val="80000"/>
              <a:buFontTx/>
              <a:buAutoNum type="arabicParenR"/>
            </a:pPr>
            <a:r>
              <a:rPr lang="en-US" altLang="en-US" sz="2500" b="1" dirty="0">
                <a:solidFill>
                  <a:schemeClr val="bg1">
                    <a:lumMod val="75000"/>
                  </a:schemeClr>
                </a:solidFill>
              </a:rPr>
              <a:t>In straight-and-level flight, cruising along at a constant altitude, altitude is maintained by adjusting lift to </a:t>
            </a:r>
            <a:r>
              <a:rPr lang="en-US" altLang="en-US" sz="2500" b="1" dirty="0" smtClean="0">
                <a:solidFill>
                  <a:schemeClr val="bg1">
                    <a:lumMod val="75000"/>
                  </a:schemeClr>
                </a:solidFill>
              </a:rPr>
              <a:t>match, what __________?</a:t>
            </a:r>
            <a:endParaRPr lang="en-US" altLang="en-US" sz="2500" b="1" dirty="0">
              <a:solidFill>
                <a:schemeClr val="bg1">
                  <a:lumMod val="75000"/>
                </a:schemeClr>
              </a:solidFill>
            </a:endParaRPr>
          </a:p>
        </p:txBody>
      </p:sp>
      <p:sp>
        <p:nvSpPr>
          <p:cNvPr id="3078" name="Rectangle 6"/>
          <p:cNvSpPr>
            <a:spLocks noGrp="1" noChangeArrowheads="1"/>
          </p:cNvSpPr>
          <p:nvPr>
            <p:ph type="title"/>
          </p:nvPr>
        </p:nvSpPr>
        <p:spPr>
          <a:xfrm>
            <a:off x="456532" y="0"/>
            <a:ext cx="8229823" cy="837158"/>
          </a:xfrm>
        </p:spPr>
        <p:txBody>
          <a:bodyPr lIns="88892" tIns="50795" rIns="88892" bIns="50795"/>
          <a:lstStyle/>
          <a:p>
            <a:pPr algn="l" defTabSz="914098"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10/23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86229488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4488</TotalTime>
  <Words>1732</Words>
  <Application>Microsoft Office PowerPoint</Application>
  <PresentationFormat>On-screen Show (4:3)</PresentationFormat>
  <Paragraphs>244</Paragraphs>
  <Slides>37</Slides>
  <Notes>10</Notes>
  <HiddenSlides>0</HiddenSlides>
  <MMClips>0</MMClips>
  <ScaleCrop>false</ScaleCrop>
  <HeadingPairs>
    <vt:vector size="4" baseType="variant">
      <vt:variant>
        <vt:lpstr>Theme</vt:lpstr>
      </vt:variant>
      <vt:variant>
        <vt:i4>11</vt:i4>
      </vt:variant>
      <vt:variant>
        <vt:lpstr>Slide Titles</vt:lpstr>
      </vt:variant>
      <vt:variant>
        <vt:i4>37</vt:i4>
      </vt:variant>
    </vt:vector>
  </HeadingPairs>
  <TitlesOfParts>
    <vt:vector size="48" baseType="lpstr">
      <vt:lpstr>1_Office Theme</vt:lpstr>
      <vt:lpstr>6_Office Theme</vt:lpstr>
      <vt:lpstr>CurriculumTemplate</vt:lpstr>
      <vt:lpstr>1_Custom Design</vt:lpstr>
      <vt:lpstr>2_Custom Design</vt:lpstr>
      <vt:lpstr>PowerPointTemplateAE_2009_1217_NEW NEW Template</vt:lpstr>
      <vt:lpstr>3_Custom Design</vt:lpstr>
      <vt:lpstr>Office Theme</vt:lpstr>
      <vt:lpstr>3_Office Theme</vt:lpstr>
      <vt:lpstr>4_Custom Design</vt:lpstr>
      <vt:lpstr>2_Office Theme</vt:lpstr>
      <vt:lpstr>Warm-Up – 10/23 – 10 minutes</vt:lpstr>
      <vt:lpstr>Questions / Comments</vt:lpstr>
      <vt:lpstr>Warm-Up – 10/23 – 10 minutes</vt:lpstr>
      <vt:lpstr>Weight (Gravity)</vt:lpstr>
      <vt:lpstr>Warm-Up – 10/23 – 10 minutes</vt:lpstr>
      <vt:lpstr>Weight (Gravity)</vt:lpstr>
      <vt:lpstr>Warm-Up – 10/23 – 10 minutes</vt:lpstr>
      <vt:lpstr>Lift</vt:lpstr>
      <vt:lpstr>Warm-Up – 10/23 – 10 minutes</vt:lpstr>
      <vt:lpstr>Lift</vt:lpstr>
      <vt:lpstr>Warm-Up – 10/23 – 10 minutes</vt:lpstr>
      <vt:lpstr>Lift</vt:lpstr>
      <vt:lpstr>Questions / Comments</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Wingtip Vortices</vt:lpstr>
      <vt:lpstr>Induced Drag</vt:lpstr>
      <vt:lpstr>Induced Drag</vt:lpstr>
      <vt:lpstr>A Third Dimension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Comments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270</cp:revision>
  <cp:lastPrinted>2013-10-17T15:17:33Z</cp:lastPrinted>
  <dcterms:created xsi:type="dcterms:W3CDTF">2011-08-16T23:18:18Z</dcterms:created>
  <dcterms:modified xsi:type="dcterms:W3CDTF">2013-10-23T01:23:44Z</dcterms:modified>
</cp:coreProperties>
</file>