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68" r:id="rId2"/>
    <p:sldMasterId id="2147483780" r:id="rId3"/>
    <p:sldMasterId id="2147483816" r:id="rId4"/>
    <p:sldMasterId id="2147483828" r:id="rId5"/>
    <p:sldMasterId id="2147483840" r:id="rId6"/>
    <p:sldMasterId id="2147483852" r:id="rId7"/>
  </p:sldMasterIdLst>
  <p:notesMasterIdLst>
    <p:notesMasterId r:id="rId47"/>
  </p:notesMasterIdLst>
  <p:sldIdLst>
    <p:sldId id="754" r:id="rId8"/>
    <p:sldId id="399" r:id="rId9"/>
    <p:sldId id="789" r:id="rId10"/>
    <p:sldId id="784" r:id="rId11"/>
    <p:sldId id="790" r:id="rId12"/>
    <p:sldId id="785" r:id="rId13"/>
    <p:sldId id="791" r:id="rId14"/>
    <p:sldId id="786" r:id="rId15"/>
    <p:sldId id="792" r:id="rId16"/>
    <p:sldId id="787" r:id="rId17"/>
    <p:sldId id="793" r:id="rId18"/>
    <p:sldId id="788" r:id="rId19"/>
    <p:sldId id="396" r:id="rId20"/>
    <p:sldId id="780" r:id="rId21"/>
    <p:sldId id="781" r:id="rId22"/>
    <p:sldId id="782" r:id="rId23"/>
    <p:sldId id="783" r:id="rId24"/>
    <p:sldId id="397" r:id="rId25"/>
    <p:sldId id="794" r:id="rId26"/>
    <p:sldId id="795" r:id="rId27"/>
    <p:sldId id="294" r:id="rId28"/>
    <p:sldId id="295" r:id="rId29"/>
    <p:sldId id="353" r:id="rId30"/>
    <p:sldId id="796" r:id="rId31"/>
    <p:sldId id="727" r:id="rId32"/>
    <p:sldId id="728" r:id="rId33"/>
    <p:sldId id="729" r:id="rId34"/>
    <p:sldId id="312" r:id="rId35"/>
    <p:sldId id="659" r:id="rId36"/>
    <p:sldId id="660" r:id="rId37"/>
    <p:sldId id="661" r:id="rId38"/>
    <p:sldId id="662" r:id="rId39"/>
    <p:sldId id="663" r:id="rId40"/>
    <p:sldId id="356" r:id="rId41"/>
    <p:sldId id="717" r:id="rId42"/>
    <p:sldId id="718" r:id="rId43"/>
    <p:sldId id="724" r:id="rId44"/>
    <p:sldId id="725" r:id="rId45"/>
    <p:sldId id="726" r:id="rId46"/>
  </p:sldIdLst>
  <p:sldSz cx="9144000" cy="6858000" type="screen4x3"/>
  <p:notesSz cx="6858000" cy="9144000"/>
  <p:defaultTextStyle>
    <a:defPPr>
      <a:defRPr lang="en-US"/>
    </a:defPPr>
    <a:lvl1pPr marL="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08" autoAdjust="0"/>
    <p:restoredTop sz="94660"/>
  </p:normalViewPr>
  <p:slideViewPr>
    <p:cSldViewPr showGuides="1">
      <p:cViewPr varScale="1">
        <p:scale>
          <a:sx n="65" d="100"/>
          <a:sy n="65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3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04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570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089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93" indent="0" algn="ctr">
              <a:buNone/>
              <a:defRPr/>
            </a:lvl2pPr>
            <a:lvl3pPr marL="641991" indent="0" algn="ctr">
              <a:buNone/>
              <a:defRPr/>
            </a:lvl3pPr>
            <a:lvl4pPr marL="962988" indent="0" algn="ctr">
              <a:buNone/>
              <a:defRPr/>
            </a:lvl4pPr>
            <a:lvl5pPr marL="1283987" indent="0" algn="ctr">
              <a:buNone/>
              <a:defRPr/>
            </a:lvl5pPr>
            <a:lvl6pPr marL="1604986" indent="0" algn="ctr">
              <a:buNone/>
              <a:defRPr/>
            </a:lvl6pPr>
            <a:lvl7pPr marL="1925981" indent="0" algn="ctr">
              <a:buNone/>
              <a:defRPr/>
            </a:lvl7pPr>
            <a:lvl8pPr marL="2246981" indent="0" algn="ctr">
              <a:buNone/>
              <a:defRPr/>
            </a:lvl8pPr>
            <a:lvl9pPr marL="25679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25" indent="0" algn="ctr">
              <a:buNone/>
              <a:defRPr/>
            </a:lvl2pPr>
            <a:lvl3pPr marL="642255" indent="0" algn="ctr">
              <a:buNone/>
              <a:defRPr/>
            </a:lvl3pPr>
            <a:lvl4pPr marL="963382" indent="0" algn="ctr">
              <a:buNone/>
              <a:defRPr/>
            </a:lvl4pPr>
            <a:lvl5pPr marL="1284513" indent="0" algn="ctr">
              <a:buNone/>
              <a:defRPr/>
            </a:lvl5pPr>
            <a:lvl6pPr marL="1605642" indent="0" algn="ctr">
              <a:buNone/>
              <a:defRPr/>
            </a:lvl6pPr>
            <a:lvl7pPr marL="1926770" indent="0" algn="ctr">
              <a:buNone/>
              <a:defRPr/>
            </a:lvl7pPr>
            <a:lvl8pPr marL="2247901" indent="0" algn="ctr">
              <a:buNone/>
              <a:defRPr/>
            </a:lvl8pPr>
            <a:lvl9pPr marL="256902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64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25" indent="0">
              <a:buNone/>
              <a:defRPr sz="1300"/>
            </a:lvl2pPr>
            <a:lvl3pPr marL="642255" indent="0">
              <a:buNone/>
              <a:defRPr sz="1100"/>
            </a:lvl3pPr>
            <a:lvl4pPr marL="963382" indent="0">
              <a:buNone/>
              <a:defRPr sz="1000"/>
            </a:lvl4pPr>
            <a:lvl5pPr marL="1284513" indent="0">
              <a:buNone/>
              <a:defRPr sz="1000"/>
            </a:lvl5pPr>
            <a:lvl6pPr marL="1605642" indent="0">
              <a:buNone/>
              <a:defRPr sz="1000"/>
            </a:lvl6pPr>
            <a:lvl7pPr marL="1926770" indent="0">
              <a:buNone/>
              <a:defRPr sz="1000"/>
            </a:lvl7pPr>
            <a:lvl8pPr marL="2247901" indent="0">
              <a:buNone/>
              <a:defRPr sz="1000"/>
            </a:lvl8pPr>
            <a:lvl9pPr marL="256902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41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25" indent="0">
              <a:buNone/>
              <a:defRPr sz="1400" b="1"/>
            </a:lvl2pPr>
            <a:lvl3pPr marL="642255" indent="0">
              <a:buNone/>
              <a:defRPr sz="1300" b="1"/>
            </a:lvl3pPr>
            <a:lvl4pPr marL="963382" indent="0">
              <a:buNone/>
              <a:defRPr sz="1100" b="1"/>
            </a:lvl4pPr>
            <a:lvl5pPr marL="1284513" indent="0">
              <a:buNone/>
              <a:defRPr sz="1100" b="1"/>
            </a:lvl5pPr>
            <a:lvl6pPr marL="1605642" indent="0">
              <a:buNone/>
              <a:defRPr sz="1100" b="1"/>
            </a:lvl6pPr>
            <a:lvl7pPr marL="1926770" indent="0">
              <a:buNone/>
              <a:defRPr sz="1100" b="1"/>
            </a:lvl7pPr>
            <a:lvl8pPr marL="2247901" indent="0">
              <a:buNone/>
              <a:defRPr sz="1100" b="1"/>
            </a:lvl8pPr>
            <a:lvl9pPr marL="256902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0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03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7" y="27349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566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25" indent="0">
              <a:buNone/>
              <a:defRPr sz="2000"/>
            </a:lvl2pPr>
            <a:lvl3pPr marL="642255" indent="0">
              <a:buNone/>
              <a:defRPr sz="1700"/>
            </a:lvl3pPr>
            <a:lvl4pPr marL="963382" indent="0">
              <a:buNone/>
              <a:defRPr sz="1400"/>
            </a:lvl4pPr>
            <a:lvl5pPr marL="1284513" indent="0">
              <a:buNone/>
              <a:defRPr sz="1400"/>
            </a:lvl5pPr>
            <a:lvl6pPr marL="1605642" indent="0">
              <a:buNone/>
              <a:defRPr sz="1400"/>
            </a:lvl6pPr>
            <a:lvl7pPr marL="1926770" indent="0">
              <a:buNone/>
              <a:defRPr sz="1400"/>
            </a:lvl7pPr>
            <a:lvl8pPr marL="2247901" indent="0">
              <a:buNone/>
              <a:defRPr sz="1400"/>
            </a:lvl8pPr>
            <a:lvl9pPr marL="256902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25" indent="0">
              <a:buNone/>
              <a:defRPr sz="800"/>
            </a:lvl2pPr>
            <a:lvl3pPr marL="642255" indent="0">
              <a:buNone/>
              <a:defRPr sz="700"/>
            </a:lvl3pPr>
            <a:lvl4pPr marL="963382" indent="0">
              <a:buNone/>
              <a:defRPr sz="600"/>
            </a:lvl4pPr>
            <a:lvl5pPr marL="1284513" indent="0">
              <a:buNone/>
              <a:defRPr sz="600"/>
            </a:lvl5pPr>
            <a:lvl6pPr marL="1605642" indent="0">
              <a:buNone/>
              <a:defRPr sz="600"/>
            </a:lvl6pPr>
            <a:lvl7pPr marL="1926770" indent="0">
              <a:buNone/>
              <a:defRPr sz="600"/>
            </a:lvl7pPr>
            <a:lvl8pPr marL="2247901" indent="0">
              <a:buNone/>
              <a:defRPr sz="600"/>
            </a:lvl8pPr>
            <a:lvl9pPr marL="256902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08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22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89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8882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77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84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9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93" indent="0">
              <a:buNone/>
              <a:defRPr sz="1300"/>
            </a:lvl2pPr>
            <a:lvl3pPr marL="641991" indent="0">
              <a:buNone/>
              <a:defRPr sz="1100"/>
            </a:lvl3pPr>
            <a:lvl4pPr marL="962988" indent="0">
              <a:buNone/>
              <a:defRPr sz="1000"/>
            </a:lvl4pPr>
            <a:lvl5pPr marL="1283987" indent="0">
              <a:buNone/>
              <a:defRPr sz="1000"/>
            </a:lvl5pPr>
            <a:lvl6pPr marL="1604986" indent="0">
              <a:buNone/>
              <a:defRPr sz="1000"/>
            </a:lvl6pPr>
            <a:lvl7pPr marL="1925981" indent="0">
              <a:buNone/>
              <a:defRPr sz="1000"/>
            </a:lvl7pPr>
            <a:lvl8pPr marL="2246981" indent="0">
              <a:buNone/>
              <a:defRPr sz="1000"/>
            </a:lvl8pPr>
            <a:lvl9pPr marL="256797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033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789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684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69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3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92" indent="0" algn="ctr">
              <a:buNone/>
              <a:defRPr/>
            </a:lvl2pPr>
            <a:lvl3pPr marL="642387" indent="0" algn="ctr">
              <a:buNone/>
              <a:defRPr/>
            </a:lvl3pPr>
            <a:lvl4pPr marL="963580" indent="0" algn="ctr">
              <a:buNone/>
              <a:defRPr/>
            </a:lvl4pPr>
            <a:lvl5pPr marL="1284776" indent="0" algn="ctr">
              <a:buNone/>
              <a:defRPr/>
            </a:lvl5pPr>
            <a:lvl6pPr marL="1605970" indent="0" algn="ctr">
              <a:buNone/>
              <a:defRPr/>
            </a:lvl6pPr>
            <a:lvl7pPr marL="1927164" indent="0" algn="ctr">
              <a:buNone/>
              <a:defRPr/>
            </a:lvl7pPr>
            <a:lvl8pPr marL="2248361" indent="0" algn="ctr">
              <a:buNone/>
              <a:defRPr/>
            </a:lvl8pPr>
            <a:lvl9pPr marL="25695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9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99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92" indent="0">
              <a:buNone/>
              <a:defRPr sz="1300"/>
            </a:lvl2pPr>
            <a:lvl3pPr marL="642387" indent="0">
              <a:buNone/>
              <a:defRPr sz="1100"/>
            </a:lvl3pPr>
            <a:lvl4pPr marL="963580" indent="0">
              <a:buNone/>
              <a:defRPr sz="1000"/>
            </a:lvl4pPr>
            <a:lvl5pPr marL="1284776" indent="0">
              <a:buNone/>
              <a:defRPr sz="1000"/>
            </a:lvl5pPr>
            <a:lvl6pPr marL="1605970" indent="0">
              <a:buNone/>
              <a:defRPr sz="1000"/>
            </a:lvl6pPr>
            <a:lvl7pPr marL="1927164" indent="0">
              <a:buNone/>
              <a:defRPr sz="1000"/>
            </a:lvl7pPr>
            <a:lvl8pPr marL="2248361" indent="0">
              <a:buNone/>
              <a:defRPr sz="1000"/>
            </a:lvl8pPr>
            <a:lvl9pPr marL="25695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727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8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580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92" indent="0">
              <a:buNone/>
              <a:defRPr sz="1400" b="1"/>
            </a:lvl2pPr>
            <a:lvl3pPr marL="642387" indent="0">
              <a:buNone/>
              <a:defRPr sz="1300" b="1"/>
            </a:lvl3pPr>
            <a:lvl4pPr marL="963580" indent="0">
              <a:buNone/>
              <a:defRPr sz="1100" b="1"/>
            </a:lvl4pPr>
            <a:lvl5pPr marL="1284776" indent="0">
              <a:buNone/>
              <a:defRPr sz="1100" b="1"/>
            </a:lvl5pPr>
            <a:lvl6pPr marL="1605970" indent="0">
              <a:buNone/>
              <a:defRPr sz="1100" b="1"/>
            </a:lvl6pPr>
            <a:lvl7pPr marL="1927164" indent="0">
              <a:buNone/>
              <a:defRPr sz="1100" b="1"/>
            </a:lvl7pPr>
            <a:lvl8pPr marL="2248361" indent="0">
              <a:buNone/>
              <a:defRPr sz="1100" b="1"/>
            </a:lvl8pPr>
            <a:lvl9pPr marL="256955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9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93" indent="0">
              <a:buNone/>
              <a:defRPr sz="1400" b="1"/>
            </a:lvl2pPr>
            <a:lvl3pPr marL="641991" indent="0">
              <a:buNone/>
              <a:defRPr sz="1300" b="1"/>
            </a:lvl3pPr>
            <a:lvl4pPr marL="962988" indent="0">
              <a:buNone/>
              <a:defRPr sz="1100" b="1"/>
            </a:lvl4pPr>
            <a:lvl5pPr marL="1283987" indent="0">
              <a:buNone/>
              <a:defRPr sz="1100" b="1"/>
            </a:lvl5pPr>
            <a:lvl6pPr marL="1604986" indent="0">
              <a:buNone/>
              <a:defRPr sz="1100" b="1"/>
            </a:lvl6pPr>
            <a:lvl7pPr marL="1925981" indent="0">
              <a:buNone/>
              <a:defRPr sz="1100" b="1"/>
            </a:lvl7pPr>
            <a:lvl8pPr marL="2246981" indent="0">
              <a:buNone/>
              <a:defRPr sz="1100" b="1"/>
            </a:lvl8pPr>
            <a:lvl9pPr marL="2567976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696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039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3" y="273489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3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6044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1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1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92" indent="0">
              <a:buNone/>
              <a:defRPr sz="2000"/>
            </a:lvl2pPr>
            <a:lvl3pPr marL="642387" indent="0">
              <a:buNone/>
              <a:defRPr sz="1700"/>
            </a:lvl3pPr>
            <a:lvl4pPr marL="963580" indent="0">
              <a:buNone/>
              <a:defRPr sz="1400"/>
            </a:lvl4pPr>
            <a:lvl5pPr marL="1284776" indent="0">
              <a:buNone/>
              <a:defRPr sz="1400"/>
            </a:lvl5pPr>
            <a:lvl6pPr marL="1605970" indent="0">
              <a:buNone/>
              <a:defRPr sz="1400"/>
            </a:lvl6pPr>
            <a:lvl7pPr marL="1927164" indent="0">
              <a:buNone/>
              <a:defRPr sz="1400"/>
            </a:lvl7pPr>
            <a:lvl8pPr marL="2248361" indent="0">
              <a:buNone/>
              <a:defRPr sz="1400"/>
            </a:lvl8pPr>
            <a:lvl9pPr marL="256955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1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92" indent="0">
              <a:buNone/>
              <a:defRPr sz="800"/>
            </a:lvl2pPr>
            <a:lvl3pPr marL="642387" indent="0">
              <a:buNone/>
              <a:defRPr sz="700"/>
            </a:lvl3pPr>
            <a:lvl4pPr marL="963580" indent="0">
              <a:buNone/>
              <a:defRPr sz="600"/>
            </a:lvl4pPr>
            <a:lvl5pPr marL="1284776" indent="0">
              <a:buNone/>
              <a:defRPr sz="600"/>
            </a:lvl5pPr>
            <a:lvl6pPr marL="1605970" indent="0">
              <a:buNone/>
              <a:defRPr sz="600"/>
            </a:lvl6pPr>
            <a:lvl7pPr marL="1927164" indent="0">
              <a:buNone/>
              <a:defRPr sz="600"/>
            </a:lvl7pPr>
            <a:lvl8pPr marL="2248361" indent="0">
              <a:buNone/>
              <a:defRPr sz="600"/>
            </a:lvl8pPr>
            <a:lvl9pPr marL="256955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7711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16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5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03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09" indent="0" algn="ctr">
              <a:buNone/>
              <a:defRPr/>
            </a:lvl2pPr>
            <a:lvl3pPr marL="642222" indent="0" algn="ctr">
              <a:buNone/>
              <a:defRPr/>
            </a:lvl3pPr>
            <a:lvl4pPr marL="963333" indent="0" algn="ctr">
              <a:buNone/>
              <a:defRPr/>
            </a:lvl4pPr>
            <a:lvl5pPr marL="1284447" indent="0" algn="ctr">
              <a:buNone/>
              <a:defRPr/>
            </a:lvl5pPr>
            <a:lvl6pPr marL="1605560" indent="0" algn="ctr">
              <a:buNone/>
              <a:defRPr/>
            </a:lvl6pPr>
            <a:lvl7pPr marL="1926671" indent="0" algn="ctr">
              <a:buNone/>
              <a:defRPr/>
            </a:lvl7pPr>
            <a:lvl8pPr marL="2247786" indent="0" algn="ctr">
              <a:buNone/>
              <a:defRPr/>
            </a:lvl8pPr>
            <a:lvl9pPr marL="256889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2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53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09" indent="0">
              <a:buNone/>
              <a:defRPr sz="1300"/>
            </a:lvl2pPr>
            <a:lvl3pPr marL="642222" indent="0">
              <a:buNone/>
              <a:defRPr sz="1100"/>
            </a:lvl3pPr>
            <a:lvl4pPr marL="963333" indent="0">
              <a:buNone/>
              <a:defRPr sz="1000"/>
            </a:lvl4pPr>
            <a:lvl5pPr marL="1284447" indent="0">
              <a:buNone/>
              <a:defRPr sz="1000"/>
            </a:lvl5pPr>
            <a:lvl6pPr marL="1605560" indent="0">
              <a:buNone/>
              <a:defRPr sz="1000"/>
            </a:lvl6pPr>
            <a:lvl7pPr marL="1926671" indent="0">
              <a:buNone/>
              <a:defRPr sz="1000"/>
            </a:lvl7pPr>
            <a:lvl8pPr marL="2247786" indent="0">
              <a:buNone/>
              <a:defRPr sz="1000"/>
            </a:lvl8pPr>
            <a:lvl9pPr marL="256889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525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93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4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09" indent="0">
              <a:buNone/>
              <a:defRPr sz="1400" b="1"/>
            </a:lvl2pPr>
            <a:lvl3pPr marL="642222" indent="0">
              <a:buNone/>
              <a:defRPr sz="1300" b="1"/>
            </a:lvl3pPr>
            <a:lvl4pPr marL="963333" indent="0">
              <a:buNone/>
              <a:defRPr sz="1100" b="1"/>
            </a:lvl4pPr>
            <a:lvl5pPr marL="1284447" indent="0">
              <a:buNone/>
              <a:defRPr sz="1100" b="1"/>
            </a:lvl5pPr>
            <a:lvl6pPr marL="1605560" indent="0">
              <a:buNone/>
              <a:defRPr sz="1100" b="1"/>
            </a:lvl6pPr>
            <a:lvl7pPr marL="1926671" indent="0">
              <a:buNone/>
              <a:defRPr sz="1100" b="1"/>
            </a:lvl7pPr>
            <a:lvl8pPr marL="2247786" indent="0">
              <a:buNone/>
              <a:defRPr sz="1100" b="1"/>
            </a:lvl8pPr>
            <a:lvl9pPr marL="256889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2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337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371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49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0541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09" indent="0">
              <a:buNone/>
              <a:defRPr sz="2000"/>
            </a:lvl2pPr>
            <a:lvl3pPr marL="642222" indent="0">
              <a:buNone/>
              <a:defRPr sz="1700"/>
            </a:lvl3pPr>
            <a:lvl4pPr marL="963333" indent="0">
              <a:buNone/>
              <a:defRPr sz="1400"/>
            </a:lvl4pPr>
            <a:lvl5pPr marL="1284447" indent="0">
              <a:buNone/>
              <a:defRPr sz="1400"/>
            </a:lvl5pPr>
            <a:lvl6pPr marL="1605560" indent="0">
              <a:buNone/>
              <a:defRPr sz="1400"/>
            </a:lvl6pPr>
            <a:lvl7pPr marL="1926671" indent="0">
              <a:buNone/>
              <a:defRPr sz="1400"/>
            </a:lvl7pPr>
            <a:lvl8pPr marL="2247786" indent="0">
              <a:buNone/>
              <a:defRPr sz="1400"/>
            </a:lvl8pPr>
            <a:lvl9pPr marL="256889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09" indent="0">
              <a:buNone/>
              <a:defRPr sz="800"/>
            </a:lvl2pPr>
            <a:lvl3pPr marL="642222" indent="0">
              <a:buNone/>
              <a:defRPr sz="700"/>
            </a:lvl3pPr>
            <a:lvl4pPr marL="963333" indent="0">
              <a:buNone/>
              <a:defRPr sz="600"/>
            </a:lvl4pPr>
            <a:lvl5pPr marL="1284447" indent="0">
              <a:buNone/>
              <a:defRPr sz="600"/>
            </a:lvl5pPr>
            <a:lvl6pPr marL="1605560" indent="0">
              <a:buNone/>
              <a:defRPr sz="600"/>
            </a:lvl6pPr>
            <a:lvl7pPr marL="1926671" indent="0">
              <a:buNone/>
              <a:defRPr sz="600"/>
            </a:lvl7pPr>
            <a:lvl8pPr marL="2247786" indent="0">
              <a:buNone/>
              <a:defRPr sz="600"/>
            </a:lvl8pPr>
            <a:lvl9pPr marL="256889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1016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95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0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9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49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13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9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8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9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7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593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961" indent="0">
              <a:buNone/>
              <a:defRPr sz="2000" b="1"/>
            </a:lvl2pPr>
            <a:lvl3pPr marL="889992" indent="0">
              <a:buNone/>
              <a:defRPr sz="1800" b="1"/>
            </a:lvl3pPr>
            <a:lvl4pPr marL="1334896" indent="0">
              <a:buNone/>
              <a:defRPr sz="1600" b="1"/>
            </a:lvl4pPr>
            <a:lvl5pPr marL="1779861" indent="0">
              <a:buNone/>
              <a:defRPr sz="1600" b="1"/>
            </a:lvl5pPr>
            <a:lvl6pPr marL="2224829" indent="0">
              <a:buNone/>
              <a:defRPr sz="1600" b="1"/>
            </a:lvl6pPr>
            <a:lvl7pPr marL="2669790" indent="0">
              <a:buNone/>
              <a:defRPr sz="1600" b="1"/>
            </a:lvl7pPr>
            <a:lvl8pPr marL="3114753" indent="0">
              <a:buNone/>
              <a:defRPr sz="1600" b="1"/>
            </a:lvl8pPr>
            <a:lvl9pPr marL="35597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009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8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147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39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961" indent="0">
              <a:buNone/>
              <a:defRPr sz="2800"/>
            </a:lvl2pPr>
            <a:lvl3pPr marL="889992" indent="0">
              <a:buNone/>
              <a:defRPr sz="2400"/>
            </a:lvl3pPr>
            <a:lvl4pPr marL="1334896" indent="0">
              <a:buNone/>
              <a:defRPr sz="2000"/>
            </a:lvl4pPr>
            <a:lvl5pPr marL="1779861" indent="0">
              <a:buNone/>
              <a:defRPr sz="2000"/>
            </a:lvl5pPr>
            <a:lvl6pPr marL="2224829" indent="0">
              <a:buNone/>
              <a:defRPr sz="2000"/>
            </a:lvl6pPr>
            <a:lvl7pPr marL="2669790" indent="0">
              <a:buNone/>
              <a:defRPr sz="2000"/>
            </a:lvl7pPr>
            <a:lvl8pPr marL="3114753" indent="0">
              <a:buNone/>
              <a:defRPr sz="2000"/>
            </a:lvl8pPr>
            <a:lvl9pPr marL="355970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961" indent="0">
              <a:buNone/>
              <a:defRPr sz="1200"/>
            </a:lvl2pPr>
            <a:lvl3pPr marL="889992" indent="0">
              <a:buNone/>
              <a:defRPr sz="1000"/>
            </a:lvl3pPr>
            <a:lvl4pPr marL="1334896" indent="0">
              <a:buNone/>
              <a:defRPr sz="900"/>
            </a:lvl4pPr>
            <a:lvl5pPr marL="1779861" indent="0">
              <a:buNone/>
              <a:defRPr sz="900"/>
            </a:lvl5pPr>
            <a:lvl6pPr marL="2224829" indent="0">
              <a:buNone/>
              <a:defRPr sz="900"/>
            </a:lvl6pPr>
            <a:lvl7pPr marL="2669790" indent="0">
              <a:buNone/>
              <a:defRPr sz="900"/>
            </a:lvl7pPr>
            <a:lvl8pPr marL="3114753" indent="0">
              <a:buNone/>
              <a:defRPr sz="900"/>
            </a:lvl8pPr>
            <a:lvl9pPr marL="3559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65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453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9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5" y="27350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93" indent="0">
              <a:buNone/>
              <a:defRPr sz="2000"/>
            </a:lvl2pPr>
            <a:lvl3pPr marL="641991" indent="0">
              <a:buNone/>
              <a:defRPr sz="1700"/>
            </a:lvl3pPr>
            <a:lvl4pPr marL="962988" indent="0">
              <a:buNone/>
              <a:defRPr sz="1400"/>
            </a:lvl4pPr>
            <a:lvl5pPr marL="1283987" indent="0">
              <a:buNone/>
              <a:defRPr sz="1400"/>
            </a:lvl5pPr>
            <a:lvl6pPr marL="1604986" indent="0">
              <a:buNone/>
              <a:defRPr sz="1400"/>
            </a:lvl6pPr>
            <a:lvl7pPr marL="1925981" indent="0">
              <a:buNone/>
              <a:defRPr sz="1400"/>
            </a:lvl7pPr>
            <a:lvl8pPr marL="2246981" indent="0">
              <a:buNone/>
              <a:defRPr sz="1400"/>
            </a:lvl8pPr>
            <a:lvl9pPr marL="2567976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93" indent="0">
              <a:buNone/>
              <a:defRPr sz="800"/>
            </a:lvl2pPr>
            <a:lvl3pPr marL="641991" indent="0">
              <a:buNone/>
              <a:defRPr sz="700"/>
            </a:lvl3pPr>
            <a:lvl4pPr marL="962988" indent="0">
              <a:buNone/>
              <a:defRPr sz="600"/>
            </a:lvl4pPr>
            <a:lvl5pPr marL="1283987" indent="0">
              <a:buNone/>
              <a:defRPr sz="600"/>
            </a:lvl5pPr>
            <a:lvl6pPr marL="1604986" indent="0">
              <a:buNone/>
              <a:defRPr sz="600"/>
            </a:lvl6pPr>
            <a:lvl7pPr marL="1925981" indent="0">
              <a:buNone/>
              <a:defRPr sz="600"/>
            </a:lvl7pPr>
            <a:lvl8pPr marL="2246981" indent="0">
              <a:buNone/>
              <a:defRPr sz="600"/>
            </a:lvl8pPr>
            <a:lvl9pPr marL="2567976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7" y="194670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62" tIns="35662" rIns="35662" bIns="356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16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93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91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988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987" algn="ctr" defTabSz="41016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9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989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495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990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483" indent="-267493" algn="l" defTabSz="41016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483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478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475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469" indent="-267493" algn="l" defTabSz="41016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93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9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988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987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98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981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976" algn="l" defTabSz="6419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8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8" y="1946691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8" tIns="35678" rIns="35678" bIns="3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58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23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2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55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82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513" algn="ctr" defTabSz="41033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502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127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748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369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6985" indent="-266502" algn="l" defTabSz="40923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163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287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418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541" indent="-267604" algn="l" defTabSz="41033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2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55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8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513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642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770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901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028" algn="l" defTabSz="64225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3" y="194668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44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93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92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87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80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76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571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4264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953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643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7329" indent="-266571" algn="l" defTabSz="4093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503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692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889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080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81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762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643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524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406" indent="-267881" algn="l" defTabSz="41075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863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320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777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5235" indent="-267881" algn="l" defTabSz="41075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5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5" y="1946688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5" tIns="35685" rIns="35685" bIns="3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7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41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92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87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80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76" algn="ctr" defTabSz="410415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6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320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298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646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307" indent="-267660" algn="l" defTabSz="41041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503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692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889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080" indent="-267660" algn="l" defTabSz="410415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92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87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8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76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970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16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361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554" algn="l" defTabSz="64238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9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90" y="194669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76" tIns="35676" rIns="35676" bIns="356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6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3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109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222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333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447" algn="ctr" defTabSz="410310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590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518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782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37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963" indent="-267590" algn="l" defTabSz="4103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9078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186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300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407" indent="-267590" algn="l" defTabSz="410310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09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222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333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44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560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6671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7786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8897" algn="l" defTabSz="64222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29" tIns="44465" rIns="88929" bIns="4446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0"/>
            <a:ext cx="8229600" cy="4525963"/>
          </a:xfrm>
          <a:prstGeom prst="rect">
            <a:avLst/>
          </a:prstGeom>
        </p:spPr>
        <p:txBody>
          <a:bodyPr vert="horz" lIns="88929" tIns="44465" rIns="88929" bIns="444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10/1/2013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0"/>
            <a:ext cx="2895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0"/>
            <a:ext cx="2133600" cy="365125"/>
          </a:xfrm>
          <a:prstGeom prst="rect">
            <a:avLst/>
          </a:prstGeom>
        </p:spPr>
        <p:txBody>
          <a:bodyPr vert="horz" lIns="88929" tIns="44465" rIns="88929" bIns="444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99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9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5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8899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77" indent="-333777" algn="l" defTabSz="8899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990" indent="-278215" algn="l" defTabSz="8899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436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374" indent="-222331" algn="l" defTabSz="8899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344" indent="-222331" algn="l" defTabSz="8899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7301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227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7233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2182" indent="-222331" algn="l" defTabSz="8899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9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992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89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861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829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790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753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9706" algn="l" defTabSz="8899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Aerospace%20Eng/September/The%20Coanda%20Effect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file:///C:\Users\app2284\Videos\&#9654;%20what%20causes%20wing%20tip%20vortices.mp4" TargetMode="External"/><Relationship Id="rId7" Type="http://schemas.openxmlformats.org/officeDocument/2006/relationships/hyperlink" Target="file:///C:\Users\app2284\Videos\Southwest%20Airlines%20TV%20Commercial,%20'Winglets'.mp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www.google.com/url?sa=i&amp;rct=j&amp;q=&amp;esrc=s&amp;frm=1&amp;source=images&amp;cd=&amp;cad=rja&amp;docid=l_4aVBYicsPoSM&amp;tbnid=98FgXSMxXbvoFM:&amp;ved=0CAUQjRw&amp;url=http://www.eurocontrol.int/articles/wake-vortex&amp;ei=WjFKUpCHF4ex4AOs_4CoAg&amp;bvm=bv.53371865,d.dmg&amp;psig=AFQjCNHl6uus5i6zFNTb_H9O6MbAbt-x3A&amp;ust=1380680366394411" TargetMode="Externa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openxmlformats.org/officeDocument/2006/relationships/hyperlink" Target="file:///C:\Users\app2284\Videos\Winglet%20Explanation%20(Learjet)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egossips.com/2011/12/aerodynamic-airplanes/zvucnizid1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standard are all instruments calibrated?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Define angle of attack.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9830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1039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" y="1232314"/>
            <a:ext cx="4717107" cy="2746995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 is a measure of energy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hotter the air, the more energy it has inside and the faster the molecules move around.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 decreases approx 3 ½ degrees for every 1,000 ft increase in altitude</a:t>
            </a: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4216" lvl="1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Decrease occurs up to about 38,000 ft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Temperature</a:t>
            </a:r>
            <a:endParaRPr lang="en-US" sz="4200" dirty="0"/>
          </a:p>
        </p:txBody>
      </p:sp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69" y="1366242"/>
            <a:ext cx="4506143" cy="54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61" y="2518172"/>
            <a:ext cx="4500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79" y="1639715"/>
            <a:ext cx="3283893" cy="26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4586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standard are all instruments calibrated?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Define angle of attack.</a:t>
            </a: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3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-35717" y="1500208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Airfoil Design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Chord is an imaginary line that connects the leading with the trailing edge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Relative Wind is opposite the flight path</a:t>
            </a: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3018" lvl="1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Angle of Attack</a:t>
            </a:r>
          </a:p>
          <a:p>
            <a:pPr marL="810626" lvl="2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Is the angle between the chord line and the oncoming relative wind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Airfoil – Designs that Capture the Energy of the Wind</a:t>
            </a:r>
            <a:endParaRPr lang="en-US" sz="4200" dirty="0"/>
          </a:p>
        </p:txBody>
      </p:sp>
      <p:pic>
        <p:nvPicPr>
          <p:cNvPr id="40965" name="Picture 8" descr="http://www.allstar.fiu.edu/aero/images/pic3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14" y="2357586"/>
            <a:ext cx="4688086" cy="168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http://sciencegeekgirl.files.wordpress.com/2008/04/800px-airfoil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67" y="4203651"/>
            <a:ext cx="4732734" cy="221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6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1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1861 — The United States Army Balloon Corps, consisting of five balloons and fifty men, is formed.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29444"/>
            <a:ext cx="3352800" cy="250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30" y="3600824"/>
            <a:ext cx="3405187" cy="272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27" y="1295401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6548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1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1907 — The Aerial Experiment Association is formed by </a:t>
            </a:r>
            <a:r>
              <a:rPr lang="en-US" sz="2800" dirty="0" err="1"/>
              <a:t>Dr</a:t>
            </a:r>
            <a:r>
              <a:rPr lang="en-US" sz="2800" dirty="0"/>
              <a:t> A. Graham Bell, F.W. Baldwin, J.A.D. McCurdy, Glenn H. Curtiss and Thomas E. Selfridge.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63" y="4495800"/>
            <a:ext cx="3996853" cy="20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1"/>
            <a:ext cx="3505200" cy="286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6883"/>
            <a:ext cx="3124200" cy="223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340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37"/>
            <a:ext cx="4339828" cy="2667893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1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1947 — Los Angeles Airways opens the world's first regular airmail service by helicopter, using Sikorsky S-51 machines. 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" y="4101513"/>
            <a:ext cx="3550400" cy="230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04" y="1372130"/>
            <a:ext cx="3095625" cy="248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03" y="4163179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898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43" tIns="49543" rIns="49543" bIns="49543" anchor="ctr"/>
          <a:lstStyle/>
          <a:p>
            <a:pPr defTabSz="88999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8"/>
            <a:ext cx="4339828" cy="2515493"/>
          </a:xfrm>
        </p:spPr>
        <p:txBody>
          <a:bodyPr lIns="86386" tIns="49543" rIns="86386" bIns="49543" anchor="t">
            <a:normAutofit/>
          </a:bodyPr>
          <a:lstStyle/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October 1</a:t>
            </a: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112" indent="-165072" defTabSz="88974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1957 — For the first time, USAF military personnel launch an intercontinental missile, a Northrop SM-62 “</a:t>
            </a:r>
            <a:r>
              <a:rPr lang="en-US" sz="2800" dirty="0" err="1"/>
              <a:t>Snark</a:t>
            </a:r>
            <a:r>
              <a:rPr lang="en-US" sz="2800" dirty="0"/>
              <a:t>.”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1" y="274588"/>
            <a:ext cx="8229823" cy="1143000"/>
          </a:xfrm>
        </p:spPr>
        <p:txBody>
          <a:bodyPr lIns="86386" tIns="49543" rIns="86386" bIns="49543"/>
          <a:lstStyle/>
          <a:p>
            <a:pPr defTabSz="88974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0" y="4011612"/>
            <a:ext cx="2943225" cy="230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1" y="1219201"/>
            <a:ext cx="3200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195" y="3919538"/>
            <a:ext cx="3209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22" y="3991505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371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2970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871865"/>
              </p:ext>
            </p:extLst>
          </p:nvPr>
        </p:nvGraphicFramePr>
        <p:xfrm>
          <a:off x="533403" y="609600"/>
          <a:ext cx="8078784" cy="6263583"/>
        </p:xfrm>
        <a:graphic>
          <a:graphicData uri="http://schemas.openxmlformats.org/drawingml/2006/table">
            <a:tbl>
              <a:tblPr firstRow="1" firstCol="1" bandRow="1"/>
              <a:tblGrid>
                <a:gridCol w="1151484"/>
                <a:gridCol w="1153937"/>
                <a:gridCol w="1155163"/>
                <a:gridCol w="1153937"/>
                <a:gridCol w="1155163"/>
                <a:gridCol w="1155163"/>
                <a:gridCol w="1153937"/>
              </a:tblGrid>
              <a:tr h="2317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76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Lift Theories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Wingtip Vortices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3 Test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Simulator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5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10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 Quiz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Simulator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957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25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301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426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Quarter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Grades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5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5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7926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October 2013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914400" y="3810000"/>
            <a:ext cx="2514600" cy="2667000"/>
          </a:xfrm>
          <a:prstGeom prst="star5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486400" y="1524000"/>
            <a:ext cx="2514600" cy="2667000"/>
          </a:xfrm>
          <a:prstGeom prst="star5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4419600" y="19665"/>
            <a:ext cx="2514600" cy="2667000"/>
          </a:xfrm>
          <a:prstGeom prst="star5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52700" y="582562"/>
            <a:ext cx="1752600" cy="2057400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8571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59" tIns="50729" rIns="88759" bIns="50729"/>
          <a:lstStyle/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3 – Principles of Flight</a:t>
            </a:r>
          </a:p>
          <a:p>
            <a:pPr algn="ctr" defTabSz="912788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87" y="1219200"/>
            <a:ext cx="3905250" cy="5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97" tIns="32095" rIns="64197" bIns="32095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59" tIns="50729" rIns="88759" bIns="50729" anchor="t"/>
          <a:lstStyle/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in writing the fundamental physical laws governing the forces acting on an aircraft in flight.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Discuss the layers of the atmosphere, its composition and height.</a:t>
            </a:r>
          </a:p>
          <a:p>
            <a:pPr marL="371229" indent="-294309" defTabSz="913021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atmospheric properties of pressure, temperature, and density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effect these natural laws and forces have on the performance characteristics of an aircraft.</a:t>
            </a: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in writing the means a pilot must understand the principles involved and learn to use or counteract these natural forces.</a:t>
            </a:r>
          </a:p>
          <a:p>
            <a:pPr marL="76900" indent="0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134" indent="-294234" defTabSz="912788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088" lvl="1" indent="-153800" defTabSz="912788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0" y="274588"/>
            <a:ext cx="8229823" cy="1143000"/>
          </a:xfrm>
        </p:spPr>
        <p:txBody>
          <a:bodyPr lIns="88759" tIns="50729" rIns="88759" bIns="50729"/>
          <a:lstStyle/>
          <a:p>
            <a:pPr algn="l" defTabSz="912788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97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507760" cy="1143000"/>
          </a:xfrm>
        </p:spPr>
        <p:txBody>
          <a:bodyPr lIns="88759" tIns="50729" rIns="88759" bIns="50729"/>
          <a:lstStyle/>
          <a:p>
            <a:pPr defTabSz="912788" eaLnBrk="1">
              <a:defRPr/>
            </a:pPr>
            <a:r>
              <a:rPr lang="en-US" sz="4100" b="1" dirty="0" err="1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Coanda</a:t>
            </a: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 Effect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1026" name="Picture 2" descr="http://www.formula1-dictionary.net/Images/coanda_angle_o_attack.gif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1" y="190500"/>
            <a:ext cx="6464158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94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28"/>
            <a:ext cx="4717107" cy="274699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Dutch-born physicist – born in 1738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Discovered a relationship between the pressure and speed of a fluid in motion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Specifically – as velocity of a fluid increases, the pressure </a:t>
            </a:r>
            <a:r>
              <a:rPr lang="en-US" altLang="en-US" sz="2500" b="1" dirty="0" smtClean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decreases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Treat air as a fluid</a:t>
            </a:r>
            <a:endParaRPr lang="en-US" altLang="en-US" sz="250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3072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3368725"/>
            <a:ext cx="3348633" cy="1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5016253"/>
            <a:ext cx="3348633" cy="157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53" y="1442159"/>
            <a:ext cx="2035969" cy="246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4" y="1438811"/>
            <a:ext cx="1727895" cy="172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7" y="1472298"/>
            <a:ext cx="1781473" cy="1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11" y="3146599"/>
            <a:ext cx="1607344" cy="129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37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443262"/>
            <a:ext cx="4717107" cy="3232547"/>
          </a:xfrm>
        </p:spPr>
        <p:txBody>
          <a:bodyPr lIns="88816" tIns="50757" rIns="88816" bIns="50757" anchor="t"/>
          <a:lstStyle/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For Lift to occur - The pressure on top of the airfoil must be less than the pressure below.</a:t>
            </a: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5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airfoil has no choice but to move upward.</a:t>
            </a:r>
          </a:p>
          <a:p>
            <a:pPr marL="63567" indent="0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  <a:defRPr/>
            </a:pPr>
            <a:endParaRPr 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6572" indent="-213002" defTabSz="913348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endParaRPr lang="en-US" sz="250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3174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15" y="4339828"/>
            <a:ext cx="3797350" cy="23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22" y="1553781"/>
            <a:ext cx="3341936" cy="250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031" y="1125156"/>
            <a:ext cx="3996035" cy="30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8" y="3269382"/>
            <a:ext cx="4288482" cy="269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61" y="3128740"/>
            <a:ext cx="4310807" cy="283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3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28"/>
            <a:ext cx="4717107" cy="274699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Camber determines the amount of lift an airfoil will produce at a given speed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thicker or more pronounced the camber – the more lift.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At low speeds its best to have a high-lift airfoil.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Who is Daniel Bernoulli?</a:t>
            </a:r>
            <a:endParaRPr lang="en-US" sz="4200" dirty="0"/>
          </a:p>
        </p:txBody>
      </p:sp>
      <p:pic>
        <p:nvPicPr>
          <p:cNvPr id="49157" name="Picture 6" descr="http://www.allstar.fiu.edu/aero/images/fig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000" y="1084958"/>
            <a:ext cx="3221385" cy="577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56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29" tIns="50729" rIns="50729" bIns="50729" anchor="ctr"/>
          <a:lstStyle/>
          <a:p>
            <a:pPr defTabSz="41014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5715000"/>
            <a:ext cx="8507760" cy="1143000"/>
          </a:xfrm>
        </p:spPr>
        <p:txBody>
          <a:bodyPr lIns="88759" tIns="50729" rIns="88759" bIns="50729"/>
          <a:lstStyle/>
          <a:p>
            <a:pPr defTabSz="912788" eaLnBrk="1">
              <a:defRPr/>
            </a:pPr>
            <a:r>
              <a:rPr lang="en-US" sz="41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Vortices and Winglets</a:t>
            </a:r>
            <a:endParaRPr lang="en-US" sz="4200" dirty="0">
              <a:sym typeface="Helvetica Light" charset="0"/>
            </a:endParaRPr>
          </a:p>
        </p:txBody>
      </p:sp>
      <p:pic>
        <p:nvPicPr>
          <p:cNvPr id="2050" name="Picture 2" descr="http://flyingindian.files.wordpress.com/2010/09/wingtip_vortices_lg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328514"/>
            <a:ext cx="375427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urocontrol.int/sites/default/files/content/illustrations/general-aviation/airport/wake-vortex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88" y="3097386"/>
            <a:ext cx="3819525" cy="29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3.jetphotos.net/img/1/3/0/0/11252_1147261003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3070847"/>
            <a:ext cx="4071106" cy="27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grc.nasa.gov/WWW/k-12/airplane/Images/winglets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781"/>
            <a:ext cx="3962400" cy="297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706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757173"/>
            <a:ext cx="4339388" cy="4401191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/>
              <a:t>The</a:t>
            </a:r>
            <a:r>
              <a:rPr lang="en-US" sz="2800" b="1" dirty="0">
                <a:solidFill>
                  <a:srgbClr val="FF0000"/>
                </a:solidFill>
              </a:rPr>
              <a:t> high-pressure </a:t>
            </a:r>
            <a:r>
              <a:rPr lang="en-US" sz="2800" b="1" dirty="0"/>
              <a:t>area on the bottom of an airfoil </a:t>
            </a:r>
            <a:r>
              <a:rPr lang="en-US" sz="2800" b="1" dirty="0">
                <a:solidFill>
                  <a:srgbClr val="FF0000"/>
                </a:solidFill>
              </a:rPr>
              <a:t>pushes around the tip to the low-pressure area on the top.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This action creates a rotating flow called a tip vortex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standard are all instruments calibrated?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Define angle of attack.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3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1371601"/>
            <a:ext cx="4339388" cy="5262965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vortex </a:t>
            </a:r>
            <a:r>
              <a:rPr lang="en-US" sz="2800" b="1" dirty="0"/>
              <a:t>flows behind the airfoil creating a downwash that </a:t>
            </a:r>
            <a:r>
              <a:rPr lang="en-US" sz="2800" b="1" dirty="0">
                <a:solidFill>
                  <a:srgbClr val="FF0000"/>
                </a:solidFill>
              </a:rPr>
              <a:t>extends back to the trailing edge of the airfoil.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This downwash results </a:t>
            </a:r>
            <a:r>
              <a:rPr lang="en-US" sz="2800" b="1" dirty="0"/>
              <a:t>in an overall </a:t>
            </a:r>
            <a:r>
              <a:rPr lang="en-US" sz="2800" b="1" dirty="0">
                <a:solidFill>
                  <a:srgbClr val="FF0000"/>
                </a:solidFill>
              </a:rPr>
              <a:t>reduction in lift </a:t>
            </a:r>
            <a:r>
              <a:rPr lang="en-US" sz="2800" b="1" dirty="0"/>
              <a:t>for the affected portion of the airfoil.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8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990600"/>
            <a:ext cx="4339388" cy="526284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/>
              <a:t>To counteract this action. </a:t>
            </a:r>
            <a:endParaRPr lang="en-US" sz="2800" b="1" dirty="0" smtClean="0"/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Winglets </a:t>
            </a:r>
            <a:r>
              <a:rPr lang="en-US" sz="2800" b="1" dirty="0">
                <a:solidFill>
                  <a:srgbClr val="FF0000"/>
                </a:solidFill>
              </a:rPr>
              <a:t>can be added </a:t>
            </a:r>
            <a:r>
              <a:rPr lang="en-US" sz="2800" b="1" dirty="0"/>
              <a:t>to the tip of an airfoil to reduce this flow.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winglets act as a dam preventing the vortex from forming. </a:t>
            </a: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 smtClean="0"/>
              <a:t>Winglets </a:t>
            </a:r>
            <a:r>
              <a:rPr lang="en-US" sz="2800" b="1" dirty="0"/>
              <a:t>can be on the top or bottom of the airfoil.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 Third Dimension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7" y="2149297"/>
            <a:ext cx="4339388" cy="3108529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Another method </a:t>
            </a:r>
            <a:r>
              <a:rPr lang="en-US" sz="2800" b="1" dirty="0"/>
              <a:t>of countering the flow </a:t>
            </a:r>
            <a:r>
              <a:rPr lang="en-US" sz="2800" b="1" dirty="0">
                <a:solidFill>
                  <a:srgbClr val="FF0000"/>
                </a:solidFill>
              </a:rPr>
              <a:t>is to taper the airfoil tip, </a:t>
            </a:r>
            <a:r>
              <a:rPr lang="en-US" sz="2800" b="1" dirty="0"/>
              <a:t>reducing the pressure differential and </a:t>
            </a:r>
            <a:r>
              <a:rPr lang="en-US" sz="2800" b="1" dirty="0">
                <a:solidFill>
                  <a:srgbClr val="FF0000"/>
                </a:solidFill>
              </a:rPr>
              <a:t>smoothing the airflow around the tip.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3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Summary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516" y="1011748"/>
            <a:ext cx="4680283" cy="5693852"/>
          </a:xfrm>
          <a:prstGeom prst="rect">
            <a:avLst/>
          </a:prstGeom>
          <a:noFill/>
        </p:spPr>
        <p:txBody>
          <a:bodyPr wrap="square" lIns="91302" tIns="45652" rIns="91302" bIns="45652" rtlCol="0">
            <a:spAutoFit/>
          </a:bodyPr>
          <a:lstStyle/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Modern general aviation aircraft have what may be considered high performance characteristics. </a:t>
            </a:r>
          </a:p>
          <a:p>
            <a:pPr marL="342415" indent="-342415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415" indent="-342415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Therefore, it is increasingly necessary that pilots appreciate and understand the principles upon which the art of flying is based.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1837655"/>
            <a:ext cx="4371975" cy="325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27" y="175262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34698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928833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Sound waves travel like ripples in water.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Sound travels in all directions.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Speed of Sound in Air</a:t>
            </a:r>
            <a:endParaRPr lang="en-US" sz="4200" dirty="0"/>
          </a:p>
        </p:txBody>
      </p:sp>
      <p:sp>
        <p:nvSpPr>
          <p:cNvPr id="30725" name="AutoShape 6" descr="Aerodynami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307458" y="-980013"/>
            <a:ext cx="3348633" cy="2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0726" name="AutoShape 8" descr="Aerodynami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307458" y="-980013"/>
            <a:ext cx="3348633" cy="23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sp>
        <p:nvSpPr>
          <p:cNvPr id="30727" name="AutoShape 10" descr="http://www.imagegossips.com/wp-content/uploads/2011/12/zvucnizid10.jpg"/>
          <p:cNvSpPr>
            <a:spLocks noChangeAspect="1" noChangeArrowheads="1"/>
          </p:cNvSpPr>
          <p:nvPr/>
        </p:nvSpPr>
        <p:spPr bwMode="auto">
          <a:xfrm>
            <a:off x="20" y="-193084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22" tIns="32109" rIns="64222" bIns="32109"/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26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09215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  <p:pic>
        <p:nvPicPr>
          <p:cNvPr id="37896" name="Picture 16" descr="http://3.bp.blogspot.com/_xe0fzlu05Aw/TEoQtFv12jI/AAAAAAAAAh4/0y8BGeu3-50/s1600/water+d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755" y="1125161"/>
            <a:ext cx="4038451" cy="331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8" descr="http://www.ctgclean.com/tech-blog/wp-content/uploads/Speed-of-Sound-vs-Wavelength-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164" y="1125141"/>
            <a:ext cx="4355455" cy="551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664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8" descr="http://wpcontent.answcdn.com/wikipedia/commons/thumb/9/9d/Comparison_US_standard_atmosphere_1962.svg/250px-Comparison_US_standard_atmosphere_196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46" y="1416473"/>
            <a:ext cx="5210473" cy="521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48" tIns="50748" rIns="50748" bIns="50748" anchor="ctr"/>
          <a:lstStyle/>
          <a:p>
            <a:pPr algn="ctr" defTabSz="409215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607364"/>
            <a:ext cx="4717107" cy="2746995"/>
          </a:xfrm>
        </p:spPr>
        <p:txBody>
          <a:bodyPr lIns="88797" tIns="50748" rIns="88797" bIns="50748" anchor="t"/>
          <a:lstStyle/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Austrian physicist Ernst </a:t>
            </a: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Mach</a:t>
            </a:r>
            <a:r>
              <a:rPr lang="en-US" altLang="en-US" sz="2500" b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determined the mathematical </a:t>
            </a: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value for the speed of sound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Speed of sound varies with altitude because temperature decreases with an increase in height</a:t>
            </a: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500" b="1">
              <a:solidFill>
                <a:srgbClr val="FF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75415" indent="-211853" defTabSz="912094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Chuck Yeager in the X-1 broke the speed of sound Oct 14, 1947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315888" y="274588"/>
            <a:ext cx="8507760" cy="1143000"/>
          </a:xfrm>
        </p:spPr>
        <p:txBody>
          <a:bodyPr lIns="88797" tIns="50748" rIns="88797" bIns="50748"/>
          <a:lstStyle/>
          <a:p>
            <a:pPr defTabSz="913161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Speed of Sound in Air</a:t>
            </a:r>
            <a:endParaRPr lang="en-US" sz="4200" dirty="0"/>
          </a:p>
        </p:txBody>
      </p:sp>
      <p:pic>
        <p:nvPicPr>
          <p:cNvPr id="38917" name="Picture 6" descr="http://content.answcdn.com/main/content/img/McGrawHill/Aviation/f0594-0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743" y="1189881"/>
            <a:ext cx="3902273" cy="532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 descr="http://upload.wikimedia.org/wikipedia/commons/thumb/3/33/Bell_X-1_color.jpg/300px-Bell_X-1_co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98" y="4065261"/>
            <a:ext cx="3437930" cy="257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61" y="1339474"/>
            <a:ext cx="2437805" cy="268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337" y="1339453"/>
            <a:ext cx="2035969" cy="27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02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0" y="1339453"/>
            <a:ext cx="4770686" cy="5250656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Inertia </a:t>
            </a:r>
            <a:r>
              <a:rPr lang="en-US" altLang="en-US" sz="2000" b="1">
                <a:solidFill>
                  <a:srgbClr val="FF0000"/>
                </a:solidFill>
              </a:rPr>
              <a:t>- A body at rest will remain at rest. and a body in motion will remain in motion at the same speed and direction until affected by some external force.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/>
              <a:t>Nothing starts or stops without an outside force to bring about or prevent motion. Hence, the force with which a body offers resistance to change is called the force of inertia.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40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90" y="1768079"/>
            <a:ext cx="3955852" cy="395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595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55" y="1339454"/>
            <a:ext cx="4609951" cy="3804047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Acceleration </a:t>
            </a:r>
            <a:r>
              <a:rPr lang="en-US" altLang="en-US" sz="2000" b="1">
                <a:solidFill>
                  <a:srgbClr val="FF0000"/>
                </a:solidFill>
              </a:rPr>
              <a:t>- The force required to produce a change in motion of a body is directly proportional to its mass and the rate of change in its velocity.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/>
              <a:t>Acceleration refers either to an increase or a decrease in velocity, although Deceleration is commonly used to indicate a decrease. 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50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43" y="1646413"/>
            <a:ext cx="3228082" cy="42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4937002"/>
            <a:ext cx="1841748" cy="170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29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57" tIns="50757" rIns="50757" bIns="50757" anchor="ctr"/>
          <a:lstStyle/>
          <a:p>
            <a:pPr algn="ctr" defTabSz="40932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941" y="1339455"/>
            <a:ext cx="5092154" cy="4714875"/>
          </a:xfrm>
        </p:spPr>
        <p:txBody>
          <a:bodyPr lIns="88816" tIns="50757" rIns="88816" bIns="50757" anchor="t"/>
          <a:lstStyle/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500" b="1">
                <a:solidFill>
                  <a:srgbClr val="FF0000"/>
                </a:solidFill>
              </a:rPr>
              <a:t>Newton's three laws of motion are:</a:t>
            </a:r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altLang="en-US" sz="2000"/>
          </a:p>
          <a:p>
            <a:pPr marL="275485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 u="sng">
                <a:solidFill>
                  <a:srgbClr val="FF0000"/>
                </a:solidFill>
              </a:rPr>
              <a:t>Action / Reaction - </a:t>
            </a:r>
            <a:r>
              <a:rPr lang="en-US" altLang="en-US" sz="2000" b="1">
                <a:solidFill>
                  <a:srgbClr val="FF0000"/>
                </a:solidFill>
              </a:rPr>
              <a:t>For every action there is an equal and opposite reaction. </a:t>
            </a:r>
          </a:p>
          <a:p>
            <a:pPr marL="543158" lvl="1" indent="-211908" defTabSz="912327" eaLnBrk="1">
              <a:lnSpc>
                <a:spcPct val="9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altLang="en-US" sz="2000" b="1">
                <a:solidFill>
                  <a:schemeClr val="tx1"/>
                </a:solidFill>
              </a:rPr>
              <a:t>If an interaction occurs between two bodies, equal forces in opposite directions will be imparted to each body. 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title"/>
          </p:nvPr>
        </p:nvSpPr>
        <p:spPr>
          <a:xfrm>
            <a:off x="285750" y="267891"/>
            <a:ext cx="8507760" cy="1143000"/>
          </a:xfrm>
        </p:spPr>
        <p:txBody>
          <a:bodyPr lIns="88816" tIns="50757" rIns="88816" bIns="50757"/>
          <a:lstStyle/>
          <a:p>
            <a:pPr defTabSz="913348" eaLnBrk="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Newton’s Laws of Motion</a:t>
            </a:r>
            <a:endParaRPr lang="en-US" sz="4200" dirty="0"/>
          </a:p>
        </p:txBody>
      </p:sp>
      <p:pic>
        <p:nvPicPr>
          <p:cNvPr id="460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8" y="4345425"/>
            <a:ext cx="3067348" cy="205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272" y="3643314"/>
            <a:ext cx="3346400" cy="2825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39" y="1205509"/>
            <a:ext cx="2983631" cy="224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57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1870784"/>
            <a:ext cx="4186988" cy="3576444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 defTabSz="913368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These instruments are the altimeter, airspeed indicator, vertical speed indicator, and manifold pressure gauge.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724400" cy="328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6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standard are all instruments calibrated?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Define angle of attack.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3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Atmospheric Pressure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3" y="1447800"/>
            <a:ext cx="3962399" cy="4832078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 defTabSz="913368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Since aircraft performance is compared and evaluated with respect to the standard atmosphere, </a:t>
            </a:r>
            <a:r>
              <a:rPr lang="en-US" sz="2800" b="1" dirty="0">
                <a:solidFill>
                  <a:srgbClr val="FF0000"/>
                </a:solidFill>
              </a:rPr>
              <a:t>all aircraft instruments are calibrated for the standard atmosphere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standard are all instruments calibrated?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Define angle of attack.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3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400" b="1" dirty="0"/>
              <a:t>Density Altitude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612" y="990600"/>
            <a:ext cx="4339388" cy="6001629"/>
          </a:xfrm>
          <a:prstGeom prst="rect">
            <a:avLst/>
          </a:prstGeom>
          <a:noFill/>
        </p:spPr>
        <p:txBody>
          <a:bodyPr wrap="square" lIns="91336" tIns="45668" rIns="91336" bIns="45668" rtlCol="0">
            <a:spAutoFit/>
          </a:bodyPr>
          <a:lstStyle/>
          <a:p>
            <a:pPr marL="342536" indent="-342536" defTabSz="913368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The density of air has significant effects on the aircraft’s performance because as air becomes less dense, it reduces:</a:t>
            </a:r>
          </a:p>
          <a:p>
            <a:pPr defTabSz="913368"/>
            <a:r>
              <a:rPr lang="en-US" sz="2400" b="1" dirty="0">
                <a:solidFill>
                  <a:srgbClr val="FF0000"/>
                </a:solidFill>
              </a:rPr>
              <a:t>	• Power because the 	engine takes in less 	air.</a:t>
            </a:r>
          </a:p>
          <a:p>
            <a:pPr defTabSz="913368"/>
            <a:endParaRPr lang="en-US" sz="2400" b="1" dirty="0">
              <a:solidFill>
                <a:srgbClr val="FF0000"/>
              </a:solidFill>
            </a:endParaRPr>
          </a:p>
          <a:p>
            <a:pPr defTabSz="913368"/>
            <a:r>
              <a:rPr lang="en-US" sz="2400" b="1" dirty="0">
                <a:solidFill>
                  <a:srgbClr val="FF0000"/>
                </a:solidFill>
              </a:rPr>
              <a:t>	• Thrust because a 	propeller is less 	efficient in thin air.</a:t>
            </a:r>
          </a:p>
          <a:p>
            <a:pPr defTabSz="913368"/>
            <a:endParaRPr lang="en-US" sz="2400" b="1" dirty="0">
              <a:solidFill>
                <a:srgbClr val="FF0000"/>
              </a:solidFill>
            </a:endParaRPr>
          </a:p>
          <a:p>
            <a:pPr defTabSz="913368"/>
            <a:r>
              <a:rPr lang="en-US" sz="2400" b="1" dirty="0">
                <a:solidFill>
                  <a:srgbClr val="FF0000"/>
                </a:solidFill>
              </a:rPr>
              <a:t>	• Lift because the thin 	air exerts less force 	on the airfoils.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9" y="1267061"/>
            <a:ext cx="4276725" cy="513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9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80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5" tIns="50795" rIns="50795" bIns="50795" anchor="ctr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8" tIns="32144" rIns="64288" bIns="32144"/>
          <a:lstStyle/>
          <a:p>
            <a:pPr algn="ctr" defTabSz="40961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5" y="685353"/>
            <a:ext cx="8786813" cy="5866805"/>
          </a:xfrm>
        </p:spPr>
        <p:txBody>
          <a:bodyPr lIns="88892" tIns="50795" rIns="88892" bIns="50795" anchor="t"/>
          <a:lstStyle/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245" indent="-473233" defTabSz="914098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instruments that are impacted by atmospheric pressure?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standard are all instruments calibrated?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The density of air has significant effects on the aircraft’s performance because as air becomes less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dense, identify three possible effects on an aircraft.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is the approximate temperature decrease for every 1,000 feet of elevation in altitude?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245" indent="-473233" defTabSz="914098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Define angle of attack.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2" y="0"/>
            <a:ext cx="8229823" cy="837158"/>
          </a:xfrm>
        </p:spPr>
        <p:txBody>
          <a:bodyPr lIns="88892" tIns="50795" rIns="88892" bIns="50795"/>
          <a:lstStyle/>
          <a:p>
            <a:pPr algn="l" defTabSz="914098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10/1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7033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3529</TotalTime>
  <Words>1543</Words>
  <Application>Microsoft Office PowerPoint</Application>
  <PresentationFormat>On-screen Show (4:3)</PresentationFormat>
  <Paragraphs>267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1_Office Theme</vt:lpstr>
      <vt:lpstr>3_Office Theme</vt:lpstr>
      <vt:lpstr>4_Office Theme</vt:lpstr>
      <vt:lpstr>6_Office Theme</vt:lpstr>
      <vt:lpstr>7_Office Theme</vt:lpstr>
      <vt:lpstr>8_Office Theme</vt:lpstr>
      <vt:lpstr>Office Theme</vt:lpstr>
      <vt:lpstr>Warm-Up – 10/1 – 10 minutes</vt:lpstr>
      <vt:lpstr>Questions / Comments</vt:lpstr>
      <vt:lpstr>Warm-Up – 10/1 – 10 minutes</vt:lpstr>
      <vt:lpstr>Atmospheric Pressure</vt:lpstr>
      <vt:lpstr>Warm-Up – 10/1 – 10 minutes</vt:lpstr>
      <vt:lpstr>Atmospheric Pressure</vt:lpstr>
      <vt:lpstr>Warm-Up – 10/1 – 10 minutes</vt:lpstr>
      <vt:lpstr>Density Altitude</vt:lpstr>
      <vt:lpstr>Warm-Up – 10/1 – 10 minutes</vt:lpstr>
      <vt:lpstr>Temperature</vt:lpstr>
      <vt:lpstr>Warm-Up – 10/1 – 10 minutes</vt:lpstr>
      <vt:lpstr>Airfoil – Designs that Capture the Energy of the Wind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Today’s Mission Requirements</vt:lpstr>
      <vt:lpstr>Questions / Comments</vt:lpstr>
      <vt:lpstr>Coanda Effect</vt:lpstr>
      <vt:lpstr>Who is Daniel Bernoulli?</vt:lpstr>
      <vt:lpstr>Who is Daniel Bernoulli?</vt:lpstr>
      <vt:lpstr>Who is Daniel Bernoulli?</vt:lpstr>
      <vt:lpstr>Vortices and Winglets</vt:lpstr>
      <vt:lpstr>A Third Dimension</vt:lpstr>
      <vt:lpstr>A Third Dimension</vt:lpstr>
      <vt:lpstr>A Third Dimension</vt:lpstr>
      <vt:lpstr>A Third Dimension</vt:lpstr>
      <vt:lpstr>Summary</vt:lpstr>
      <vt:lpstr>Questions / Comments</vt:lpstr>
      <vt:lpstr>The Speed of Sound in Air</vt:lpstr>
      <vt:lpstr>The Speed of Sound in Air</vt:lpstr>
      <vt:lpstr>Newton’s Laws of Motion</vt:lpstr>
      <vt:lpstr>Newton’s Laws of Motion</vt:lpstr>
      <vt:lpstr>Newton’s Laws of Motion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221</cp:revision>
  <dcterms:created xsi:type="dcterms:W3CDTF">2011-08-16T23:18:18Z</dcterms:created>
  <dcterms:modified xsi:type="dcterms:W3CDTF">2013-10-01T15:09:40Z</dcterms:modified>
</cp:coreProperties>
</file>