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404" r:id="rId10"/>
    <p:sldMasterId id="2147484440" r:id="rId11"/>
    <p:sldMasterId id="2147484452" r:id="rId12"/>
    <p:sldMasterId id="2147484464" r:id="rId13"/>
    <p:sldMasterId id="2147484476" r:id="rId14"/>
  </p:sldMasterIdLst>
  <p:notesMasterIdLst>
    <p:notesMasterId r:id="rId54"/>
  </p:notesMasterIdLst>
  <p:handoutMasterIdLst>
    <p:handoutMasterId r:id="rId55"/>
  </p:handoutMasterIdLst>
  <p:sldIdLst>
    <p:sldId id="1711" r:id="rId15"/>
    <p:sldId id="399" r:id="rId16"/>
    <p:sldId id="2043" r:id="rId17"/>
    <p:sldId id="2029" r:id="rId18"/>
    <p:sldId id="2044" r:id="rId19"/>
    <p:sldId id="2030" r:id="rId20"/>
    <p:sldId id="2045" r:id="rId21"/>
    <p:sldId id="2031" r:id="rId22"/>
    <p:sldId id="2046" r:id="rId23"/>
    <p:sldId id="2032" r:id="rId24"/>
    <p:sldId id="2047" r:id="rId25"/>
    <p:sldId id="2033" r:id="rId26"/>
    <p:sldId id="1052" r:id="rId27"/>
    <p:sldId id="2058" r:id="rId28"/>
    <p:sldId id="2059" r:id="rId29"/>
    <p:sldId id="2060" r:id="rId30"/>
    <p:sldId id="2061" r:id="rId31"/>
    <p:sldId id="1618" r:id="rId32"/>
    <p:sldId id="2062" r:id="rId33"/>
    <p:sldId id="2063" r:id="rId34"/>
    <p:sldId id="2064" r:id="rId35"/>
    <p:sldId id="353" r:id="rId36"/>
    <p:sldId id="1265" r:id="rId37"/>
    <p:sldId id="1266" r:id="rId38"/>
    <p:sldId id="1988" r:id="rId39"/>
    <p:sldId id="1989" r:id="rId40"/>
    <p:sldId id="1990" r:id="rId41"/>
    <p:sldId id="2034" r:id="rId42"/>
    <p:sldId id="2035" r:id="rId43"/>
    <p:sldId id="1991" r:id="rId44"/>
    <p:sldId id="2036" r:id="rId45"/>
    <p:sldId id="2037" r:id="rId46"/>
    <p:sldId id="2038" r:id="rId47"/>
    <p:sldId id="2039" r:id="rId48"/>
    <p:sldId id="2040" r:id="rId49"/>
    <p:sldId id="2041" r:id="rId50"/>
    <p:sldId id="2042" r:id="rId51"/>
    <p:sldId id="879" r:id="rId52"/>
    <p:sldId id="2065" r:id="rId53"/>
  </p:sldIdLst>
  <p:sldSz cx="9144000" cy="6858000" type="screen4x3"/>
  <p:notesSz cx="6858000" cy="9144000"/>
  <p:defaultTextStyle>
    <a:defPPr>
      <a:defRPr lang="en-US"/>
    </a:defPPr>
    <a:lvl1pPr marL="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17" autoAdjust="0"/>
    <p:restoredTop sz="94660"/>
  </p:normalViewPr>
  <p:slideViewPr>
    <p:cSldViewPr showGuides="1">
      <p:cViewPr>
        <p:scale>
          <a:sx n="72" d="100"/>
          <a:sy n="72" d="100"/>
        </p:scale>
        <p:origin x="-100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3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11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1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89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71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632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98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73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985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217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60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90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495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651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27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757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547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75" indent="0" algn="ctr">
              <a:buNone/>
              <a:defRPr/>
            </a:lvl2pPr>
            <a:lvl3pPr marL="642354" indent="0" algn="ctr">
              <a:buNone/>
              <a:defRPr/>
            </a:lvl3pPr>
            <a:lvl4pPr marL="963530" indent="0" algn="ctr">
              <a:buNone/>
              <a:defRPr/>
            </a:lvl4pPr>
            <a:lvl5pPr marL="1284710" indent="0" algn="ctr">
              <a:buNone/>
              <a:defRPr/>
            </a:lvl5pPr>
            <a:lvl6pPr marL="1605888" indent="0" algn="ctr">
              <a:buNone/>
              <a:defRPr/>
            </a:lvl6pPr>
            <a:lvl7pPr marL="1927066" indent="0" algn="ctr">
              <a:buNone/>
              <a:defRPr/>
            </a:lvl7pPr>
            <a:lvl8pPr marL="2248246" indent="0" algn="ctr">
              <a:buNone/>
              <a:defRPr/>
            </a:lvl8pPr>
            <a:lvl9pPr marL="25694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44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43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75" indent="0">
              <a:buNone/>
              <a:defRPr sz="1300"/>
            </a:lvl2pPr>
            <a:lvl3pPr marL="642354" indent="0">
              <a:buNone/>
              <a:defRPr sz="1100"/>
            </a:lvl3pPr>
            <a:lvl4pPr marL="963530" indent="0">
              <a:buNone/>
              <a:defRPr sz="1000"/>
            </a:lvl4pPr>
            <a:lvl5pPr marL="1284710" indent="0">
              <a:buNone/>
              <a:defRPr sz="1000"/>
            </a:lvl5pPr>
            <a:lvl6pPr marL="1605888" indent="0">
              <a:buNone/>
              <a:defRPr sz="1000"/>
            </a:lvl6pPr>
            <a:lvl7pPr marL="1927066" indent="0">
              <a:buNone/>
              <a:defRPr sz="1000"/>
            </a:lvl7pPr>
            <a:lvl8pPr marL="2248246" indent="0">
              <a:buNone/>
              <a:defRPr sz="1000"/>
            </a:lvl8pPr>
            <a:lvl9pPr marL="25694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0233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93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2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1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7226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4" y="27349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8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75" indent="0">
              <a:buNone/>
              <a:defRPr sz="2000"/>
            </a:lvl2pPr>
            <a:lvl3pPr marL="642354" indent="0">
              <a:buNone/>
              <a:defRPr sz="1700"/>
            </a:lvl3pPr>
            <a:lvl4pPr marL="963530" indent="0">
              <a:buNone/>
              <a:defRPr sz="1400"/>
            </a:lvl4pPr>
            <a:lvl5pPr marL="1284710" indent="0">
              <a:buNone/>
              <a:defRPr sz="1400"/>
            </a:lvl5pPr>
            <a:lvl6pPr marL="1605888" indent="0">
              <a:buNone/>
              <a:defRPr sz="1400"/>
            </a:lvl6pPr>
            <a:lvl7pPr marL="1927066" indent="0">
              <a:buNone/>
              <a:defRPr sz="1400"/>
            </a:lvl7pPr>
            <a:lvl8pPr marL="2248246" indent="0">
              <a:buNone/>
              <a:defRPr sz="1400"/>
            </a:lvl8pPr>
            <a:lvl9pPr marL="256942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566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58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057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9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728" indent="0" algn="ctr">
              <a:buNone/>
              <a:defRPr/>
            </a:lvl2pPr>
            <a:lvl3pPr marL="641463" indent="0" algn="ctr">
              <a:buNone/>
              <a:defRPr/>
            </a:lvl3pPr>
            <a:lvl4pPr marL="962200" indent="0" algn="ctr">
              <a:buNone/>
              <a:defRPr/>
            </a:lvl4pPr>
            <a:lvl5pPr marL="1282935" indent="0" algn="ctr">
              <a:buNone/>
              <a:defRPr/>
            </a:lvl5pPr>
            <a:lvl6pPr marL="1603674" indent="0" algn="ctr">
              <a:buNone/>
              <a:defRPr/>
            </a:lvl6pPr>
            <a:lvl7pPr marL="1924402" indent="0" algn="ctr">
              <a:buNone/>
              <a:defRPr/>
            </a:lvl7pPr>
            <a:lvl8pPr marL="2245141" indent="0" algn="ctr">
              <a:buNone/>
              <a:defRPr/>
            </a:lvl8pPr>
            <a:lvl9pPr marL="25658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908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7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728" indent="0">
              <a:buNone/>
              <a:defRPr sz="1300"/>
            </a:lvl2pPr>
            <a:lvl3pPr marL="641463" indent="0">
              <a:buNone/>
              <a:defRPr sz="1100"/>
            </a:lvl3pPr>
            <a:lvl4pPr marL="962200" indent="0">
              <a:buNone/>
              <a:defRPr sz="1000"/>
            </a:lvl4pPr>
            <a:lvl5pPr marL="1282935" indent="0">
              <a:buNone/>
              <a:defRPr sz="1000"/>
            </a:lvl5pPr>
            <a:lvl6pPr marL="1603674" indent="0">
              <a:buNone/>
              <a:defRPr sz="1000"/>
            </a:lvl6pPr>
            <a:lvl7pPr marL="1924402" indent="0">
              <a:buNone/>
              <a:defRPr sz="1000"/>
            </a:lvl7pPr>
            <a:lvl8pPr marL="2245141" indent="0">
              <a:buNone/>
              <a:defRPr sz="1000"/>
            </a:lvl8pPr>
            <a:lvl9pPr marL="256587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016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3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28" indent="0">
              <a:buNone/>
              <a:defRPr sz="1400" b="1"/>
            </a:lvl2pPr>
            <a:lvl3pPr marL="641463" indent="0">
              <a:buNone/>
              <a:defRPr sz="1300" b="1"/>
            </a:lvl3pPr>
            <a:lvl4pPr marL="962200" indent="0">
              <a:buNone/>
              <a:defRPr sz="1100" b="1"/>
            </a:lvl4pPr>
            <a:lvl5pPr marL="1282935" indent="0">
              <a:buNone/>
              <a:defRPr sz="1100" b="1"/>
            </a:lvl5pPr>
            <a:lvl6pPr marL="1603674" indent="0">
              <a:buNone/>
              <a:defRPr sz="1100" b="1"/>
            </a:lvl6pPr>
            <a:lvl7pPr marL="1924402" indent="0">
              <a:buNone/>
              <a:defRPr sz="1100" b="1"/>
            </a:lvl7pPr>
            <a:lvl8pPr marL="2245141" indent="0">
              <a:buNone/>
              <a:defRPr sz="1100" b="1"/>
            </a:lvl8pPr>
            <a:lvl9pPr marL="256587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28" indent="0">
              <a:buNone/>
              <a:defRPr sz="1400" b="1"/>
            </a:lvl2pPr>
            <a:lvl3pPr marL="641463" indent="0">
              <a:buNone/>
              <a:defRPr sz="1300" b="1"/>
            </a:lvl3pPr>
            <a:lvl4pPr marL="962200" indent="0">
              <a:buNone/>
              <a:defRPr sz="1100" b="1"/>
            </a:lvl4pPr>
            <a:lvl5pPr marL="1282935" indent="0">
              <a:buNone/>
              <a:defRPr sz="1100" b="1"/>
            </a:lvl5pPr>
            <a:lvl6pPr marL="1603674" indent="0">
              <a:buNone/>
              <a:defRPr sz="1100" b="1"/>
            </a:lvl6pPr>
            <a:lvl7pPr marL="1924402" indent="0">
              <a:buNone/>
              <a:defRPr sz="1100" b="1"/>
            </a:lvl7pPr>
            <a:lvl8pPr marL="2245141" indent="0">
              <a:buNone/>
              <a:defRPr sz="1100" b="1"/>
            </a:lvl8pPr>
            <a:lvl9pPr marL="256587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97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79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27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1" y="27351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728" indent="0">
              <a:buNone/>
              <a:defRPr sz="800"/>
            </a:lvl2pPr>
            <a:lvl3pPr marL="641463" indent="0">
              <a:buNone/>
              <a:defRPr sz="700"/>
            </a:lvl3pPr>
            <a:lvl4pPr marL="962200" indent="0">
              <a:buNone/>
              <a:defRPr sz="600"/>
            </a:lvl4pPr>
            <a:lvl5pPr marL="1282935" indent="0">
              <a:buNone/>
              <a:defRPr sz="600"/>
            </a:lvl5pPr>
            <a:lvl6pPr marL="1603674" indent="0">
              <a:buNone/>
              <a:defRPr sz="600"/>
            </a:lvl6pPr>
            <a:lvl7pPr marL="1924402" indent="0">
              <a:buNone/>
              <a:defRPr sz="600"/>
            </a:lvl7pPr>
            <a:lvl8pPr marL="2245141" indent="0">
              <a:buNone/>
              <a:defRPr sz="600"/>
            </a:lvl8pPr>
            <a:lvl9pPr marL="256587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7120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728" indent="0">
              <a:buNone/>
              <a:defRPr sz="2000"/>
            </a:lvl2pPr>
            <a:lvl3pPr marL="641463" indent="0">
              <a:buNone/>
              <a:defRPr sz="1700"/>
            </a:lvl3pPr>
            <a:lvl4pPr marL="962200" indent="0">
              <a:buNone/>
              <a:defRPr sz="1400"/>
            </a:lvl4pPr>
            <a:lvl5pPr marL="1282935" indent="0">
              <a:buNone/>
              <a:defRPr sz="1400"/>
            </a:lvl5pPr>
            <a:lvl6pPr marL="1603674" indent="0">
              <a:buNone/>
              <a:defRPr sz="1400"/>
            </a:lvl6pPr>
            <a:lvl7pPr marL="1924402" indent="0">
              <a:buNone/>
              <a:defRPr sz="1400"/>
            </a:lvl7pPr>
            <a:lvl8pPr marL="2245141" indent="0">
              <a:buNone/>
              <a:defRPr sz="1400"/>
            </a:lvl8pPr>
            <a:lvl9pPr marL="256587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728" indent="0">
              <a:buNone/>
              <a:defRPr sz="800"/>
            </a:lvl2pPr>
            <a:lvl3pPr marL="641463" indent="0">
              <a:buNone/>
              <a:defRPr sz="700"/>
            </a:lvl3pPr>
            <a:lvl4pPr marL="962200" indent="0">
              <a:buNone/>
              <a:defRPr sz="600"/>
            </a:lvl4pPr>
            <a:lvl5pPr marL="1282935" indent="0">
              <a:buNone/>
              <a:defRPr sz="600"/>
            </a:lvl5pPr>
            <a:lvl6pPr marL="1603674" indent="0">
              <a:buNone/>
              <a:defRPr sz="600"/>
            </a:lvl6pPr>
            <a:lvl7pPr marL="1924402" indent="0">
              <a:buNone/>
              <a:defRPr sz="600"/>
            </a:lvl7pPr>
            <a:lvl8pPr marL="2245141" indent="0">
              <a:buNone/>
              <a:defRPr sz="600"/>
            </a:lvl8pPr>
            <a:lvl9pPr marL="256587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6211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30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3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75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27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8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4066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7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0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0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166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5560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0591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29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3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5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0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89298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3" tIns="35683" rIns="35683" bIns="3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892980" y="194668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3" tIns="35683" rIns="35683" bIns="3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4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75" algn="ctr" defTabSz="41039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354" algn="ctr" defTabSz="41039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530" algn="ctr" defTabSz="41039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710" algn="ctr" defTabSz="41039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265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1001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98728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6461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4191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418" indent="-267646" algn="l" defTabSz="41039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591" indent="-267646" algn="l" defTabSz="41039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772" indent="-267646" algn="l" defTabSz="41039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945" indent="-267646" algn="l" defTabSz="41039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75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54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3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1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88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066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246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423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1" tIns="35631" rIns="35631" bIns="35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3" y="1946716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1" tIns="35631" rIns="35631" bIns="35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69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728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463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200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2935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272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549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839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116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384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123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7859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592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9325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28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463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200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935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674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402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141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5873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3" y="1946686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6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25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453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678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908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87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375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069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755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444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673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896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125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350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4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486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23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974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719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1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30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597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890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frm=1&amp;source=images&amp;cd=&amp;cad=rja&amp;uact=8&amp;docid=_25MfeX8Ov9tEM&amp;tbnid=9ebVwNv1CNvyCM:&amp;ved=0CAUQjRw&amp;url=https://www.tsp2.org/2012/09/13/news-from-the-international-grooving-grinding-association-igga-4/&amp;ei=EAdfU7n0NMeb3AWzxYGYCg&amp;bvm=bv.65397613,d.b2I&amp;psig=AFQjCNH0FLwEBISPiNlie6NAiLJfwI3o5w&amp;ust=1398823010498248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fRoZaO7wE1mY2M&amp;tbnid=S_IVv9q0y3ZOjM:&amp;ved=0CAUQjRw&amp;url=http://www.jointline-group.co.uk/airfield-marking-grooving.php&amp;ei=9QZfU5OuDIr-2gW_p4GYDg&amp;bvm=bv.65397613,d.b2I&amp;psig=AFQjCNH0FLwEBISPiNlie6NAiLJfwI3o5w&amp;ust=139882301049824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frm=1&amp;source=images&amp;cd=&amp;cad=rja&amp;uact=8&amp;docid=_25MfeX8Ov9tEM&amp;tbnid=9ebVwNv1CNvyCM:&amp;ved=0CAUQjRw&amp;url=https://www.tsp2.org/2012/09/13/news-from-the-international-grooving-grinding-association-igga-4/&amp;ei=EAdfU7n0NMeb3AWzxYGYCg&amp;bvm=bv.65397613,d.b2I&amp;psig=AFQjCNH0FLwEBISPiNlie6NAiLJfwI3o5w&amp;ust=13988230104982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37081"/>
            <a:ext cx="9144000" cy="181572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1. Higher lift-off speed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2. Greater mass to accelerate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3. Increased retarding force (drag and ground friction)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3" y="3748244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If the gross weight increases, a greater speed is necessary to produce the greater lift necessary to get the aircraft airborne.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70" y="3200400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1903 — The first fully practical airship, the </a:t>
            </a:r>
            <a:r>
              <a:rPr lang="en-US" sz="2800" dirty="0" err="1"/>
              <a:t>Lebaudy</a:t>
            </a:r>
            <a:r>
              <a:rPr lang="en-US" sz="2800" dirty="0"/>
              <a:t>, makes a successful flight in Paris, France.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The 190-foot-long airship flies 38½ miles and achieves a speed of 25-mph.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1724025"/>
            <a:ext cx="3400947" cy="215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98" y="4163183"/>
            <a:ext cx="3547802" cy="245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72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1912 — The first successful catapult launch of a seaplane is made at the Washington, D.C. Navy Yard.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Catapulted by a compressed air system from an anchored barge, the floatplane is a Curtiss A-1.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981201"/>
            <a:ext cx="41161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49" y="4324585"/>
            <a:ext cx="3458937" cy="208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56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1921 — The first air-to-air refueling is made when American Wesley May steps from the wing of one aircraft to that of another carrying a five-gallon can of gasoline strapped to his back.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30" y="2362200"/>
            <a:ext cx="456057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7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1957 — Defense Secretary Neil H. McElroy orders the United States Army to prepare to launch an Earth satellite.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A modified ”Jupiter-C” test vehicle will be used.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219200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73" y="3124200"/>
            <a:ext cx="2150604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09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02171"/>
              </p:ext>
            </p:extLst>
          </p:nvPr>
        </p:nvGraphicFramePr>
        <p:xfrm>
          <a:off x="228824" y="813721"/>
          <a:ext cx="8688587" cy="6430768"/>
        </p:xfrm>
        <a:graphic>
          <a:graphicData uri="http://schemas.openxmlformats.org/drawingml/2006/table">
            <a:tbl>
              <a:tblPr/>
              <a:tblGrid>
                <a:gridCol w="1236762"/>
                <a:gridCol w="1240110"/>
                <a:gridCol w="1243459"/>
                <a:gridCol w="1241227"/>
                <a:gridCol w="1242343"/>
                <a:gridCol w="1243459"/>
                <a:gridCol w="1241227"/>
              </a:tblGrid>
              <a:tr h="273471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SUNDAY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MONDAY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TUESDAY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WEDNESDAY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THURSDAY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FRIDAY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SATURDAY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12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Altimeter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28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Vertical Speed Indicator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29</a:t>
                      </a:r>
                    </a:p>
                    <a:p>
                      <a:pPr marL="0" marR="0" lvl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Airspeed Indicator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12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Gyro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Magnetic Compass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7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Instruments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92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HOLIDAY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33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50" name="TextBox 2"/>
          <p:cNvSpPr txBox="1">
            <a:spLocks noChangeArrowheads="1"/>
          </p:cNvSpPr>
          <p:nvPr/>
        </p:nvSpPr>
        <p:spPr bwMode="auto">
          <a:xfrm>
            <a:off x="1371602" y="75904"/>
            <a:ext cx="6372191" cy="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7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8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19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0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74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46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18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290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 dirty="0"/>
              <a:t>October / November 2015</a:t>
            </a:r>
          </a:p>
        </p:txBody>
      </p:sp>
      <p:sp>
        <p:nvSpPr>
          <p:cNvPr id="45151" name="Oval 3"/>
          <p:cNvSpPr>
            <a:spLocks noChangeArrowheads="1"/>
          </p:cNvSpPr>
          <p:nvPr/>
        </p:nvSpPr>
        <p:spPr bwMode="auto">
          <a:xfrm>
            <a:off x="5029200" y="3657600"/>
            <a:ext cx="1446609" cy="1691059"/>
          </a:xfrm>
          <a:prstGeom prst="ellipse">
            <a:avLst/>
          </a:prstGeom>
          <a:noFill/>
          <a:ln w="44450" algn="ctr">
            <a:solidFill>
              <a:srgbClr val="0070C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9" tIns="32113" rIns="64229" bIns="32113"/>
          <a:lstStyle>
            <a:lvl1pPr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00"/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3352811" y="1506463"/>
            <a:ext cx="2089355" cy="3200400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9" tIns="32113" rIns="64229" bIns="32113"/>
          <a:lstStyle>
            <a:lvl1pPr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00"/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5867400" y="429831"/>
            <a:ext cx="2133600" cy="2676832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51" tIns="32125" rIns="64251" bIns="32125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59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3" y="1752645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5060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2nd Quarter Requirements</a:t>
            </a:r>
            <a:br>
              <a:rPr lang="en-US" sz="4000" b="1" dirty="0"/>
            </a:br>
            <a:r>
              <a:rPr lang="en-US" sz="4000" b="1" dirty="0"/>
              <a:t>(</a:t>
            </a:r>
            <a:r>
              <a:rPr lang="en-US" sz="4000" b="1" dirty="0" smtClean="0"/>
              <a:t>20 </a:t>
            </a:r>
            <a:r>
              <a:rPr lang="en-US" sz="4000" b="1" dirty="0"/>
              <a:t>Class Meetings – Dec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1"/>
            <a:ext cx="9067800" cy="5632150"/>
          </a:xfrm>
          <a:prstGeom prst="rect">
            <a:avLst/>
          </a:prstGeom>
          <a:noFill/>
        </p:spPr>
        <p:txBody>
          <a:bodyPr wrap="square" lIns="91227" tIns="45614" rIns="91227" bIns="45614" rtlCol="0">
            <a:spAutoFit/>
          </a:bodyPr>
          <a:lstStyle/>
          <a:p>
            <a:pPr marL="342138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Private Pilot Syllabus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Must pass written with 80%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Complete ERAU Aviation 101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3 quizzes and 1 test 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138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10636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12" tIns="50705" rIns="88712" bIns="50705"/>
          <a:lstStyle/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10 – Aircraft Performance</a:t>
            </a:r>
          </a:p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0" y="-1951033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68" y="1219205"/>
            <a:ext cx="3909737" cy="50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65" tIns="32078" rIns="64165" bIns="32078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712" tIns="50705" rIns="88712" bIns="50705" anchor="t"/>
          <a:lstStyle/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factors that affect aircraft performance.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how aircraft weight, atmospheric conditions, runway environment, and the fundamental physical laws governing the forces can affect aircraft performance. </a:t>
            </a:r>
          </a:p>
          <a:p>
            <a:pPr marL="76860" indent="0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0" y="274588"/>
            <a:ext cx="8229823" cy="1143000"/>
          </a:xfrm>
        </p:spPr>
        <p:txBody>
          <a:bodyPr lIns="88712" tIns="50705" rIns="88712" bIns="50705"/>
          <a:lstStyle/>
          <a:p>
            <a:pPr algn="l" defTabSz="912320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953000" cy="526279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effect of wind on takeoff distance is </a:t>
            </a:r>
            <a:r>
              <a:rPr lang="en-US" sz="2800" b="1" dirty="0" smtClean="0"/>
              <a:t>large.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effect of a headwind is to allow the aircraft to reach the lift-off speed at a lower groundspeed while the effect of a tailwind is to require the aircraft to achieve a greater groundspeed to attain the lift-off speed.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7" y="2833687"/>
            <a:ext cx="41703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88265"/>
            <a:ext cx="9144000" cy="953922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effect of wind on landing distance is identical to its effect on takeoff distance.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340" name="Picture 4" descr="http://ih.constantcontact.com/fs010/1105372907373/img/8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80" y="2743200"/>
            <a:ext cx="4691239" cy="32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5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5181600" cy="526279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effect of proper takeoff speed is especially important when runway lengths and takeoff distances are critical.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takeoff speeds specified in the AFM/POH are generally the minimum safe speeds at which the aircraft can become airborne.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174400" cy="23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20843"/>
            <a:ext cx="5181600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Any </a:t>
            </a:r>
            <a:r>
              <a:rPr lang="en-US" sz="2800" b="1" dirty="0">
                <a:solidFill>
                  <a:srgbClr val="FF0000"/>
                </a:solidFill>
              </a:rPr>
              <a:t>attempt to take off below the recommended speed means that the aircraft could stall, be difficult to control, or have a very low initial rate of climb.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4084573" cy="2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Excessive </a:t>
            </a:r>
            <a:r>
              <a:rPr lang="en-US" sz="2800" b="1" dirty="0">
                <a:solidFill>
                  <a:srgbClr val="FF0000"/>
                </a:solidFill>
              </a:rPr>
              <a:t>airspeed at takeoff may improve the initial rate of climb and “feel” of the aircraft, but will produce an undesirable increase in takeoff distance.</a:t>
            </a:r>
          </a:p>
        </p:txBody>
      </p:sp>
      <p:pic>
        <p:nvPicPr>
          <p:cNvPr id="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2910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effect of gross weight on landing distance is one of the principal items determining the landing distance.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124200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One </a:t>
            </a:r>
            <a:r>
              <a:rPr lang="en-US" sz="2800" b="1" dirty="0">
                <a:solidFill>
                  <a:srgbClr val="FF0000"/>
                </a:solidFill>
              </a:rPr>
              <a:t>effect of an increased gross weight is that a greater speed will be required to support the aircraft at the landing AOA and lift coefficient. 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3672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The effect of wind on landing distance is large and deserves proper consideration when predicting landing distance. </a:t>
            </a:r>
            <a:endParaRPr lang="en-US" sz="2800" b="1" dirty="0" smtClean="0"/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1386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8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principal effect of wind on landing distance is the change in the groundspeed at which the aircraft touches down. </a:t>
            </a:r>
            <a:endParaRPr lang="en-US" sz="2800" b="1" dirty="0" smtClean="0"/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8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landing speeds specified in the AFM/POH are generally the minimum safe speeds at which the aircraft can be landed.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Any </a:t>
            </a:r>
            <a:r>
              <a:rPr lang="en-US" sz="2800" b="1" dirty="0">
                <a:solidFill>
                  <a:srgbClr val="FF0000"/>
                </a:solidFill>
              </a:rPr>
              <a:t>attempt to land at below the specified speed may mean that the aircraft may stall, be difficult to control, or develop high rates of descent.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 </a:t>
            </a:r>
            <a:r>
              <a:rPr lang="en-US" sz="2800" b="1" dirty="0">
                <a:solidFill>
                  <a:srgbClr val="FF0000"/>
                </a:solidFill>
              </a:rPr>
              <a:t>excessive speed at landing may improve the controllability slightly (especially in crosswinds), but causes an undesirable increase in landing distance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most critical conditions of landing performance are combinations of high gross weight, high density altitude, and unfavorable wind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2nd Quarter Requirements</a:t>
            </a:r>
            <a:br>
              <a:rPr lang="en-US" sz="4000" b="1" dirty="0"/>
            </a:br>
            <a:r>
              <a:rPr lang="en-US" sz="4000" b="1" dirty="0"/>
              <a:t>(</a:t>
            </a:r>
            <a:r>
              <a:rPr lang="en-US" sz="4000" b="1" dirty="0" smtClean="0"/>
              <a:t>20 </a:t>
            </a:r>
            <a:r>
              <a:rPr lang="en-US" sz="4000" b="1" dirty="0"/>
              <a:t>Class Meetings – Dec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1"/>
            <a:ext cx="9067800" cy="5632150"/>
          </a:xfrm>
          <a:prstGeom prst="rect">
            <a:avLst/>
          </a:prstGeom>
          <a:noFill/>
        </p:spPr>
        <p:txBody>
          <a:bodyPr wrap="square" lIns="91227" tIns="45614" rIns="91227" bIns="45614" rtlCol="0">
            <a:spAutoFit/>
          </a:bodyPr>
          <a:lstStyle/>
          <a:p>
            <a:pPr marL="342138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Private Pilot Syllabus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Must pass written with 80%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Complete ERAU Aviation 101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3 quizzes and 1 test 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138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41272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71162"/>
            <a:ext cx="495300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Water on the runways reduces the friction between the tires and the ground, and can reduce braking effectiveness.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This is also true of braking effectiveness when runways are covered in ice.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54" y="2362200"/>
            <a:ext cx="3775453" cy="264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224660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Landing at higher </a:t>
            </a:r>
            <a:r>
              <a:rPr lang="en-US" sz="2800" b="1" dirty="0">
                <a:solidFill>
                  <a:srgbClr val="000000"/>
                </a:solidFill>
              </a:rPr>
              <a:t>than recommended touchdown </a:t>
            </a:r>
            <a:r>
              <a:rPr lang="en-US" sz="2800" b="1" dirty="0">
                <a:solidFill>
                  <a:srgbClr val="FF0000"/>
                </a:solidFill>
              </a:rPr>
              <a:t>speeds will expose the aircraft to a greater potential for hydroplaning.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And once hydroplaning starts, it can continue well below the minimum initial hydroplaning speed.</a:t>
            </a:r>
          </a:p>
        </p:txBody>
      </p:sp>
      <p:pic>
        <p:nvPicPr>
          <p:cNvPr id="14338" name="Picture 2" descr="http://www.jointline-group.co.uk/images/runway-groo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91001"/>
            <a:ext cx="40533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h.constantcontact.com/fs010/1105372907373/img/8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63" y="3607003"/>
            <a:ext cx="4691239" cy="32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Depending on the aircraft characteristics</a:t>
            </a:r>
            <a:r>
              <a:rPr lang="en-US" sz="2800" b="1" dirty="0">
                <a:solidFill>
                  <a:srgbClr val="FF0000"/>
                </a:solidFill>
              </a:rPr>
              <a:t>, the lift-off speed will be anywhere from 1.05 to 1.25 times the stall speed or minimum control speed.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659238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11850</TotalTime>
  <Words>1659</Words>
  <Application>Microsoft Office PowerPoint</Application>
  <PresentationFormat>On-screen Show (4:3)</PresentationFormat>
  <Paragraphs>271</Paragraphs>
  <Slides>39</Slides>
  <Notes>8</Notes>
  <HiddenSlides>3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1_PowerPointTemplateAE_2009_1217_NEW NEW Template</vt:lpstr>
      <vt:lpstr>Office Theme</vt:lpstr>
      <vt:lpstr>5_Office Theme</vt:lpstr>
      <vt:lpstr>7_Office Theme</vt:lpstr>
      <vt:lpstr>8_Office Theme</vt:lpstr>
      <vt:lpstr>Warm-Up – 11/12 – 10 minutes</vt:lpstr>
      <vt:lpstr>Questions / Comments</vt:lpstr>
      <vt:lpstr>Warm-Up – 11/12 – 10 minutes</vt:lpstr>
      <vt:lpstr>Water on the Runway and Dynamic Hydroplaning</vt:lpstr>
      <vt:lpstr>Warm-Up – 11/12 – 10 minutes</vt:lpstr>
      <vt:lpstr>Water on the Runway and Dynamic Hydroplaning</vt:lpstr>
      <vt:lpstr>Warm-Up – 11/12 – 10 minutes</vt:lpstr>
      <vt:lpstr>Takeoff Performance</vt:lpstr>
      <vt:lpstr>Warm-Up – 11/12 – 10 minutes</vt:lpstr>
      <vt:lpstr>Takeoff Performance</vt:lpstr>
      <vt:lpstr>Warm-Up – 11/12 – 10 minutes</vt:lpstr>
      <vt:lpstr>Takeoff Performance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2nd Quarter Requirements (20 Class Meetings – Dec 14)</vt:lpstr>
      <vt:lpstr>Questions / Comments</vt:lpstr>
      <vt:lpstr>PowerPoint Presentation</vt:lpstr>
      <vt:lpstr>Today’s Mission Requirements</vt:lpstr>
      <vt:lpstr>Takeoff Performance</vt:lpstr>
      <vt:lpstr>Takeoff Performance</vt:lpstr>
      <vt:lpstr>Takeoff Performance</vt:lpstr>
      <vt:lpstr>Takeoff Performance</vt:lpstr>
      <vt:lpstr>Takeoff Performance</vt:lpstr>
      <vt:lpstr>Landing Performance</vt:lpstr>
      <vt:lpstr>Landing Performance</vt:lpstr>
      <vt:lpstr>Landing Performance</vt:lpstr>
      <vt:lpstr>Landing Performance</vt:lpstr>
      <vt:lpstr>Landing Performance</vt:lpstr>
      <vt:lpstr>Landing Performance</vt:lpstr>
      <vt:lpstr>Landing Performance</vt:lpstr>
      <vt:lpstr>Landing Performance</vt:lpstr>
      <vt:lpstr>Questions / Comments</vt:lpstr>
      <vt:lpstr>2nd Quarter Requirements (20 Class Meetings – Dec 14)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655</cp:revision>
  <cp:lastPrinted>2013-10-17T15:17:33Z</cp:lastPrinted>
  <dcterms:created xsi:type="dcterms:W3CDTF">2011-08-16T23:18:18Z</dcterms:created>
  <dcterms:modified xsi:type="dcterms:W3CDTF">2015-11-12T00:48:19Z</dcterms:modified>
</cp:coreProperties>
</file>