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404" r:id="rId10"/>
    <p:sldMasterId id="2147484428" r:id="rId11"/>
    <p:sldMasterId id="2147484440" r:id="rId12"/>
    <p:sldMasterId id="2147484452" r:id="rId13"/>
    <p:sldMasterId id="2147484464" r:id="rId14"/>
  </p:sldMasterIdLst>
  <p:notesMasterIdLst>
    <p:notesMasterId r:id="rId49"/>
  </p:notesMasterIdLst>
  <p:handoutMasterIdLst>
    <p:handoutMasterId r:id="rId50"/>
  </p:handoutMasterIdLst>
  <p:sldIdLst>
    <p:sldId id="1711" r:id="rId15"/>
    <p:sldId id="399" r:id="rId16"/>
    <p:sldId id="2012" r:id="rId17"/>
    <p:sldId id="2007" r:id="rId18"/>
    <p:sldId id="2014" r:id="rId19"/>
    <p:sldId id="2009" r:id="rId20"/>
    <p:sldId id="2015" r:id="rId21"/>
    <p:sldId id="2010" r:id="rId22"/>
    <p:sldId id="2016" r:id="rId23"/>
    <p:sldId id="2011" r:id="rId24"/>
    <p:sldId id="1052" r:id="rId25"/>
    <p:sldId id="2032" r:id="rId26"/>
    <p:sldId id="2033" r:id="rId27"/>
    <p:sldId id="2034" r:id="rId28"/>
    <p:sldId id="2035" r:id="rId29"/>
    <p:sldId id="2036" r:id="rId30"/>
    <p:sldId id="2037" r:id="rId31"/>
    <p:sldId id="1618" r:id="rId32"/>
    <p:sldId id="2038" r:id="rId33"/>
    <p:sldId id="2039" r:id="rId34"/>
    <p:sldId id="2040" r:id="rId35"/>
    <p:sldId id="353" r:id="rId36"/>
    <p:sldId id="1265" r:id="rId37"/>
    <p:sldId id="1266" r:id="rId38"/>
    <p:sldId id="1988" r:id="rId39"/>
    <p:sldId id="1989" r:id="rId40"/>
    <p:sldId id="1990" r:id="rId41"/>
    <p:sldId id="1991" r:id="rId42"/>
    <p:sldId id="1992" r:id="rId43"/>
    <p:sldId id="1993" r:id="rId44"/>
    <p:sldId id="1994" r:id="rId45"/>
    <p:sldId id="1995" r:id="rId46"/>
    <p:sldId id="879" r:id="rId47"/>
    <p:sldId id="2041" r:id="rId48"/>
  </p:sldIdLst>
  <p:sldSz cx="9144000" cy="6858000" type="screen4x3"/>
  <p:notesSz cx="6858000" cy="9144000"/>
  <p:defaultTextStyle>
    <a:defPPr>
      <a:defRPr lang="en-US"/>
    </a:defPPr>
    <a:lvl1pPr marL="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17" autoAdjust="0"/>
    <p:restoredTop sz="94660"/>
  </p:normalViewPr>
  <p:slideViewPr>
    <p:cSldViewPr showGuides="1">
      <p:cViewPr varScale="1">
        <p:scale>
          <a:sx n="65" d="100"/>
          <a:sy n="65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7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73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70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5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5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9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5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827" indent="0" algn="ctr">
              <a:buNone/>
              <a:defRPr/>
            </a:lvl2pPr>
            <a:lvl3pPr marL="641661" indent="0" algn="ctr">
              <a:buNone/>
              <a:defRPr/>
            </a:lvl3pPr>
            <a:lvl4pPr marL="962495" indent="0" algn="ctr">
              <a:buNone/>
              <a:defRPr/>
            </a:lvl4pPr>
            <a:lvl5pPr marL="1283329" indent="0" algn="ctr">
              <a:buNone/>
              <a:defRPr/>
            </a:lvl5pPr>
            <a:lvl6pPr marL="1604166" indent="0" algn="ctr">
              <a:buNone/>
              <a:defRPr/>
            </a:lvl6pPr>
            <a:lvl7pPr marL="1924994" indent="0" algn="ctr">
              <a:buNone/>
              <a:defRPr/>
            </a:lvl7pPr>
            <a:lvl8pPr marL="2245831" indent="0" algn="ctr">
              <a:buNone/>
              <a:defRPr/>
            </a:lvl8pPr>
            <a:lvl9pPr marL="256666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7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33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1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4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30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58144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412121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9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7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739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7341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0282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21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672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10795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9030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28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59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899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91" indent="0" algn="ctr">
              <a:buNone/>
              <a:defRPr/>
            </a:lvl2pPr>
            <a:lvl3pPr marL="642585" indent="0" algn="ctr">
              <a:buNone/>
              <a:defRPr/>
            </a:lvl3pPr>
            <a:lvl4pPr marL="963876" indent="0" algn="ctr">
              <a:buNone/>
              <a:defRPr/>
            </a:lvl4pPr>
            <a:lvl5pPr marL="1285171" indent="0" algn="ctr">
              <a:buNone/>
              <a:defRPr/>
            </a:lvl5pPr>
            <a:lvl6pPr marL="1606464" indent="0" algn="ctr">
              <a:buNone/>
              <a:defRPr/>
            </a:lvl6pPr>
            <a:lvl7pPr marL="1927756" indent="0" algn="ctr">
              <a:buNone/>
              <a:defRPr/>
            </a:lvl7pPr>
            <a:lvl8pPr marL="2249051" indent="0" algn="ctr">
              <a:buNone/>
              <a:defRPr/>
            </a:lvl8pPr>
            <a:lvl9pPr marL="25703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2521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4957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4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175" indent="0" algn="ctr">
              <a:buNone/>
              <a:defRPr/>
            </a:lvl2pPr>
            <a:lvl3pPr marL="642354" indent="0" algn="ctr">
              <a:buNone/>
              <a:defRPr/>
            </a:lvl3pPr>
            <a:lvl4pPr marL="963530" indent="0" algn="ctr">
              <a:buNone/>
              <a:defRPr/>
            </a:lvl4pPr>
            <a:lvl5pPr marL="1284710" indent="0" algn="ctr">
              <a:buNone/>
              <a:defRPr/>
            </a:lvl5pPr>
            <a:lvl6pPr marL="1605888" indent="0" algn="ctr">
              <a:buNone/>
              <a:defRPr/>
            </a:lvl6pPr>
            <a:lvl7pPr marL="1927066" indent="0" algn="ctr">
              <a:buNone/>
              <a:defRPr/>
            </a:lvl7pPr>
            <a:lvl8pPr marL="2248246" indent="0" algn="ctr">
              <a:buNone/>
              <a:defRPr/>
            </a:lvl8pPr>
            <a:lvl9pPr marL="256942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66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200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175" indent="0">
              <a:buNone/>
              <a:defRPr sz="1300"/>
            </a:lvl2pPr>
            <a:lvl3pPr marL="642354" indent="0">
              <a:buNone/>
              <a:defRPr sz="1100"/>
            </a:lvl3pPr>
            <a:lvl4pPr marL="963530" indent="0">
              <a:buNone/>
              <a:defRPr sz="1000"/>
            </a:lvl4pPr>
            <a:lvl5pPr marL="1284710" indent="0">
              <a:buNone/>
              <a:defRPr sz="1000"/>
            </a:lvl5pPr>
            <a:lvl6pPr marL="1605888" indent="0">
              <a:buNone/>
              <a:defRPr sz="1000"/>
            </a:lvl6pPr>
            <a:lvl7pPr marL="1927066" indent="0">
              <a:buNone/>
              <a:defRPr sz="1000"/>
            </a:lvl7pPr>
            <a:lvl8pPr marL="2248246" indent="0">
              <a:buNone/>
              <a:defRPr sz="1000"/>
            </a:lvl8pPr>
            <a:lvl9pPr marL="256942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5737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9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6925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175" indent="0">
              <a:buNone/>
              <a:defRPr sz="1400" b="1"/>
            </a:lvl2pPr>
            <a:lvl3pPr marL="642354" indent="0">
              <a:buNone/>
              <a:defRPr sz="1300" b="1"/>
            </a:lvl3pPr>
            <a:lvl4pPr marL="963530" indent="0">
              <a:buNone/>
              <a:defRPr sz="1100" b="1"/>
            </a:lvl4pPr>
            <a:lvl5pPr marL="1284710" indent="0">
              <a:buNone/>
              <a:defRPr sz="1100" b="1"/>
            </a:lvl5pPr>
            <a:lvl6pPr marL="1605888" indent="0">
              <a:buNone/>
              <a:defRPr sz="1100" b="1"/>
            </a:lvl6pPr>
            <a:lvl7pPr marL="1927066" indent="0">
              <a:buNone/>
              <a:defRPr sz="1100" b="1"/>
            </a:lvl7pPr>
            <a:lvl8pPr marL="2248246" indent="0">
              <a:buNone/>
              <a:defRPr sz="1100" b="1"/>
            </a:lvl8pPr>
            <a:lvl9pPr marL="256942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77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838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92939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4" y="273490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4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87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52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52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175" indent="0">
              <a:buNone/>
              <a:defRPr sz="2000"/>
            </a:lvl2pPr>
            <a:lvl3pPr marL="642354" indent="0">
              <a:buNone/>
              <a:defRPr sz="1700"/>
            </a:lvl3pPr>
            <a:lvl4pPr marL="963530" indent="0">
              <a:buNone/>
              <a:defRPr sz="1400"/>
            </a:lvl4pPr>
            <a:lvl5pPr marL="1284710" indent="0">
              <a:buNone/>
              <a:defRPr sz="1400"/>
            </a:lvl5pPr>
            <a:lvl6pPr marL="1605888" indent="0">
              <a:buNone/>
              <a:defRPr sz="1400"/>
            </a:lvl6pPr>
            <a:lvl7pPr marL="1927066" indent="0">
              <a:buNone/>
              <a:defRPr sz="1400"/>
            </a:lvl7pPr>
            <a:lvl8pPr marL="2248246" indent="0">
              <a:buNone/>
              <a:defRPr sz="1400"/>
            </a:lvl8pPr>
            <a:lvl9pPr marL="256942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52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175" indent="0">
              <a:buNone/>
              <a:defRPr sz="800"/>
            </a:lvl2pPr>
            <a:lvl3pPr marL="642354" indent="0">
              <a:buNone/>
              <a:defRPr sz="700"/>
            </a:lvl3pPr>
            <a:lvl4pPr marL="963530" indent="0">
              <a:buNone/>
              <a:defRPr sz="600"/>
            </a:lvl4pPr>
            <a:lvl5pPr marL="1284710" indent="0">
              <a:buNone/>
              <a:defRPr sz="600"/>
            </a:lvl5pPr>
            <a:lvl6pPr marL="1605888" indent="0">
              <a:buNone/>
              <a:defRPr sz="600"/>
            </a:lvl6pPr>
            <a:lvl7pPr marL="1927066" indent="0">
              <a:buNone/>
              <a:defRPr sz="600"/>
            </a:lvl7pPr>
            <a:lvl8pPr marL="2248246" indent="0">
              <a:buNone/>
              <a:defRPr sz="600"/>
            </a:lvl8pPr>
            <a:lvl9pPr marL="256942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59042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50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6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798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9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728" indent="0" algn="ctr">
              <a:buNone/>
              <a:defRPr/>
            </a:lvl2pPr>
            <a:lvl3pPr marL="641463" indent="0" algn="ctr">
              <a:buNone/>
              <a:defRPr/>
            </a:lvl3pPr>
            <a:lvl4pPr marL="962200" indent="0" algn="ctr">
              <a:buNone/>
              <a:defRPr/>
            </a:lvl4pPr>
            <a:lvl5pPr marL="1282935" indent="0" algn="ctr">
              <a:buNone/>
              <a:defRPr/>
            </a:lvl5pPr>
            <a:lvl6pPr marL="1603674" indent="0" algn="ctr">
              <a:buNone/>
              <a:defRPr/>
            </a:lvl6pPr>
            <a:lvl7pPr marL="1924402" indent="0" algn="ctr">
              <a:buNone/>
              <a:defRPr/>
            </a:lvl7pPr>
            <a:lvl8pPr marL="2245141" indent="0" algn="ctr">
              <a:buNone/>
              <a:defRPr/>
            </a:lvl8pPr>
            <a:lvl9pPr marL="256587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93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422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728" indent="0">
              <a:buNone/>
              <a:defRPr sz="1300"/>
            </a:lvl2pPr>
            <a:lvl3pPr marL="641463" indent="0">
              <a:buNone/>
              <a:defRPr sz="1100"/>
            </a:lvl3pPr>
            <a:lvl4pPr marL="962200" indent="0">
              <a:buNone/>
              <a:defRPr sz="1000"/>
            </a:lvl4pPr>
            <a:lvl5pPr marL="1282935" indent="0">
              <a:buNone/>
              <a:defRPr sz="1000"/>
            </a:lvl5pPr>
            <a:lvl6pPr marL="1603674" indent="0">
              <a:buNone/>
              <a:defRPr sz="1000"/>
            </a:lvl6pPr>
            <a:lvl7pPr marL="1924402" indent="0">
              <a:buNone/>
              <a:defRPr sz="1000"/>
            </a:lvl7pPr>
            <a:lvl8pPr marL="2245141" indent="0">
              <a:buNone/>
              <a:defRPr sz="1000"/>
            </a:lvl8pPr>
            <a:lvl9pPr marL="256587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5701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425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28" indent="0">
              <a:buNone/>
              <a:defRPr sz="1400" b="1"/>
            </a:lvl2pPr>
            <a:lvl3pPr marL="641463" indent="0">
              <a:buNone/>
              <a:defRPr sz="1300" b="1"/>
            </a:lvl3pPr>
            <a:lvl4pPr marL="962200" indent="0">
              <a:buNone/>
              <a:defRPr sz="1100" b="1"/>
            </a:lvl4pPr>
            <a:lvl5pPr marL="1282935" indent="0">
              <a:buNone/>
              <a:defRPr sz="1100" b="1"/>
            </a:lvl5pPr>
            <a:lvl6pPr marL="1603674" indent="0">
              <a:buNone/>
              <a:defRPr sz="1100" b="1"/>
            </a:lvl6pPr>
            <a:lvl7pPr marL="1924402" indent="0">
              <a:buNone/>
              <a:defRPr sz="1100" b="1"/>
            </a:lvl7pPr>
            <a:lvl8pPr marL="2245141" indent="0">
              <a:buNone/>
              <a:defRPr sz="1100" b="1"/>
            </a:lvl8pPr>
            <a:lvl9pPr marL="256587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728" indent="0">
              <a:buNone/>
              <a:defRPr sz="1400" b="1"/>
            </a:lvl2pPr>
            <a:lvl3pPr marL="641463" indent="0">
              <a:buNone/>
              <a:defRPr sz="1300" b="1"/>
            </a:lvl3pPr>
            <a:lvl4pPr marL="962200" indent="0">
              <a:buNone/>
              <a:defRPr sz="1100" b="1"/>
            </a:lvl4pPr>
            <a:lvl5pPr marL="1282935" indent="0">
              <a:buNone/>
              <a:defRPr sz="1100" b="1"/>
            </a:lvl5pPr>
            <a:lvl6pPr marL="1603674" indent="0">
              <a:buNone/>
              <a:defRPr sz="1100" b="1"/>
            </a:lvl6pPr>
            <a:lvl7pPr marL="1924402" indent="0">
              <a:buNone/>
              <a:defRPr sz="1100" b="1"/>
            </a:lvl7pPr>
            <a:lvl8pPr marL="2245141" indent="0">
              <a:buNone/>
              <a:defRPr sz="1100" b="1"/>
            </a:lvl8pPr>
            <a:lvl9pPr marL="256587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27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805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283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91" indent="0">
              <a:buNone/>
              <a:defRPr sz="1300"/>
            </a:lvl2pPr>
            <a:lvl3pPr marL="642585" indent="0">
              <a:buNone/>
              <a:defRPr sz="1100"/>
            </a:lvl3pPr>
            <a:lvl4pPr marL="963876" indent="0">
              <a:buNone/>
              <a:defRPr sz="1000"/>
            </a:lvl4pPr>
            <a:lvl5pPr marL="1285171" indent="0">
              <a:buNone/>
              <a:defRPr sz="1000"/>
            </a:lvl5pPr>
            <a:lvl6pPr marL="1606464" indent="0">
              <a:buNone/>
              <a:defRPr sz="1000"/>
            </a:lvl6pPr>
            <a:lvl7pPr marL="1927756" indent="0">
              <a:buNone/>
              <a:defRPr sz="1000"/>
            </a:lvl7pPr>
            <a:lvl8pPr marL="2249051" indent="0">
              <a:buNone/>
              <a:defRPr sz="1000"/>
            </a:lvl8pPr>
            <a:lvl9pPr marL="257034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1" y="27351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728" indent="0">
              <a:buNone/>
              <a:defRPr sz="800"/>
            </a:lvl2pPr>
            <a:lvl3pPr marL="641463" indent="0">
              <a:buNone/>
              <a:defRPr sz="700"/>
            </a:lvl3pPr>
            <a:lvl4pPr marL="962200" indent="0">
              <a:buNone/>
              <a:defRPr sz="600"/>
            </a:lvl4pPr>
            <a:lvl5pPr marL="1282935" indent="0">
              <a:buNone/>
              <a:defRPr sz="600"/>
            </a:lvl5pPr>
            <a:lvl6pPr marL="1603674" indent="0">
              <a:buNone/>
              <a:defRPr sz="600"/>
            </a:lvl6pPr>
            <a:lvl7pPr marL="1924402" indent="0">
              <a:buNone/>
              <a:defRPr sz="600"/>
            </a:lvl7pPr>
            <a:lvl8pPr marL="2245141" indent="0">
              <a:buNone/>
              <a:defRPr sz="600"/>
            </a:lvl8pPr>
            <a:lvl9pPr marL="256587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5667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728" indent="0">
              <a:buNone/>
              <a:defRPr sz="2000"/>
            </a:lvl2pPr>
            <a:lvl3pPr marL="641463" indent="0">
              <a:buNone/>
              <a:defRPr sz="1700"/>
            </a:lvl3pPr>
            <a:lvl4pPr marL="962200" indent="0">
              <a:buNone/>
              <a:defRPr sz="1400"/>
            </a:lvl4pPr>
            <a:lvl5pPr marL="1282935" indent="0">
              <a:buNone/>
              <a:defRPr sz="1400"/>
            </a:lvl5pPr>
            <a:lvl6pPr marL="1603674" indent="0">
              <a:buNone/>
              <a:defRPr sz="1400"/>
            </a:lvl6pPr>
            <a:lvl7pPr marL="1924402" indent="0">
              <a:buNone/>
              <a:defRPr sz="1400"/>
            </a:lvl7pPr>
            <a:lvl8pPr marL="2245141" indent="0">
              <a:buNone/>
              <a:defRPr sz="1400"/>
            </a:lvl8pPr>
            <a:lvl9pPr marL="256587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728" indent="0">
              <a:buNone/>
              <a:defRPr sz="800"/>
            </a:lvl2pPr>
            <a:lvl3pPr marL="641463" indent="0">
              <a:buNone/>
              <a:defRPr sz="700"/>
            </a:lvl3pPr>
            <a:lvl4pPr marL="962200" indent="0">
              <a:buNone/>
              <a:defRPr sz="600"/>
            </a:lvl4pPr>
            <a:lvl5pPr marL="1282935" indent="0">
              <a:buNone/>
              <a:defRPr sz="600"/>
            </a:lvl5pPr>
            <a:lvl6pPr marL="1603674" indent="0">
              <a:buNone/>
              <a:defRPr sz="600"/>
            </a:lvl6pPr>
            <a:lvl7pPr marL="1924402" indent="0">
              <a:buNone/>
              <a:defRPr sz="600"/>
            </a:lvl7pPr>
            <a:lvl8pPr marL="2245141" indent="0">
              <a:buNone/>
              <a:defRPr sz="600"/>
            </a:lvl8pPr>
            <a:lvl9pPr marL="256587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32791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675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13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565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6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25" indent="0" algn="ctr">
              <a:buNone/>
              <a:defRPr/>
            </a:lvl2pPr>
            <a:lvl3pPr marL="642453" indent="0" algn="ctr">
              <a:buNone/>
              <a:defRPr/>
            </a:lvl3pPr>
            <a:lvl4pPr marL="963678" indent="0" algn="ctr">
              <a:buNone/>
              <a:defRPr/>
            </a:lvl4pPr>
            <a:lvl5pPr marL="1284908" indent="0" algn="ctr">
              <a:buNone/>
              <a:defRPr/>
            </a:lvl5pPr>
            <a:lvl6pPr marL="1606134" indent="0" algn="ctr">
              <a:buNone/>
              <a:defRPr/>
            </a:lvl6pPr>
            <a:lvl7pPr marL="1927362" indent="0" algn="ctr">
              <a:buNone/>
              <a:defRPr/>
            </a:lvl7pPr>
            <a:lvl8pPr marL="2248591" indent="0" algn="ctr">
              <a:buNone/>
              <a:defRPr/>
            </a:lvl8pPr>
            <a:lvl9pPr marL="25698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929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153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25" indent="0">
              <a:buNone/>
              <a:defRPr sz="1300"/>
            </a:lvl2pPr>
            <a:lvl3pPr marL="642453" indent="0">
              <a:buNone/>
              <a:defRPr sz="1100"/>
            </a:lvl3pPr>
            <a:lvl4pPr marL="963678" indent="0">
              <a:buNone/>
              <a:defRPr sz="1000"/>
            </a:lvl4pPr>
            <a:lvl5pPr marL="1284908" indent="0">
              <a:buNone/>
              <a:defRPr sz="1000"/>
            </a:lvl5pPr>
            <a:lvl6pPr marL="1606134" indent="0">
              <a:buNone/>
              <a:defRPr sz="1000"/>
            </a:lvl6pPr>
            <a:lvl7pPr marL="1927362" indent="0">
              <a:buNone/>
              <a:defRPr sz="1000"/>
            </a:lvl7pPr>
            <a:lvl8pPr marL="2248591" indent="0">
              <a:buNone/>
              <a:defRPr sz="1000"/>
            </a:lvl8pPr>
            <a:lvl9pPr marL="256981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891474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1186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25" indent="0">
              <a:buNone/>
              <a:defRPr sz="1400" b="1"/>
            </a:lvl2pPr>
            <a:lvl3pPr marL="642453" indent="0">
              <a:buNone/>
              <a:defRPr sz="1300" b="1"/>
            </a:lvl3pPr>
            <a:lvl4pPr marL="963678" indent="0">
              <a:buNone/>
              <a:defRPr sz="1100" b="1"/>
            </a:lvl4pPr>
            <a:lvl5pPr marL="1284908" indent="0">
              <a:buNone/>
              <a:defRPr sz="1100" b="1"/>
            </a:lvl5pPr>
            <a:lvl6pPr marL="1606134" indent="0">
              <a:buNone/>
              <a:defRPr sz="1100" b="1"/>
            </a:lvl6pPr>
            <a:lvl7pPr marL="1927362" indent="0">
              <a:buNone/>
              <a:defRPr sz="1100" b="1"/>
            </a:lvl7pPr>
            <a:lvl8pPr marL="2248591" indent="0">
              <a:buNone/>
              <a:defRPr sz="1100" b="1"/>
            </a:lvl8pPr>
            <a:lvl9pPr marL="256981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388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87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95745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1" y="27348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7759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25" indent="0">
              <a:buNone/>
              <a:defRPr sz="2000"/>
            </a:lvl2pPr>
            <a:lvl3pPr marL="642453" indent="0">
              <a:buNone/>
              <a:defRPr sz="1700"/>
            </a:lvl3pPr>
            <a:lvl4pPr marL="963678" indent="0">
              <a:buNone/>
              <a:defRPr sz="1400"/>
            </a:lvl4pPr>
            <a:lvl5pPr marL="1284908" indent="0">
              <a:buNone/>
              <a:defRPr sz="1400"/>
            </a:lvl5pPr>
            <a:lvl6pPr marL="1606134" indent="0">
              <a:buNone/>
              <a:defRPr sz="1400"/>
            </a:lvl6pPr>
            <a:lvl7pPr marL="1927362" indent="0">
              <a:buNone/>
              <a:defRPr sz="1400"/>
            </a:lvl7pPr>
            <a:lvl8pPr marL="2248591" indent="0">
              <a:buNone/>
              <a:defRPr sz="1400"/>
            </a:lvl8pPr>
            <a:lvl9pPr marL="2569817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25" indent="0">
              <a:buNone/>
              <a:defRPr sz="800"/>
            </a:lvl2pPr>
            <a:lvl3pPr marL="642453" indent="0">
              <a:buNone/>
              <a:defRPr sz="700"/>
            </a:lvl3pPr>
            <a:lvl4pPr marL="963678" indent="0">
              <a:buNone/>
              <a:defRPr sz="600"/>
            </a:lvl4pPr>
            <a:lvl5pPr marL="1284908" indent="0">
              <a:buNone/>
              <a:defRPr sz="600"/>
            </a:lvl5pPr>
            <a:lvl6pPr marL="1606134" indent="0">
              <a:buNone/>
              <a:defRPr sz="600"/>
            </a:lvl6pPr>
            <a:lvl7pPr marL="1927362" indent="0">
              <a:buNone/>
              <a:defRPr sz="600"/>
            </a:lvl7pPr>
            <a:lvl8pPr marL="2248591" indent="0">
              <a:buNone/>
              <a:defRPr sz="600"/>
            </a:lvl8pPr>
            <a:lvl9pPr marL="256981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77131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6559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3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009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91" indent="0">
              <a:buNone/>
              <a:defRPr sz="1400" b="1"/>
            </a:lvl2pPr>
            <a:lvl3pPr marL="642585" indent="0">
              <a:buNone/>
              <a:defRPr sz="1300" b="1"/>
            </a:lvl3pPr>
            <a:lvl4pPr marL="963876" indent="0">
              <a:buNone/>
              <a:defRPr sz="1100" b="1"/>
            </a:lvl4pPr>
            <a:lvl5pPr marL="1285171" indent="0">
              <a:buNone/>
              <a:defRPr sz="1100" b="1"/>
            </a:lvl5pPr>
            <a:lvl6pPr marL="1606464" indent="0">
              <a:buNone/>
              <a:defRPr sz="1100" b="1"/>
            </a:lvl6pPr>
            <a:lvl7pPr marL="1927756" indent="0">
              <a:buNone/>
              <a:defRPr sz="1100" b="1"/>
            </a:lvl7pPr>
            <a:lvl8pPr marL="2249051" indent="0">
              <a:buNone/>
              <a:defRPr sz="1100" b="1"/>
            </a:lvl8pPr>
            <a:lvl9pPr marL="257034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48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91" indent="0">
              <a:buNone/>
              <a:defRPr sz="2000"/>
            </a:lvl2pPr>
            <a:lvl3pPr marL="642585" indent="0">
              <a:buNone/>
              <a:defRPr sz="1700"/>
            </a:lvl3pPr>
            <a:lvl4pPr marL="963876" indent="0">
              <a:buNone/>
              <a:defRPr sz="1400"/>
            </a:lvl4pPr>
            <a:lvl5pPr marL="1285171" indent="0">
              <a:buNone/>
              <a:defRPr sz="1400"/>
            </a:lvl5pPr>
            <a:lvl6pPr marL="1606464" indent="0">
              <a:buNone/>
              <a:defRPr sz="1400"/>
            </a:lvl6pPr>
            <a:lvl7pPr marL="1927756" indent="0">
              <a:buNone/>
              <a:defRPr sz="1400"/>
            </a:lvl7pPr>
            <a:lvl8pPr marL="2249051" indent="0">
              <a:buNone/>
              <a:defRPr sz="1400"/>
            </a:lvl8pPr>
            <a:lvl9pPr marL="257034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91" indent="0">
              <a:buNone/>
              <a:defRPr sz="800"/>
            </a:lvl2pPr>
            <a:lvl3pPr marL="642585" indent="0">
              <a:buNone/>
              <a:defRPr sz="700"/>
            </a:lvl3pPr>
            <a:lvl4pPr marL="963876" indent="0">
              <a:buNone/>
              <a:defRPr sz="600"/>
            </a:lvl4pPr>
            <a:lvl5pPr marL="1285171" indent="0">
              <a:buNone/>
              <a:defRPr sz="600"/>
            </a:lvl5pPr>
            <a:lvl6pPr marL="1606464" indent="0">
              <a:buNone/>
              <a:defRPr sz="600"/>
            </a:lvl6pPr>
            <a:lvl7pPr marL="1927756" indent="0">
              <a:buNone/>
              <a:defRPr sz="600"/>
            </a:lvl7pPr>
            <a:lvl8pPr marL="2249051" indent="0">
              <a:buNone/>
              <a:defRPr sz="600"/>
            </a:lvl8pPr>
            <a:lvl9pPr marL="257034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827" indent="0">
              <a:buNone/>
              <a:defRPr sz="1300"/>
            </a:lvl2pPr>
            <a:lvl3pPr marL="641661" indent="0">
              <a:buNone/>
              <a:defRPr sz="1100"/>
            </a:lvl3pPr>
            <a:lvl4pPr marL="962495" indent="0">
              <a:buNone/>
              <a:defRPr sz="1000"/>
            </a:lvl4pPr>
            <a:lvl5pPr marL="1283329" indent="0">
              <a:buNone/>
              <a:defRPr sz="1000"/>
            </a:lvl5pPr>
            <a:lvl6pPr marL="1604166" indent="0">
              <a:buNone/>
              <a:defRPr sz="1000"/>
            </a:lvl6pPr>
            <a:lvl7pPr marL="1924994" indent="0">
              <a:buNone/>
              <a:defRPr sz="1000"/>
            </a:lvl7pPr>
            <a:lvl8pPr marL="2245831" indent="0">
              <a:buNone/>
              <a:defRPr sz="1000"/>
            </a:lvl8pPr>
            <a:lvl9pPr marL="256666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10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827" indent="0">
              <a:buNone/>
              <a:defRPr sz="1400" b="1"/>
            </a:lvl2pPr>
            <a:lvl3pPr marL="641661" indent="0">
              <a:buNone/>
              <a:defRPr sz="1300" b="1"/>
            </a:lvl3pPr>
            <a:lvl4pPr marL="962495" indent="0">
              <a:buNone/>
              <a:defRPr sz="1100" b="1"/>
            </a:lvl4pPr>
            <a:lvl5pPr marL="1283329" indent="0">
              <a:buNone/>
              <a:defRPr sz="1100" b="1"/>
            </a:lvl5pPr>
            <a:lvl6pPr marL="1604166" indent="0">
              <a:buNone/>
              <a:defRPr sz="1100" b="1"/>
            </a:lvl6pPr>
            <a:lvl7pPr marL="1924994" indent="0">
              <a:buNone/>
              <a:defRPr sz="1100" b="1"/>
            </a:lvl7pPr>
            <a:lvl8pPr marL="2245831" indent="0">
              <a:buNone/>
              <a:defRPr sz="1100" b="1"/>
            </a:lvl8pPr>
            <a:lvl9pPr marL="256666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1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10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392" tIns="45697" rIns="91392" bIns="45697"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 lIns="91392" tIns="45697" rIns="91392" bIns="4569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392" tIns="45697" rIns="91392" bIns="45697"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10"/>
            <a:ext cx="8229600" cy="4525963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 lIns="91392" tIns="45697" rIns="91392" bIns="4569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6964" indent="0" algn="ctr">
              <a:buNone/>
              <a:defRPr/>
            </a:lvl2pPr>
            <a:lvl3pPr marL="913930" indent="0" algn="ctr">
              <a:buNone/>
              <a:defRPr/>
            </a:lvl3pPr>
            <a:lvl4pPr marL="1370900" indent="0" algn="ctr">
              <a:buNone/>
              <a:defRPr/>
            </a:lvl4pPr>
            <a:lvl5pPr marL="1827865" indent="0" algn="ctr">
              <a:buNone/>
              <a:defRPr/>
            </a:lvl5pPr>
            <a:lvl6pPr marL="2284830" indent="0" algn="ctr">
              <a:buNone/>
              <a:defRPr/>
            </a:lvl6pPr>
            <a:lvl7pPr marL="2741799" indent="0" algn="ctr">
              <a:buNone/>
              <a:defRPr/>
            </a:lvl7pPr>
            <a:lvl8pPr marL="3198760" indent="0" algn="ctr">
              <a:buNone/>
              <a:defRPr/>
            </a:lvl8pPr>
            <a:lvl9pPr marL="365573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511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64" indent="0">
              <a:buNone/>
              <a:defRPr sz="1800"/>
            </a:lvl2pPr>
            <a:lvl3pPr marL="913930" indent="0">
              <a:buNone/>
              <a:defRPr sz="1600"/>
            </a:lvl3pPr>
            <a:lvl4pPr marL="1370900" indent="0">
              <a:buNone/>
              <a:defRPr sz="1400"/>
            </a:lvl4pPr>
            <a:lvl5pPr marL="1827865" indent="0">
              <a:buNone/>
              <a:defRPr sz="1400"/>
            </a:lvl5pPr>
            <a:lvl6pPr marL="2284830" indent="0">
              <a:buNone/>
              <a:defRPr sz="1400"/>
            </a:lvl6pPr>
            <a:lvl7pPr marL="2741799" indent="0">
              <a:buNone/>
              <a:defRPr sz="1400"/>
            </a:lvl7pPr>
            <a:lvl8pPr marL="3198760" indent="0">
              <a:buNone/>
              <a:defRPr sz="1400"/>
            </a:lvl8pPr>
            <a:lvl9pPr marL="365573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4" indent="0">
              <a:buNone/>
              <a:defRPr sz="2000" b="1"/>
            </a:lvl2pPr>
            <a:lvl3pPr marL="913930" indent="0">
              <a:buNone/>
              <a:defRPr sz="1800" b="1"/>
            </a:lvl3pPr>
            <a:lvl4pPr marL="1370900" indent="0">
              <a:buNone/>
              <a:defRPr sz="1600" b="1"/>
            </a:lvl4pPr>
            <a:lvl5pPr marL="1827865" indent="0">
              <a:buNone/>
              <a:defRPr sz="1600" b="1"/>
            </a:lvl5pPr>
            <a:lvl6pPr marL="2284830" indent="0">
              <a:buNone/>
              <a:defRPr sz="1600" b="1"/>
            </a:lvl6pPr>
            <a:lvl7pPr marL="2741799" indent="0">
              <a:buNone/>
              <a:defRPr sz="1600" b="1"/>
            </a:lvl7pPr>
            <a:lvl8pPr marL="3198760" indent="0">
              <a:buNone/>
              <a:defRPr sz="1600" b="1"/>
            </a:lvl8pPr>
            <a:lvl9pPr marL="3655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64" indent="0">
              <a:buNone/>
              <a:defRPr sz="2800"/>
            </a:lvl2pPr>
            <a:lvl3pPr marL="913930" indent="0">
              <a:buNone/>
              <a:defRPr sz="2400"/>
            </a:lvl3pPr>
            <a:lvl4pPr marL="1370900" indent="0">
              <a:buNone/>
              <a:defRPr sz="2000"/>
            </a:lvl4pPr>
            <a:lvl5pPr marL="1827865" indent="0">
              <a:buNone/>
              <a:defRPr sz="2000"/>
            </a:lvl5pPr>
            <a:lvl6pPr marL="2284830" indent="0">
              <a:buNone/>
              <a:defRPr sz="2000"/>
            </a:lvl6pPr>
            <a:lvl7pPr marL="2741799" indent="0">
              <a:buNone/>
              <a:defRPr sz="2000"/>
            </a:lvl7pPr>
            <a:lvl8pPr marL="3198760" indent="0">
              <a:buNone/>
              <a:defRPr sz="2000"/>
            </a:lvl8pPr>
            <a:lvl9pPr marL="36557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64" indent="0">
              <a:buNone/>
              <a:defRPr sz="1200"/>
            </a:lvl2pPr>
            <a:lvl3pPr marL="913930" indent="0">
              <a:buNone/>
              <a:defRPr sz="1000"/>
            </a:lvl3pPr>
            <a:lvl4pPr marL="1370900" indent="0">
              <a:buNone/>
              <a:defRPr sz="900"/>
            </a:lvl4pPr>
            <a:lvl5pPr marL="1827865" indent="0">
              <a:buNone/>
              <a:defRPr sz="900"/>
            </a:lvl5pPr>
            <a:lvl6pPr marL="2284830" indent="0">
              <a:buNone/>
              <a:defRPr sz="900"/>
            </a:lvl6pPr>
            <a:lvl7pPr marL="2741799" indent="0">
              <a:buNone/>
              <a:defRPr sz="900"/>
            </a:lvl7pPr>
            <a:lvl8pPr marL="3198760" indent="0">
              <a:buNone/>
              <a:defRPr sz="900"/>
            </a:lvl8pPr>
            <a:lvl9pPr marL="3655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3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73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827" indent="0">
              <a:buNone/>
              <a:defRPr sz="2000"/>
            </a:lvl2pPr>
            <a:lvl3pPr marL="641661" indent="0">
              <a:buNone/>
              <a:defRPr sz="1700"/>
            </a:lvl3pPr>
            <a:lvl4pPr marL="962495" indent="0">
              <a:buNone/>
              <a:defRPr sz="1400"/>
            </a:lvl4pPr>
            <a:lvl5pPr marL="1283329" indent="0">
              <a:buNone/>
              <a:defRPr sz="1400"/>
            </a:lvl5pPr>
            <a:lvl6pPr marL="1604166" indent="0">
              <a:buNone/>
              <a:defRPr sz="1400"/>
            </a:lvl6pPr>
            <a:lvl7pPr marL="1924994" indent="0">
              <a:buNone/>
              <a:defRPr sz="1400"/>
            </a:lvl7pPr>
            <a:lvl8pPr marL="2245831" indent="0">
              <a:buNone/>
              <a:defRPr sz="1400"/>
            </a:lvl8pPr>
            <a:lvl9pPr marL="256666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73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827" indent="0">
              <a:buNone/>
              <a:defRPr sz="800"/>
            </a:lvl2pPr>
            <a:lvl3pPr marL="641661" indent="0">
              <a:buNone/>
              <a:defRPr sz="700"/>
            </a:lvl3pPr>
            <a:lvl4pPr marL="962495" indent="0">
              <a:buNone/>
              <a:defRPr sz="600"/>
            </a:lvl4pPr>
            <a:lvl5pPr marL="1283329" indent="0">
              <a:buNone/>
              <a:defRPr sz="600"/>
            </a:lvl5pPr>
            <a:lvl6pPr marL="1604166" indent="0">
              <a:buNone/>
              <a:defRPr sz="600"/>
            </a:lvl6pPr>
            <a:lvl7pPr marL="1924994" indent="0">
              <a:buNone/>
              <a:defRPr sz="600"/>
            </a:lvl7pPr>
            <a:lvl8pPr marL="2245831" indent="0">
              <a:buNone/>
              <a:defRPr sz="600"/>
            </a:lvl8pPr>
            <a:lvl9pPr marL="256666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7" y="194671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42" tIns="35642" rIns="35642" bIns="356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953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827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661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495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329" algn="ctr" defTabSz="409953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35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71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085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443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796" indent="-267355" algn="l" defTabSz="409953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633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466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298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129" indent="-267355" algn="l" defTabSz="409953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827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495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329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166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994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83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6661" algn="l" defTabSz="64166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2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11/10/2015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8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892980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3" tIns="35683" rIns="35683" bIns="3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892980" y="1946683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3" tIns="35683" rIns="35683" bIns="356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7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605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175" algn="ctr" defTabSz="41039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354" algn="ctr" defTabSz="41039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530" algn="ctr" defTabSz="41039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710" algn="ctr" defTabSz="410394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265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1001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798728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6461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4191" indent="-263265" algn="l" defTabSz="40605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418" indent="-267646" algn="l" defTabSz="41039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591" indent="-267646" algn="l" defTabSz="41039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1772" indent="-267646" algn="l" defTabSz="41039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2945" indent="-267646" algn="l" defTabSz="410394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175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354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53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710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5888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066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246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423" algn="l" defTabSz="64235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1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1" tIns="35631" rIns="35631" bIns="35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13" y="1946716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31" tIns="35631" rIns="35631" bIns="35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958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82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728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463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200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2935" algn="ctr" defTabSz="40982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272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549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1839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116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6384" indent="-267272" algn="l" defTabSz="40982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7123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7859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8592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19325" indent="-267272" algn="l" defTabSz="40982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728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463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200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2935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3674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4402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5141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5873" algn="l" defTabSz="64146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83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83" y="1946686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89" tIns="35689" rIns="35689" bIns="356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060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457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25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453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678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4908" algn="ctr" defTabSz="41045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687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375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069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755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444" indent="-267687" algn="l" defTabSz="410457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673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0896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125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350" indent="-267687" algn="l" defTabSz="41045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25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453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67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4908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134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362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591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9817" algn="l" defTabSz="64245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9" y="194668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7" tIns="35697" rIns="35697" bIns="3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541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9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85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876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171" algn="ctr" defTabSz="41054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74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486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233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0974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8719" indent="-267743" algn="l" defTabSz="410541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01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303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597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890" indent="-267743" algn="l" defTabSz="41054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9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85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87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17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46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756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051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344" algn="l" defTabSz="6425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2" tIns="45697" rIns="91392" bIns="456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412" indent="-22848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380" indent="-22848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35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316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2" tIns="45697" rIns="91392" bIns="4569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393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393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9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39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09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78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27" indent="-342727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70" indent="-28560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412" indent="-22848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380" indent="-22848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350" indent="-22848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316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280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248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211" indent="-2284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4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65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99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6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0" algn="l" defTabSz="9139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fRoZaO7wE1mY2M&amp;tbnid=S_IVv9q0y3ZOjM:&amp;ved=0CAUQjRw&amp;url=http://www.jointline-group.co.uk/airfield-marking-grooving.php&amp;ei=9QZfU5OuDIr-2gW_p4GYDg&amp;bvm=bv.65397613,d.b2I&amp;psig=AFQjCNH0FLwEBISPiNlie6NAiLJfwI3o5w&amp;ust=139882301049824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com/url?sa=i&amp;rct=j&amp;q=&amp;esrc=s&amp;frm=1&amp;source=images&amp;cd=&amp;cad=rja&amp;uact=8&amp;docid=_25MfeX8Ov9tEM&amp;tbnid=9ebVwNv1CNvyCM:&amp;ved=0CAUQjRw&amp;url=https://www.tsp2.org/2012/09/13/news-from-the-international-grooving-grinding-association-igga-4/&amp;ei=EAdfU7n0NMeb3AWzxYGYCg&amp;bvm=bv.65397613,d.b2I&amp;psig=AFQjCNH0FLwEBISPiNlie6NAiLJfwI3o5w&amp;ust=1398823010498248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uact=8&amp;docid=fRoZaO7wE1mY2M&amp;tbnid=S_IVv9q0y3ZOjM:&amp;ved=0CAUQjRw&amp;url=http://www.jointline-group.co.uk/airfield-marking-grooving.php&amp;ei=9QZfU5OuDIr-2gW_p4GYDg&amp;bvm=bv.65397613,d.b2I&amp;psig=AFQjCNH0FLwEBISPiNlie6NAiLJfwI3o5w&amp;ust=139882301049824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com/url?sa=i&amp;rct=j&amp;q=&amp;esrc=s&amp;frm=1&amp;source=images&amp;cd=&amp;cad=rja&amp;uact=8&amp;docid=_25MfeX8Ov9tEM&amp;tbnid=9ebVwNv1CNvyCM:&amp;ved=0CAUQjRw&amp;url=https://www.tsp2.org/2012/09/13/news-from-the-international-grooving-grinding-association-igga-4/&amp;ei=EAdfU7n0NMeb3AWzxYGYCg&amp;bvm=bv.65397613,d.b2I&amp;psig=AFQjCNH0FLwEBISPiNlie6NAiLJfwI3o5w&amp;ust=1398823010498248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url?sa=i&amp;rct=j&amp;q=&amp;esrc=s&amp;frm=1&amp;source=images&amp;cd=&amp;cad=rja&amp;uact=8&amp;docid=VL4Zy8zKVbXVCM&amp;tbnid=6uJ1KRGNzl5BGM:&amp;ved=0CAUQjRw&amp;url=http://mysterywallpaper.blogspot.com/2012/11/boeing-aircraft-take-off.html&amp;ei=cQhfU5-FAear2QXuuYCQCw&amp;bvm=bv.65397613,d.b2I&amp;psig=AFQjCNE4g9LHn9NTmThRNw01iz4sD9KmKA&amp;ust=1398823400273913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Any </a:t>
            </a:r>
            <a:r>
              <a:rPr lang="en-US" altLang="en-US" sz="2500" b="1" dirty="0">
                <a:solidFill>
                  <a:schemeClr val="tx1"/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tx1"/>
                </a:solidFill>
              </a:rPr>
              <a:t>downsloping</a:t>
            </a:r>
            <a:r>
              <a:rPr lang="en-US" altLang="en-US" sz="2500" b="1" dirty="0">
                <a:solidFill>
                  <a:schemeClr val="tx1"/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Runway Surface and Gradient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8264"/>
            <a:ext cx="4800600" cy="483193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 </a:t>
            </a:r>
            <a:r>
              <a:rPr lang="en-US" sz="2800" b="1" dirty="0" err="1">
                <a:solidFill>
                  <a:srgbClr val="FF0000"/>
                </a:solidFill>
              </a:rPr>
              <a:t>downsloping</a:t>
            </a:r>
            <a:r>
              <a:rPr lang="en-US" sz="2800" b="1" dirty="0">
                <a:solidFill>
                  <a:srgbClr val="FF0000"/>
                </a:solidFill>
              </a:rPr>
              <a:t> runway aids in acceleration on takeoff resulting in shorter takeoff distances.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opposite is true when landing, as landing on a </a:t>
            </a:r>
            <a:r>
              <a:rPr lang="en-US" sz="2800" b="1" dirty="0" err="1">
                <a:solidFill>
                  <a:srgbClr val="FF0000"/>
                </a:solidFill>
              </a:rPr>
              <a:t>downsloping</a:t>
            </a:r>
            <a:r>
              <a:rPr lang="en-US" sz="2800" b="1" dirty="0">
                <a:solidFill>
                  <a:srgbClr val="FF0000"/>
                </a:solidFill>
              </a:rPr>
              <a:t> runway increases landing distances. </a:t>
            </a:r>
          </a:p>
        </p:txBody>
      </p:sp>
      <p:pic>
        <p:nvPicPr>
          <p:cNvPr id="6" name="Picture 2" descr="http://www.ascentgroundschool.com/~ascentgr/images/stories/PHAK_images/PHAK_Chapter_9_im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2188"/>
            <a:ext cx="4343400" cy="61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1907 </a:t>
            </a:r>
            <a:r>
              <a:rPr lang="en-US" sz="2800" dirty="0" smtClean="0"/>
              <a:t>— </a:t>
            </a:r>
            <a:r>
              <a:rPr lang="en-US" sz="2800" dirty="0"/>
              <a:t>Louis </a:t>
            </a:r>
            <a:r>
              <a:rPr lang="en-US" sz="2800" dirty="0" err="1"/>
              <a:t>Blériot</a:t>
            </a:r>
            <a:r>
              <a:rPr lang="en-US" sz="2800" dirty="0"/>
              <a:t> introduces what will become the modern configuration of the airplane. </a:t>
            </a:r>
            <a:endParaRPr lang="en-US" sz="2800" dirty="0" smtClean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His </a:t>
            </a:r>
            <a:r>
              <a:rPr lang="en-US" sz="2800" dirty="0" err="1" smtClean="0"/>
              <a:t>Beliot</a:t>
            </a:r>
            <a:r>
              <a:rPr lang="en-US" sz="2800" dirty="0" smtClean="0"/>
              <a:t> VII </a:t>
            </a:r>
            <a:r>
              <a:rPr lang="en-US" sz="2800" dirty="0"/>
              <a:t>has an enclosed or covered fuselage, a single set of wings, a tail unit, and a propeller in front of the engine.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90987" cy="23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13" y="4171795"/>
            <a:ext cx="41342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99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2515491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 smtClean="0"/>
              <a:t>1907 — </a:t>
            </a:r>
            <a:r>
              <a:rPr lang="en-US" sz="2800" dirty="0"/>
              <a:t>Henri Farman makes the first flight in Europe of over one minute in his </a:t>
            </a:r>
            <a:r>
              <a:rPr lang="en-US" sz="2800" dirty="0" err="1"/>
              <a:t>Voisin</a:t>
            </a:r>
            <a:r>
              <a:rPr lang="en-US" sz="2800" dirty="0"/>
              <a:t>-Farman I biplane in France.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43922"/>
            <a:ext cx="3119437" cy="316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36" y="3886200"/>
            <a:ext cx="4096264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12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1949 </a:t>
            </a:r>
            <a:r>
              <a:rPr lang="en-US" sz="2800" dirty="0" smtClean="0"/>
              <a:t>— </a:t>
            </a:r>
            <a:r>
              <a:rPr lang="en-US" sz="2800" dirty="0"/>
              <a:t>McDonnell Aircraft Corp. announces demonstration last week of its XHJD-1 “</a:t>
            </a:r>
            <a:r>
              <a:rPr lang="en-US" sz="2800" dirty="0" err="1"/>
              <a:t>Whirlaway</a:t>
            </a:r>
            <a:r>
              <a:rPr lang="en-US" sz="2800" dirty="0"/>
              <a:t>” twin-engine 20-rotor helicopter to the Air Force's Arctic Rescue Helicopter Evaluation Board at St. Louis, Missouri.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262437" cy="225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76" y="4101376"/>
            <a:ext cx="4973861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8786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1959 </a:t>
            </a:r>
            <a:r>
              <a:rPr lang="en-US" sz="2800" dirty="0" smtClean="0"/>
              <a:t>— </a:t>
            </a:r>
            <a:r>
              <a:rPr lang="en-US" sz="2800" dirty="0"/>
              <a:t>the first Boeing 720 is rolled out at Renton, Washington.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24862"/>
            <a:ext cx="4133850" cy="350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933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523184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1959 </a:t>
            </a:r>
            <a:r>
              <a:rPr lang="en-US" sz="2800" dirty="0" smtClean="0"/>
              <a:t>— </a:t>
            </a:r>
            <a:r>
              <a:rPr lang="en-US" sz="2800" dirty="0"/>
              <a:t>The United States Air Force gives responsibility for the Dyno-Soar project to Boeing and Martin.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843337" cy="2791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71" y="4225142"/>
            <a:ext cx="336020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7" y="4086569"/>
            <a:ext cx="40005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926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November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10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1988 </a:t>
            </a:r>
            <a:r>
              <a:rPr lang="en-US" sz="2800" dirty="0" smtClean="0"/>
              <a:t>— </a:t>
            </a:r>
            <a:r>
              <a:rPr lang="en-US" sz="2800" dirty="0"/>
              <a:t>The United States Air Force reveals existence of the Lockheed F-117A “Nighthawk” stealth fighter. </a:t>
            </a:r>
            <a:endParaRPr lang="en-US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100512" cy="2546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82" y="4114800"/>
            <a:ext cx="374112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95" y="4429124"/>
            <a:ext cx="4356578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28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41516"/>
              </p:ext>
            </p:extLst>
          </p:nvPr>
        </p:nvGraphicFramePr>
        <p:xfrm>
          <a:off x="228824" y="813721"/>
          <a:ext cx="8688587" cy="6430768"/>
        </p:xfrm>
        <a:graphic>
          <a:graphicData uri="http://schemas.openxmlformats.org/drawingml/2006/table">
            <a:tbl>
              <a:tblPr/>
              <a:tblGrid>
                <a:gridCol w="1236762"/>
                <a:gridCol w="1240110"/>
                <a:gridCol w="1243459"/>
                <a:gridCol w="1241227"/>
                <a:gridCol w="1242343"/>
                <a:gridCol w="1243459"/>
                <a:gridCol w="1241227"/>
              </a:tblGrid>
              <a:tr h="273471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SUNDAY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MONDAY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TUESDAY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WEDNESDAY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THURSDAY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FRIDAY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SATURDAY</a:t>
                      </a:r>
                    </a:p>
                  </a:txBody>
                  <a:tcPr marL="60269" marR="60269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112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Altimeter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28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Instruments</a:t>
                      </a:r>
                    </a:p>
                    <a:p>
                      <a:pPr marL="0" marR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Vertical Speed Indicator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29</a:t>
                      </a:r>
                    </a:p>
                    <a:p>
                      <a:pPr marL="0" marR="0" lvl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642882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Airspeed Indicator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12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Gyro Systems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3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 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Instruments 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Magnetic Compass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4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7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Instruments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5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6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8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Flight Manuals Review and 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7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192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8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9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Chapter 10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11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HOLIDAY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12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13</a:t>
                      </a:r>
                      <a:endParaRPr kumimoji="0" lang="en-US" alt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64182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14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280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15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16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17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18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19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Times New Roman" pitchFamily="18" charset="0"/>
                        <a:sym typeface="Helvetica Light" charset="0"/>
                      </a:endParaRP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10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Aircraft Performance</a:t>
                      </a:r>
                    </a:p>
                    <a:p>
                      <a:pPr marL="0" marR="0" lvl="0" indent="0" algn="l" defTabSz="914166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21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156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33"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1pPr>
                      <a:lvl2pPr marL="4556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2pPr>
                      <a:lvl3pPr marL="9128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3pPr>
                      <a:lvl4pPr marL="13700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4pPr>
                      <a:lvl5pPr marL="1827213" algn="l" defTabSz="912813" eaLnBrk="0">
                        <a:spcBef>
                          <a:spcPts val="4200"/>
                        </a:spcBef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5pPr>
                      <a:lvl6pPr marL="22844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6pPr>
                      <a:lvl7pPr marL="27416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7pPr>
                      <a:lvl8pPr marL="31988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8pPr>
                      <a:lvl9pPr marL="3656013" indent="454025" defTabSz="912813" eaLnBrk="0" fontAlgn="base" hangingPunct="0">
                        <a:spcBef>
                          <a:spcPts val="4200"/>
                        </a:spcBef>
                        <a:spcAft>
                          <a:spcPct val="0"/>
                        </a:spcAft>
                        <a:buSzPct val="100000"/>
                        <a:defRPr sz="3400">
                          <a:solidFill>
                            <a:srgbClr val="000000"/>
                          </a:solidFill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defRPr>
                      </a:lvl9pPr>
                    </a:lstStyle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Times New Roman" pitchFamily="18" charset="0"/>
                          <a:sym typeface="Helvetica Light" charset="0"/>
                        </a:rPr>
                        <a:t> </a:t>
                      </a:r>
                    </a:p>
                  </a:txBody>
                  <a:tcPr marL="60269" marR="60269" marT="0" marB="0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150" name="TextBox 2"/>
          <p:cNvSpPr txBox="1">
            <a:spLocks noChangeArrowheads="1"/>
          </p:cNvSpPr>
          <p:nvPr/>
        </p:nvSpPr>
        <p:spPr bwMode="auto">
          <a:xfrm>
            <a:off x="1371602" y="75904"/>
            <a:ext cx="6372191" cy="70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4" tIns="45678" rIns="91354" bIns="45678">
            <a:spAutoFit/>
          </a:bodyPr>
          <a:lstStyle>
            <a:lvl1pPr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7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8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19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0238" indent="-376238" algn="l" defTabSz="1296988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74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46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18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29038" indent="-376238" defTabSz="1296988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en-US" sz="4000" b="1" dirty="0"/>
              <a:t>October / November 2015</a:t>
            </a:r>
          </a:p>
        </p:txBody>
      </p:sp>
      <p:sp>
        <p:nvSpPr>
          <p:cNvPr id="45151" name="Oval 3"/>
          <p:cNvSpPr>
            <a:spLocks noChangeArrowheads="1"/>
          </p:cNvSpPr>
          <p:nvPr/>
        </p:nvSpPr>
        <p:spPr bwMode="auto">
          <a:xfrm>
            <a:off x="2514600" y="3733800"/>
            <a:ext cx="1446609" cy="1691059"/>
          </a:xfrm>
          <a:prstGeom prst="ellipse">
            <a:avLst/>
          </a:prstGeom>
          <a:noFill/>
          <a:ln w="44450" algn="ctr">
            <a:solidFill>
              <a:srgbClr val="0070C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9" tIns="32113" rIns="64229" bIns="32113"/>
          <a:lstStyle>
            <a:lvl1pPr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00"/>
          </a:p>
        </p:txBody>
      </p:sp>
      <p:sp>
        <p:nvSpPr>
          <p:cNvPr id="5" name="Explosion 1 4"/>
          <p:cNvSpPr>
            <a:spLocks noChangeArrowheads="1"/>
          </p:cNvSpPr>
          <p:nvPr/>
        </p:nvSpPr>
        <p:spPr bwMode="auto">
          <a:xfrm>
            <a:off x="3352811" y="1506463"/>
            <a:ext cx="2089355" cy="3200400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9" tIns="32113" rIns="64229" bIns="32113"/>
          <a:lstStyle>
            <a:lvl1pPr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58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39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520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1901825" indent="-377825" algn="l" defTabSz="584200" eaLnBrk="0">
              <a:spcBef>
                <a:spcPts val="4200"/>
              </a:spcBef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3590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8162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2734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730625" indent="-377825" defTabSz="5842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Char char="•"/>
              <a:defRPr sz="38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en-US" altLang="en-US" sz="2500"/>
          </a:p>
        </p:txBody>
      </p:sp>
      <p:sp>
        <p:nvSpPr>
          <p:cNvPr id="6" name="Explosion 1 5"/>
          <p:cNvSpPr>
            <a:spLocks noChangeArrowheads="1"/>
          </p:cNvSpPr>
          <p:nvPr/>
        </p:nvSpPr>
        <p:spPr bwMode="auto">
          <a:xfrm>
            <a:off x="5867400" y="429831"/>
            <a:ext cx="2133600" cy="2676832"/>
          </a:xfrm>
          <a:prstGeom prst="irregularSeal1">
            <a:avLst/>
          </a:prstGeom>
          <a:noFill/>
          <a:ln w="508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51" tIns="32125" rIns="64251" bIns="32125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72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44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16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8813" indent="455613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443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43" y="1752645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75248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2nd Quarter Requirements</a:t>
            </a:r>
            <a:br>
              <a:rPr lang="en-US" sz="4000" b="1" dirty="0"/>
            </a:br>
            <a:r>
              <a:rPr lang="en-US" sz="4000" b="1" dirty="0"/>
              <a:t>(</a:t>
            </a:r>
            <a:r>
              <a:rPr lang="en-US" sz="4000" b="1" dirty="0" smtClean="0"/>
              <a:t>21 </a:t>
            </a:r>
            <a:r>
              <a:rPr lang="en-US" sz="4000" b="1" dirty="0"/>
              <a:t>Class Meetings – Dec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1"/>
            <a:ext cx="9067800" cy="5632150"/>
          </a:xfrm>
          <a:prstGeom prst="rect">
            <a:avLst/>
          </a:prstGeom>
          <a:noFill/>
        </p:spPr>
        <p:txBody>
          <a:bodyPr wrap="square" lIns="91227" tIns="45614" rIns="91227" bIns="45614" rtlCol="0">
            <a:spAutoFit/>
          </a:bodyPr>
          <a:lstStyle/>
          <a:p>
            <a:pPr marL="342138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Private Pilot Syllabus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Must pass written with 80%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Complete ERAU Aviation 101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3 quizzes and 1 test 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138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10942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7" y="1752639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12" tIns="50705" rIns="88712" bIns="50705"/>
          <a:lstStyle/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10 – Aircraft Performance</a:t>
            </a:r>
          </a:p>
          <a:p>
            <a:pPr algn="ctr" defTabSz="91232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80" y="-1951033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868" y="1219205"/>
            <a:ext cx="3909737" cy="50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05" tIns="50705" rIns="50705" bIns="50705" anchor="ctr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65" tIns="32078" rIns="64165" bIns="32078"/>
          <a:lstStyle/>
          <a:p>
            <a:pPr defTabSz="409932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219200"/>
            <a:ext cx="8534549" cy="4054078"/>
          </a:xfrm>
        </p:spPr>
        <p:txBody>
          <a:bodyPr lIns="88712" tIns="50705" rIns="88712" bIns="50705" anchor="t"/>
          <a:lstStyle/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factors that affect aircraft performance.</a:t>
            </a: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how aircraft weight, atmospheric conditions, runway environment, and the fundamental physical laws governing the forces can affect aircraft performance. </a:t>
            </a:r>
          </a:p>
          <a:p>
            <a:pPr marL="76860" indent="0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0944" indent="-294084" defTabSz="912320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868" lvl="1" indent="-153720" defTabSz="912320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70" y="274588"/>
            <a:ext cx="8229823" cy="1143000"/>
          </a:xfrm>
        </p:spPr>
        <p:txBody>
          <a:bodyPr lIns="88712" tIns="50705" rIns="88712" bIns="50705"/>
          <a:lstStyle/>
          <a:p>
            <a:pPr algn="l" defTabSz="912320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71162"/>
            <a:ext cx="4953000" cy="440104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Water on the runways reduces the friction between the tires and the ground, and can reduce braking effectiveness.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This is also true of braking effectiveness when runways are covered in ice.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57588"/>
            <a:ext cx="4249886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5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8265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To help minimize dynamic hydroplaning, </a:t>
            </a:r>
            <a:r>
              <a:rPr lang="en-US" sz="2800" b="1" dirty="0">
                <a:solidFill>
                  <a:srgbClr val="FF0000"/>
                </a:solidFill>
              </a:rPr>
              <a:t>some runways are grooved to help drain off water; most runways are not.</a:t>
            </a:r>
          </a:p>
        </p:txBody>
      </p:sp>
      <p:pic>
        <p:nvPicPr>
          <p:cNvPr id="14338" name="Picture 2" descr="http://www.jointline-group.co.uk/images/runway-groo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581400"/>
            <a:ext cx="40533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h.constantcontact.com/fs010/1105372907373/img/8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962234"/>
            <a:ext cx="4691239" cy="32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5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Water on the Runway and Dynamic Hydroplaning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2246607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Landing at higher </a:t>
            </a:r>
            <a:r>
              <a:rPr lang="en-US" sz="2800" b="1" dirty="0"/>
              <a:t>than recommended touchdown </a:t>
            </a:r>
            <a:r>
              <a:rPr lang="en-US" sz="2800" b="1" dirty="0">
                <a:solidFill>
                  <a:srgbClr val="FF0000"/>
                </a:solidFill>
              </a:rPr>
              <a:t>speeds will expose the aircraft to a greater potential for hydroplaning.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And once hydroplaning starts, it can continue well below the minimum initial hydroplaning speed.</a:t>
            </a:r>
          </a:p>
        </p:txBody>
      </p:sp>
      <p:pic>
        <p:nvPicPr>
          <p:cNvPr id="14338" name="Picture 2" descr="http://www.jointline-group.co.uk/images/runway-groo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191001"/>
            <a:ext cx="405332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h.constantcontact.com/fs010/1105372907373/img/8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63" y="3607003"/>
            <a:ext cx="4691239" cy="328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1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95394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minimum takeoff distance is of primary interest in the operation of any aircraft. 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048001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9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/>
              <a:t>Depending on the aircraft characteristics</a:t>
            </a:r>
            <a:r>
              <a:rPr lang="en-US" sz="2800" b="1" dirty="0">
                <a:solidFill>
                  <a:srgbClr val="FF0000"/>
                </a:solidFill>
              </a:rPr>
              <a:t>, the lift-off speed will be anywhere from 1.05 to 1.25 times the stall speed or minimum control speed.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5" y="3659238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8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Any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downsloping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7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0"/>
            <a:ext cx="9144000" cy="181572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effect of gross weight on takeoff distance is significant </a:t>
            </a:r>
            <a:r>
              <a:rPr lang="en-US" sz="2800" b="1" dirty="0"/>
              <a:t>and proper consideration of this item must be made </a:t>
            </a:r>
            <a:r>
              <a:rPr lang="en-US" sz="2800" b="1" dirty="0">
                <a:solidFill>
                  <a:srgbClr val="FF0000"/>
                </a:solidFill>
              </a:rPr>
              <a:t>in predicting the aircraft’s takeoff distance. 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1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537081"/>
            <a:ext cx="9144000" cy="1815720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1. Higher lift-off speed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2. Greater mass to accelerate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3. Increased retarding force (drag and ground friction)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93" y="3748244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5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Takeoff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371601"/>
            <a:ext cx="9144000" cy="1384833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If the gross weight increases, a greater speed is necessary to produce the greater lift necessary to get the aircraft airborne.</a:t>
            </a:r>
          </a:p>
        </p:txBody>
      </p:sp>
      <p:pic>
        <p:nvPicPr>
          <p:cNvPr id="16386" name="Picture 2" descr="http://4.bp.blogspot.com/-ZmBNlYx_F1c/UK3wIXmyV4I/AAAAAAAAHyw/Ey2CVTQ_XSU/s1600/boeing-aircraft-take-of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70" y="3200400"/>
            <a:ext cx="5529262" cy="310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9" y="1752611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2nd Quarter Requirements</a:t>
            </a:r>
            <a:br>
              <a:rPr lang="en-US" sz="4000" b="1" dirty="0"/>
            </a:br>
            <a:r>
              <a:rPr lang="en-US" sz="4000" b="1" dirty="0"/>
              <a:t>(</a:t>
            </a:r>
            <a:r>
              <a:rPr lang="en-US" sz="4000" b="1" dirty="0" smtClean="0"/>
              <a:t>21 </a:t>
            </a:r>
            <a:r>
              <a:rPr lang="en-US" sz="4000" b="1" dirty="0"/>
              <a:t>Class Meetings – Dec 14)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1"/>
            <a:ext cx="9067800" cy="5632150"/>
          </a:xfrm>
          <a:prstGeom prst="rect">
            <a:avLst/>
          </a:prstGeom>
          <a:noFill/>
        </p:spPr>
        <p:txBody>
          <a:bodyPr wrap="square" lIns="91227" tIns="45614" rIns="91227" bIns="45614" rtlCol="0">
            <a:spAutoFit/>
          </a:bodyPr>
          <a:lstStyle/>
          <a:p>
            <a:pPr marL="342138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All students will complete the following: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Take notes - All in class quizzes and tests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Private Pilot Syllabus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Lessons 1 – 6 (Taxiing through Air Traffic Control)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Must pass written with 80%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3 times on small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Successfully complete 1 time on Main </a:t>
            </a:r>
            <a:r>
              <a:rPr lang="en-US" sz="2400" b="1" dirty="0" err="1">
                <a:solidFill>
                  <a:srgbClr val="FF0000"/>
                </a:solidFill>
              </a:rPr>
              <a:t>sim</a:t>
            </a:r>
            <a:endParaRPr lang="en-US" sz="2400" b="1" dirty="0">
              <a:solidFill>
                <a:srgbClr val="FF0000"/>
              </a:solidFill>
            </a:endParaRP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Complete ERAU Aviation 101</a:t>
            </a:r>
          </a:p>
          <a:p>
            <a:pPr marL="1254431" lvl="2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3 quizzes and 1 test 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Student will receive zero points for all incomplete work – NO make-up / extra credit</a:t>
            </a:r>
          </a:p>
          <a:p>
            <a:pPr marL="798273" lvl="1" indent="-342138" defTabSz="912293">
              <a:buFont typeface="Arial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342138" indent="-342138" defTabSz="912293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NOTE: All unfinished Student Pilot and ERAU must be complete prior to starting Private Pilot and last 3 quizzes and test for ERAU.</a:t>
            </a:r>
          </a:p>
        </p:txBody>
      </p:sp>
    </p:spTree>
    <p:extLst>
      <p:ext uri="{BB962C8B-B14F-4D97-AF65-F5344CB8AC3E}">
        <p14:creationId xmlns:p14="http://schemas.microsoft.com/office/powerpoint/2010/main" val="32740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/>
              <a:t>Region of Reversed Command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787" y="2225618"/>
            <a:ext cx="4125414" cy="3108382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majority of aircraft flying (climb, cruise, and maneuvers) is conducted in the region of normal command.</a:t>
            </a:r>
          </a:p>
        </p:txBody>
      </p:sp>
      <p:pic>
        <p:nvPicPr>
          <p:cNvPr id="4098" name="Picture 2" descr="http://aeromanual.com/wiki/images/7/7b/PHAK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41" y="2044490"/>
            <a:ext cx="4695825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8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Any </a:t>
            </a:r>
            <a:r>
              <a:rPr lang="en-US" altLang="en-US" sz="2500" b="1" dirty="0">
                <a:solidFill>
                  <a:schemeClr val="tx1"/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downsloping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7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Runway Surface and Gradient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49644"/>
            <a:ext cx="4800600" cy="3970156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runway surface encountered may be concrete, asphalt, gravel, dirt, or grass.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Any surface that is not hard and smooth will increase the ground roll during takeoff. </a:t>
            </a:r>
          </a:p>
        </p:txBody>
      </p:sp>
      <p:pic>
        <p:nvPicPr>
          <p:cNvPr id="3077" name="Picture 5" descr="http://www.ascentgroundschool.com/~ascentgr/images/stories/PHAK_images/PHAK_Chapter_9_im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23" y="1552341"/>
            <a:ext cx="4000500" cy="56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Any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rgbClr val="0070C0"/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bg1">
                    <a:lumMod val="85000"/>
                  </a:schemeClr>
                </a:solidFill>
              </a:rPr>
              <a:t>downsloping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7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4000" b="1" dirty="0"/>
              <a:t>Runway Surface and Gradient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8264"/>
            <a:ext cx="4800600" cy="5262818"/>
          </a:xfrm>
          <a:prstGeom prst="rect">
            <a:avLst/>
          </a:prstGeom>
          <a:noFill/>
        </p:spPr>
        <p:txBody>
          <a:bodyPr wrap="square" lIns="91255" tIns="45628" rIns="91255" bIns="45628" rtlCol="0">
            <a:spAutoFit/>
          </a:bodyPr>
          <a:lstStyle/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The gradient or slope of the runway is the amount of change in runway height over the length of the runway. </a:t>
            </a:r>
          </a:p>
          <a:p>
            <a:pPr marL="342242" indent="-342242">
              <a:buFont typeface="Arial" pitchFamily="34" charset="0"/>
              <a:buChar char="•"/>
            </a:pPr>
            <a:endParaRPr lang="en-US" sz="2800" b="1" dirty="0">
              <a:solidFill>
                <a:srgbClr val="FF0000"/>
              </a:solidFill>
            </a:endParaRPr>
          </a:p>
          <a:p>
            <a:pPr marL="342242" indent="-342242">
              <a:buFont typeface="Arial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A positive gradient indicates the runway height increases, and a negative gradient indicates the runway decreases in height. </a:t>
            </a:r>
          </a:p>
        </p:txBody>
      </p:sp>
      <p:pic>
        <p:nvPicPr>
          <p:cNvPr id="10242" name="Picture 2" descr="http://www.ascentgroundschool.com/~ascentgr/images/stories/PHAK_images/PHAK_Chapter_9_img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22188"/>
            <a:ext cx="4343400" cy="617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93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72" tIns="50772" rIns="50772" bIns="50772" anchor="ctr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55" tIns="32126" rIns="64255" bIns="32126"/>
          <a:lstStyle/>
          <a:p>
            <a:pPr algn="ctr" defTabSz="409404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5" y="685353"/>
            <a:ext cx="8786813" cy="5866805"/>
          </a:xfrm>
        </p:spPr>
        <p:txBody>
          <a:bodyPr lIns="88844" tIns="50772" rIns="88844" bIns="50772" anchor="t"/>
          <a:lstStyle/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region does the majority of aircraft flying take place? 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Any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surface that is not hard and smooth will increase the ground roll during takeoff. (True/False)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Describe what is the gradient or slope of a runway.</a:t>
            </a:r>
          </a:p>
          <a:p>
            <a:pPr marL="549965" indent="-472991" defTabSz="913629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Describe the affect on an aircraft with respect to takeoff distance, with a </a:t>
            </a:r>
            <a:r>
              <a:rPr lang="en-US" altLang="en-US" sz="2500" b="1" dirty="0" err="1">
                <a:solidFill>
                  <a:schemeClr val="tx1"/>
                </a:solidFill>
              </a:rPr>
              <a:t>downsloping</a:t>
            </a:r>
            <a:r>
              <a:rPr lang="en-US" altLang="en-US" sz="2500" b="1" dirty="0">
                <a:solidFill>
                  <a:schemeClr val="tx1"/>
                </a:solidFill>
              </a:rPr>
              <a:t> runway.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42" y="0"/>
            <a:ext cx="8229823" cy="837158"/>
          </a:xfrm>
        </p:spPr>
        <p:txBody>
          <a:bodyPr lIns="88844" tIns="50772" rIns="88844" bIns="50772"/>
          <a:lstStyle/>
          <a:p>
            <a:pPr algn="l" defTabSz="913629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11/10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7271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1_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7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4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11072</TotalTime>
  <Words>1364</Words>
  <Application>Microsoft Office PowerPoint</Application>
  <PresentationFormat>On-screen Show (4:3)</PresentationFormat>
  <Paragraphs>251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1_PowerPointTemplateAE_2009_1217_NEW NEW Template</vt:lpstr>
      <vt:lpstr>Office Theme</vt:lpstr>
      <vt:lpstr>5_Office Theme</vt:lpstr>
      <vt:lpstr>7_Office Theme</vt:lpstr>
      <vt:lpstr>8_Office Theme</vt:lpstr>
      <vt:lpstr>Warm-Up – 11/10 – 10 minutes</vt:lpstr>
      <vt:lpstr>Questions / Comments</vt:lpstr>
      <vt:lpstr>Warm-Up – 11/10 – 10 minutes</vt:lpstr>
      <vt:lpstr>Region of Reversed Command</vt:lpstr>
      <vt:lpstr>Warm-Up – 11/10 – 10 minutes</vt:lpstr>
      <vt:lpstr>Runway Surface and Gradient</vt:lpstr>
      <vt:lpstr>Warm-Up – 11/10 – 10 minutes</vt:lpstr>
      <vt:lpstr>Runway Surface and Gradient</vt:lpstr>
      <vt:lpstr>Warm-Up – 11/10 – 10 minutes</vt:lpstr>
      <vt:lpstr>Runway Surface and Gradient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2nd Quarter Requirements (21 Class Meetings – Dec 14)</vt:lpstr>
      <vt:lpstr>Questions / Comments</vt:lpstr>
      <vt:lpstr>PowerPoint Presentation</vt:lpstr>
      <vt:lpstr>Today’s Mission Requirements</vt:lpstr>
      <vt:lpstr>Water on the Runway and Dynamic Hydroplaning</vt:lpstr>
      <vt:lpstr>Water on the Runway and Dynamic Hydroplaning</vt:lpstr>
      <vt:lpstr>Water on the Runway and Dynamic Hydroplaning</vt:lpstr>
      <vt:lpstr>Takeoff Performance</vt:lpstr>
      <vt:lpstr>Takeoff Performance</vt:lpstr>
      <vt:lpstr>Takeoff Performance</vt:lpstr>
      <vt:lpstr>Takeoff Performance</vt:lpstr>
      <vt:lpstr>Takeoff Performance</vt:lpstr>
      <vt:lpstr>Questions / Comments</vt:lpstr>
      <vt:lpstr>2nd Quarter Requirements (21 Class Meetings – Dec 14)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641</cp:revision>
  <cp:lastPrinted>2013-10-17T15:17:33Z</cp:lastPrinted>
  <dcterms:created xsi:type="dcterms:W3CDTF">2011-08-16T23:18:18Z</dcterms:created>
  <dcterms:modified xsi:type="dcterms:W3CDTF">2015-11-10T19:40:58Z</dcterms:modified>
</cp:coreProperties>
</file>