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 id="2147483924" r:id="rId3"/>
    <p:sldMasterId id="2147483936" r:id="rId4"/>
    <p:sldMasterId id="2147484008" r:id="rId5"/>
    <p:sldMasterId id="2147484020" r:id="rId6"/>
    <p:sldMasterId id="2147484032" r:id="rId7"/>
    <p:sldMasterId id="2147484068" r:id="rId8"/>
    <p:sldMasterId id="2147484128" r:id="rId9"/>
    <p:sldMasterId id="2147484380" r:id="rId10"/>
    <p:sldMasterId id="2147484416" r:id="rId11"/>
  </p:sldMasterIdLst>
  <p:notesMasterIdLst>
    <p:notesMasterId r:id="rId82"/>
  </p:notesMasterIdLst>
  <p:handoutMasterIdLst>
    <p:handoutMasterId r:id="rId83"/>
  </p:handoutMasterIdLst>
  <p:sldIdLst>
    <p:sldId id="1711" r:id="rId12"/>
    <p:sldId id="399" r:id="rId13"/>
    <p:sldId id="2227" r:id="rId14"/>
    <p:sldId id="2221" r:id="rId15"/>
    <p:sldId id="2228" r:id="rId16"/>
    <p:sldId id="2226" r:id="rId17"/>
    <p:sldId id="2229" r:id="rId18"/>
    <p:sldId id="2223" r:id="rId19"/>
    <p:sldId id="2230" r:id="rId20"/>
    <p:sldId id="2224" r:id="rId21"/>
    <p:sldId id="2231" r:id="rId22"/>
    <p:sldId id="2225" r:id="rId23"/>
    <p:sldId id="1052" r:id="rId24"/>
    <p:sldId id="2197" r:id="rId25"/>
    <p:sldId id="2198" r:id="rId26"/>
    <p:sldId id="2199" r:id="rId27"/>
    <p:sldId id="2200" r:id="rId28"/>
    <p:sldId id="2201" r:id="rId29"/>
    <p:sldId id="2202" r:id="rId30"/>
    <p:sldId id="1618" r:id="rId31"/>
    <p:sldId id="2024" r:id="rId32"/>
    <p:sldId id="353" r:id="rId33"/>
    <p:sldId id="1265" r:id="rId34"/>
    <p:sldId id="1266" r:id="rId35"/>
    <p:sldId id="2160" r:id="rId36"/>
    <p:sldId id="2123" r:id="rId37"/>
    <p:sldId id="2203" r:id="rId38"/>
    <p:sldId id="2256" r:id="rId39"/>
    <p:sldId id="2124" r:id="rId40"/>
    <p:sldId id="2125" r:id="rId41"/>
    <p:sldId id="2204" r:id="rId42"/>
    <p:sldId id="2205" r:id="rId43"/>
    <p:sldId id="2244" r:id="rId44"/>
    <p:sldId id="2206" r:id="rId45"/>
    <p:sldId id="2245" r:id="rId46"/>
    <p:sldId id="2207" r:id="rId47"/>
    <p:sldId id="2208" r:id="rId48"/>
    <p:sldId id="2209" r:id="rId49"/>
    <p:sldId id="2246" r:id="rId50"/>
    <p:sldId id="2247" r:id="rId51"/>
    <p:sldId id="2211" r:id="rId52"/>
    <p:sldId id="2248" r:id="rId53"/>
    <p:sldId id="2212" r:id="rId54"/>
    <p:sldId id="2249" r:id="rId55"/>
    <p:sldId id="2213" r:id="rId56"/>
    <p:sldId id="2214" r:id="rId57"/>
    <p:sldId id="2215" r:id="rId58"/>
    <p:sldId id="2216" r:id="rId59"/>
    <p:sldId id="2218" r:id="rId60"/>
    <p:sldId id="2219" r:id="rId61"/>
    <p:sldId id="2232" r:id="rId62"/>
    <p:sldId id="2233" r:id="rId63"/>
    <p:sldId id="2234" r:id="rId64"/>
    <p:sldId id="2235" r:id="rId65"/>
    <p:sldId id="2250" r:id="rId66"/>
    <p:sldId id="2236" r:id="rId67"/>
    <p:sldId id="2237" r:id="rId68"/>
    <p:sldId id="2238" r:id="rId69"/>
    <p:sldId id="2239" r:id="rId70"/>
    <p:sldId id="2240" r:id="rId71"/>
    <p:sldId id="2241" r:id="rId72"/>
    <p:sldId id="2251" r:id="rId73"/>
    <p:sldId id="2242" r:id="rId74"/>
    <p:sldId id="2252" r:id="rId75"/>
    <p:sldId id="2243" r:id="rId76"/>
    <p:sldId id="2253" r:id="rId77"/>
    <p:sldId id="2254" r:id="rId78"/>
    <p:sldId id="2037" r:id="rId79"/>
    <p:sldId id="2255" r:id="rId80"/>
    <p:sldId id="879" r:id="rId81"/>
  </p:sldIdLst>
  <p:sldSz cx="9144000" cy="6858000" type="screen4x3"/>
  <p:notesSz cx="6858000" cy="9144000"/>
  <p:defaultTextStyle>
    <a:defPPr>
      <a:defRPr lang="en-US"/>
    </a:defPPr>
    <a:lvl1pPr marL="0" algn="l" defTabSz="912573" rtl="0" eaLnBrk="1" latinLnBrk="0" hangingPunct="1">
      <a:defRPr sz="1800" kern="1200">
        <a:solidFill>
          <a:schemeClr val="tx1"/>
        </a:solidFill>
        <a:latin typeface="+mn-lt"/>
        <a:ea typeface="+mn-ea"/>
        <a:cs typeface="+mn-cs"/>
      </a:defRPr>
    </a:lvl1pPr>
    <a:lvl2pPr marL="456277" algn="l" defTabSz="912573" rtl="0" eaLnBrk="1" latinLnBrk="0" hangingPunct="1">
      <a:defRPr sz="1800" kern="1200">
        <a:solidFill>
          <a:schemeClr val="tx1"/>
        </a:solidFill>
        <a:latin typeface="+mn-lt"/>
        <a:ea typeface="+mn-ea"/>
        <a:cs typeface="+mn-cs"/>
      </a:defRPr>
    </a:lvl2pPr>
    <a:lvl3pPr marL="912573" algn="l" defTabSz="912573" rtl="0" eaLnBrk="1" latinLnBrk="0" hangingPunct="1">
      <a:defRPr sz="1800" kern="1200">
        <a:solidFill>
          <a:schemeClr val="tx1"/>
        </a:solidFill>
        <a:latin typeface="+mn-lt"/>
        <a:ea typeface="+mn-ea"/>
        <a:cs typeface="+mn-cs"/>
      </a:defRPr>
    </a:lvl3pPr>
    <a:lvl4pPr marL="1368870" algn="l" defTabSz="912573" rtl="0" eaLnBrk="1" latinLnBrk="0" hangingPunct="1">
      <a:defRPr sz="1800" kern="1200">
        <a:solidFill>
          <a:schemeClr val="tx1"/>
        </a:solidFill>
        <a:latin typeface="+mn-lt"/>
        <a:ea typeface="+mn-ea"/>
        <a:cs typeface="+mn-cs"/>
      </a:defRPr>
    </a:lvl4pPr>
    <a:lvl5pPr marL="1825155" algn="l" defTabSz="912573" rtl="0" eaLnBrk="1" latinLnBrk="0" hangingPunct="1">
      <a:defRPr sz="1800" kern="1200">
        <a:solidFill>
          <a:schemeClr val="tx1"/>
        </a:solidFill>
        <a:latin typeface="+mn-lt"/>
        <a:ea typeface="+mn-ea"/>
        <a:cs typeface="+mn-cs"/>
      </a:defRPr>
    </a:lvl5pPr>
    <a:lvl6pPr marL="2281437" algn="l" defTabSz="912573" rtl="0" eaLnBrk="1" latinLnBrk="0" hangingPunct="1">
      <a:defRPr sz="1800" kern="1200">
        <a:solidFill>
          <a:schemeClr val="tx1"/>
        </a:solidFill>
        <a:latin typeface="+mn-lt"/>
        <a:ea typeface="+mn-ea"/>
        <a:cs typeface="+mn-cs"/>
      </a:defRPr>
    </a:lvl6pPr>
    <a:lvl7pPr marL="2737735" algn="l" defTabSz="912573" rtl="0" eaLnBrk="1" latinLnBrk="0" hangingPunct="1">
      <a:defRPr sz="1800" kern="1200">
        <a:solidFill>
          <a:schemeClr val="tx1"/>
        </a:solidFill>
        <a:latin typeface="+mn-lt"/>
        <a:ea typeface="+mn-ea"/>
        <a:cs typeface="+mn-cs"/>
      </a:defRPr>
    </a:lvl7pPr>
    <a:lvl8pPr marL="3194019" algn="l" defTabSz="912573" rtl="0" eaLnBrk="1" latinLnBrk="0" hangingPunct="1">
      <a:defRPr sz="1800" kern="1200">
        <a:solidFill>
          <a:schemeClr val="tx1"/>
        </a:solidFill>
        <a:latin typeface="+mn-lt"/>
        <a:ea typeface="+mn-ea"/>
        <a:cs typeface="+mn-cs"/>
      </a:defRPr>
    </a:lvl8pPr>
    <a:lvl9pPr marL="3650307" algn="l" defTabSz="91257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17" autoAdjust="0"/>
    <p:restoredTop sz="92463" autoAdjust="0"/>
  </p:normalViewPr>
  <p:slideViewPr>
    <p:cSldViewPr showGuides="1">
      <p:cViewPr varScale="1">
        <p:scale>
          <a:sx n="64" d="100"/>
          <a:sy n="64" d="100"/>
        </p:scale>
        <p:origin x="-1248" y="-102"/>
      </p:cViewPr>
      <p:guideLst>
        <p:guide orient="horz" pos="2160"/>
        <p:guide pos="2880"/>
      </p:guideLst>
    </p:cSldViewPr>
  </p:slideViewPr>
  <p:notesTextViewPr>
    <p:cViewPr>
      <p:scale>
        <a:sx n="1" d="1"/>
        <a:sy n="1" d="1"/>
      </p:scale>
      <p:origin x="0" y="0"/>
    </p:cViewPr>
  </p:notesTextViewPr>
  <p:sorterViewPr>
    <p:cViewPr>
      <p:scale>
        <a:sx n="83" d="100"/>
        <a:sy n="83" d="100"/>
      </p:scale>
      <p:origin x="0" y="74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notesMaster" Target="notesMasters/notesMaster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F30881-0AC7-433B-AFD4-39F3ADAC4EE5}" type="datetimeFigureOut">
              <a:rPr lang="en-US" smtClean="0"/>
              <a:t>5/19/2014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966E71-27F6-492E-A795-8CF2C8A96E6A}" type="slidenum">
              <a:rPr lang="en-US" smtClean="0"/>
              <a:t>‹#›</a:t>
            </a:fld>
            <a:endParaRPr lang="en-US"/>
          </a:p>
        </p:txBody>
      </p:sp>
    </p:spTree>
    <p:extLst>
      <p:ext uri="{BB962C8B-B14F-4D97-AF65-F5344CB8AC3E}">
        <p14:creationId xmlns:p14="http://schemas.microsoft.com/office/powerpoint/2010/main" val="16100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5/19/2014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2573" rtl="0" eaLnBrk="1" latinLnBrk="0" hangingPunct="1">
      <a:defRPr sz="1200" kern="1200">
        <a:solidFill>
          <a:schemeClr val="tx1"/>
        </a:solidFill>
        <a:latin typeface="+mn-lt"/>
        <a:ea typeface="+mn-ea"/>
        <a:cs typeface="+mn-cs"/>
      </a:defRPr>
    </a:lvl1pPr>
    <a:lvl2pPr marL="456277" algn="l" defTabSz="912573" rtl="0" eaLnBrk="1" latinLnBrk="0" hangingPunct="1">
      <a:defRPr sz="1200" kern="1200">
        <a:solidFill>
          <a:schemeClr val="tx1"/>
        </a:solidFill>
        <a:latin typeface="+mn-lt"/>
        <a:ea typeface="+mn-ea"/>
        <a:cs typeface="+mn-cs"/>
      </a:defRPr>
    </a:lvl2pPr>
    <a:lvl3pPr marL="912573" algn="l" defTabSz="912573" rtl="0" eaLnBrk="1" latinLnBrk="0" hangingPunct="1">
      <a:defRPr sz="1200" kern="1200">
        <a:solidFill>
          <a:schemeClr val="tx1"/>
        </a:solidFill>
        <a:latin typeface="+mn-lt"/>
        <a:ea typeface="+mn-ea"/>
        <a:cs typeface="+mn-cs"/>
      </a:defRPr>
    </a:lvl3pPr>
    <a:lvl4pPr marL="1368870" algn="l" defTabSz="912573" rtl="0" eaLnBrk="1" latinLnBrk="0" hangingPunct="1">
      <a:defRPr sz="1200" kern="1200">
        <a:solidFill>
          <a:schemeClr val="tx1"/>
        </a:solidFill>
        <a:latin typeface="+mn-lt"/>
        <a:ea typeface="+mn-ea"/>
        <a:cs typeface="+mn-cs"/>
      </a:defRPr>
    </a:lvl4pPr>
    <a:lvl5pPr marL="1825155" algn="l" defTabSz="912573" rtl="0" eaLnBrk="1" latinLnBrk="0" hangingPunct="1">
      <a:defRPr sz="1200" kern="1200">
        <a:solidFill>
          <a:schemeClr val="tx1"/>
        </a:solidFill>
        <a:latin typeface="+mn-lt"/>
        <a:ea typeface="+mn-ea"/>
        <a:cs typeface="+mn-cs"/>
      </a:defRPr>
    </a:lvl5pPr>
    <a:lvl6pPr marL="2281437" algn="l" defTabSz="912573" rtl="0" eaLnBrk="1" latinLnBrk="0" hangingPunct="1">
      <a:defRPr sz="1200" kern="1200">
        <a:solidFill>
          <a:schemeClr val="tx1"/>
        </a:solidFill>
        <a:latin typeface="+mn-lt"/>
        <a:ea typeface="+mn-ea"/>
        <a:cs typeface="+mn-cs"/>
      </a:defRPr>
    </a:lvl6pPr>
    <a:lvl7pPr marL="2737735" algn="l" defTabSz="912573" rtl="0" eaLnBrk="1" latinLnBrk="0" hangingPunct="1">
      <a:defRPr sz="1200" kern="1200">
        <a:solidFill>
          <a:schemeClr val="tx1"/>
        </a:solidFill>
        <a:latin typeface="+mn-lt"/>
        <a:ea typeface="+mn-ea"/>
        <a:cs typeface="+mn-cs"/>
      </a:defRPr>
    </a:lvl7pPr>
    <a:lvl8pPr marL="3194019" algn="l" defTabSz="912573" rtl="0" eaLnBrk="1" latinLnBrk="0" hangingPunct="1">
      <a:defRPr sz="1200" kern="1200">
        <a:solidFill>
          <a:schemeClr val="tx1"/>
        </a:solidFill>
        <a:latin typeface="+mn-lt"/>
        <a:ea typeface="+mn-ea"/>
        <a:cs typeface="+mn-cs"/>
      </a:defRPr>
    </a:lvl8pPr>
    <a:lvl9pPr marL="3650307" algn="l" defTabSz="91257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85"/>
            <a:ext cx="6400354" cy="1752451"/>
          </a:xfrm>
        </p:spPr>
        <p:txBody>
          <a:bodyPr/>
          <a:lstStyle>
            <a:lvl1pPr marL="0" indent="0" algn="ctr">
              <a:buNone/>
              <a:defRPr/>
            </a:lvl1pPr>
            <a:lvl2pPr marL="320827" indent="0" algn="ctr">
              <a:buNone/>
              <a:defRPr/>
            </a:lvl2pPr>
            <a:lvl3pPr marL="641661" indent="0" algn="ctr">
              <a:buNone/>
              <a:defRPr/>
            </a:lvl3pPr>
            <a:lvl4pPr marL="962495" indent="0" algn="ctr">
              <a:buNone/>
              <a:defRPr/>
            </a:lvl4pPr>
            <a:lvl5pPr marL="1283329" indent="0" algn="ctr">
              <a:buNone/>
              <a:defRPr/>
            </a:lvl5pPr>
            <a:lvl6pPr marL="1604166" indent="0" algn="ctr">
              <a:buNone/>
              <a:defRPr/>
            </a:lvl6pPr>
            <a:lvl7pPr marL="1924994" indent="0" algn="ctr">
              <a:buNone/>
              <a:defRPr/>
            </a:lvl7pPr>
            <a:lvl8pPr marL="2245831" indent="0" algn="ctr">
              <a:buNone/>
              <a:defRPr/>
            </a:lvl8pPr>
            <a:lvl9pPr marL="256666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69"/>
            <a:ext cx="6400354" cy="1752451"/>
          </a:xfrm>
        </p:spPr>
        <p:txBody>
          <a:bodyPr/>
          <a:lstStyle>
            <a:lvl1pPr marL="0" indent="0" algn="ctr">
              <a:buNone/>
              <a:defRPr/>
            </a:lvl1pPr>
            <a:lvl2pPr marL="321092" indent="0" algn="ctr">
              <a:buNone/>
              <a:defRPr/>
            </a:lvl2pPr>
            <a:lvl3pPr marL="642189" indent="0" algn="ctr">
              <a:buNone/>
              <a:defRPr/>
            </a:lvl3pPr>
            <a:lvl4pPr marL="963284" indent="0" algn="ctr">
              <a:buNone/>
              <a:defRPr/>
            </a:lvl4pPr>
            <a:lvl5pPr marL="1284382" indent="0" algn="ctr">
              <a:buNone/>
              <a:defRPr/>
            </a:lvl5pPr>
            <a:lvl6pPr marL="1605478" indent="0" algn="ctr">
              <a:buNone/>
              <a:defRPr/>
            </a:lvl6pPr>
            <a:lvl7pPr marL="1926572" indent="0" algn="ctr">
              <a:buNone/>
              <a:defRPr/>
            </a:lvl7pPr>
            <a:lvl8pPr marL="2247671" indent="0" algn="ctr">
              <a:buNone/>
              <a:defRPr/>
            </a:lvl8pPr>
            <a:lvl9pPr marL="256876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92323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51801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092" indent="0">
              <a:buNone/>
              <a:defRPr sz="1300"/>
            </a:lvl2pPr>
            <a:lvl3pPr marL="642189" indent="0">
              <a:buNone/>
              <a:defRPr sz="1100"/>
            </a:lvl3pPr>
            <a:lvl4pPr marL="963284" indent="0">
              <a:buNone/>
              <a:defRPr sz="1000"/>
            </a:lvl4pPr>
            <a:lvl5pPr marL="1284382" indent="0">
              <a:buNone/>
              <a:defRPr sz="1000"/>
            </a:lvl5pPr>
            <a:lvl6pPr marL="1605478" indent="0">
              <a:buNone/>
              <a:defRPr sz="1000"/>
            </a:lvl6pPr>
            <a:lvl7pPr marL="1926572" indent="0">
              <a:buNone/>
              <a:defRPr sz="1000"/>
            </a:lvl7pPr>
            <a:lvl8pPr marL="2247671" indent="0">
              <a:buNone/>
              <a:defRPr sz="1000"/>
            </a:lvl8pPr>
            <a:lvl9pPr marL="2568765" indent="0">
              <a:buNone/>
              <a:defRPr sz="1000"/>
            </a:lvl9pPr>
          </a:lstStyle>
          <a:p>
            <a:pPr lvl="0"/>
            <a:r>
              <a:rPr lang="en-US" smtClean="0"/>
              <a:t>Click to edit Master text styles</a:t>
            </a:r>
          </a:p>
        </p:txBody>
      </p:sp>
    </p:spTree>
    <p:extLst>
      <p:ext uri="{BB962C8B-B14F-4D97-AF65-F5344CB8AC3E}">
        <p14:creationId xmlns:p14="http://schemas.microsoft.com/office/powerpoint/2010/main" val="24879295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9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9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7319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092" indent="0">
              <a:buNone/>
              <a:defRPr sz="1400" b="1"/>
            </a:lvl2pPr>
            <a:lvl3pPr marL="642189" indent="0">
              <a:buNone/>
              <a:defRPr sz="1300" b="1"/>
            </a:lvl3pPr>
            <a:lvl4pPr marL="963284" indent="0">
              <a:buNone/>
              <a:defRPr sz="1100" b="1"/>
            </a:lvl4pPr>
            <a:lvl5pPr marL="1284382" indent="0">
              <a:buNone/>
              <a:defRPr sz="1100" b="1"/>
            </a:lvl5pPr>
            <a:lvl6pPr marL="1605478" indent="0">
              <a:buNone/>
              <a:defRPr sz="1100" b="1"/>
            </a:lvl6pPr>
            <a:lvl7pPr marL="1926572" indent="0">
              <a:buNone/>
              <a:defRPr sz="1100" b="1"/>
            </a:lvl7pPr>
            <a:lvl8pPr marL="2247671" indent="0">
              <a:buNone/>
              <a:defRPr sz="1100" b="1"/>
            </a:lvl8pPr>
            <a:lvl9pPr marL="2568765"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092" indent="0">
              <a:buNone/>
              <a:defRPr sz="1400" b="1"/>
            </a:lvl2pPr>
            <a:lvl3pPr marL="642189" indent="0">
              <a:buNone/>
              <a:defRPr sz="1300" b="1"/>
            </a:lvl3pPr>
            <a:lvl4pPr marL="963284" indent="0">
              <a:buNone/>
              <a:defRPr sz="1100" b="1"/>
            </a:lvl4pPr>
            <a:lvl5pPr marL="1284382" indent="0">
              <a:buNone/>
              <a:defRPr sz="1100" b="1"/>
            </a:lvl5pPr>
            <a:lvl6pPr marL="1605478" indent="0">
              <a:buNone/>
              <a:defRPr sz="1100" b="1"/>
            </a:lvl6pPr>
            <a:lvl7pPr marL="1926572" indent="0">
              <a:buNone/>
              <a:defRPr sz="1100" b="1"/>
            </a:lvl7pPr>
            <a:lvl8pPr marL="2247671" indent="0">
              <a:buNone/>
              <a:defRPr sz="1100" b="1"/>
            </a:lvl8pPr>
            <a:lvl9pPr marL="2568765"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03173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2448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403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69" y="27349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69" y="1435448"/>
            <a:ext cx="3008189" cy="4690318"/>
          </a:xfrm>
        </p:spPr>
        <p:txBody>
          <a:bodyPr/>
          <a:lstStyle>
            <a:lvl1pPr marL="0" indent="0">
              <a:buNone/>
              <a:defRPr sz="1000"/>
            </a:lvl1pPr>
            <a:lvl2pPr marL="321092" indent="0">
              <a:buNone/>
              <a:defRPr sz="800"/>
            </a:lvl2pPr>
            <a:lvl3pPr marL="642189" indent="0">
              <a:buNone/>
              <a:defRPr sz="700"/>
            </a:lvl3pPr>
            <a:lvl4pPr marL="963284" indent="0">
              <a:buNone/>
              <a:defRPr sz="600"/>
            </a:lvl4pPr>
            <a:lvl5pPr marL="1284382" indent="0">
              <a:buNone/>
              <a:defRPr sz="600"/>
            </a:lvl5pPr>
            <a:lvl6pPr marL="1605478" indent="0">
              <a:buNone/>
              <a:defRPr sz="600"/>
            </a:lvl6pPr>
            <a:lvl7pPr marL="1926572" indent="0">
              <a:buNone/>
              <a:defRPr sz="600"/>
            </a:lvl7pPr>
            <a:lvl8pPr marL="2247671" indent="0">
              <a:buNone/>
              <a:defRPr sz="600"/>
            </a:lvl8pPr>
            <a:lvl9pPr marL="2568765" indent="0">
              <a:buNone/>
              <a:defRPr sz="600"/>
            </a:lvl9pPr>
          </a:lstStyle>
          <a:p>
            <a:pPr lvl="0"/>
            <a:r>
              <a:rPr lang="en-US" smtClean="0"/>
              <a:t>Click to edit Master text styles</a:t>
            </a:r>
          </a:p>
        </p:txBody>
      </p:sp>
    </p:spTree>
    <p:extLst>
      <p:ext uri="{BB962C8B-B14F-4D97-AF65-F5344CB8AC3E}">
        <p14:creationId xmlns:p14="http://schemas.microsoft.com/office/powerpoint/2010/main" val="3770443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5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57" y="612800"/>
            <a:ext cx="5486177" cy="4114354"/>
          </a:xfrm>
        </p:spPr>
        <p:txBody>
          <a:bodyPr/>
          <a:lstStyle>
            <a:lvl1pPr marL="0" indent="0">
              <a:buNone/>
              <a:defRPr sz="2200"/>
            </a:lvl1pPr>
            <a:lvl2pPr marL="321092" indent="0">
              <a:buNone/>
              <a:defRPr sz="2000"/>
            </a:lvl2pPr>
            <a:lvl3pPr marL="642189" indent="0">
              <a:buNone/>
              <a:defRPr sz="1700"/>
            </a:lvl3pPr>
            <a:lvl4pPr marL="963284" indent="0">
              <a:buNone/>
              <a:defRPr sz="1400"/>
            </a:lvl4pPr>
            <a:lvl5pPr marL="1284382" indent="0">
              <a:buNone/>
              <a:defRPr sz="1400"/>
            </a:lvl5pPr>
            <a:lvl6pPr marL="1605478" indent="0">
              <a:buNone/>
              <a:defRPr sz="1400"/>
            </a:lvl6pPr>
            <a:lvl7pPr marL="1926572" indent="0">
              <a:buNone/>
              <a:defRPr sz="1400"/>
            </a:lvl7pPr>
            <a:lvl8pPr marL="2247671" indent="0">
              <a:buNone/>
              <a:defRPr sz="1400"/>
            </a:lvl8pPr>
            <a:lvl9pPr marL="2568765"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57" y="5367860"/>
            <a:ext cx="5486177" cy="804788"/>
          </a:xfrm>
        </p:spPr>
        <p:txBody>
          <a:bodyPr/>
          <a:lstStyle>
            <a:lvl1pPr marL="0" indent="0">
              <a:buNone/>
              <a:defRPr sz="1000"/>
            </a:lvl1pPr>
            <a:lvl2pPr marL="321092" indent="0">
              <a:buNone/>
              <a:defRPr sz="800"/>
            </a:lvl2pPr>
            <a:lvl3pPr marL="642189" indent="0">
              <a:buNone/>
              <a:defRPr sz="700"/>
            </a:lvl3pPr>
            <a:lvl4pPr marL="963284" indent="0">
              <a:buNone/>
              <a:defRPr sz="600"/>
            </a:lvl4pPr>
            <a:lvl5pPr marL="1284382" indent="0">
              <a:buNone/>
              <a:defRPr sz="600"/>
            </a:lvl5pPr>
            <a:lvl6pPr marL="1605478" indent="0">
              <a:buNone/>
              <a:defRPr sz="600"/>
            </a:lvl6pPr>
            <a:lvl7pPr marL="1926572" indent="0">
              <a:buNone/>
              <a:defRPr sz="600"/>
            </a:lvl7pPr>
            <a:lvl8pPr marL="2247671" indent="0">
              <a:buNone/>
              <a:defRPr sz="600"/>
            </a:lvl8pPr>
            <a:lvl9pPr marL="2568765" indent="0">
              <a:buNone/>
              <a:defRPr sz="600"/>
            </a:lvl9pPr>
          </a:lstStyle>
          <a:p>
            <a:pPr lvl="0"/>
            <a:r>
              <a:rPr lang="en-US" smtClean="0"/>
              <a:t>Click to edit Master text styles</a:t>
            </a:r>
          </a:p>
        </p:txBody>
      </p:sp>
    </p:spTree>
    <p:extLst>
      <p:ext uri="{BB962C8B-B14F-4D97-AF65-F5344CB8AC3E}">
        <p14:creationId xmlns:p14="http://schemas.microsoft.com/office/powerpoint/2010/main" val="16544720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16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007"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9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787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871" indent="0" algn="ctr">
              <a:buNone/>
              <a:defRPr>
                <a:solidFill>
                  <a:schemeClr val="tx1">
                    <a:tint val="75000"/>
                  </a:schemeClr>
                </a:solidFill>
              </a:defRPr>
            </a:lvl2pPr>
            <a:lvl3pPr marL="889812" indent="0" algn="ctr">
              <a:buNone/>
              <a:defRPr>
                <a:solidFill>
                  <a:schemeClr val="tx1">
                    <a:tint val="75000"/>
                  </a:schemeClr>
                </a:solidFill>
              </a:defRPr>
            </a:lvl3pPr>
            <a:lvl4pPr marL="1334623" indent="0" algn="ctr">
              <a:buNone/>
              <a:defRPr>
                <a:solidFill>
                  <a:schemeClr val="tx1">
                    <a:tint val="75000"/>
                  </a:schemeClr>
                </a:solidFill>
              </a:defRPr>
            </a:lvl4pPr>
            <a:lvl5pPr marL="1779497" indent="0" algn="ctr">
              <a:buNone/>
              <a:defRPr>
                <a:solidFill>
                  <a:schemeClr val="tx1">
                    <a:tint val="75000"/>
                  </a:schemeClr>
                </a:solidFill>
              </a:defRPr>
            </a:lvl5pPr>
            <a:lvl6pPr marL="2224373" indent="0" algn="ctr">
              <a:buNone/>
              <a:defRPr>
                <a:solidFill>
                  <a:schemeClr val="tx1">
                    <a:tint val="75000"/>
                  </a:schemeClr>
                </a:solidFill>
              </a:defRPr>
            </a:lvl6pPr>
            <a:lvl7pPr marL="2669243" indent="0" algn="ctr">
              <a:buNone/>
              <a:defRPr>
                <a:solidFill>
                  <a:schemeClr val="tx1">
                    <a:tint val="75000"/>
                  </a:schemeClr>
                </a:solidFill>
              </a:defRPr>
            </a:lvl7pPr>
            <a:lvl8pPr marL="3114116" indent="0" algn="ctr">
              <a:buNone/>
              <a:defRPr>
                <a:solidFill>
                  <a:schemeClr val="tx1">
                    <a:tint val="75000"/>
                  </a:schemeClr>
                </a:solidFill>
              </a:defRPr>
            </a:lvl8pPr>
            <a:lvl9pPr marL="35589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260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9917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871" indent="0">
              <a:buNone/>
              <a:defRPr sz="1800">
                <a:solidFill>
                  <a:schemeClr val="tx1">
                    <a:tint val="75000"/>
                  </a:schemeClr>
                </a:solidFill>
              </a:defRPr>
            </a:lvl2pPr>
            <a:lvl3pPr marL="889812" indent="0">
              <a:buNone/>
              <a:defRPr sz="1600">
                <a:solidFill>
                  <a:schemeClr val="tx1">
                    <a:tint val="75000"/>
                  </a:schemeClr>
                </a:solidFill>
              </a:defRPr>
            </a:lvl3pPr>
            <a:lvl4pPr marL="1334623" indent="0">
              <a:buNone/>
              <a:defRPr sz="1400">
                <a:solidFill>
                  <a:schemeClr val="tx1">
                    <a:tint val="75000"/>
                  </a:schemeClr>
                </a:solidFill>
              </a:defRPr>
            </a:lvl4pPr>
            <a:lvl5pPr marL="1779497" indent="0">
              <a:buNone/>
              <a:defRPr sz="1400">
                <a:solidFill>
                  <a:schemeClr val="tx1">
                    <a:tint val="75000"/>
                  </a:schemeClr>
                </a:solidFill>
              </a:defRPr>
            </a:lvl5pPr>
            <a:lvl6pPr marL="2224373" indent="0">
              <a:buNone/>
              <a:defRPr sz="1400">
                <a:solidFill>
                  <a:schemeClr val="tx1">
                    <a:tint val="75000"/>
                  </a:schemeClr>
                </a:solidFill>
              </a:defRPr>
            </a:lvl6pPr>
            <a:lvl7pPr marL="2669243" indent="0">
              <a:buNone/>
              <a:defRPr sz="1400">
                <a:solidFill>
                  <a:schemeClr val="tx1">
                    <a:tint val="75000"/>
                  </a:schemeClr>
                </a:solidFill>
              </a:defRPr>
            </a:lvl7pPr>
            <a:lvl8pPr marL="3114116" indent="0">
              <a:buNone/>
              <a:defRPr sz="1400">
                <a:solidFill>
                  <a:schemeClr val="tx1">
                    <a:tint val="75000"/>
                  </a:schemeClr>
                </a:solidFill>
              </a:defRPr>
            </a:lvl8pPr>
            <a:lvl9pPr marL="35589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8270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833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871" indent="0">
              <a:buNone/>
              <a:defRPr sz="2000" b="1"/>
            </a:lvl2pPr>
            <a:lvl3pPr marL="889812" indent="0">
              <a:buNone/>
              <a:defRPr sz="1800" b="1"/>
            </a:lvl3pPr>
            <a:lvl4pPr marL="1334623" indent="0">
              <a:buNone/>
              <a:defRPr sz="1600" b="1"/>
            </a:lvl4pPr>
            <a:lvl5pPr marL="1779497" indent="0">
              <a:buNone/>
              <a:defRPr sz="1600" b="1"/>
            </a:lvl5pPr>
            <a:lvl6pPr marL="2224373" indent="0">
              <a:buNone/>
              <a:defRPr sz="1600" b="1"/>
            </a:lvl6pPr>
            <a:lvl7pPr marL="2669243" indent="0">
              <a:buNone/>
              <a:defRPr sz="1600" b="1"/>
            </a:lvl7pPr>
            <a:lvl8pPr marL="3114116" indent="0">
              <a:buNone/>
              <a:defRPr sz="1600" b="1"/>
            </a:lvl8pPr>
            <a:lvl9pPr marL="35589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4783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4540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5265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066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871" indent="0">
              <a:buNone/>
              <a:defRPr sz="2800"/>
            </a:lvl2pPr>
            <a:lvl3pPr marL="889812" indent="0">
              <a:buNone/>
              <a:defRPr sz="2400"/>
            </a:lvl3pPr>
            <a:lvl4pPr marL="1334623" indent="0">
              <a:buNone/>
              <a:defRPr sz="2000"/>
            </a:lvl4pPr>
            <a:lvl5pPr marL="1779497" indent="0">
              <a:buNone/>
              <a:defRPr sz="2000"/>
            </a:lvl5pPr>
            <a:lvl6pPr marL="2224373" indent="0">
              <a:buNone/>
              <a:defRPr sz="2000"/>
            </a:lvl6pPr>
            <a:lvl7pPr marL="2669243" indent="0">
              <a:buNone/>
              <a:defRPr sz="2000"/>
            </a:lvl7pPr>
            <a:lvl8pPr marL="3114116" indent="0">
              <a:buNone/>
              <a:defRPr sz="2000"/>
            </a:lvl8pPr>
            <a:lvl9pPr marL="355897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871" indent="0">
              <a:buNone/>
              <a:defRPr sz="1200"/>
            </a:lvl2pPr>
            <a:lvl3pPr marL="889812" indent="0">
              <a:buNone/>
              <a:defRPr sz="1000"/>
            </a:lvl3pPr>
            <a:lvl4pPr marL="1334623" indent="0">
              <a:buNone/>
              <a:defRPr sz="900"/>
            </a:lvl4pPr>
            <a:lvl5pPr marL="1779497" indent="0">
              <a:buNone/>
              <a:defRPr sz="900"/>
            </a:lvl5pPr>
            <a:lvl6pPr marL="2224373" indent="0">
              <a:buNone/>
              <a:defRPr sz="900"/>
            </a:lvl6pPr>
            <a:lvl7pPr marL="2669243" indent="0">
              <a:buNone/>
              <a:defRPr sz="900"/>
            </a:lvl7pPr>
            <a:lvl8pPr marL="3114116" indent="0">
              <a:buNone/>
              <a:defRPr sz="900"/>
            </a:lvl8pPr>
            <a:lvl9pPr marL="35589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4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57"/>
            <a:ext cx="6400354" cy="1752451"/>
          </a:xfrm>
        </p:spPr>
        <p:txBody>
          <a:bodyPr/>
          <a:lstStyle>
            <a:lvl1pPr marL="0" indent="0" algn="ctr">
              <a:buNone/>
              <a:defRPr/>
            </a:lvl1pPr>
            <a:lvl2pPr marL="321291" indent="0" algn="ctr">
              <a:buNone/>
              <a:defRPr/>
            </a:lvl2pPr>
            <a:lvl3pPr marL="642585" indent="0" algn="ctr">
              <a:buNone/>
              <a:defRPr/>
            </a:lvl3pPr>
            <a:lvl4pPr marL="963876" indent="0" algn="ctr">
              <a:buNone/>
              <a:defRPr/>
            </a:lvl4pPr>
            <a:lvl5pPr marL="1285171" indent="0" algn="ctr">
              <a:buNone/>
              <a:defRPr/>
            </a:lvl5pPr>
            <a:lvl6pPr marL="1606464" indent="0" algn="ctr">
              <a:buNone/>
              <a:defRPr/>
            </a:lvl6pPr>
            <a:lvl7pPr marL="1927756" indent="0" algn="ctr">
              <a:buNone/>
              <a:defRPr/>
            </a:lvl7pPr>
            <a:lvl8pPr marL="2249051" indent="0" algn="ctr">
              <a:buNone/>
              <a:defRPr/>
            </a:lvl8pPr>
            <a:lvl9pPr marL="257034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7712685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32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5/19/2014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90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76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291" indent="0">
              <a:buNone/>
              <a:defRPr sz="1300"/>
            </a:lvl2pPr>
            <a:lvl3pPr marL="642585" indent="0">
              <a:buNone/>
              <a:defRPr sz="1100"/>
            </a:lvl3pPr>
            <a:lvl4pPr marL="963876" indent="0">
              <a:buNone/>
              <a:defRPr sz="1000"/>
            </a:lvl4pPr>
            <a:lvl5pPr marL="1285171" indent="0">
              <a:buNone/>
              <a:defRPr sz="1000"/>
            </a:lvl5pPr>
            <a:lvl6pPr marL="1606464" indent="0">
              <a:buNone/>
              <a:defRPr sz="1000"/>
            </a:lvl6pPr>
            <a:lvl7pPr marL="1927756" indent="0">
              <a:buNone/>
              <a:defRPr sz="1000"/>
            </a:lvl7pPr>
            <a:lvl8pPr marL="2249051" indent="0">
              <a:buNone/>
              <a:defRPr sz="1000"/>
            </a:lvl8pPr>
            <a:lvl9pPr marL="2570344" indent="0">
              <a:buNone/>
              <a:defRPr sz="1000"/>
            </a:lvl9pPr>
          </a:lstStyle>
          <a:p>
            <a:pPr lvl="0"/>
            <a:r>
              <a:rPr lang="en-US" smtClean="0"/>
              <a:t>Click to edit Master text styles</a:t>
            </a:r>
          </a:p>
        </p:txBody>
      </p:sp>
    </p:spTree>
    <p:extLst>
      <p:ext uri="{BB962C8B-B14F-4D97-AF65-F5344CB8AC3E}">
        <p14:creationId xmlns:p14="http://schemas.microsoft.com/office/powerpoint/2010/main" val="3434942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8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82"/>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137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291" indent="0">
              <a:buNone/>
              <a:defRPr sz="1400" b="1"/>
            </a:lvl2pPr>
            <a:lvl3pPr marL="642585" indent="0">
              <a:buNone/>
              <a:defRPr sz="1300" b="1"/>
            </a:lvl3pPr>
            <a:lvl4pPr marL="963876" indent="0">
              <a:buNone/>
              <a:defRPr sz="1100" b="1"/>
            </a:lvl4pPr>
            <a:lvl5pPr marL="1285171" indent="0">
              <a:buNone/>
              <a:defRPr sz="1100" b="1"/>
            </a:lvl5pPr>
            <a:lvl6pPr marL="1606464" indent="0">
              <a:buNone/>
              <a:defRPr sz="1100" b="1"/>
            </a:lvl6pPr>
            <a:lvl7pPr marL="1927756" indent="0">
              <a:buNone/>
              <a:defRPr sz="1100" b="1"/>
            </a:lvl7pPr>
            <a:lvl8pPr marL="2249051" indent="0">
              <a:buNone/>
              <a:defRPr sz="1100" b="1"/>
            </a:lvl8pPr>
            <a:lvl9pPr marL="25703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46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430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826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57" y="273483"/>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57" y="1435448"/>
            <a:ext cx="3008189" cy="469031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129110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45"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45" y="612800"/>
            <a:ext cx="5486177" cy="4114354"/>
          </a:xfrm>
        </p:spPr>
        <p:txBody>
          <a:bodyPr/>
          <a:lstStyle>
            <a:lvl1pPr marL="0" indent="0">
              <a:buNone/>
              <a:defRPr sz="2200"/>
            </a:lvl1pPr>
            <a:lvl2pPr marL="321291" indent="0">
              <a:buNone/>
              <a:defRPr sz="2000"/>
            </a:lvl2pPr>
            <a:lvl3pPr marL="642585" indent="0">
              <a:buNone/>
              <a:defRPr sz="1700"/>
            </a:lvl3pPr>
            <a:lvl4pPr marL="963876" indent="0">
              <a:buNone/>
              <a:defRPr sz="1400"/>
            </a:lvl4pPr>
            <a:lvl5pPr marL="1285171" indent="0">
              <a:buNone/>
              <a:defRPr sz="1400"/>
            </a:lvl5pPr>
            <a:lvl6pPr marL="1606464" indent="0">
              <a:buNone/>
              <a:defRPr sz="1400"/>
            </a:lvl6pPr>
            <a:lvl7pPr marL="1927756" indent="0">
              <a:buNone/>
              <a:defRPr sz="1400"/>
            </a:lvl7pPr>
            <a:lvl8pPr marL="2249051" indent="0">
              <a:buNone/>
              <a:defRPr sz="1400"/>
            </a:lvl8pPr>
            <a:lvl9pPr marL="2570344"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45" y="5367860"/>
            <a:ext cx="5486177" cy="804788"/>
          </a:xfrm>
        </p:spPr>
        <p:txBody>
          <a:bodyPr/>
          <a:lstStyle>
            <a:lvl1pPr marL="0" indent="0">
              <a:buNone/>
              <a:defRPr sz="1000"/>
            </a:lvl1pPr>
            <a:lvl2pPr marL="321291" indent="0">
              <a:buNone/>
              <a:defRPr sz="800"/>
            </a:lvl2pPr>
            <a:lvl3pPr marL="642585" indent="0">
              <a:buNone/>
              <a:defRPr sz="700"/>
            </a:lvl3pPr>
            <a:lvl4pPr marL="963876" indent="0">
              <a:buNone/>
              <a:defRPr sz="600"/>
            </a:lvl4pPr>
            <a:lvl5pPr marL="1285171" indent="0">
              <a:buNone/>
              <a:defRPr sz="600"/>
            </a:lvl5pPr>
            <a:lvl6pPr marL="1606464" indent="0">
              <a:buNone/>
              <a:defRPr sz="600"/>
            </a:lvl6pPr>
            <a:lvl7pPr marL="1927756" indent="0">
              <a:buNone/>
              <a:defRPr sz="600"/>
            </a:lvl7pPr>
            <a:lvl8pPr marL="2249051" indent="0">
              <a:buNone/>
              <a:defRPr sz="600"/>
            </a:lvl8pPr>
            <a:lvl9pPr marL="2570344" indent="0">
              <a:buNone/>
              <a:defRPr sz="600"/>
            </a:lvl9pPr>
          </a:lstStyle>
          <a:p>
            <a:pPr lvl="0"/>
            <a:r>
              <a:rPr lang="en-US" smtClean="0"/>
              <a:t>Click to edit Master text styles</a:t>
            </a:r>
          </a:p>
        </p:txBody>
      </p:sp>
    </p:spTree>
    <p:extLst>
      <p:ext uri="{BB962C8B-B14F-4D97-AF65-F5344CB8AC3E}">
        <p14:creationId xmlns:p14="http://schemas.microsoft.com/office/powerpoint/2010/main" val="174325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48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9"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65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1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392" tIns="45697" rIns="91392" bIns="45697"/>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7810" y="381000"/>
            <a:ext cx="6246479" cy="2377440"/>
          </a:xfrm>
          <a:prstGeom prst="rect">
            <a:avLst/>
          </a:prstGeom>
        </p:spPr>
      </p:pic>
    </p:spTree>
    <p:extLst>
      <p:ext uri="{BB962C8B-B14F-4D97-AF65-F5344CB8AC3E}">
        <p14:creationId xmlns:p14="http://schemas.microsoft.com/office/powerpoint/2010/main" val="1367407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10"/>
            <a:ext cx="8229600" cy="4525963"/>
          </a:xfrm>
          <a:prstGeom prst="rect">
            <a:avLst/>
          </a:prstGeom>
        </p:spPr>
        <p:txBody>
          <a:bodyPr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381213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a:prstGeom prst="rect">
            <a:avLst/>
          </a:prstGeom>
        </p:spPr>
        <p:txBody>
          <a:bodyPr lIns="91392" tIns="45697" rIns="91392" bIns="45697"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09029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0"/>
            <a:ext cx="4038600" cy="4525963"/>
          </a:xfrm>
          <a:prstGeom prst="rect">
            <a:avLst/>
          </a:prstGeom>
        </p:spPr>
        <p:txBody>
          <a:bodyPr lIns="91392" tIns="45697" rIns="91392"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a:prstGeom prst="rect">
            <a:avLst/>
          </a:prstGeom>
        </p:spPr>
        <p:txBody>
          <a:bodyPr lIns="91392" tIns="45697" rIns="91392"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038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392" tIns="45697" rIns="91392" bIns="45697"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92" tIns="45697" rIns="91392"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392" tIns="45697" rIns="91392" bIns="45697"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92" tIns="45697" rIns="91392"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55894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254784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45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0827" indent="0">
              <a:buNone/>
              <a:defRPr sz="1300"/>
            </a:lvl2pPr>
            <a:lvl3pPr marL="641661" indent="0">
              <a:buNone/>
              <a:defRPr sz="1100"/>
            </a:lvl3pPr>
            <a:lvl4pPr marL="962495" indent="0">
              <a:buNone/>
              <a:defRPr sz="1000"/>
            </a:lvl4pPr>
            <a:lvl5pPr marL="1283329" indent="0">
              <a:buNone/>
              <a:defRPr sz="1000"/>
            </a:lvl5pPr>
            <a:lvl6pPr marL="1604166" indent="0">
              <a:buNone/>
              <a:defRPr sz="1000"/>
            </a:lvl6pPr>
            <a:lvl7pPr marL="1924994" indent="0">
              <a:buNone/>
              <a:defRPr sz="1000"/>
            </a:lvl7pPr>
            <a:lvl8pPr marL="2245831" indent="0">
              <a:buNone/>
              <a:defRPr sz="1000"/>
            </a:lvl8pPr>
            <a:lvl9pPr marL="2566661"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a:prstGeom prst="rect">
            <a:avLst/>
          </a:prstGeom>
        </p:spPr>
        <p:txBody>
          <a:bodyPr lIns="91392" tIns="45697" rIns="91392" bIns="4569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392" tIns="45697" rIns="91392" bIns="45697"/>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Tree>
    <p:extLst>
      <p:ext uri="{BB962C8B-B14F-4D97-AF65-F5344CB8AC3E}">
        <p14:creationId xmlns:p14="http://schemas.microsoft.com/office/powerpoint/2010/main" val="4252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92" tIns="45697" rIns="91392" bIns="45697"/>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392" tIns="45697" rIns="91392" bIns="45697"/>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Tree>
    <p:extLst>
      <p:ext uri="{BB962C8B-B14F-4D97-AF65-F5344CB8AC3E}">
        <p14:creationId xmlns:p14="http://schemas.microsoft.com/office/powerpoint/2010/main" val="260024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10"/>
            <a:ext cx="8229600" cy="4525963"/>
          </a:xfrm>
          <a:prstGeom prst="rect">
            <a:avLst/>
          </a:prstGeom>
        </p:spPr>
        <p:txBody>
          <a:bodyPr vert="eaVert"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a:prstGeom prst="rect">
            <a:avLst/>
          </a:prstGeom>
        </p:spPr>
        <p:txBody>
          <a:bodyPr vert="eaVert"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2542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31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43567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231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4834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0944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855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71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710"/>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2757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89027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8406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3267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785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874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2794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9566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941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65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0827" indent="0">
              <a:buNone/>
              <a:defRPr sz="1400" b="1"/>
            </a:lvl2pPr>
            <a:lvl3pPr marL="641661" indent="0">
              <a:buNone/>
              <a:defRPr sz="1300" b="1"/>
            </a:lvl3pPr>
            <a:lvl4pPr marL="962495" indent="0">
              <a:buNone/>
              <a:defRPr sz="1100" b="1"/>
            </a:lvl4pPr>
            <a:lvl5pPr marL="1283329" indent="0">
              <a:buNone/>
              <a:defRPr sz="1100" b="1"/>
            </a:lvl5pPr>
            <a:lvl6pPr marL="1604166" indent="0">
              <a:buNone/>
              <a:defRPr sz="1100" b="1"/>
            </a:lvl6pPr>
            <a:lvl7pPr marL="1924994" indent="0">
              <a:buNone/>
              <a:defRPr sz="1100" b="1"/>
            </a:lvl7pPr>
            <a:lvl8pPr marL="2245831" indent="0">
              <a:buNone/>
              <a:defRPr sz="1100" b="1"/>
            </a:lvl8pPr>
            <a:lvl9pPr marL="256666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4557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825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892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74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2099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683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1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lIns="91392" tIns="45697" rIns="91392" bIns="45697"/>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10" y="381000"/>
            <a:ext cx="6246479" cy="2377440"/>
          </a:xfrm>
          <a:prstGeom prst="rect">
            <a:avLst/>
          </a:prstGeom>
        </p:spPr>
      </p:pic>
    </p:spTree>
    <p:extLst>
      <p:ext uri="{BB962C8B-B14F-4D97-AF65-F5344CB8AC3E}">
        <p14:creationId xmlns:p14="http://schemas.microsoft.com/office/powerpoint/2010/main" val="15741076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10"/>
            <a:ext cx="8229600" cy="4525963"/>
          </a:xfrm>
          <a:prstGeom prst="rect">
            <a:avLst/>
          </a:prstGeom>
        </p:spPr>
        <p:txBody>
          <a:bodyPr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425180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a:prstGeom prst="rect">
            <a:avLst/>
          </a:prstGeom>
        </p:spPr>
        <p:txBody>
          <a:bodyPr lIns="91392" tIns="45697" rIns="91392" bIns="45697"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166323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0"/>
            <a:ext cx="4038600" cy="4525963"/>
          </a:xfrm>
          <a:prstGeom prst="rect">
            <a:avLst/>
          </a:prstGeom>
        </p:spPr>
        <p:txBody>
          <a:bodyPr lIns="91392" tIns="45697" rIns="91392"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a:prstGeom prst="rect">
            <a:avLst/>
          </a:prstGeom>
        </p:spPr>
        <p:txBody>
          <a:bodyPr lIns="91392" tIns="45697" rIns="91392" bIns="4569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6184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392" tIns="45697" rIns="91392" bIns="45697"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92" tIns="45697" rIns="91392"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lIns="91392" tIns="45697" rIns="91392" bIns="45697"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lIns="91392" tIns="45697" rIns="91392" bIns="4569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5087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632979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8882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a:prstGeom prst="rect">
            <a:avLst/>
          </a:prstGeom>
        </p:spPr>
        <p:txBody>
          <a:bodyPr lIns="91392" tIns="45697" rIns="91392" bIns="4569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a:prstGeom prst="rect">
            <a:avLst/>
          </a:prstGeom>
        </p:spPr>
        <p:txBody>
          <a:bodyPr lIns="91392" tIns="45697" rIns="91392" bIns="45697"/>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Tree>
    <p:extLst>
      <p:ext uri="{BB962C8B-B14F-4D97-AF65-F5344CB8AC3E}">
        <p14:creationId xmlns:p14="http://schemas.microsoft.com/office/powerpoint/2010/main" val="2173035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392" tIns="45697" rIns="91392" bIns="45697"/>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392" tIns="45697" rIns="91392" bIns="45697"/>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Tree>
    <p:extLst>
      <p:ext uri="{BB962C8B-B14F-4D97-AF65-F5344CB8AC3E}">
        <p14:creationId xmlns:p14="http://schemas.microsoft.com/office/powerpoint/2010/main" val="1744983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10"/>
            <a:ext cx="8229600" cy="4525963"/>
          </a:xfrm>
          <a:prstGeom prst="rect">
            <a:avLst/>
          </a:prstGeom>
        </p:spPr>
        <p:txBody>
          <a:bodyPr vert="eaVert"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046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a:prstGeom prst="rect">
            <a:avLst/>
          </a:prstGeom>
        </p:spPr>
        <p:txBody>
          <a:bodyPr vert="eaVert" lIns="91392" tIns="45697" rIns="91392" bIns="456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32167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41160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6749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132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0875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1024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0276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8822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7775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5205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19631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9131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6964" indent="0" algn="ctr">
              <a:buNone/>
              <a:defRPr/>
            </a:lvl2pPr>
            <a:lvl3pPr marL="913930" indent="0" algn="ctr">
              <a:buNone/>
              <a:defRPr/>
            </a:lvl3pPr>
            <a:lvl4pPr marL="1370900" indent="0" algn="ctr">
              <a:buNone/>
              <a:defRPr/>
            </a:lvl4pPr>
            <a:lvl5pPr marL="1827865" indent="0" algn="ctr">
              <a:buNone/>
              <a:defRPr/>
            </a:lvl5pPr>
            <a:lvl6pPr marL="2284830" indent="0" algn="ctr">
              <a:buNone/>
              <a:defRPr/>
            </a:lvl6pPr>
            <a:lvl7pPr marL="2741799" indent="0" algn="ctr">
              <a:buNone/>
              <a:defRPr/>
            </a:lvl7pPr>
            <a:lvl8pPr marL="3198760" indent="0" algn="ctr">
              <a:buNone/>
              <a:defRPr/>
            </a:lvl8pPr>
            <a:lvl9pPr marL="365573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6649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5015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85" y="273511"/>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85" y="1435448"/>
            <a:ext cx="3008189" cy="4690318"/>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964" indent="0">
              <a:buNone/>
              <a:defRPr sz="1800"/>
            </a:lvl2pPr>
            <a:lvl3pPr marL="913930" indent="0">
              <a:buNone/>
              <a:defRPr sz="1600"/>
            </a:lvl3pPr>
            <a:lvl4pPr marL="1370900" indent="0">
              <a:buNone/>
              <a:defRPr sz="1400"/>
            </a:lvl4pPr>
            <a:lvl5pPr marL="1827865" indent="0">
              <a:buNone/>
              <a:defRPr sz="1400"/>
            </a:lvl5pPr>
            <a:lvl6pPr marL="2284830" indent="0">
              <a:buNone/>
              <a:defRPr sz="1400"/>
            </a:lvl6pPr>
            <a:lvl7pPr marL="2741799" indent="0">
              <a:buNone/>
              <a:defRPr sz="1400"/>
            </a:lvl7pPr>
            <a:lvl8pPr marL="3198760" indent="0">
              <a:buNone/>
              <a:defRPr sz="1400"/>
            </a:lvl8pPr>
            <a:lvl9pPr marL="365573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27843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4380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64" indent="0">
              <a:buNone/>
              <a:defRPr sz="2000" b="1"/>
            </a:lvl2pPr>
            <a:lvl3pPr marL="913930" indent="0">
              <a:buNone/>
              <a:defRPr sz="1800" b="1"/>
            </a:lvl3pPr>
            <a:lvl4pPr marL="1370900" indent="0">
              <a:buNone/>
              <a:defRPr sz="1600" b="1"/>
            </a:lvl4pPr>
            <a:lvl5pPr marL="1827865" indent="0">
              <a:buNone/>
              <a:defRPr sz="1600" b="1"/>
            </a:lvl5pPr>
            <a:lvl6pPr marL="2284830" indent="0">
              <a:buNone/>
              <a:defRPr sz="1600" b="1"/>
            </a:lvl6pPr>
            <a:lvl7pPr marL="2741799" indent="0">
              <a:buNone/>
              <a:defRPr sz="1600" b="1"/>
            </a:lvl7pPr>
            <a:lvl8pPr marL="3198760" indent="0">
              <a:buNone/>
              <a:defRPr sz="1600" b="1"/>
            </a:lvl8pPr>
            <a:lvl9pPr marL="365573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7623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50930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812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7493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64" indent="0">
              <a:buNone/>
              <a:defRPr sz="2800"/>
            </a:lvl2pPr>
            <a:lvl3pPr marL="913930" indent="0">
              <a:buNone/>
              <a:defRPr sz="2400"/>
            </a:lvl3pPr>
            <a:lvl4pPr marL="1370900" indent="0">
              <a:buNone/>
              <a:defRPr sz="2000"/>
            </a:lvl4pPr>
            <a:lvl5pPr marL="1827865" indent="0">
              <a:buNone/>
              <a:defRPr sz="2000"/>
            </a:lvl5pPr>
            <a:lvl6pPr marL="2284830" indent="0">
              <a:buNone/>
              <a:defRPr sz="2000"/>
            </a:lvl6pPr>
            <a:lvl7pPr marL="2741799" indent="0">
              <a:buNone/>
              <a:defRPr sz="2000"/>
            </a:lvl7pPr>
            <a:lvl8pPr marL="3198760" indent="0">
              <a:buNone/>
              <a:defRPr sz="2000"/>
            </a:lvl8pPr>
            <a:lvl9pPr marL="365573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4" indent="0">
              <a:buNone/>
              <a:defRPr sz="1200"/>
            </a:lvl2pPr>
            <a:lvl3pPr marL="913930" indent="0">
              <a:buNone/>
              <a:defRPr sz="1000"/>
            </a:lvl3pPr>
            <a:lvl4pPr marL="1370900" indent="0">
              <a:buNone/>
              <a:defRPr sz="900"/>
            </a:lvl4pPr>
            <a:lvl5pPr marL="1827865" indent="0">
              <a:buNone/>
              <a:defRPr sz="900"/>
            </a:lvl5pPr>
            <a:lvl6pPr marL="2284830" indent="0">
              <a:buNone/>
              <a:defRPr sz="900"/>
            </a:lvl6pPr>
            <a:lvl7pPr marL="2741799" indent="0">
              <a:buNone/>
              <a:defRPr sz="900"/>
            </a:lvl7pPr>
            <a:lvl8pPr marL="3198760" indent="0">
              <a:buNone/>
              <a:defRPr sz="900"/>
            </a:lvl8pPr>
            <a:lvl9pPr marL="365573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94525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2815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9984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082" indent="0" algn="ctr">
              <a:buNone/>
              <a:defRPr/>
            </a:lvl2pPr>
            <a:lvl3pPr marL="914165" indent="0" algn="ctr">
              <a:buNone/>
              <a:defRPr/>
            </a:lvl3pPr>
            <a:lvl4pPr marL="1371250" indent="0" algn="ctr">
              <a:buNone/>
              <a:defRPr/>
            </a:lvl4pPr>
            <a:lvl5pPr marL="1828332" indent="0" algn="ctr">
              <a:buNone/>
              <a:defRPr/>
            </a:lvl5pPr>
            <a:lvl6pPr marL="2285415" indent="0" algn="ctr">
              <a:buNone/>
              <a:defRPr/>
            </a:lvl6pPr>
            <a:lvl7pPr marL="2742500" indent="0" algn="ctr">
              <a:buNone/>
              <a:defRPr/>
            </a:lvl7pPr>
            <a:lvl8pPr marL="3199580" indent="0" algn="ctr">
              <a:buNone/>
              <a:defRPr/>
            </a:lvl8pPr>
            <a:lvl9pPr marL="3656665"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767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73"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73" y="612800"/>
            <a:ext cx="5486177" cy="4114354"/>
          </a:xfrm>
        </p:spPr>
        <p:txBody>
          <a:bodyPr/>
          <a:lstStyle>
            <a:lvl1pPr marL="0" indent="0">
              <a:buNone/>
              <a:defRPr sz="2200"/>
            </a:lvl1pPr>
            <a:lvl2pPr marL="320827" indent="0">
              <a:buNone/>
              <a:defRPr sz="2000"/>
            </a:lvl2pPr>
            <a:lvl3pPr marL="641661" indent="0">
              <a:buNone/>
              <a:defRPr sz="1700"/>
            </a:lvl3pPr>
            <a:lvl4pPr marL="962495" indent="0">
              <a:buNone/>
              <a:defRPr sz="1400"/>
            </a:lvl4pPr>
            <a:lvl5pPr marL="1283329" indent="0">
              <a:buNone/>
              <a:defRPr sz="1400"/>
            </a:lvl5pPr>
            <a:lvl6pPr marL="1604166" indent="0">
              <a:buNone/>
              <a:defRPr sz="1400"/>
            </a:lvl6pPr>
            <a:lvl7pPr marL="1924994" indent="0">
              <a:buNone/>
              <a:defRPr sz="1400"/>
            </a:lvl7pPr>
            <a:lvl8pPr marL="2245831" indent="0">
              <a:buNone/>
              <a:defRPr sz="1400"/>
            </a:lvl8pPr>
            <a:lvl9pPr marL="2566661"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73" y="5367860"/>
            <a:ext cx="5486177" cy="804788"/>
          </a:xfrm>
        </p:spPr>
        <p:txBody>
          <a:bodyPr/>
          <a:lstStyle>
            <a:lvl1pPr marL="0" indent="0">
              <a:buNone/>
              <a:defRPr sz="1000"/>
            </a:lvl1pPr>
            <a:lvl2pPr marL="320827" indent="0">
              <a:buNone/>
              <a:defRPr sz="800"/>
            </a:lvl2pPr>
            <a:lvl3pPr marL="641661" indent="0">
              <a:buNone/>
              <a:defRPr sz="700"/>
            </a:lvl3pPr>
            <a:lvl4pPr marL="962495" indent="0">
              <a:buNone/>
              <a:defRPr sz="600"/>
            </a:lvl4pPr>
            <a:lvl5pPr marL="1283329" indent="0">
              <a:buNone/>
              <a:defRPr sz="600"/>
            </a:lvl5pPr>
            <a:lvl6pPr marL="1604166" indent="0">
              <a:buNone/>
              <a:defRPr sz="600"/>
            </a:lvl6pPr>
            <a:lvl7pPr marL="1924994" indent="0">
              <a:buNone/>
              <a:defRPr sz="600"/>
            </a:lvl7pPr>
            <a:lvl8pPr marL="2245831" indent="0">
              <a:buNone/>
              <a:defRPr sz="600"/>
            </a:lvl8pPr>
            <a:lvl9pPr marL="2566661"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95338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082" indent="0">
              <a:buNone/>
              <a:defRPr sz="1800"/>
            </a:lvl2pPr>
            <a:lvl3pPr marL="914165" indent="0">
              <a:buNone/>
              <a:defRPr sz="1600"/>
            </a:lvl3pPr>
            <a:lvl4pPr marL="1371250" indent="0">
              <a:buNone/>
              <a:defRPr sz="1400"/>
            </a:lvl4pPr>
            <a:lvl5pPr marL="1828332" indent="0">
              <a:buNone/>
              <a:defRPr sz="1400"/>
            </a:lvl5pPr>
            <a:lvl6pPr marL="2285415" indent="0">
              <a:buNone/>
              <a:defRPr sz="1400"/>
            </a:lvl6pPr>
            <a:lvl7pPr marL="2742500" indent="0">
              <a:buNone/>
              <a:defRPr sz="1400"/>
            </a:lvl7pPr>
            <a:lvl8pPr marL="3199580" indent="0">
              <a:buNone/>
              <a:defRPr sz="1400"/>
            </a:lvl8pPr>
            <a:lvl9pPr marL="3656665"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9479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1781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7070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83540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59422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2800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1842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5566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80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3007"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2" tIns="35642" rIns="35642" bIns="35642"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3007" y="1946710"/>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42" tIns="35642" rIns="35642" bIns="35642"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09953"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09953"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0827"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1661"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2495"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3329" algn="ctr" defTabSz="409953"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35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471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2085"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69443"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6796" indent="-267355" algn="l" defTabSz="409953"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57633"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78466"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299298"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0129" indent="-267355" algn="l" defTabSz="409953"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1661" rtl="0" eaLnBrk="1" latinLnBrk="0" hangingPunct="1">
        <a:defRPr sz="1300" kern="1200">
          <a:solidFill>
            <a:schemeClr val="tx1"/>
          </a:solidFill>
          <a:latin typeface="+mn-lt"/>
          <a:ea typeface="+mn-ea"/>
          <a:cs typeface="+mn-cs"/>
        </a:defRPr>
      </a:lvl1pPr>
      <a:lvl2pPr marL="320827" algn="l" defTabSz="641661" rtl="0" eaLnBrk="1" latinLnBrk="0" hangingPunct="1">
        <a:defRPr sz="1300" kern="1200">
          <a:solidFill>
            <a:schemeClr val="tx1"/>
          </a:solidFill>
          <a:latin typeface="+mn-lt"/>
          <a:ea typeface="+mn-ea"/>
          <a:cs typeface="+mn-cs"/>
        </a:defRPr>
      </a:lvl2pPr>
      <a:lvl3pPr marL="641661" algn="l" defTabSz="641661" rtl="0" eaLnBrk="1" latinLnBrk="0" hangingPunct="1">
        <a:defRPr sz="1300" kern="1200">
          <a:solidFill>
            <a:schemeClr val="tx1"/>
          </a:solidFill>
          <a:latin typeface="+mn-lt"/>
          <a:ea typeface="+mn-ea"/>
          <a:cs typeface="+mn-cs"/>
        </a:defRPr>
      </a:lvl3pPr>
      <a:lvl4pPr marL="962495" algn="l" defTabSz="641661" rtl="0" eaLnBrk="1" latinLnBrk="0" hangingPunct="1">
        <a:defRPr sz="1300" kern="1200">
          <a:solidFill>
            <a:schemeClr val="tx1"/>
          </a:solidFill>
          <a:latin typeface="+mn-lt"/>
          <a:ea typeface="+mn-ea"/>
          <a:cs typeface="+mn-cs"/>
        </a:defRPr>
      </a:lvl4pPr>
      <a:lvl5pPr marL="1283329" algn="l" defTabSz="641661" rtl="0" eaLnBrk="1" latinLnBrk="0" hangingPunct="1">
        <a:defRPr sz="1300" kern="1200">
          <a:solidFill>
            <a:schemeClr val="tx1"/>
          </a:solidFill>
          <a:latin typeface="+mn-lt"/>
          <a:ea typeface="+mn-ea"/>
          <a:cs typeface="+mn-cs"/>
        </a:defRPr>
      </a:lvl5pPr>
      <a:lvl6pPr marL="1604166" algn="l" defTabSz="641661" rtl="0" eaLnBrk="1" latinLnBrk="0" hangingPunct="1">
        <a:defRPr sz="1300" kern="1200">
          <a:solidFill>
            <a:schemeClr val="tx1"/>
          </a:solidFill>
          <a:latin typeface="+mn-lt"/>
          <a:ea typeface="+mn-ea"/>
          <a:cs typeface="+mn-cs"/>
        </a:defRPr>
      </a:lvl6pPr>
      <a:lvl7pPr marL="1924994" algn="l" defTabSz="641661" rtl="0" eaLnBrk="1" latinLnBrk="0" hangingPunct="1">
        <a:defRPr sz="1300" kern="1200">
          <a:solidFill>
            <a:schemeClr val="tx1"/>
          </a:solidFill>
          <a:latin typeface="+mn-lt"/>
          <a:ea typeface="+mn-ea"/>
          <a:cs typeface="+mn-cs"/>
        </a:defRPr>
      </a:lvl7pPr>
      <a:lvl8pPr marL="2245831" algn="l" defTabSz="641661" rtl="0" eaLnBrk="1" latinLnBrk="0" hangingPunct="1">
        <a:defRPr sz="1300" kern="1200">
          <a:solidFill>
            <a:schemeClr val="tx1"/>
          </a:solidFill>
          <a:latin typeface="+mn-lt"/>
          <a:ea typeface="+mn-ea"/>
          <a:cs typeface="+mn-cs"/>
        </a:defRPr>
      </a:lvl8pPr>
      <a:lvl9pPr marL="2566661" algn="l" defTabSz="641661"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6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74" tIns="35674" rIns="35674" bIns="35674"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69" y="194667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74" tIns="35674" rIns="35674" bIns="35674"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366520882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404054"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0405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0405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0405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04054"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092" algn="ctr" defTabSz="41028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189" algn="ctr" defTabSz="41028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284" algn="ctr" defTabSz="41028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4382" algn="ctr" defTabSz="41028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1184"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29065"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796946"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64827"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2708" indent="-261184" algn="l" defTabSz="404054"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58993" indent="-267576" algn="l" defTabSz="41028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0085" indent="-267576" algn="l" defTabSz="41028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1182" indent="-267576" algn="l" defTabSz="41028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2273" indent="-267576" algn="l" defTabSz="41028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189" rtl="0" eaLnBrk="1" latinLnBrk="0" hangingPunct="1">
        <a:defRPr sz="1300" kern="1200">
          <a:solidFill>
            <a:schemeClr val="tx1"/>
          </a:solidFill>
          <a:latin typeface="+mn-lt"/>
          <a:ea typeface="+mn-ea"/>
          <a:cs typeface="+mn-cs"/>
        </a:defRPr>
      </a:lvl1pPr>
      <a:lvl2pPr marL="321092" algn="l" defTabSz="642189" rtl="0" eaLnBrk="1" latinLnBrk="0" hangingPunct="1">
        <a:defRPr sz="1300" kern="1200">
          <a:solidFill>
            <a:schemeClr val="tx1"/>
          </a:solidFill>
          <a:latin typeface="+mn-lt"/>
          <a:ea typeface="+mn-ea"/>
          <a:cs typeface="+mn-cs"/>
        </a:defRPr>
      </a:lvl2pPr>
      <a:lvl3pPr marL="642189" algn="l" defTabSz="642189" rtl="0" eaLnBrk="1" latinLnBrk="0" hangingPunct="1">
        <a:defRPr sz="1300" kern="1200">
          <a:solidFill>
            <a:schemeClr val="tx1"/>
          </a:solidFill>
          <a:latin typeface="+mn-lt"/>
          <a:ea typeface="+mn-ea"/>
          <a:cs typeface="+mn-cs"/>
        </a:defRPr>
      </a:lvl3pPr>
      <a:lvl4pPr marL="963284" algn="l" defTabSz="642189" rtl="0" eaLnBrk="1" latinLnBrk="0" hangingPunct="1">
        <a:defRPr sz="1300" kern="1200">
          <a:solidFill>
            <a:schemeClr val="tx1"/>
          </a:solidFill>
          <a:latin typeface="+mn-lt"/>
          <a:ea typeface="+mn-ea"/>
          <a:cs typeface="+mn-cs"/>
        </a:defRPr>
      </a:lvl4pPr>
      <a:lvl5pPr marL="1284382" algn="l" defTabSz="642189" rtl="0" eaLnBrk="1" latinLnBrk="0" hangingPunct="1">
        <a:defRPr sz="1300" kern="1200">
          <a:solidFill>
            <a:schemeClr val="tx1"/>
          </a:solidFill>
          <a:latin typeface="+mn-lt"/>
          <a:ea typeface="+mn-ea"/>
          <a:cs typeface="+mn-cs"/>
        </a:defRPr>
      </a:lvl5pPr>
      <a:lvl6pPr marL="1605478" algn="l" defTabSz="642189" rtl="0" eaLnBrk="1" latinLnBrk="0" hangingPunct="1">
        <a:defRPr sz="1300" kern="1200">
          <a:solidFill>
            <a:schemeClr val="tx1"/>
          </a:solidFill>
          <a:latin typeface="+mn-lt"/>
          <a:ea typeface="+mn-ea"/>
          <a:cs typeface="+mn-cs"/>
        </a:defRPr>
      </a:lvl6pPr>
      <a:lvl7pPr marL="1926572" algn="l" defTabSz="642189" rtl="0" eaLnBrk="1" latinLnBrk="0" hangingPunct="1">
        <a:defRPr sz="1300" kern="1200">
          <a:solidFill>
            <a:schemeClr val="tx1"/>
          </a:solidFill>
          <a:latin typeface="+mn-lt"/>
          <a:ea typeface="+mn-ea"/>
          <a:cs typeface="+mn-cs"/>
        </a:defRPr>
      </a:lvl7pPr>
      <a:lvl8pPr marL="2247671" algn="l" defTabSz="642189" rtl="0" eaLnBrk="1" latinLnBrk="0" hangingPunct="1">
        <a:defRPr sz="1300" kern="1200">
          <a:solidFill>
            <a:schemeClr val="tx1"/>
          </a:solidFill>
          <a:latin typeface="+mn-lt"/>
          <a:ea typeface="+mn-ea"/>
          <a:cs typeface="+mn-cs"/>
        </a:defRPr>
      </a:lvl8pPr>
      <a:lvl9pPr marL="2568765" algn="l" defTabSz="642189"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11" tIns="44456" rIns="88911" bIns="44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4"/>
            <a:ext cx="8229600" cy="4525963"/>
          </a:xfrm>
          <a:prstGeom prst="rect">
            <a:avLst/>
          </a:prstGeom>
        </p:spPr>
        <p:txBody>
          <a:bodyPr vert="horz" lIns="88911" tIns="44456" rIns="88911" bIns="44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4"/>
            <a:ext cx="2133600" cy="365125"/>
          </a:xfrm>
          <a:prstGeom prst="rect">
            <a:avLst/>
          </a:prstGeom>
        </p:spPr>
        <p:txBody>
          <a:bodyPr vert="horz" lIns="88911" tIns="44456" rIns="88911" bIns="44456" rtlCol="0" anchor="ctr"/>
          <a:lstStyle>
            <a:lvl1pPr algn="l">
              <a:defRPr sz="1200">
                <a:solidFill>
                  <a:schemeClr val="tx1">
                    <a:tint val="75000"/>
                  </a:schemeClr>
                </a:solidFill>
              </a:defRPr>
            </a:lvl1pPr>
          </a:lstStyle>
          <a:p>
            <a:pPr defTabSz="889812"/>
            <a:fld id="{15121BB8-495E-46BC-9F46-5E7C92D679A5}" type="datetimeFigureOut">
              <a:rPr lang="en-US" smtClean="0">
                <a:solidFill>
                  <a:prstClr val="black">
                    <a:tint val="75000"/>
                  </a:prstClr>
                </a:solidFill>
              </a:rPr>
              <a:pPr defTabSz="889812"/>
              <a:t>5/19/2014</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4"/>
            <a:ext cx="2895600" cy="365125"/>
          </a:xfrm>
          <a:prstGeom prst="rect">
            <a:avLst/>
          </a:prstGeom>
        </p:spPr>
        <p:txBody>
          <a:bodyPr vert="horz" lIns="88911" tIns="44456" rIns="88911" bIns="44456" rtlCol="0" anchor="ctr"/>
          <a:lstStyle>
            <a:lvl1pPr algn="ctr">
              <a:defRPr sz="1200">
                <a:solidFill>
                  <a:schemeClr val="tx1">
                    <a:tint val="75000"/>
                  </a:schemeClr>
                </a:solidFill>
              </a:defRPr>
            </a:lvl1pPr>
          </a:lstStyle>
          <a:p>
            <a:pPr defTabSz="88981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4"/>
            <a:ext cx="2133600" cy="365125"/>
          </a:xfrm>
          <a:prstGeom prst="rect">
            <a:avLst/>
          </a:prstGeom>
        </p:spPr>
        <p:txBody>
          <a:bodyPr vert="horz" lIns="88911" tIns="44456" rIns="88911" bIns="44456" rtlCol="0" anchor="ctr"/>
          <a:lstStyle>
            <a:lvl1pPr algn="r">
              <a:defRPr sz="1200">
                <a:solidFill>
                  <a:schemeClr val="tx1">
                    <a:tint val="75000"/>
                  </a:schemeClr>
                </a:solidFill>
              </a:defRPr>
            </a:lvl1pPr>
          </a:lstStyle>
          <a:p>
            <a:pPr defTabSz="889812"/>
            <a:fld id="{16D10090-4924-486D-92ED-66D9784C13DB}" type="slidenum">
              <a:rPr lang="en-US" smtClean="0">
                <a:solidFill>
                  <a:prstClr val="black">
                    <a:tint val="75000"/>
                  </a:prstClr>
                </a:solidFill>
              </a:rPr>
              <a:pPr defTabSz="889812"/>
              <a:t>‹#›</a:t>
            </a:fld>
            <a:endParaRPr lang="en-US">
              <a:solidFill>
                <a:prstClr val="black">
                  <a:tint val="75000"/>
                </a:prstClr>
              </a:solidFill>
            </a:endParaRPr>
          </a:p>
        </p:txBody>
      </p:sp>
    </p:spTree>
    <p:extLst>
      <p:ext uri="{BB962C8B-B14F-4D97-AF65-F5344CB8AC3E}">
        <p14:creationId xmlns:p14="http://schemas.microsoft.com/office/powerpoint/2010/main" val="2007838777"/>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889812" rtl="0" eaLnBrk="1" latinLnBrk="0" hangingPunct="1">
        <a:spcBef>
          <a:spcPct val="0"/>
        </a:spcBef>
        <a:buNone/>
        <a:defRPr sz="4400" kern="1200">
          <a:solidFill>
            <a:schemeClr val="tx1"/>
          </a:solidFill>
          <a:latin typeface="+mj-lt"/>
          <a:ea typeface="+mj-ea"/>
          <a:cs typeface="+mj-cs"/>
        </a:defRPr>
      </a:lvl1pPr>
    </p:titleStyle>
    <p:bodyStyle>
      <a:lvl1pPr marL="333709" indent="-333709" algn="l" defTabSz="88981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842" indent="-278158" algn="l" defTabSz="88981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208" indent="-222286" algn="l" defTabSz="88981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05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1935"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6800"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168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6551"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1407" indent="-222286" algn="l" defTabSz="8898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812" rtl="0" eaLnBrk="1" latinLnBrk="0" hangingPunct="1">
        <a:defRPr sz="1800" kern="1200">
          <a:solidFill>
            <a:schemeClr val="tx1"/>
          </a:solidFill>
          <a:latin typeface="+mn-lt"/>
          <a:ea typeface="+mn-ea"/>
          <a:cs typeface="+mn-cs"/>
        </a:defRPr>
      </a:lvl1pPr>
      <a:lvl2pPr marL="444871" algn="l" defTabSz="889812" rtl="0" eaLnBrk="1" latinLnBrk="0" hangingPunct="1">
        <a:defRPr sz="1800" kern="1200">
          <a:solidFill>
            <a:schemeClr val="tx1"/>
          </a:solidFill>
          <a:latin typeface="+mn-lt"/>
          <a:ea typeface="+mn-ea"/>
          <a:cs typeface="+mn-cs"/>
        </a:defRPr>
      </a:lvl2pPr>
      <a:lvl3pPr marL="889812" algn="l" defTabSz="889812" rtl="0" eaLnBrk="1" latinLnBrk="0" hangingPunct="1">
        <a:defRPr sz="1800" kern="1200">
          <a:solidFill>
            <a:schemeClr val="tx1"/>
          </a:solidFill>
          <a:latin typeface="+mn-lt"/>
          <a:ea typeface="+mn-ea"/>
          <a:cs typeface="+mn-cs"/>
        </a:defRPr>
      </a:lvl3pPr>
      <a:lvl4pPr marL="1334623" algn="l" defTabSz="889812" rtl="0" eaLnBrk="1" latinLnBrk="0" hangingPunct="1">
        <a:defRPr sz="1800" kern="1200">
          <a:solidFill>
            <a:schemeClr val="tx1"/>
          </a:solidFill>
          <a:latin typeface="+mn-lt"/>
          <a:ea typeface="+mn-ea"/>
          <a:cs typeface="+mn-cs"/>
        </a:defRPr>
      </a:lvl4pPr>
      <a:lvl5pPr marL="1779497" algn="l" defTabSz="889812" rtl="0" eaLnBrk="1" latinLnBrk="0" hangingPunct="1">
        <a:defRPr sz="1800" kern="1200">
          <a:solidFill>
            <a:schemeClr val="tx1"/>
          </a:solidFill>
          <a:latin typeface="+mn-lt"/>
          <a:ea typeface="+mn-ea"/>
          <a:cs typeface="+mn-cs"/>
        </a:defRPr>
      </a:lvl5pPr>
      <a:lvl6pPr marL="2224373" algn="l" defTabSz="889812" rtl="0" eaLnBrk="1" latinLnBrk="0" hangingPunct="1">
        <a:defRPr sz="1800" kern="1200">
          <a:solidFill>
            <a:schemeClr val="tx1"/>
          </a:solidFill>
          <a:latin typeface="+mn-lt"/>
          <a:ea typeface="+mn-ea"/>
          <a:cs typeface="+mn-cs"/>
        </a:defRPr>
      </a:lvl6pPr>
      <a:lvl7pPr marL="2669243" algn="l" defTabSz="889812" rtl="0" eaLnBrk="1" latinLnBrk="0" hangingPunct="1">
        <a:defRPr sz="1800" kern="1200">
          <a:solidFill>
            <a:schemeClr val="tx1"/>
          </a:solidFill>
          <a:latin typeface="+mn-lt"/>
          <a:ea typeface="+mn-ea"/>
          <a:cs typeface="+mn-cs"/>
        </a:defRPr>
      </a:lvl7pPr>
      <a:lvl8pPr marL="3114116" algn="l" defTabSz="889812" rtl="0" eaLnBrk="1" latinLnBrk="0" hangingPunct="1">
        <a:defRPr sz="1800" kern="1200">
          <a:solidFill>
            <a:schemeClr val="tx1"/>
          </a:solidFill>
          <a:latin typeface="+mn-lt"/>
          <a:ea typeface="+mn-ea"/>
          <a:cs typeface="+mn-cs"/>
        </a:defRPr>
      </a:lvl8pPr>
      <a:lvl9pPr marL="3558978" algn="l" defTabSz="8898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892979"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7" tIns="35697" rIns="35697" bIns="35697" numCol="1" anchor="ctr" anchorCtr="0" compatLnSpc="1">
            <a:prstTxWarp prst="textNoShape">
              <a:avLst/>
            </a:prstTxWarp>
          </a:bodyPr>
          <a:lstStyle/>
          <a:p>
            <a:pPr lvl="0"/>
            <a:r>
              <a:rPr lang="en-US" altLang="en-US" smtClean="0">
                <a:sym typeface="Helvetica Light" charset="0"/>
              </a:rPr>
              <a:t>Click to edit Master title style</a:t>
            </a:r>
          </a:p>
        </p:txBody>
      </p:sp>
      <p:sp>
        <p:nvSpPr>
          <p:cNvPr id="2051" name="Rectangle 2"/>
          <p:cNvSpPr>
            <a:spLocks noGrp="1"/>
          </p:cNvSpPr>
          <p:nvPr>
            <p:ph type="body" idx="1"/>
          </p:nvPr>
        </p:nvSpPr>
        <p:spPr bwMode="auto">
          <a:xfrm>
            <a:off x="892979" y="1946682"/>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697" tIns="35697" rIns="35697" bIns="35697" numCol="1" anchor="ctr" anchorCtr="0" compatLnSpc="1">
            <a:prstTxWarp prst="textNoShape">
              <a:avLst/>
            </a:prstTxWarp>
          </a:bodyPr>
          <a:lstStyle/>
          <a:p>
            <a:pPr lvl="0"/>
            <a:r>
              <a:rPr lang="en-US" altLang="en-US" smtClean="0">
                <a:sym typeface="Helvetica Light" charset="0"/>
              </a:rPr>
              <a:t>Click to edit Master text styles</a:t>
            </a:r>
          </a:p>
          <a:p>
            <a:pPr lvl="1"/>
            <a:r>
              <a:rPr lang="en-US" altLang="en-US" smtClean="0">
                <a:sym typeface="Helvetica Light" charset="0"/>
              </a:rPr>
              <a:t>Second level</a:t>
            </a:r>
          </a:p>
          <a:p>
            <a:pPr lvl="2"/>
            <a:r>
              <a:rPr lang="en-US" altLang="en-US" smtClean="0">
                <a:sym typeface="Helvetica Light" charset="0"/>
              </a:rPr>
              <a:t>Third level</a:t>
            </a:r>
          </a:p>
          <a:p>
            <a:pPr lvl="3"/>
            <a:r>
              <a:rPr lang="en-US" altLang="en-US" smtClean="0">
                <a:sym typeface="Helvetica Light" charset="0"/>
              </a:rPr>
              <a:t>Fourth level</a:t>
            </a:r>
          </a:p>
          <a:p>
            <a:pPr lvl="4"/>
            <a:r>
              <a:rPr lang="en-US" altLang="en-US" smtClean="0">
                <a:sym typeface="Helvetica Light" charset="0"/>
              </a:rPr>
              <a:t>Fifth level</a:t>
            </a:r>
          </a:p>
        </p:txBody>
      </p:sp>
    </p:spTree>
    <p:extLst>
      <p:ext uri="{BB962C8B-B14F-4D97-AF65-F5344CB8AC3E}">
        <p14:creationId xmlns:p14="http://schemas.microsoft.com/office/powerpoint/2010/main" val="239577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10541" rtl="0" eaLnBrk="0" fontAlgn="base" hangingPunct="0">
        <a:spcBef>
          <a:spcPct val="0"/>
        </a:spcBef>
        <a:spcAft>
          <a:spcPct val="0"/>
        </a:spcAft>
        <a:defRPr sz="5600">
          <a:solidFill>
            <a:srgbClr val="000000"/>
          </a:solidFill>
          <a:latin typeface="+mj-lt"/>
          <a:ea typeface="+mj-ea"/>
          <a:cs typeface="+mj-cs"/>
          <a:sym typeface="Helvetica Light" charset="0"/>
        </a:defRPr>
      </a:lvl1pPr>
      <a:lvl2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2pPr>
      <a:lvl3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3pPr>
      <a:lvl4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4pPr>
      <a:lvl5pPr algn="ctr" defTabSz="410541"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5pPr>
      <a:lvl6pPr marL="321291"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585"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3876"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171" algn="ctr" defTabSz="410541"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743"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1pPr>
      <a:lvl2pPr marL="535486"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2pPr>
      <a:lvl3pPr marL="803233"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3pPr>
      <a:lvl4pPr marL="1070974"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4pPr>
      <a:lvl5pPr marL="1338719" indent="-267743" algn="l" defTabSz="410541" rtl="0" eaLnBrk="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5pPr>
      <a:lvl6pPr marL="1660013"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1303"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2597"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3890" indent="-267743" algn="l" defTabSz="410541"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585" rtl="0" eaLnBrk="1" latinLnBrk="0" hangingPunct="1">
        <a:defRPr sz="1300" kern="1200">
          <a:solidFill>
            <a:schemeClr val="tx1"/>
          </a:solidFill>
          <a:latin typeface="+mn-lt"/>
          <a:ea typeface="+mn-ea"/>
          <a:cs typeface="+mn-cs"/>
        </a:defRPr>
      </a:lvl1pPr>
      <a:lvl2pPr marL="321291" algn="l" defTabSz="642585" rtl="0" eaLnBrk="1" latinLnBrk="0" hangingPunct="1">
        <a:defRPr sz="1300" kern="1200">
          <a:solidFill>
            <a:schemeClr val="tx1"/>
          </a:solidFill>
          <a:latin typeface="+mn-lt"/>
          <a:ea typeface="+mn-ea"/>
          <a:cs typeface="+mn-cs"/>
        </a:defRPr>
      </a:lvl2pPr>
      <a:lvl3pPr marL="642585" algn="l" defTabSz="642585" rtl="0" eaLnBrk="1" latinLnBrk="0" hangingPunct="1">
        <a:defRPr sz="1300" kern="1200">
          <a:solidFill>
            <a:schemeClr val="tx1"/>
          </a:solidFill>
          <a:latin typeface="+mn-lt"/>
          <a:ea typeface="+mn-ea"/>
          <a:cs typeface="+mn-cs"/>
        </a:defRPr>
      </a:lvl3pPr>
      <a:lvl4pPr marL="963876" algn="l" defTabSz="642585" rtl="0" eaLnBrk="1" latinLnBrk="0" hangingPunct="1">
        <a:defRPr sz="1300" kern="1200">
          <a:solidFill>
            <a:schemeClr val="tx1"/>
          </a:solidFill>
          <a:latin typeface="+mn-lt"/>
          <a:ea typeface="+mn-ea"/>
          <a:cs typeface="+mn-cs"/>
        </a:defRPr>
      </a:lvl4pPr>
      <a:lvl5pPr marL="1285171" algn="l" defTabSz="642585" rtl="0" eaLnBrk="1" latinLnBrk="0" hangingPunct="1">
        <a:defRPr sz="1300" kern="1200">
          <a:solidFill>
            <a:schemeClr val="tx1"/>
          </a:solidFill>
          <a:latin typeface="+mn-lt"/>
          <a:ea typeface="+mn-ea"/>
          <a:cs typeface="+mn-cs"/>
        </a:defRPr>
      </a:lvl5pPr>
      <a:lvl6pPr marL="1606464" algn="l" defTabSz="642585" rtl="0" eaLnBrk="1" latinLnBrk="0" hangingPunct="1">
        <a:defRPr sz="1300" kern="1200">
          <a:solidFill>
            <a:schemeClr val="tx1"/>
          </a:solidFill>
          <a:latin typeface="+mn-lt"/>
          <a:ea typeface="+mn-ea"/>
          <a:cs typeface="+mn-cs"/>
        </a:defRPr>
      </a:lvl6pPr>
      <a:lvl7pPr marL="1927756" algn="l" defTabSz="642585" rtl="0" eaLnBrk="1" latinLnBrk="0" hangingPunct="1">
        <a:defRPr sz="1300" kern="1200">
          <a:solidFill>
            <a:schemeClr val="tx1"/>
          </a:solidFill>
          <a:latin typeface="+mn-lt"/>
          <a:ea typeface="+mn-ea"/>
          <a:cs typeface="+mn-cs"/>
        </a:defRPr>
      </a:lvl7pPr>
      <a:lvl8pPr marL="2249051" algn="l" defTabSz="642585" rtl="0" eaLnBrk="1" latinLnBrk="0" hangingPunct="1">
        <a:defRPr sz="1300" kern="1200">
          <a:solidFill>
            <a:schemeClr val="tx1"/>
          </a:solidFill>
          <a:latin typeface="+mn-lt"/>
          <a:ea typeface="+mn-ea"/>
          <a:cs typeface="+mn-cs"/>
        </a:defRPr>
      </a:lvl8pPr>
      <a:lvl9pPr marL="2570344" algn="l" defTabSz="64258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2" tIns="45697" rIns="91392" bIns="45697"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3933537525"/>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964" algn="ctr" rtl="0" eaLnBrk="1" fontAlgn="base" hangingPunct="1">
        <a:spcBef>
          <a:spcPct val="0"/>
        </a:spcBef>
        <a:spcAft>
          <a:spcPct val="0"/>
        </a:spcAft>
        <a:defRPr sz="4400">
          <a:solidFill>
            <a:schemeClr val="tx2"/>
          </a:solidFill>
          <a:latin typeface="Arial" charset="0"/>
        </a:defRPr>
      </a:lvl6pPr>
      <a:lvl7pPr marL="913930" algn="ctr" rtl="0" eaLnBrk="1" fontAlgn="base" hangingPunct="1">
        <a:spcBef>
          <a:spcPct val="0"/>
        </a:spcBef>
        <a:spcAft>
          <a:spcPct val="0"/>
        </a:spcAft>
        <a:defRPr sz="4400">
          <a:solidFill>
            <a:schemeClr val="tx2"/>
          </a:solidFill>
          <a:latin typeface="Arial" charset="0"/>
        </a:defRPr>
      </a:lvl7pPr>
      <a:lvl8pPr marL="1370900" algn="ctr" rtl="0" eaLnBrk="1" fontAlgn="base" hangingPunct="1">
        <a:spcBef>
          <a:spcPct val="0"/>
        </a:spcBef>
        <a:spcAft>
          <a:spcPct val="0"/>
        </a:spcAft>
        <a:defRPr sz="4400">
          <a:solidFill>
            <a:schemeClr val="tx2"/>
          </a:solidFill>
          <a:latin typeface="Arial" charset="0"/>
        </a:defRPr>
      </a:lvl8pPr>
      <a:lvl9pPr marL="1827865" algn="ctr" rtl="0" eaLnBrk="1" fontAlgn="base" hangingPunct="1">
        <a:spcBef>
          <a:spcPct val="0"/>
        </a:spcBef>
        <a:spcAft>
          <a:spcPct val="0"/>
        </a:spcAft>
        <a:defRPr sz="4400">
          <a:solidFill>
            <a:schemeClr val="tx2"/>
          </a:solidFill>
          <a:latin typeface="Arial" charset="0"/>
        </a:defRPr>
      </a:lvl9pPr>
    </p:titleStyle>
    <p:bodyStyle>
      <a:lvl1pPr marL="342727" indent="-342727" algn="l" rtl="0" eaLnBrk="1" fontAlgn="base" hangingPunct="1">
        <a:spcBef>
          <a:spcPct val="20000"/>
        </a:spcBef>
        <a:spcAft>
          <a:spcPct val="0"/>
        </a:spcAft>
        <a:buChar char="•"/>
        <a:defRPr sz="3200">
          <a:solidFill>
            <a:schemeClr val="tx1"/>
          </a:solidFill>
          <a:latin typeface="+mn-lt"/>
          <a:ea typeface="+mn-ea"/>
          <a:cs typeface="+mn-cs"/>
        </a:defRPr>
      </a:lvl1pPr>
      <a:lvl2pPr marL="742570" indent="-285603" algn="l" rtl="0" eaLnBrk="1" fontAlgn="base" hangingPunct="1">
        <a:spcBef>
          <a:spcPct val="20000"/>
        </a:spcBef>
        <a:spcAft>
          <a:spcPct val="0"/>
        </a:spcAft>
        <a:buChar char="–"/>
        <a:defRPr sz="2800">
          <a:solidFill>
            <a:schemeClr val="tx1"/>
          </a:solidFill>
          <a:latin typeface="+mn-lt"/>
        </a:defRPr>
      </a:lvl2pPr>
      <a:lvl3pPr marL="1142412" indent="-228481" algn="l" rtl="0" eaLnBrk="1" fontAlgn="base" hangingPunct="1">
        <a:spcBef>
          <a:spcPct val="20000"/>
        </a:spcBef>
        <a:spcAft>
          <a:spcPct val="0"/>
        </a:spcAft>
        <a:buChar char="•"/>
        <a:defRPr sz="2400">
          <a:solidFill>
            <a:schemeClr val="tx1"/>
          </a:solidFill>
          <a:latin typeface="+mn-lt"/>
        </a:defRPr>
      </a:lvl3pPr>
      <a:lvl4pPr marL="1599380" indent="-228481" algn="l" rtl="0" eaLnBrk="1" fontAlgn="base" hangingPunct="1">
        <a:spcBef>
          <a:spcPct val="20000"/>
        </a:spcBef>
        <a:spcAft>
          <a:spcPct val="0"/>
        </a:spcAft>
        <a:buChar char="–"/>
        <a:defRPr sz="2000">
          <a:solidFill>
            <a:schemeClr val="tx1"/>
          </a:solidFill>
          <a:latin typeface="+mn-lt"/>
        </a:defRPr>
      </a:lvl4pPr>
      <a:lvl5pPr marL="2056350" indent="-228481" algn="l" rtl="0" eaLnBrk="1" fontAlgn="base" hangingPunct="1">
        <a:spcBef>
          <a:spcPct val="20000"/>
        </a:spcBef>
        <a:spcAft>
          <a:spcPct val="0"/>
        </a:spcAft>
        <a:buChar char="»"/>
        <a:defRPr sz="2000">
          <a:solidFill>
            <a:schemeClr val="tx1"/>
          </a:solidFill>
          <a:latin typeface="+mn-lt"/>
        </a:defRPr>
      </a:lvl5pPr>
      <a:lvl6pPr marL="2513316" indent="-228481" algn="l" rtl="0" eaLnBrk="1" fontAlgn="base" hangingPunct="1">
        <a:spcBef>
          <a:spcPct val="20000"/>
        </a:spcBef>
        <a:spcAft>
          <a:spcPct val="0"/>
        </a:spcAft>
        <a:buChar char="»"/>
        <a:defRPr sz="2000">
          <a:solidFill>
            <a:schemeClr val="tx1"/>
          </a:solidFill>
          <a:latin typeface="+mn-lt"/>
        </a:defRPr>
      </a:lvl6pPr>
      <a:lvl7pPr marL="2970280" indent="-228481" algn="l" rtl="0" eaLnBrk="1" fontAlgn="base" hangingPunct="1">
        <a:spcBef>
          <a:spcPct val="20000"/>
        </a:spcBef>
        <a:spcAft>
          <a:spcPct val="0"/>
        </a:spcAft>
        <a:buChar char="»"/>
        <a:defRPr sz="2000">
          <a:solidFill>
            <a:schemeClr val="tx1"/>
          </a:solidFill>
          <a:latin typeface="+mn-lt"/>
        </a:defRPr>
      </a:lvl7pPr>
      <a:lvl8pPr marL="3427248" indent="-228481" algn="l" rtl="0" eaLnBrk="1" fontAlgn="base" hangingPunct="1">
        <a:spcBef>
          <a:spcPct val="20000"/>
        </a:spcBef>
        <a:spcAft>
          <a:spcPct val="0"/>
        </a:spcAft>
        <a:buChar char="»"/>
        <a:defRPr sz="2000">
          <a:solidFill>
            <a:schemeClr val="tx1"/>
          </a:solidFill>
          <a:latin typeface="+mn-lt"/>
        </a:defRPr>
      </a:lvl8pPr>
      <a:lvl9pPr marL="3884211" indent="-22848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92" tIns="45697" rIns="91392" bIns="45697"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defRPr sz="1400"/>
            </a:lvl1pPr>
          </a:lstStyle>
          <a:p>
            <a:pPr defTabSz="91393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ctr">
              <a:defRPr sz="1400"/>
            </a:lvl1pPr>
          </a:lstStyle>
          <a:p>
            <a:pPr defTabSz="91393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r">
              <a:defRPr sz="1400"/>
            </a:lvl1pPr>
          </a:lstStyle>
          <a:p>
            <a:pPr defTabSz="913930" fontAlgn="base">
              <a:spcBef>
                <a:spcPct val="0"/>
              </a:spcBef>
              <a:spcAft>
                <a:spcPct val="0"/>
              </a:spcAft>
            </a:pPr>
            <a:fld id="{068B3C12-BC1A-4959-8182-8B391870C7D3}" type="slidenum">
              <a:rPr lang="en-US" smtClean="0">
                <a:solidFill>
                  <a:srgbClr val="000000"/>
                </a:solidFill>
              </a:rPr>
              <a:pPr defTabSz="91393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56834137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30" algn="ctr" rtl="0" fontAlgn="base">
        <a:spcBef>
          <a:spcPct val="0"/>
        </a:spcBef>
        <a:spcAft>
          <a:spcPct val="0"/>
        </a:spcAft>
        <a:defRPr sz="4400">
          <a:solidFill>
            <a:schemeClr val="tx2"/>
          </a:solidFill>
          <a:latin typeface="Arial" charset="0"/>
        </a:defRPr>
      </a:lvl7pPr>
      <a:lvl8pPr marL="1370900" algn="ctr" rtl="0" fontAlgn="base">
        <a:spcBef>
          <a:spcPct val="0"/>
        </a:spcBef>
        <a:spcAft>
          <a:spcPct val="0"/>
        </a:spcAft>
        <a:defRPr sz="4400">
          <a:solidFill>
            <a:schemeClr val="tx2"/>
          </a:solidFill>
          <a:latin typeface="Arial" charset="0"/>
        </a:defRPr>
      </a:lvl8pPr>
      <a:lvl9pPr marL="1827865" algn="ctr" rtl="0" fontAlgn="base">
        <a:spcBef>
          <a:spcPct val="0"/>
        </a:spcBef>
        <a:spcAft>
          <a:spcPct val="0"/>
        </a:spcAft>
        <a:defRPr sz="4400">
          <a:solidFill>
            <a:schemeClr val="tx2"/>
          </a:solidFill>
          <a:latin typeface="Arial" charset="0"/>
        </a:defRPr>
      </a:lvl9pPr>
    </p:titleStyle>
    <p:bodyStyle>
      <a:lvl1pPr marL="342727" indent="-342727" algn="l" rtl="0" fontAlgn="base">
        <a:spcBef>
          <a:spcPct val="20000"/>
        </a:spcBef>
        <a:spcAft>
          <a:spcPct val="0"/>
        </a:spcAft>
        <a:buChar char="•"/>
        <a:defRPr sz="2800">
          <a:solidFill>
            <a:schemeClr val="tx1"/>
          </a:solidFill>
          <a:latin typeface="+mn-lt"/>
          <a:ea typeface="+mn-ea"/>
          <a:cs typeface="+mn-cs"/>
        </a:defRPr>
      </a:lvl1pPr>
      <a:lvl2pPr marL="742570" indent="-285603" algn="l" rtl="0" fontAlgn="base">
        <a:spcBef>
          <a:spcPct val="20000"/>
        </a:spcBef>
        <a:spcAft>
          <a:spcPct val="0"/>
        </a:spcAft>
        <a:buChar char="–"/>
        <a:defRPr sz="2400">
          <a:solidFill>
            <a:schemeClr val="tx1"/>
          </a:solidFill>
          <a:latin typeface="+mn-lt"/>
        </a:defRPr>
      </a:lvl2pPr>
      <a:lvl3pPr marL="1142412" indent="-228481" algn="l" rtl="0" fontAlgn="base">
        <a:spcBef>
          <a:spcPct val="20000"/>
        </a:spcBef>
        <a:spcAft>
          <a:spcPct val="0"/>
        </a:spcAft>
        <a:buChar char="•"/>
        <a:defRPr sz="2000">
          <a:solidFill>
            <a:schemeClr val="tx1"/>
          </a:solidFill>
          <a:latin typeface="+mn-lt"/>
        </a:defRPr>
      </a:lvl3pPr>
      <a:lvl4pPr marL="1599380" indent="-228481" algn="l" rtl="0" fontAlgn="base">
        <a:spcBef>
          <a:spcPct val="20000"/>
        </a:spcBef>
        <a:spcAft>
          <a:spcPct val="0"/>
        </a:spcAft>
        <a:buChar char="–"/>
        <a:defRPr sz="1800">
          <a:solidFill>
            <a:schemeClr val="tx1"/>
          </a:solidFill>
          <a:latin typeface="+mn-lt"/>
        </a:defRPr>
      </a:lvl4pPr>
      <a:lvl5pPr marL="2056350" indent="-228481" algn="l" rtl="0" fontAlgn="base">
        <a:spcBef>
          <a:spcPct val="20000"/>
        </a:spcBef>
        <a:spcAft>
          <a:spcPct val="0"/>
        </a:spcAft>
        <a:buChar char="»"/>
        <a:defRPr sz="1800">
          <a:solidFill>
            <a:schemeClr val="tx1"/>
          </a:solidFill>
          <a:latin typeface="+mn-lt"/>
        </a:defRPr>
      </a:lvl5pPr>
      <a:lvl6pPr marL="2513316" indent="-228481" algn="l" rtl="0" fontAlgn="base">
        <a:spcBef>
          <a:spcPct val="20000"/>
        </a:spcBef>
        <a:spcAft>
          <a:spcPct val="0"/>
        </a:spcAft>
        <a:buChar char="»"/>
        <a:defRPr sz="2000">
          <a:solidFill>
            <a:schemeClr val="tx1"/>
          </a:solidFill>
          <a:latin typeface="+mn-lt"/>
        </a:defRPr>
      </a:lvl6pPr>
      <a:lvl7pPr marL="2970280" indent="-228481" algn="l" rtl="0" fontAlgn="base">
        <a:spcBef>
          <a:spcPct val="20000"/>
        </a:spcBef>
        <a:spcAft>
          <a:spcPct val="0"/>
        </a:spcAft>
        <a:buChar char="»"/>
        <a:defRPr sz="2000">
          <a:solidFill>
            <a:schemeClr val="tx1"/>
          </a:solidFill>
          <a:latin typeface="+mn-lt"/>
        </a:defRPr>
      </a:lvl7pPr>
      <a:lvl8pPr marL="3427248" indent="-228481" algn="l" rtl="0" fontAlgn="base">
        <a:spcBef>
          <a:spcPct val="20000"/>
        </a:spcBef>
        <a:spcAft>
          <a:spcPct val="0"/>
        </a:spcAft>
        <a:buChar char="»"/>
        <a:defRPr sz="2000">
          <a:solidFill>
            <a:schemeClr val="tx1"/>
          </a:solidFill>
          <a:latin typeface="+mn-lt"/>
        </a:defRPr>
      </a:lvl8pPr>
      <a:lvl9pPr marL="3884211" indent="-22848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92" tIns="45697" rIns="91392" bIns="45697"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defRPr sz="1400"/>
            </a:lvl1pPr>
          </a:lstStyle>
          <a:p>
            <a:pPr defTabSz="91393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ctr">
              <a:defRPr sz="1400"/>
            </a:lvl1pPr>
          </a:lstStyle>
          <a:p>
            <a:pPr defTabSz="91393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r">
              <a:defRPr sz="1400"/>
            </a:lvl1pPr>
          </a:lstStyle>
          <a:p>
            <a:pPr defTabSz="913930" fontAlgn="base">
              <a:spcBef>
                <a:spcPct val="0"/>
              </a:spcBef>
              <a:spcAft>
                <a:spcPct val="0"/>
              </a:spcAft>
            </a:pPr>
            <a:fld id="{068B3C12-BC1A-4959-8182-8B391870C7D3}" type="slidenum">
              <a:rPr lang="en-US" smtClean="0">
                <a:solidFill>
                  <a:srgbClr val="000000"/>
                </a:solidFill>
              </a:rPr>
              <a:pPr defTabSz="91393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613654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30" algn="ctr" rtl="0" fontAlgn="base">
        <a:spcBef>
          <a:spcPct val="0"/>
        </a:spcBef>
        <a:spcAft>
          <a:spcPct val="0"/>
        </a:spcAft>
        <a:defRPr sz="4400">
          <a:solidFill>
            <a:schemeClr val="tx2"/>
          </a:solidFill>
          <a:latin typeface="Arial" charset="0"/>
        </a:defRPr>
      </a:lvl7pPr>
      <a:lvl8pPr marL="1370900" algn="ctr" rtl="0" fontAlgn="base">
        <a:spcBef>
          <a:spcPct val="0"/>
        </a:spcBef>
        <a:spcAft>
          <a:spcPct val="0"/>
        </a:spcAft>
        <a:defRPr sz="4400">
          <a:solidFill>
            <a:schemeClr val="tx2"/>
          </a:solidFill>
          <a:latin typeface="Arial" charset="0"/>
        </a:defRPr>
      </a:lvl8pPr>
      <a:lvl9pPr marL="1827865" algn="ctr" rtl="0" fontAlgn="base">
        <a:spcBef>
          <a:spcPct val="0"/>
        </a:spcBef>
        <a:spcAft>
          <a:spcPct val="0"/>
        </a:spcAft>
        <a:defRPr sz="4400">
          <a:solidFill>
            <a:schemeClr val="tx2"/>
          </a:solidFill>
          <a:latin typeface="Arial" charset="0"/>
        </a:defRPr>
      </a:lvl9pPr>
    </p:titleStyle>
    <p:bodyStyle>
      <a:lvl1pPr marL="342727" indent="-342727" algn="l" rtl="0" fontAlgn="base">
        <a:spcBef>
          <a:spcPct val="20000"/>
        </a:spcBef>
        <a:spcAft>
          <a:spcPct val="0"/>
        </a:spcAft>
        <a:buChar char="•"/>
        <a:defRPr sz="2800">
          <a:solidFill>
            <a:schemeClr val="tx1"/>
          </a:solidFill>
          <a:latin typeface="+mn-lt"/>
          <a:ea typeface="+mn-ea"/>
          <a:cs typeface="+mn-cs"/>
        </a:defRPr>
      </a:lvl1pPr>
      <a:lvl2pPr marL="742570" indent="-285603" algn="l" rtl="0" fontAlgn="base">
        <a:spcBef>
          <a:spcPct val="20000"/>
        </a:spcBef>
        <a:spcAft>
          <a:spcPct val="0"/>
        </a:spcAft>
        <a:buChar char="–"/>
        <a:defRPr sz="2400">
          <a:solidFill>
            <a:schemeClr val="tx1"/>
          </a:solidFill>
          <a:latin typeface="+mn-lt"/>
        </a:defRPr>
      </a:lvl2pPr>
      <a:lvl3pPr marL="1142412" indent="-228481" algn="l" rtl="0" fontAlgn="base">
        <a:spcBef>
          <a:spcPct val="20000"/>
        </a:spcBef>
        <a:spcAft>
          <a:spcPct val="0"/>
        </a:spcAft>
        <a:buChar char="•"/>
        <a:defRPr sz="2000">
          <a:solidFill>
            <a:schemeClr val="tx1"/>
          </a:solidFill>
          <a:latin typeface="+mn-lt"/>
        </a:defRPr>
      </a:lvl3pPr>
      <a:lvl4pPr marL="1599380" indent="-228481" algn="l" rtl="0" fontAlgn="base">
        <a:spcBef>
          <a:spcPct val="20000"/>
        </a:spcBef>
        <a:spcAft>
          <a:spcPct val="0"/>
        </a:spcAft>
        <a:buChar char="–"/>
        <a:defRPr sz="1800">
          <a:solidFill>
            <a:schemeClr val="tx1"/>
          </a:solidFill>
          <a:latin typeface="+mn-lt"/>
        </a:defRPr>
      </a:lvl4pPr>
      <a:lvl5pPr marL="2056350" indent="-228481" algn="l" rtl="0" fontAlgn="base">
        <a:spcBef>
          <a:spcPct val="20000"/>
        </a:spcBef>
        <a:spcAft>
          <a:spcPct val="0"/>
        </a:spcAft>
        <a:buChar char="»"/>
        <a:defRPr sz="1800">
          <a:solidFill>
            <a:schemeClr val="tx1"/>
          </a:solidFill>
          <a:latin typeface="+mn-lt"/>
        </a:defRPr>
      </a:lvl5pPr>
      <a:lvl6pPr marL="2513316" indent="-228481" algn="l" rtl="0" fontAlgn="base">
        <a:spcBef>
          <a:spcPct val="20000"/>
        </a:spcBef>
        <a:spcAft>
          <a:spcPct val="0"/>
        </a:spcAft>
        <a:buChar char="»"/>
        <a:defRPr sz="2000">
          <a:solidFill>
            <a:schemeClr val="tx1"/>
          </a:solidFill>
          <a:latin typeface="+mn-lt"/>
        </a:defRPr>
      </a:lvl6pPr>
      <a:lvl7pPr marL="2970280" indent="-228481" algn="l" rtl="0" fontAlgn="base">
        <a:spcBef>
          <a:spcPct val="20000"/>
        </a:spcBef>
        <a:spcAft>
          <a:spcPct val="0"/>
        </a:spcAft>
        <a:buChar char="»"/>
        <a:defRPr sz="2000">
          <a:solidFill>
            <a:schemeClr val="tx1"/>
          </a:solidFill>
          <a:latin typeface="+mn-lt"/>
        </a:defRPr>
      </a:lvl7pPr>
      <a:lvl8pPr marL="3427248" indent="-228481" algn="l" rtl="0" fontAlgn="base">
        <a:spcBef>
          <a:spcPct val="20000"/>
        </a:spcBef>
        <a:spcAft>
          <a:spcPct val="0"/>
        </a:spcAft>
        <a:buChar char="»"/>
        <a:defRPr sz="2000">
          <a:solidFill>
            <a:schemeClr val="tx1"/>
          </a:solidFill>
          <a:latin typeface="+mn-lt"/>
        </a:defRPr>
      </a:lvl8pPr>
      <a:lvl9pPr marL="3884211" indent="-22848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2" tIns="45697" rIns="91392" bIns="45697"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5122961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6964" algn="ctr" rtl="0" eaLnBrk="1" fontAlgn="base" hangingPunct="1">
        <a:spcBef>
          <a:spcPct val="0"/>
        </a:spcBef>
        <a:spcAft>
          <a:spcPct val="0"/>
        </a:spcAft>
        <a:defRPr sz="4400">
          <a:solidFill>
            <a:schemeClr val="tx2"/>
          </a:solidFill>
          <a:latin typeface="Arial" charset="0"/>
        </a:defRPr>
      </a:lvl6pPr>
      <a:lvl7pPr marL="913930" algn="ctr" rtl="0" eaLnBrk="1" fontAlgn="base" hangingPunct="1">
        <a:spcBef>
          <a:spcPct val="0"/>
        </a:spcBef>
        <a:spcAft>
          <a:spcPct val="0"/>
        </a:spcAft>
        <a:defRPr sz="4400">
          <a:solidFill>
            <a:schemeClr val="tx2"/>
          </a:solidFill>
          <a:latin typeface="Arial" charset="0"/>
        </a:defRPr>
      </a:lvl7pPr>
      <a:lvl8pPr marL="1370900" algn="ctr" rtl="0" eaLnBrk="1" fontAlgn="base" hangingPunct="1">
        <a:spcBef>
          <a:spcPct val="0"/>
        </a:spcBef>
        <a:spcAft>
          <a:spcPct val="0"/>
        </a:spcAft>
        <a:defRPr sz="4400">
          <a:solidFill>
            <a:schemeClr val="tx2"/>
          </a:solidFill>
          <a:latin typeface="Arial" charset="0"/>
        </a:defRPr>
      </a:lvl8pPr>
      <a:lvl9pPr marL="1827865" algn="ctr" rtl="0" eaLnBrk="1" fontAlgn="base" hangingPunct="1">
        <a:spcBef>
          <a:spcPct val="0"/>
        </a:spcBef>
        <a:spcAft>
          <a:spcPct val="0"/>
        </a:spcAft>
        <a:defRPr sz="4400">
          <a:solidFill>
            <a:schemeClr val="tx2"/>
          </a:solidFill>
          <a:latin typeface="Arial" charset="0"/>
        </a:defRPr>
      </a:lvl9pPr>
    </p:titleStyle>
    <p:bodyStyle>
      <a:lvl1pPr marL="342727" indent="-342727" algn="l" rtl="0" eaLnBrk="1" fontAlgn="base" hangingPunct="1">
        <a:spcBef>
          <a:spcPct val="20000"/>
        </a:spcBef>
        <a:spcAft>
          <a:spcPct val="0"/>
        </a:spcAft>
        <a:buChar char="•"/>
        <a:defRPr sz="3200">
          <a:solidFill>
            <a:schemeClr val="tx1"/>
          </a:solidFill>
          <a:latin typeface="+mn-lt"/>
          <a:ea typeface="+mn-ea"/>
          <a:cs typeface="+mn-cs"/>
        </a:defRPr>
      </a:lvl1pPr>
      <a:lvl2pPr marL="742570" indent="-285603" algn="l" rtl="0" eaLnBrk="1" fontAlgn="base" hangingPunct="1">
        <a:spcBef>
          <a:spcPct val="20000"/>
        </a:spcBef>
        <a:spcAft>
          <a:spcPct val="0"/>
        </a:spcAft>
        <a:buChar char="–"/>
        <a:defRPr sz="2800">
          <a:solidFill>
            <a:schemeClr val="tx1"/>
          </a:solidFill>
          <a:latin typeface="+mn-lt"/>
        </a:defRPr>
      </a:lvl2pPr>
      <a:lvl3pPr marL="1142412" indent="-228481" algn="l" rtl="0" eaLnBrk="1" fontAlgn="base" hangingPunct="1">
        <a:spcBef>
          <a:spcPct val="20000"/>
        </a:spcBef>
        <a:spcAft>
          <a:spcPct val="0"/>
        </a:spcAft>
        <a:buChar char="•"/>
        <a:defRPr sz="2400">
          <a:solidFill>
            <a:schemeClr val="tx1"/>
          </a:solidFill>
          <a:latin typeface="+mn-lt"/>
        </a:defRPr>
      </a:lvl3pPr>
      <a:lvl4pPr marL="1599380" indent="-228481" algn="l" rtl="0" eaLnBrk="1" fontAlgn="base" hangingPunct="1">
        <a:spcBef>
          <a:spcPct val="20000"/>
        </a:spcBef>
        <a:spcAft>
          <a:spcPct val="0"/>
        </a:spcAft>
        <a:buChar char="–"/>
        <a:defRPr sz="2000">
          <a:solidFill>
            <a:schemeClr val="tx1"/>
          </a:solidFill>
          <a:latin typeface="+mn-lt"/>
        </a:defRPr>
      </a:lvl4pPr>
      <a:lvl5pPr marL="2056350" indent="-228481" algn="l" rtl="0" eaLnBrk="1" fontAlgn="base" hangingPunct="1">
        <a:spcBef>
          <a:spcPct val="20000"/>
        </a:spcBef>
        <a:spcAft>
          <a:spcPct val="0"/>
        </a:spcAft>
        <a:buChar char="»"/>
        <a:defRPr sz="2000">
          <a:solidFill>
            <a:schemeClr val="tx1"/>
          </a:solidFill>
          <a:latin typeface="+mn-lt"/>
        </a:defRPr>
      </a:lvl5pPr>
      <a:lvl6pPr marL="2513316" indent="-228481" algn="l" rtl="0" eaLnBrk="1" fontAlgn="base" hangingPunct="1">
        <a:spcBef>
          <a:spcPct val="20000"/>
        </a:spcBef>
        <a:spcAft>
          <a:spcPct val="0"/>
        </a:spcAft>
        <a:buChar char="»"/>
        <a:defRPr sz="2000">
          <a:solidFill>
            <a:schemeClr val="tx1"/>
          </a:solidFill>
          <a:latin typeface="+mn-lt"/>
        </a:defRPr>
      </a:lvl6pPr>
      <a:lvl7pPr marL="2970280" indent="-228481" algn="l" rtl="0" eaLnBrk="1" fontAlgn="base" hangingPunct="1">
        <a:spcBef>
          <a:spcPct val="20000"/>
        </a:spcBef>
        <a:spcAft>
          <a:spcPct val="0"/>
        </a:spcAft>
        <a:buChar char="»"/>
        <a:defRPr sz="2000">
          <a:solidFill>
            <a:schemeClr val="tx1"/>
          </a:solidFill>
          <a:latin typeface="+mn-lt"/>
        </a:defRPr>
      </a:lvl7pPr>
      <a:lvl8pPr marL="3427248" indent="-228481" algn="l" rtl="0" eaLnBrk="1" fontAlgn="base" hangingPunct="1">
        <a:spcBef>
          <a:spcPct val="20000"/>
        </a:spcBef>
        <a:spcAft>
          <a:spcPct val="0"/>
        </a:spcAft>
        <a:buChar char="»"/>
        <a:defRPr sz="2000">
          <a:solidFill>
            <a:schemeClr val="tx1"/>
          </a:solidFill>
          <a:latin typeface="+mn-lt"/>
        </a:defRPr>
      </a:lvl8pPr>
      <a:lvl9pPr marL="3884211" indent="-228481"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92" tIns="45697" rIns="91392" bIns="45697"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defRPr sz="1400"/>
            </a:lvl1pPr>
          </a:lstStyle>
          <a:p>
            <a:pPr defTabSz="91393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ctr">
              <a:defRPr sz="1400"/>
            </a:lvl1pPr>
          </a:lstStyle>
          <a:p>
            <a:pPr defTabSz="91393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r">
              <a:defRPr sz="1400"/>
            </a:lvl1pPr>
          </a:lstStyle>
          <a:p>
            <a:pPr defTabSz="913930" fontAlgn="base">
              <a:spcBef>
                <a:spcPct val="0"/>
              </a:spcBef>
              <a:spcAft>
                <a:spcPct val="0"/>
              </a:spcAft>
            </a:pPr>
            <a:fld id="{068B3C12-BC1A-4959-8182-8B391870C7D3}" type="slidenum">
              <a:rPr lang="en-US" smtClean="0">
                <a:solidFill>
                  <a:srgbClr val="000000"/>
                </a:solidFill>
              </a:rPr>
              <a:pPr defTabSz="91393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48885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30" algn="ctr" rtl="0" fontAlgn="base">
        <a:spcBef>
          <a:spcPct val="0"/>
        </a:spcBef>
        <a:spcAft>
          <a:spcPct val="0"/>
        </a:spcAft>
        <a:defRPr sz="4400">
          <a:solidFill>
            <a:schemeClr val="tx2"/>
          </a:solidFill>
          <a:latin typeface="Arial" charset="0"/>
        </a:defRPr>
      </a:lvl7pPr>
      <a:lvl8pPr marL="1370900" algn="ctr" rtl="0" fontAlgn="base">
        <a:spcBef>
          <a:spcPct val="0"/>
        </a:spcBef>
        <a:spcAft>
          <a:spcPct val="0"/>
        </a:spcAft>
        <a:defRPr sz="4400">
          <a:solidFill>
            <a:schemeClr val="tx2"/>
          </a:solidFill>
          <a:latin typeface="Arial" charset="0"/>
        </a:defRPr>
      </a:lvl8pPr>
      <a:lvl9pPr marL="1827865" algn="ctr" rtl="0" fontAlgn="base">
        <a:spcBef>
          <a:spcPct val="0"/>
        </a:spcBef>
        <a:spcAft>
          <a:spcPct val="0"/>
        </a:spcAft>
        <a:defRPr sz="4400">
          <a:solidFill>
            <a:schemeClr val="tx2"/>
          </a:solidFill>
          <a:latin typeface="Arial" charset="0"/>
        </a:defRPr>
      </a:lvl9pPr>
    </p:titleStyle>
    <p:bodyStyle>
      <a:lvl1pPr marL="342727" indent="-342727" algn="l" rtl="0" fontAlgn="base">
        <a:spcBef>
          <a:spcPct val="20000"/>
        </a:spcBef>
        <a:spcAft>
          <a:spcPct val="0"/>
        </a:spcAft>
        <a:buChar char="•"/>
        <a:defRPr sz="2800">
          <a:solidFill>
            <a:schemeClr val="tx1"/>
          </a:solidFill>
          <a:latin typeface="+mn-lt"/>
          <a:ea typeface="+mn-ea"/>
          <a:cs typeface="+mn-cs"/>
        </a:defRPr>
      </a:lvl1pPr>
      <a:lvl2pPr marL="742570" indent="-285603" algn="l" rtl="0" fontAlgn="base">
        <a:spcBef>
          <a:spcPct val="20000"/>
        </a:spcBef>
        <a:spcAft>
          <a:spcPct val="0"/>
        </a:spcAft>
        <a:buChar char="–"/>
        <a:defRPr sz="2400">
          <a:solidFill>
            <a:schemeClr val="tx1"/>
          </a:solidFill>
          <a:latin typeface="+mn-lt"/>
        </a:defRPr>
      </a:lvl2pPr>
      <a:lvl3pPr marL="1142412" indent="-228481" algn="l" rtl="0" fontAlgn="base">
        <a:spcBef>
          <a:spcPct val="20000"/>
        </a:spcBef>
        <a:spcAft>
          <a:spcPct val="0"/>
        </a:spcAft>
        <a:buChar char="•"/>
        <a:defRPr sz="2000">
          <a:solidFill>
            <a:schemeClr val="tx1"/>
          </a:solidFill>
          <a:latin typeface="+mn-lt"/>
        </a:defRPr>
      </a:lvl3pPr>
      <a:lvl4pPr marL="1599380" indent="-228481" algn="l" rtl="0" fontAlgn="base">
        <a:spcBef>
          <a:spcPct val="20000"/>
        </a:spcBef>
        <a:spcAft>
          <a:spcPct val="0"/>
        </a:spcAft>
        <a:buChar char="–"/>
        <a:defRPr sz="1800">
          <a:solidFill>
            <a:schemeClr val="tx1"/>
          </a:solidFill>
          <a:latin typeface="+mn-lt"/>
        </a:defRPr>
      </a:lvl4pPr>
      <a:lvl5pPr marL="2056350" indent="-228481" algn="l" rtl="0" fontAlgn="base">
        <a:spcBef>
          <a:spcPct val="20000"/>
        </a:spcBef>
        <a:spcAft>
          <a:spcPct val="0"/>
        </a:spcAft>
        <a:buChar char="»"/>
        <a:defRPr sz="1800">
          <a:solidFill>
            <a:schemeClr val="tx1"/>
          </a:solidFill>
          <a:latin typeface="+mn-lt"/>
        </a:defRPr>
      </a:lvl5pPr>
      <a:lvl6pPr marL="2513316" indent="-228481" algn="l" rtl="0" fontAlgn="base">
        <a:spcBef>
          <a:spcPct val="20000"/>
        </a:spcBef>
        <a:spcAft>
          <a:spcPct val="0"/>
        </a:spcAft>
        <a:buChar char="»"/>
        <a:defRPr sz="2000">
          <a:solidFill>
            <a:schemeClr val="tx1"/>
          </a:solidFill>
          <a:latin typeface="+mn-lt"/>
        </a:defRPr>
      </a:lvl6pPr>
      <a:lvl7pPr marL="2970280" indent="-228481" algn="l" rtl="0" fontAlgn="base">
        <a:spcBef>
          <a:spcPct val="20000"/>
        </a:spcBef>
        <a:spcAft>
          <a:spcPct val="0"/>
        </a:spcAft>
        <a:buChar char="»"/>
        <a:defRPr sz="2000">
          <a:solidFill>
            <a:schemeClr val="tx1"/>
          </a:solidFill>
          <a:latin typeface="+mn-lt"/>
        </a:defRPr>
      </a:lvl7pPr>
      <a:lvl8pPr marL="3427248" indent="-228481" algn="l" rtl="0" fontAlgn="base">
        <a:spcBef>
          <a:spcPct val="20000"/>
        </a:spcBef>
        <a:spcAft>
          <a:spcPct val="0"/>
        </a:spcAft>
        <a:buChar char="»"/>
        <a:defRPr sz="2000">
          <a:solidFill>
            <a:schemeClr val="tx1"/>
          </a:solidFill>
          <a:latin typeface="+mn-lt"/>
        </a:defRPr>
      </a:lvl8pPr>
      <a:lvl9pPr marL="3884211" indent="-22848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392" tIns="45697" rIns="91392" bIns="45697"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defRPr sz="1400"/>
            </a:lvl1pPr>
          </a:lstStyle>
          <a:p>
            <a:pPr defTabSz="913930"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ctr">
              <a:defRPr sz="1400"/>
            </a:lvl1pPr>
          </a:lstStyle>
          <a:p>
            <a:pPr defTabSz="913930"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92" tIns="45697" rIns="91392" bIns="45697" numCol="1" anchor="t" anchorCtr="0" compatLnSpc="1">
            <a:prstTxWarp prst="textNoShape">
              <a:avLst/>
            </a:prstTxWarp>
          </a:bodyPr>
          <a:lstStyle>
            <a:lvl1pPr algn="r">
              <a:defRPr sz="1400"/>
            </a:lvl1pPr>
          </a:lstStyle>
          <a:p>
            <a:pPr defTabSz="913930" fontAlgn="base">
              <a:spcBef>
                <a:spcPct val="0"/>
              </a:spcBef>
              <a:spcAft>
                <a:spcPct val="0"/>
              </a:spcAft>
            </a:pPr>
            <a:fld id="{068B3C12-BC1A-4959-8182-8B391870C7D3}" type="slidenum">
              <a:rPr lang="en-US" smtClean="0">
                <a:solidFill>
                  <a:srgbClr val="000000"/>
                </a:solidFill>
              </a:rPr>
              <a:pPr defTabSz="91393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5118969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30" algn="ctr" rtl="0" fontAlgn="base">
        <a:spcBef>
          <a:spcPct val="0"/>
        </a:spcBef>
        <a:spcAft>
          <a:spcPct val="0"/>
        </a:spcAft>
        <a:defRPr sz="4400">
          <a:solidFill>
            <a:schemeClr val="tx2"/>
          </a:solidFill>
          <a:latin typeface="Arial" charset="0"/>
        </a:defRPr>
      </a:lvl7pPr>
      <a:lvl8pPr marL="1370900" algn="ctr" rtl="0" fontAlgn="base">
        <a:spcBef>
          <a:spcPct val="0"/>
        </a:spcBef>
        <a:spcAft>
          <a:spcPct val="0"/>
        </a:spcAft>
        <a:defRPr sz="4400">
          <a:solidFill>
            <a:schemeClr val="tx2"/>
          </a:solidFill>
          <a:latin typeface="Arial" charset="0"/>
        </a:defRPr>
      </a:lvl8pPr>
      <a:lvl9pPr marL="1827865" algn="ctr" rtl="0" fontAlgn="base">
        <a:spcBef>
          <a:spcPct val="0"/>
        </a:spcBef>
        <a:spcAft>
          <a:spcPct val="0"/>
        </a:spcAft>
        <a:defRPr sz="4400">
          <a:solidFill>
            <a:schemeClr val="tx2"/>
          </a:solidFill>
          <a:latin typeface="Arial" charset="0"/>
        </a:defRPr>
      </a:lvl9pPr>
    </p:titleStyle>
    <p:bodyStyle>
      <a:lvl1pPr marL="342727" indent="-342727" algn="l" rtl="0" fontAlgn="base">
        <a:spcBef>
          <a:spcPct val="20000"/>
        </a:spcBef>
        <a:spcAft>
          <a:spcPct val="0"/>
        </a:spcAft>
        <a:buChar char="•"/>
        <a:defRPr sz="2800">
          <a:solidFill>
            <a:schemeClr val="tx1"/>
          </a:solidFill>
          <a:latin typeface="+mn-lt"/>
          <a:ea typeface="+mn-ea"/>
          <a:cs typeface="+mn-cs"/>
        </a:defRPr>
      </a:lvl1pPr>
      <a:lvl2pPr marL="742570" indent="-285603" algn="l" rtl="0" fontAlgn="base">
        <a:spcBef>
          <a:spcPct val="20000"/>
        </a:spcBef>
        <a:spcAft>
          <a:spcPct val="0"/>
        </a:spcAft>
        <a:buChar char="–"/>
        <a:defRPr sz="2400">
          <a:solidFill>
            <a:schemeClr val="tx1"/>
          </a:solidFill>
          <a:latin typeface="+mn-lt"/>
        </a:defRPr>
      </a:lvl2pPr>
      <a:lvl3pPr marL="1142412" indent="-228481" algn="l" rtl="0" fontAlgn="base">
        <a:spcBef>
          <a:spcPct val="20000"/>
        </a:spcBef>
        <a:spcAft>
          <a:spcPct val="0"/>
        </a:spcAft>
        <a:buChar char="•"/>
        <a:defRPr sz="2000">
          <a:solidFill>
            <a:schemeClr val="tx1"/>
          </a:solidFill>
          <a:latin typeface="+mn-lt"/>
        </a:defRPr>
      </a:lvl3pPr>
      <a:lvl4pPr marL="1599380" indent="-228481" algn="l" rtl="0" fontAlgn="base">
        <a:spcBef>
          <a:spcPct val="20000"/>
        </a:spcBef>
        <a:spcAft>
          <a:spcPct val="0"/>
        </a:spcAft>
        <a:buChar char="–"/>
        <a:defRPr sz="1800">
          <a:solidFill>
            <a:schemeClr val="tx1"/>
          </a:solidFill>
          <a:latin typeface="+mn-lt"/>
        </a:defRPr>
      </a:lvl4pPr>
      <a:lvl5pPr marL="2056350" indent="-228481" algn="l" rtl="0" fontAlgn="base">
        <a:spcBef>
          <a:spcPct val="20000"/>
        </a:spcBef>
        <a:spcAft>
          <a:spcPct val="0"/>
        </a:spcAft>
        <a:buChar char="»"/>
        <a:defRPr sz="1800">
          <a:solidFill>
            <a:schemeClr val="tx1"/>
          </a:solidFill>
          <a:latin typeface="+mn-lt"/>
        </a:defRPr>
      </a:lvl5pPr>
      <a:lvl6pPr marL="2513316" indent="-228481" algn="l" rtl="0" fontAlgn="base">
        <a:spcBef>
          <a:spcPct val="20000"/>
        </a:spcBef>
        <a:spcAft>
          <a:spcPct val="0"/>
        </a:spcAft>
        <a:buChar char="»"/>
        <a:defRPr sz="2000">
          <a:solidFill>
            <a:schemeClr val="tx1"/>
          </a:solidFill>
          <a:latin typeface="+mn-lt"/>
        </a:defRPr>
      </a:lvl6pPr>
      <a:lvl7pPr marL="2970280" indent="-228481" algn="l" rtl="0" fontAlgn="base">
        <a:spcBef>
          <a:spcPct val="20000"/>
        </a:spcBef>
        <a:spcAft>
          <a:spcPct val="0"/>
        </a:spcAft>
        <a:buChar char="»"/>
        <a:defRPr sz="2000">
          <a:solidFill>
            <a:schemeClr val="tx1"/>
          </a:solidFill>
          <a:latin typeface="+mn-lt"/>
        </a:defRPr>
      </a:lvl7pPr>
      <a:lvl8pPr marL="3427248" indent="-228481" algn="l" rtl="0" fontAlgn="base">
        <a:spcBef>
          <a:spcPct val="20000"/>
        </a:spcBef>
        <a:spcAft>
          <a:spcPct val="0"/>
        </a:spcAft>
        <a:buChar char="»"/>
        <a:defRPr sz="2000">
          <a:solidFill>
            <a:schemeClr val="tx1"/>
          </a:solidFill>
          <a:latin typeface="+mn-lt"/>
        </a:defRPr>
      </a:lvl8pPr>
      <a:lvl9pPr marL="3884211" indent="-22848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30" rtl="0" eaLnBrk="1" latinLnBrk="0" hangingPunct="1">
        <a:defRPr sz="1800" kern="1200">
          <a:solidFill>
            <a:schemeClr val="tx1"/>
          </a:solidFill>
          <a:latin typeface="+mn-lt"/>
          <a:ea typeface="+mn-ea"/>
          <a:cs typeface="+mn-cs"/>
        </a:defRPr>
      </a:lvl1pPr>
      <a:lvl2pPr marL="456964" algn="l" defTabSz="913930" rtl="0" eaLnBrk="1" latinLnBrk="0" hangingPunct="1">
        <a:defRPr sz="1800" kern="1200">
          <a:solidFill>
            <a:schemeClr val="tx1"/>
          </a:solidFill>
          <a:latin typeface="+mn-lt"/>
          <a:ea typeface="+mn-ea"/>
          <a:cs typeface="+mn-cs"/>
        </a:defRPr>
      </a:lvl2pPr>
      <a:lvl3pPr marL="913930" algn="l" defTabSz="913930" rtl="0" eaLnBrk="1" latinLnBrk="0" hangingPunct="1">
        <a:defRPr sz="1800" kern="1200">
          <a:solidFill>
            <a:schemeClr val="tx1"/>
          </a:solidFill>
          <a:latin typeface="+mn-lt"/>
          <a:ea typeface="+mn-ea"/>
          <a:cs typeface="+mn-cs"/>
        </a:defRPr>
      </a:lvl3pPr>
      <a:lvl4pPr marL="1370900" algn="l" defTabSz="913930" rtl="0" eaLnBrk="1" latinLnBrk="0" hangingPunct="1">
        <a:defRPr sz="1800" kern="1200">
          <a:solidFill>
            <a:schemeClr val="tx1"/>
          </a:solidFill>
          <a:latin typeface="+mn-lt"/>
          <a:ea typeface="+mn-ea"/>
          <a:cs typeface="+mn-cs"/>
        </a:defRPr>
      </a:lvl4pPr>
      <a:lvl5pPr marL="1827865" algn="l" defTabSz="913930" rtl="0" eaLnBrk="1" latinLnBrk="0" hangingPunct="1">
        <a:defRPr sz="1800" kern="1200">
          <a:solidFill>
            <a:schemeClr val="tx1"/>
          </a:solidFill>
          <a:latin typeface="+mn-lt"/>
          <a:ea typeface="+mn-ea"/>
          <a:cs typeface="+mn-cs"/>
        </a:defRPr>
      </a:lvl5pPr>
      <a:lvl6pPr marL="2284830" algn="l" defTabSz="913930" rtl="0" eaLnBrk="1" latinLnBrk="0" hangingPunct="1">
        <a:defRPr sz="1800" kern="1200">
          <a:solidFill>
            <a:schemeClr val="tx1"/>
          </a:solidFill>
          <a:latin typeface="+mn-lt"/>
          <a:ea typeface="+mn-ea"/>
          <a:cs typeface="+mn-cs"/>
        </a:defRPr>
      </a:lvl6pPr>
      <a:lvl7pPr marL="2741799" algn="l" defTabSz="913930" rtl="0" eaLnBrk="1" latinLnBrk="0" hangingPunct="1">
        <a:defRPr sz="1800" kern="1200">
          <a:solidFill>
            <a:schemeClr val="tx1"/>
          </a:solidFill>
          <a:latin typeface="+mn-lt"/>
          <a:ea typeface="+mn-ea"/>
          <a:cs typeface="+mn-cs"/>
        </a:defRPr>
      </a:lvl7pPr>
      <a:lvl8pPr marL="3198760" algn="l" defTabSz="913930" rtl="0" eaLnBrk="1" latinLnBrk="0" hangingPunct="1">
        <a:defRPr sz="1800" kern="1200">
          <a:solidFill>
            <a:schemeClr val="tx1"/>
          </a:solidFill>
          <a:latin typeface="+mn-lt"/>
          <a:ea typeface="+mn-ea"/>
          <a:cs typeface="+mn-cs"/>
        </a:defRPr>
      </a:lvl8pPr>
      <a:lvl9pPr marL="3655730" algn="l" defTabSz="91393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16" tIns="45709" rIns="91416" bIns="45709"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1"/>
            <a:ext cx="8229600" cy="4830763"/>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defRPr sz="1400"/>
            </a:lvl1pPr>
          </a:lstStyle>
          <a:p>
            <a:pPr defTabSz="914165" fontAlgn="base">
              <a:spcBef>
                <a:spcPct val="0"/>
              </a:spcBef>
              <a:spcAft>
                <a:spcPct val="0"/>
              </a:spcAft>
            </a:pPr>
            <a:endParaRPr lang="en-US">
              <a:solidFill>
                <a:srgbClr val="000000"/>
              </a:solidFill>
            </a:endParaRPr>
          </a:p>
        </p:txBody>
      </p:sp>
      <p:sp>
        <p:nvSpPr>
          <p:cNvPr id="9221"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ctr">
              <a:defRPr sz="1400"/>
            </a:lvl1pPr>
          </a:lstStyle>
          <a:p>
            <a:pPr defTabSz="914165" fontAlgn="base">
              <a:spcBef>
                <a:spcPct val="0"/>
              </a:spcBef>
              <a:spcAft>
                <a:spcPct val="0"/>
              </a:spcAft>
            </a:pPr>
            <a:endParaRPr lang="en-US">
              <a:solidFill>
                <a:srgbClr val="000000"/>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6" tIns="45709" rIns="91416" bIns="45709" numCol="1" anchor="t" anchorCtr="0" compatLnSpc="1">
            <a:prstTxWarp prst="textNoShape">
              <a:avLst/>
            </a:prstTxWarp>
          </a:bodyPr>
          <a:lstStyle>
            <a:lvl1pPr algn="r">
              <a:defRPr sz="1400"/>
            </a:lvl1pPr>
          </a:lstStyle>
          <a:p>
            <a:pPr defTabSz="914165" fontAlgn="base">
              <a:spcBef>
                <a:spcPct val="0"/>
              </a:spcBef>
              <a:spcAft>
                <a:spcPct val="0"/>
              </a:spcAft>
            </a:pPr>
            <a:fld id="{068B3C12-BC1A-4959-8182-8B391870C7D3}" type="slidenum">
              <a:rPr lang="en-US" smtClean="0">
                <a:solidFill>
                  <a:srgbClr val="000000"/>
                </a:solidFill>
              </a:rPr>
              <a:pPr defTabSz="914165"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578261"/>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082" algn="ctr" rtl="0" fontAlgn="base">
        <a:spcBef>
          <a:spcPct val="0"/>
        </a:spcBef>
        <a:spcAft>
          <a:spcPct val="0"/>
        </a:spcAft>
        <a:defRPr sz="4400">
          <a:solidFill>
            <a:schemeClr val="tx2"/>
          </a:solidFill>
          <a:latin typeface="Arial" charset="0"/>
        </a:defRPr>
      </a:lvl6pPr>
      <a:lvl7pPr marL="914165" algn="ctr" rtl="0" fontAlgn="base">
        <a:spcBef>
          <a:spcPct val="0"/>
        </a:spcBef>
        <a:spcAft>
          <a:spcPct val="0"/>
        </a:spcAft>
        <a:defRPr sz="4400">
          <a:solidFill>
            <a:schemeClr val="tx2"/>
          </a:solidFill>
          <a:latin typeface="Arial" charset="0"/>
        </a:defRPr>
      </a:lvl7pPr>
      <a:lvl8pPr marL="1371250" algn="ctr" rtl="0" fontAlgn="base">
        <a:spcBef>
          <a:spcPct val="0"/>
        </a:spcBef>
        <a:spcAft>
          <a:spcPct val="0"/>
        </a:spcAft>
        <a:defRPr sz="4400">
          <a:solidFill>
            <a:schemeClr val="tx2"/>
          </a:solidFill>
          <a:latin typeface="Arial" charset="0"/>
        </a:defRPr>
      </a:lvl8pPr>
      <a:lvl9pPr marL="1828332" algn="ctr" rtl="0" fontAlgn="base">
        <a:spcBef>
          <a:spcPct val="0"/>
        </a:spcBef>
        <a:spcAft>
          <a:spcPct val="0"/>
        </a:spcAft>
        <a:defRPr sz="4400">
          <a:solidFill>
            <a:schemeClr val="tx2"/>
          </a:solidFill>
          <a:latin typeface="Arial" charset="0"/>
        </a:defRPr>
      </a:lvl9pPr>
    </p:titleStyle>
    <p:bodyStyle>
      <a:lvl1pPr marL="342813" indent="-342813" algn="l" rtl="0" fontAlgn="base">
        <a:spcBef>
          <a:spcPct val="20000"/>
        </a:spcBef>
        <a:spcAft>
          <a:spcPct val="0"/>
        </a:spcAft>
        <a:buChar char="•"/>
        <a:defRPr sz="2800">
          <a:solidFill>
            <a:schemeClr val="tx1"/>
          </a:solidFill>
          <a:latin typeface="+mn-lt"/>
          <a:ea typeface="+mn-ea"/>
          <a:cs typeface="+mn-cs"/>
        </a:defRPr>
      </a:lvl1pPr>
      <a:lvl2pPr marL="742760" indent="-285677" algn="l" rtl="0" fontAlgn="base">
        <a:spcBef>
          <a:spcPct val="20000"/>
        </a:spcBef>
        <a:spcAft>
          <a:spcPct val="0"/>
        </a:spcAft>
        <a:buChar char="–"/>
        <a:defRPr sz="2400">
          <a:solidFill>
            <a:schemeClr val="tx1"/>
          </a:solidFill>
          <a:latin typeface="+mn-lt"/>
        </a:defRPr>
      </a:lvl2pPr>
      <a:lvl3pPr marL="1142706" indent="-228541" algn="l" rtl="0" fontAlgn="base">
        <a:spcBef>
          <a:spcPct val="20000"/>
        </a:spcBef>
        <a:spcAft>
          <a:spcPct val="0"/>
        </a:spcAft>
        <a:buChar char="•"/>
        <a:defRPr sz="2000">
          <a:solidFill>
            <a:schemeClr val="tx1"/>
          </a:solidFill>
          <a:latin typeface="+mn-lt"/>
        </a:defRPr>
      </a:lvl3pPr>
      <a:lvl4pPr marL="1599790" indent="-228541" algn="l" rtl="0" fontAlgn="base">
        <a:spcBef>
          <a:spcPct val="20000"/>
        </a:spcBef>
        <a:spcAft>
          <a:spcPct val="0"/>
        </a:spcAft>
        <a:buChar char="–"/>
        <a:defRPr sz="1800">
          <a:solidFill>
            <a:schemeClr val="tx1"/>
          </a:solidFill>
          <a:latin typeface="+mn-lt"/>
        </a:defRPr>
      </a:lvl4pPr>
      <a:lvl5pPr marL="2056875" indent="-228541" algn="l" rtl="0" fontAlgn="base">
        <a:spcBef>
          <a:spcPct val="20000"/>
        </a:spcBef>
        <a:spcAft>
          <a:spcPct val="0"/>
        </a:spcAft>
        <a:buChar char="»"/>
        <a:defRPr sz="1800">
          <a:solidFill>
            <a:schemeClr val="tx1"/>
          </a:solidFill>
          <a:latin typeface="+mn-lt"/>
        </a:defRPr>
      </a:lvl5pPr>
      <a:lvl6pPr marL="2513959" indent="-228541" algn="l" rtl="0" fontAlgn="base">
        <a:spcBef>
          <a:spcPct val="20000"/>
        </a:spcBef>
        <a:spcAft>
          <a:spcPct val="0"/>
        </a:spcAft>
        <a:buChar char="»"/>
        <a:defRPr sz="2000">
          <a:solidFill>
            <a:schemeClr val="tx1"/>
          </a:solidFill>
          <a:latin typeface="+mn-lt"/>
        </a:defRPr>
      </a:lvl6pPr>
      <a:lvl7pPr marL="2971040" indent="-228541" algn="l" rtl="0" fontAlgn="base">
        <a:spcBef>
          <a:spcPct val="20000"/>
        </a:spcBef>
        <a:spcAft>
          <a:spcPct val="0"/>
        </a:spcAft>
        <a:buChar char="»"/>
        <a:defRPr sz="2000">
          <a:solidFill>
            <a:schemeClr val="tx1"/>
          </a:solidFill>
          <a:latin typeface="+mn-lt"/>
        </a:defRPr>
      </a:lvl7pPr>
      <a:lvl8pPr marL="3428124" indent="-228541" algn="l" rtl="0" fontAlgn="base">
        <a:spcBef>
          <a:spcPct val="20000"/>
        </a:spcBef>
        <a:spcAft>
          <a:spcPct val="0"/>
        </a:spcAft>
        <a:buChar char="»"/>
        <a:defRPr sz="2000">
          <a:solidFill>
            <a:schemeClr val="tx1"/>
          </a:solidFill>
          <a:latin typeface="+mn-lt"/>
        </a:defRPr>
      </a:lvl8pPr>
      <a:lvl9pPr marL="3885205" indent="-22854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1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google.com/url?sa=i&amp;rct=j&amp;q=&amp;esrc=s&amp;frm=1&amp;source=images&amp;cd=&amp;cad=rja&amp;docid=QaKFyHB76-Ve9M&amp;tbnid=CMDc2ew8VJttvM:&amp;ved=0CAUQjRw&amp;url=http://www.slideshare.net/ccoyure/power-plant-part-1&amp;ei=7zrdUtXNJdagsQTAq4GIBQ&amp;bvm=bv.59568121,d.eW0&amp;psig=AFQjCNHOAyF67eyiA75ZpFajbeUAW1h1ew&amp;ust=13903165939986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Under what conditions does low-level wind shear normally occur?</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r>
              <a:rPr lang="en-US" altLang="en-US" sz="2500" b="1" dirty="0" smtClean="0">
                <a:solidFill>
                  <a:srgbClr val="0070C0"/>
                </a:solidFill>
              </a:rPr>
              <a:t>Describe the effects weather event when </a:t>
            </a:r>
            <a:r>
              <a:rPr lang="en-US" altLang="en-US" sz="2500" b="1" dirty="0">
                <a:solidFill>
                  <a:srgbClr val="0070C0"/>
                </a:solidFill>
              </a:rPr>
              <a:t>a layer of warm, moist air moves over a cold surface.</a:t>
            </a: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Describe the type </a:t>
            </a:r>
            <a:r>
              <a:rPr lang="en-US" altLang="en-US" sz="2500" b="1" dirty="0">
                <a:solidFill>
                  <a:schemeClr val="tx1"/>
                </a:solidFill>
              </a:rPr>
              <a:t>of clouds </a:t>
            </a:r>
            <a:r>
              <a:rPr lang="en-US" altLang="en-US" sz="2500" b="1" dirty="0" smtClean="0">
                <a:solidFill>
                  <a:schemeClr val="tx1"/>
                </a:solidFill>
              </a:rPr>
              <a:t>that can produce </a:t>
            </a:r>
            <a:r>
              <a:rPr lang="en-US" altLang="en-US" sz="2500" b="1" dirty="0">
                <a:solidFill>
                  <a:schemeClr val="tx1"/>
                </a:solidFill>
              </a:rPr>
              <a:t>hazardous </a:t>
            </a:r>
            <a:r>
              <a:rPr lang="en-US" altLang="en-US" sz="2500" b="1" dirty="0" smtClean="0">
                <a:solidFill>
                  <a:schemeClr val="tx1"/>
                </a:solidFill>
              </a:rPr>
              <a:t>weather, </a:t>
            </a:r>
            <a:r>
              <a:rPr lang="en-US" altLang="en-US" sz="2500" b="1" dirty="0">
                <a:solidFill>
                  <a:schemeClr val="tx1"/>
                </a:solidFill>
              </a:rPr>
              <a:t>such as lightning, hail, tornadoes, gusty winds, and wind shear</a:t>
            </a:r>
            <a:r>
              <a:rPr lang="en-US" altLang="en-US" sz="2500" b="1" dirty="0" smtClean="0">
                <a:solidFill>
                  <a:schemeClr val="tx1"/>
                </a:solidFill>
              </a:rPr>
              <a:t>.</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r>
              <a:rPr lang="en-US" altLang="en-US" sz="2500" b="1" dirty="0">
                <a:solidFill>
                  <a:srgbClr val="0070C0"/>
                </a:solidFill>
              </a:rPr>
              <a:t>Describe </a:t>
            </a:r>
            <a:r>
              <a:rPr lang="en-US" altLang="en-US" sz="2500" b="1" dirty="0" smtClean="0">
                <a:solidFill>
                  <a:srgbClr val="0070C0"/>
                </a:solidFill>
              </a:rPr>
              <a:t>the good </a:t>
            </a:r>
            <a:r>
              <a:rPr lang="en-US" altLang="en-US" sz="2500" b="1" dirty="0">
                <a:solidFill>
                  <a:srgbClr val="0070C0"/>
                </a:solidFill>
              </a:rPr>
              <a:t>rule of thumb is </a:t>
            </a:r>
            <a:r>
              <a:rPr lang="en-US" altLang="en-US" sz="2500" b="1" dirty="0" smtClean="0">
                <a:solidFill>
                  <a:srgbClr val="0070C0"/>
                </a:solidFill>
              </a:rPr>
              <a:t>for pilots with respect to flying when thunderstorms are present. </a:t>
            </a:r>
            <a:endParaRPr lang="en-US" altLang="en-US" sz="2500" b="1" dirty="0">
              <a:solidFill>
                <a:srgbClr val="0070C0"/>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Describe the difference between broken ceiling cloud cover and overcast cloud cover. </a:t>
            </a:r>
            <a:endParaRPr lang="en-US" altLang="en-US" sz="2500" b="1" dirty="0">
              <a:solidFill>
                <a:schemeClr val="tx1"/>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135852739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76200" y="914400"/>
            <a:ext cx="5047422"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It </a:t>
            </a:r>
            <a:r>
              <a:rPr lang="en-US" sz="2800" b="1" dirty="0">
                <a:solidFill>
                  <a:srgbClr val="FF0000"/>
                </a:solidFill>
              </a:rPr>
              <a:t>is impossible to fly over thunderstorms in light aircraft.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A </a:t>
            </a:r>
            <a:r>
              <a:rPr lang="en-US" sz="2800" b="1" dirty="0">
                <a:solidFill>
                  <a:srgbClr val="FF0000"/>
                </a:solidFill>
              </a:rPr>
              <a:t>good rule of thumb is to circumnavigate thunderstorms </a:t>
            </a:r>
            <a:r>
              <a:rPr lang="en-US" sz="2800" b="1" dirty="0">
                <a:solidFill>
                  <a:srgbClr val="000000"/>
                </a:solidFill>
              </a:rPr>
              <a:t>identified as severe or giving an intense radar echo </a:t>
            </a:r>
            <a:r>
              <a:rPr lang="en-US" sz="2800" b="1" dirty="0">
                <a:solidFill>
                  <a:srgbClr val="FF0000"/>
                </a:solidFill>
              </a:rPr>
              <a:t>by at least 20 nautical miles (NM) </a:t>
            </a:r>
            <a:r>
              <a:rPr lang="en-US" sz="2800" b="1" dirty="0">
                <a:solidFill>
                  <a:srgbClr val="000000"/>
                </a:solidFill>
              </a:rPr>
              <a:t>since hail may fall for miles outside of the clouds. </a:t>
            </a:r>
            <a:endParaRPr lang="en-US" sz="2800" b="1" dirty="0" smtClean="0">
              <a:solidFill>
                <a:srgbClr val="000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667000"/>
            <a:ext cx="41529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808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Under what conditions does low-level wind shear normally occur?</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effects weather event when </a:t>
            </a:r>
            <a:r>
              <a:rPr lang="en-US" altLang="en-US" sz="2500" b="1" dirty="0">
                <a:solidFill>
                  <a:schemeClr val="bg1">
                    <a:lumMod val="85000"/>
                  </a:schemeClr>
                </a:solidFill>
              </a:rPr>
              <a:t>a layer of warm, moist air moves over a cold surface.</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type </a:t>
            </a:r>
            <a:r>
              <a:rPr lang="en-US" altLang="en-US" sz="2500" b="1" dirty="0">
                <a:solidFill>
                  <a:schemeClr val="bg1">
                    <a:lumMod val="85000"/>
                  </a:schemeClr>
                </a:solidFill>
              </a:rPr>
              <a:t>of clouds </a:t>
            </a:r>
            <a:r>
              <a:rPr lang="en-US" altLang="en-US" sz="2500" b="1" dirty="0" smtClean="0">
                <a:solidFill>
                  <a:schemeClr val="bg1">
                    <a:lumMod val="85000"/>
                  </a:schemeClr>
                </a:solidFill>
              </a:rPr>
              <a:t>that can produce </a:t>
            </a:r>
            <a:r>
              <a:rPr lang="en-US" altLang="en-US" sz="2500" b="1" dirty="0">
                <a:solidFill>
                  <a:schemeClr val="bg1">
                    <a:lumMod val="85000"/>
                  </a:schemeClr>
                </a:solidFill>
              </a:rPr>
              <a:t>hazardous </a:t>
            </a:r>
            <a:r>
              <a:rPr lang="en-US" altLang="en-US" sz="2500" b="1" dirty="0" smtClean="0">
                <a:solidFill>
                  <a:schemeClr val="bg1">
                    <a:lumMod val="85000"/>
                  </a:schemeClr>
                </a:solidFill>
              </a:rPr>
              <a:t>weather, </a:t>
            </a:r>
            <a:r>
              <a:rPr lang="en-US" altLang="en-US" sz="2500" b="1" dirty="0">
                <a:solidFill>
                  <a:schemeClr val="bg1">
                    <a:lumMod val="85000"/>
                  </a:schemeClr>
                </a:solidFill>
              </a:rPr>
              <a:t>such as lightning, hail, tornadoes, gusty winds, and wind shear</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a:t>
            </a:r>
            <a:r>
              <a:rPr lang="en-US" altLang="en-US" sz="2500" b="1" dirty="0" smtClean="0">
                <a:solidFill>
                  <a:schemeClr val="bg1">
                    <a:lumMod val="85000"/>
                  </a:schemeClr>
                </a:solidFill>
              </a:rPr>
              <a:t>the good </a:t>
            </a:r>
            <a:r>
              <a:rPr lang="en-US" altLang="en-US" sz="2500" b="1" dirty="0">
                <a:solidFill>
                  <a:schemeClr val="bg1">
                    <a:lumMod val="85000"/>
                  </a:schemeClr>
                </a:solidFill>
              </a:rPr>
              <a:t>rule of thumb is </a:t>
            </a:r>
            <a:r>
              <a:rPr lang="en-US" altLang="en-US" sz="2500" b="1" dirty="0" smtClean="0">
                <a:solidFill>
                  <a:schemeClr val="bg1">
                    <a:lumMod val="85000"/>
                  </a:schemeClr>
                </a:solidFill>
              </a:rPr>
              <a:t>for pilots with respect to flying when thunderstorms are present. </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Describe the difference between broken ceiling cloud cover and overcast cloud cover. </a:t>
            </a:r>
            <a:endParaRPr lang="en-US" altLang="en-US" sz="2500" b="1" dirty="0">
              <a:solidFill>
                <a:schemeClr val="tx1"/>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03767872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Ceiling</a:t>
            </a:r>
            <a:endParaRPr lang="en-US" sz="4000" b="1" dirty="0"/>
          </a:p>
        </p:txBody>
      </p:sp>
      <p:sp>
        <p:nvSpPr>
          <p:cNvPr id="5" name="TextBox 4"/>
          <p:cNvSpPr txBox="1"/>
          <p:nvPr/>
        </p:nvSpPr>
        <p:spPr>
          <a:xfrm>
            <a:off x="19878" y="1466381"/>
            <a:ext cx="5618922" cy="440101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For aviation purposes, </a:t>
            </a:r>
            <a:r>
              <a:rPr lang="en-US" sz="2800" b="1" dirty="0">
                <a:solidFill>
                  <a:srgbClr val="000000"/>
                </a:solidFill>
              </a:rPr>
              <a:t>a ceiling is the lowest layer of clouds reported as being </a:t>
            </a:r>
            <a:r>
              <a:rPr lang="en-US" sz="2800" b="1" dirty="0">
                <a:solidFill>
                  <a:srgbClr val="FF0000"/>
                </a:solidFill>
              </a:rPr>
              <a:t>broken or overcast, </a:t>
            </a:r>
            <a:r>
              <a:rPr lang="en-US" sz="2800" b="1" dirty="0" smtClean="0">
                <a:solidFill>
                  <a:srgbClr val="FF0000"/>
                </a:solidFill>
              </a:rPr>
              <a:t>as </a:t>
            </a:r>
            <a:r>
              <a:rPr lang="en-US" sz="2800" b="1" dirty="0">
                <a:solidFill>
                  <a:srgbClr val="FF0000"/>
                </a:solidFill>
              </a:rPr>
              <a:t>broken when five-eighths to seven-eighths of the sky is covered with clouds.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Overcast </a:t>
            </a:r>
            <a:r>
              <a:rPr lang="en-US" sz="2800" b="1" dirty="0">
                <a:solidFill>
                  <a:srgbClr val="FF0000"/>
                </a:solidFill>
              </a:rPr>
              <a:t>means the entire sky is covered with clouds. </a:t>
            </a:r>
            <a:endParaRPr lang="en-US" sz="2800" b="1" dirty="0" smtClean="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32048"/>
            <a:ext cx="3328307" cy="1863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507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750214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a:t>
            </a:r>
            <a:r>
              <a:rPr lang="en-US" sz="2800" b="1" dirty="0" smtClean="0">
                <a:latin typeface="Helvetica" charset="0"/>
                <a:ea typeface="Helvetica" charset="0"/>
                <a:cs typeface="Helvetica" charset="0"/>
                <a:sym typeface="Helvetica" charset="0"/>
              </a:rPr>
              <a:t>19</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1919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M/</a:t>
            </a:r>
            <a:r>
              <a:rPr lang="en-US" sz="2800" dirty="0" err="1">
                <a:latin typeface="Helvetica" pitchFamily="34" charset="0"/>
                <a:cs typeface="Helvetica" pitchFamily="34" charset="0"/>
              </a:rPr>
              <a:t>Sgt</a:t>
            </a:r>
            <a:r>
              <a:rPr lang="en-US" sz="2800" dirty="0">
                <a:latin typeface="Helvetica" pitchFamily="34" charset="0"/>
                <a:cs typeface="Helvetica" pitchFamily="34" charset="0"/>
              </a:rPr>
              <a:t> R. W. </a:t>
            </a:r>
            <a:r>
              <a:rPr lang="en-US" sz="2800" dirty="0" err="1">
                <a:latin typeface="Helvetica" pitchFamily="34" charset="0"/>
                <a:cs typeface="Helvetica" pitchFamily="34" charset="0"/>
              </a:rPr>
              <a:t>Bottriell</a:t>
            </a:r>
            <a:r>
              <a:rPr lang="en-US" sz="2800" dirty="0">
                <a:latin typeface="Helvetica" pitchFamily="34" charset="0"/>
                <a:cs typeface="Helvetica" pitchFamily="34" charset="0"/>
              </a:rPr>
              <a:t> made first free back-type parachute jump.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19200"/>
            <a:ext cx="2228850" cy="258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3665843"/>
            <a:ext cx="3188494" cy="266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9249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a:t>
            </a:r>
            <a:r>
              <a:rPr lang="en-US" sz="2800" b="1" dirty="0" smtClean="0">
                <a:latin typeface="Helvetica" charset="0"/>
                <a:ea typeface="Helvetica" charset="0"/>
                <a:cs typeface="Helvetica" charset="0"/>
                <a:sym typeface="Helvetica" charset="0"/>
              </a:rPr>
              <a:t>19</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1928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Major Charles A. Lutz wins the Curtiss Marine Trophy Race at Washington, D.C., flying Curtiss “Hawk,” Curtiss D-12 engine, over 100 mile course at 157.6 mph.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95400"/>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190" y="4759523"/>
            <a:ext cx="29146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45377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lnSpcReduction="10000"/>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a:t>
            </a:r>
            <a:r>
              <a:rPr lang="en-US" sz="2800" b="1" dirty="0" smtClean="0">
                <a:latin typeface="Helvetica" charset="0"/>
                <a:ea typeface="Helvetica" charset="0"/>
                <a:cs typeface="Helvetica" charset="0"/>
                <a:sym typeface="Helvetica" charset="0"/>
              </a:rPr>
              <a:t>19</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1934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The first flight of the Russian </a:t>
            </a:r>
            <a:r>
              <a:rPr lang="en-US" sz="2800" dirty="0" err="1">
                <a:latin typeface="Helvetica" pitchFamily="34" charset="0"/>
                <a:cs typeface="Helvetica" pitchFamily="34" charset="0"/>
              </a:rPr>
              <a:t>Tupolev</a:t>
            </a:r>
            <a:r>
              <a:rPr lang="en-US" sz="2800" dirty="0">
                <a:latin typeface="Helvetica" pitchFamily="34" charset="0"/>
                <a:cs typeface="Helvetica" pitchFamily="34" charset="0"/>
              </a:rPr>
              <a:t> Ant-20 “Maxim Gorki,” at this time the largest aircraft in the world. </a:t>
            </a:r>
            <a:endParaRPr lang="en-US" sz="2800" dirty="0" smtClean="0">
              <a:latin typeface="Helvetica" pitchFamily="34" charset="0"/>
              <a:cs typeface="Helvetica" pitchFamily="34" charset="0"/>
            </a:endParaRPr>
          </a:p>
          <a:p>
            <a:pPr lvl="0"/>
            <a:endParaRPr lang="en-US" sz="2800" dirty="0">
              <a:latin typeface="Helvetica" pitchFamily="34" charset="0"/>
              <a:cs typeface="Helvetica" pitchFamily="34" charset="0"/>
            </a:endParaRPr>
          </a:p>
          <a:p>
            <a:pPr lvl="0"/>
            <a:r>
              <a:rPr lang="en-US" sz="2800" dirty="0" smtClean="0">
                <a:latin typeface="Helvetica" pitchFamily="34" charset="0"/>
                <a:cs typeface="Helvetica" pitchFamily="34" charset="0"/>
              </a:rPr>
              <a:t>Powered </a:t>
            </a:r>
            <a:r>
              <a:rPr lang="en-US" sz="2800" dirty="0">
                <a:latin typeface="Helvetica" pitchFamily="34" charset="0"/>
                <a:cs typeface="Helvetica" pitchFamily="34" charset="0"/>
              </a:rPr>
              <a:t>by eight engines, capable of carrying 80 passengers, it is used mainly as a mobile propaganda office.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9297" y="1524000"/>
            <a:ext cx="3295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5497" y="3012621"/>
            <a:ext cx="31432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572" y="4718894"/>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3860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a:t>
            </a:r>
            <a:r>
              <a:rPr lang="en-US" sz="2800" b="1" dirty="0" smtClean="0">
                <a:latin typeface="Helvetica" charset="0"/>
                <a:ea typeface="Helvetica" charset="0"/>
                <a:cs typeface="Helvetica" charset="0"/>
                <a:sym typeface="Helvetica" charset="0"/>
              </a:rPr>
              <a:t>19</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1935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Third annual Deutsch de la </a:t>
            </a:r>
            <a:r>
              <a:rPr lang="en-US" sz="2800" dirty="0" err="1">
                <a:latin typeface="Helvetica" pitchFamily="34" charset="0"/>
                <a:cs typeface="Helvetica" pitchFamily="34" charset="0"/>
              </a:rPr>
              <a:t>Meurthe</a:t>
            </a:r>
            <a:r>
              <a:rPr lang="en-US" sz="2800" dirty="0">
                <a:latin typeface="Helvetica" pitchFamily="34" charset="0"/>
                <a:cs typeface="Helvetica" pitchFamily="34" charset="0"/>
              </a:rPr>
              <a:t> Cup Race won by Raymond </a:t>
            </a:r>
            <a:r>
              <a:rPr lang="en-US" sz="2800" dirty="0" err="1">
                <a:latin typeface="Helvetica" pitchFamily="34" charset="0"/>
                <a:cs typeface="Helvetica" pitchFamily="34" charset="0"/>
              </a:rPr>
              <a:t>Delmotte</a:t>
            </a:r>
            <a:r>
              <a:rPr lang="en-US" sz="2800" dirty="0">
                <a:latin typeface="Helvetica" pitchFamily="34" charset="0"/>
                <a:cs typeface="Helvetica" pitchFamily="34" charset="0"/>
              </a:rPr>
              <a:t> at 275.8 mph. (</a:t>
            </a:r>
            <a:r>
              <a:rPr lang="en-US" sz="2800" dirty="0" err="1">
                <a:latin typeface="Helvetica" pitchFamily="34" charset="0"/>
                <a:cs typeface="Helvetica" pitchFamily="34" charset="0"/>
              </a:rPr>
              <a:t>Caudron</a:t>
            </a:r>
            <a:r>
              <a:rPr lang="en-US" sz="2800" dirty="0">
                <a:latin typeface="Helvetica" pitchFamily="34" charset="0"/>
                <a:cs typeface="Helvetica" pitchFamily="34" charset="0"/>
              </a:rPr>
              <a:t> C.460, Renault engine.)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839" y="1371600"/>
            <a:ext cx="3367087" cy="252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95800"/>
            <a:ext cx="4289013" cy="171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90181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6" y="1371241"/>
            <a:ext cx="8866583" cy="5182493"/>
          </a:xfrm>
        </p:spPr>
        <p:txBody>
          <a:bodyPr lIns="86367" tIns="49533" rIns="86367" bIns="49533" anchor="t">
            <a:normAutofit/>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a:t>
            </a:r>
            <a:r>
              <a:rPr lang="en-US" sz="2800" b="1" dirty="0" smtClean="0">
                <a:latin typeface="Helvetica" charset="0"/>
                <a:ea typeface="Helvetica" charset="0"/>
                <a:cs typeface="Helvetica" charset="0"/>
                <a:sym typeface="Helvetica" charset="0"/>
              </a:rPr>
              <a:t>19</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1949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The United States Navy flying boat “Marshall Mars” lands after flying from Alameda, near San Francisco, with a record 301 passengers.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11880"/>
            <a:ext cx="7543800"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64126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33" tIns="49533" rIns="49533" bIns="49533" anchor="ctr"/>
          <a:lstStyle/>
          <a:p>
            <a:pPr defTabSz="889812"/>
            <a:endParaRPr lang="en-US">
              <a:solidFill>
                <a:prstClr val="black"/>
              </a:solidFill>
            </a:endParaRPr>
          </a:p>
        </p:txBody>
      </p:sp>
      <p:sp>
        <p:nvSpPr>
          <p:cNvPr id="15364" name="Rectangle 5"/>
          <p:cNvSpPr>
            <a:spLocks noGrp="1" noChangeArrowheads="1"/>
          </p:cNvSpPr>
          <p:nvPr>
            <p:ph type="body" idx="1"/>
          </p:nvPr>
        </p:nvSpPr>
        <p:spPr>
          <a:xfrm>
            <a:off x="125017" y="1371241"/>
            <a:ext cx="4675584" cy="5182493"/>
          </a:xfrm>
        </p:spPr>
        <p:txBody>
          <a:bodyPr lIns="86367" tIns="49533" rIns="86367" bIns="49533" anchor="t">
            <a:normAutofit fontScale="92500"/>
          </a:bodyPr>
          <a:lstStyle/>
          <a:p>
            <a:pPr marL="215068" indent="-165037" defTabSz="88956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 May </a:t>
            </a:r>
            <a:r>
              <a:rPr lang="en-US" sz="2800" b="1" dirty="0" smtClean="0">
                <a:latin typeface="Helvetica" charset="0"/>
                <a:ea typeface="Helvetica" charset="0"/>
                <a:cs typeface="Helvetica" charset="0"/>
                <a:sym typeface="Helvetica" charset="0"/>
              </a:rPr>
              <a:t>19</a:t>
            </a:r>
            <a:endParaRPr lang="en-US" sz="2800" b="1" dirty="0">
              <a:latin typeface="Helvetica" charset="0"/>
              <a:ea typeface="Helvetica" charset="0"/>
              <a:cs typeface="Helvetica" charset="0"/>
              <a:sym typeface="Helvetica" charset="0"/>
            </a:endParaRPr>
          </a:p>
          <a:p>
            <a:pPr marL="215068" indent="-165037" defTabSz="88956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lvl="0"/>
            <a:r>
              <a:rPr lang="en-US" sz="2800" dirty="0">
                <a:latin typeface="Helvetica" pitchFamily="34" charset="0"/>
                <a:cs typeface="Helvetica" pitchFamily="34" charset="0"/>
              </a:rPr>
              <a:t>1959 </a:t>
            </a:r>
            <a:r>
              <a:rPr lang="en-US" sz="2800" dirty="0" smtClean="0">
                <a:latin typeface="Helvetica" pitchFamily="34" charset="0"/>
                <a:cs typeface="Helvetica" pitchFamily="34" charset="0"/>
              </a:rPr>
              <a:t>— </a:t>
            </a:r>
            <a:r>
              <a:rPr lang="en-US" sz="2800" dirty="0">
                <a:latin typeface="Helvetica" pitchFamily="34" charset="0"/>
                <a:cs typeface="Helvetica" pitchFamily="34" charset="0"/>
              </a:rPr>
              <a:t>The first Boeing 707-436 “Intercontinental,” destined for British Overseas Airways Corporation (BOAC) makes its maiden flight, landing at Boeing Field, Seattle, after 1 hour, 11 minutes in the air. </a:t>
            </a:r>
            <a:endParaRPr lang="en-US" sz="2800" dirty="0" smtClean="0">
              <a:latin typeface="Helvetica" pitchFamily="34" charset="0"/>
              <a:cs typeface="Helvetica" pitchFamily="34" charset="0"/>
            </a:endParaRPr>
          </a:p>
          <a:p>
            <a:pPr lvl="0"/>
            <a:r>
              <a:rPr lang="en-US" sz="2800" dirty="0" smtClean="0">
                <a:latin typeface="Helvetica" pitchFamily="34" charset="0"/>
                <a:cs typeface="Helvetica" pitchFamily="34" charset="0"/>
              </a:rPr>
              <a:t>BOAC </a:t>
            </a:r>
            <a:r>
              <a:rPr lang="en-US" sz="2800" dirty="0">
                <a:latin typeface="Helvetica" pitchFamily="34" charset="0"/>
                <a:cs typeface="Helvetica" pitchFamily="34" charset="0"/>
              </a:rPr>
              <a:t>ordered 15 “</a:t>
            </a:r>
            <a:r>
              <a:rPr lang="en-US" sz="2800" dirty="0" err="1">
                <a:latin typeface="Helvetica" pitchFamily="34" charset="0"/>
                <a:cs typeface="Helvetica" pitchFamily="34" charset="0"/>
              </a:rPr>
              <a:t>Intercontinentals</a:t>
            </a:r>
            <a:r>
              <a:rPr lang="en-US" sz="2800" dirty="0">
                <a:latin typeface="Helvetica" pitchFamily="34" charset="0"/>
                <a:cs typeface="Helvetica" pitchFamily="34" charset="0"/>
              </a:rPr>
              <a:t>” in 1956. </a:t>
            </a:r>
          </a:p>
        </p:txBody>
      </p:sp>
      <p:sp>
        <p:nvSpPr>
          <p:cNvPr id="5126" name="Rectangle 6"/>
          <p:cNvSpPr>
            <a:spLocks noGrp="1" noChangeArrowheads="1"/>
          </p:cNvSpPr>
          <p:nvPr>
            <p:ph type="title"/>
          </p:nvPr>
        </p:nvSpPr>
        <p:spPr>
          <a:xfrm>
            <a:off x="457065" y="274588"/>
            <a:ext cx="8229823" cy="1143000"/>
          </a:xfrm>
        </p:spPr>
        <p:txBody>
          <a:bodyPr lIns="86367" tIns="49533" rIns="86367" bIns="49533"/>
          <a:lstStyle/>
          <a:p>
            <a:pPr defTabSz="88956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714" y="1371600"/>
            <a:ext cx="3843337" cy="280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196" y="4678622"/>
            <a:ext cx="4130969" cy="172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67747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5490875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4662879"/>
              </p:ext>
            </p:extLst>
          </p:nvPr>
        </p:nvGraphicFramePr>
        <p:xfrm>
          <a:off x="392907" y="762000"/>
          <a:ext cx="8358188" cy="6380181"/>
        </p:xfrm>
        <a:graphic>
          <a:graphicData uri="http://schemas.openxmlformats.org/drawingml/2006/table">
            <a:tbl>
              <a:tblPr firstRow="1" firstCol="1" bandRow="1"/>
              <a:tblGrid>
                <a:gridCol w="1191308"/>
                <a:gridCol w="1193846"/>
                <a:gridCol w="1195114"/>
                <a:gridCol w="1193846"/>
                <a:gridCol w="1195114"/>
                <a:gridCol w="1195114"/>
                <a:gridCol w="1193846"/>
              </a:tblGrid>
              <a:tr h="232166">
                <a:tc>
                  <a:txBody>
                    <a:bodyPr/>
                    <a:lstStyle/>
                    <a:p>
                      <a:pPr marL="0" marR="0" algn="ctr">
                        <a:spcBef>
                          <a:spcPts val="200"/>
                        </a:spcBef>
                        <a:spcAft>
                          <a:spcPts val="200"/>
                        </a:spcAft>
                      </a:pPr>
                      <a:r>
                        <a:rPr lang="en-US" sz="600" cap="all" spc="50" dirty="0">
                          <a:solidFill>
                            <a:srgbClr val="404040"/>
                          </a:solidFill>
                          <a:effectLst/>
                          <a:latin typeface="Cambria"/>
                          <a:ea typeface="Cambria"/>
                          <a:cs typeface="Times New Roman"/>
                        </a:rPr>
                        <a:t>Sunday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Monday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Tuesday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Wednesday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Thursday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Friday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c>
                  <a:txBody>
                    <a:bodyPr/>
                    <a:lstStyle/>
                    <a:p>
                      <a:pPr marL="0" marR="0" algn="ctr">
                        <a:spcBef>
                          <a:spcPts val="200"/>
                        </a:spcBef>
                        <a:spcAft>
                          <a:spcPts val="200"/>
                        </a:spcAft>
                      </a:pPr>
                      <a:r>
                        <a:rPr lang="en-US" sz="600" cap="all" spc="50">
                          <a:solidFill>
                            <a:srgbClr val="404040"/>
                          </a:solidFill>
                          <a:effectLst/>
                          <a:latin typeface="Cambria"/>
                          <a:ea typeface="Cambria"/>
                          <a:cs typeface="Times New Roman"/>
                        </a:rPr>
                        <a:t>Saturday</a:t>
                      </a:r>
                    </a:p>
                  </a:txBody>
                  <a:tcPr marL="48220" marR="48220" marT="0" marB="0" anchor="b">
                    <a:lnL>
                      <a:noFill/>
                    </a:lnL>
                    <a:lnR>
                      <a:noFill/>
                    </a:lnR>
                    <a:lnT>
                      <a:noFill/>
                    </a:lnT>
                    <a:lnB w="12700" cap="flat" cmpd="sng" algn="ctr">
                      <a:solidFill>
                        <a:srgbClr val="BFBFBF"/>
                      </a:solidFill>
                      <a:prstDash val="solid"/>
                      <a:round/>
                      <a:headEnd type="none" w="med" len="med"/>
                      <a:tailEnd type="none" w="med" len="med"/>
                    </a:lnB>
                  </a:tcPr>
                </a:tc>
              </a:tr>
              <a:tr h="822960">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a:t>
                      </a:r>
                    </a:p>
                    <a:p>
                      <a:pPr marL="0" marR="0">
                        <a:spcBef>
                          <a:spcPts val="200"/>
                        </a:spcBef>
                        <a:spcAft>
                          <a:spcPts val="200"/>
                        </a:spcAft>
                      </a:pPr>
                      <a:endParaRPr lang="en-US" sz="1100" dirty="0" smtClean="0">
                        <a:solidFill>
                          <a:srgbClr val="0D0D0D"/>
                        </a:solidFill>
                        <a:effectLst/>
                        <a:latin typeface="Cambria"/>
                        <a:ea typeface="Cambria"/>
                        <a:cs typeface="Times New Roman"/>
                      </a:endParaRP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25002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04529">
                <a:tc>
                  <a:txBody>
                    <a:bodyPr/>
                    <a:lstStyle/>
                    <a:p>
                      <a:pPr marL="0" marR="0">
                        <a:spcBef>
                          <a:spcPts val="200"/>
                        </a:spcBef>
                        <a:spcAft>
                          <a:spcPts val="200"/>
                        </a:spcAft>
                      </a:pPr>
                      <a:r>
                        <a:rPr lang="en-US" sz="1100">
                          <a:solidFill>
                            <a:srgbClr val="0D0D0D"/>
                          </a:solidFill>
                          <a:effectLst/>
                          <a:latin typeface="Cambria"/>
                          <a:ea typeface="Cambria"/>
                          <a:cs typeface="Times New Roman"/>
                        </a:rPr>
                        <a:t>4</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5</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6</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7</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Chapter 10</a:t>
                      </a:r>
                    </a:p>
                    <a:p>
                      <a:pPr marL="0" marR="0" lvl="0" indent="0" algn="l" defTabSz="64251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0D0D0D"/>
                          </a:solidFill>
                          <a:effectLst/>
                          <a:uLnTx/>
                          <a:uFillTx/>
                          <a:latin typeface="Cambria"/>
                          <a:ea typeface="Cambria"/>
                          <a:cs typeface="Times New Roman"/>
                        </a:rPr>
                        <a:t>Aircraft Performance</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8</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9</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a:rPr>
                        <a:t>Patriot’s Point</a:t>
                      </a:r>
                    </a:p>
                    <a:p>
                      <a:pPr marL="0" marR="0" lvl="0" indent="0" algn="l" defTabSz="912813" rtl="0" eaLnBrk="1" fontAlgn="base"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rgbClr val="FF0000"/>
                          </a:solidFill>
                          <a:effectLst/>
                          <a:uLnTx/>
                          <a:uFillTx/>
                          <a:latin typeface="Cambria" pitchFamily="18" charset="0"/>
                          <a:ea typeface="Cambria" pitchFamily="18" charset="0"/>
                          <a:cs typeface="Times New Roman" pitchFamily="18" charset="0"/>
                          <a:sym typeface="Helvetica Light"/>
                        </a:rPr>
                        <a:t>Field Trip</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10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endParaRPr lang="en-US" sz="6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04529">
                <a:tc>
                  <a:txBody>
                    <a:bodyPr/>
                    <a:lstStyle/>
                    <a:p>
                      <a:pPr marL="0" marR="0">
                        <a:spcBef>
                          <a:spcPts val="200"/>
                        </a:spcBef>
                        <a:spcAft>
                          <a:spcPts val="200"/>
                        </a:spcAft>
                      </a:pPr>
                      <a:r>
                        <a:rPr lang="en-US" sz="1100" dirty="0">
                          <a:solidFill>
                            <a:srgbClr val="0D0D0D"/>
                          </a:solidFill>
                          <a:effectLst/>
                          <a:latin typeface="Cambria"/>
                          <a:ea typeface="Cambria"/>
                          <a:cs typeface="Times New Roman"/>
                        </a:rPr>
                        <a:t>11</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12</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13</a:t>
                      </a:r>
                    </a:p>
                    <a:p>
                      <a:pPr marL="0" marR="0">
                        <a:spcBef>
                          <a:spcPts val="200"/>
                        </a:spcBef>
                        <a:spcAft>
                          <a:spcPts val="200"/>
                        </a:spcAft>
                      </a:pPr>
                      <a:r>
                        <a:rPr lang="en-US" sz="1100" dirty="0" smtClean="0">
                          <a:solidFill>
                            <a:srgbClr val="0D0D0D"/>
                          </a:solidFill>
                          <a:effectLst/>
                          <a:latin typeface="Cambria"/>
                          <a:ea typeface="Cambria"/>
                          <a:cs typeface="Times New Roman"/>
                        </a:rPr>
                        <a:t>Chapter 11</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14</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15</a:t>
                      </a:r>
                    </a:p>
                    <a:p>
                      <a:pPr marL="0" marR="0">
                        <a:spcBef>
                          <a:spcPts val="200"/>
                        </a:spcBef>
                        <a:spcAft>
                          <a:spcPts val="200"/>
                        </a:spcAft>
                      </a:pPr>
                      <a:r>
                        <a:rPr lang="en-US" sz="1100" dirty="0" smtClean="0">
                          <a:solidFill>
                            <a:srgbClr val="0D0D0D"/>
                          </a:solidFill>
                          <a:effectLst/>
                          <a:latin typeface="Cambria"/>
                          <a:ea typeface="Cambria"/>
                          <a:cs typeface="Times New Roman"/>
                        </a:rPr>
                        <a:t>Chapter 11</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16</a:t>
                      </a: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17</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386086">
                <a:tc>
                  <a:txBody>
                    <a:bodyPr/>
                    <a:lstStyle/>
                    <a:p>
                      <a:pPr marL="0" marR="0">
                        <a:spcBef>
                          <a:spcPts val="200"/>
                        </a:spcBef>
                        <a:spcAft>
                          <a:spcPts val="200"/>
                        </a:spcAft>
                      </a:pPr>
                      <a:r>
                        <a:rPr lang="en-US" sz="1100">
                          <a:solidFill>
                            <a:srgbClr val="0D0D0D"/>
                          </a:solidFill>
                          <a:effectLst/>
                          <a:latin typeface="Cambria"/>
                          <a:ea typeface="Cambria"/>
                          <a:cs typeface="Times New Roman"/>
                        </a:rPr>
                        <a:t>18</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19</a:t>
                      </a:r>
                    </a:p>
                    <a:p>
                      <a:pPr marL="0" marR="0">
                        <a:spcBef>
                          <a:spcPts val="200"/>
                        </a:spcBef>
                        <a:spcAft>
                          <a:spcPts val="200"/>
                        </a:spcAft>
                      </a:pPr>
                      <a:r>
                        <a:rPr lang="en-US" sz="1100" dirty="0" smtClean="0">
                          <a:solidFill>
                            <a:srgbClr val="0D0D0D"/>
                          </a:solidFill>
                          <a:effectLst/>
                          <a:latin typeface="Cambria"/>
                          <a:ea typeface="Cambria"/>
                          <a:cs typeface="Times New Roman"/>
                        </a:rPr>
                        <a:t>Chapter 12</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21</a:t>
                      </a:r>
                    </a:p>
                    <a:p>
                      <a:pPr marL="0" marR="0">
                        <a:spcBef>
                          <a:spcPts val="200"/>
                        </a:spcBef>
                        <a:spcAft>
                          <a:spcPts val="200"/>
                        </a:spcAft>
                      </a:pPr>
                      <a:r>
                        <a:rPr lang="en-US" sz="1100" dirty="0" smtClean="0">
                          <a:solidFill>
                            <a:srgbClr val="0D0D0D"/>
                          </a:solidFill>
                          <a:effectLst/>
                          <a:latin typeface="Cambria"/>
                          <a:ea typeface="Cambria"/>
                          <a:cs typeface="Times New Roman"/>
                        </a:rPr>
                        <a:t>Chapter 14</a:t>
                      </a: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22</a:t>
                      </a:r>
                    </a:p>
                    <a:p>
                      <a:pPr marL="0" marR="0">
                        <a:spcBef>
                          <a:spcPts val="200"/>
                        </a:spcBef>
                        <a:spcAft>
                          <a:spcPts val="200"/>
                        </a:spcAft>
                      </a:pPr>
                      <a:r>
                        <a:rPr lang="en-US" sz="1100" b="1" dirty="0" smtClean="0">
                          <a:solidFill>
                            <a:srgbClr val="FF0000"/>
                          </a:solidFill>
                          <a:effectLst/>
                          <a:latin typeface="Cambria"/>
                          <a:ea typeface="Cambria"/>
                          <a:cs typeface="Times New Roman"/>
                        </a:rPr>
                        <a:t>Seniors Last Day</a:t>
                      </a:r>
                      <a:endParaRPr lang="en-US" sz="1100" b="1" dirty="0">
                        <a:solidFill>
                          <a:srgbClr val="FF0000"/>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23</a:t>
                      </a:r>
                    </a:p>
                    <a:p>
                      <a:pPr marL="0" marR="0" lvl="0" indent="0" algn="l" defTabSz="913368"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Cambria"/>
                          <a:ea typeface="Cambria"/>
                          <a:cs typeface="Times New Roman"/>
                        </a:rPr>
                        <a:t>Chapter 15</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24</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r h="604529">
                <a:tc>
                  <a:txBody>
                    <a:bodyPr/>
                    <a:lstStyle/>
                    <a:p>
                      <a:pPr marL="0" marR="0">
                        <a:spcBef>
                          <a:spcPts val="200"/>
                        </a:spcBef>
                        <a:spcAft>
                          <a:spcPts val="200"/>
                        </a:spcAft>
                      </a:pPr>
                      <a:r>
                        <a:rPr lang="en-US" sz="1100">
                          <a:solidFill>
                            <a:srgbClr val="0D0D0D"/>
                          </a:solidFill>
                          <a:effectLst/>
                          <a:latin typeface="Cambria"/>
                          <a:ea typeface="Cambria"/>
                          <a:cs typeface="Times New Roman"/>
                        </a:rPr>
                        <a:t>25</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26</a:t>
                      </a:r>
                    </a:p>
                    <a:p>
                      <a:pPr marL="0" marR="0">
                        <a:spcBef>
                          <a:spcPts val="200"/>
                        </a:spcBef>
                        <a:spcAft>
                          <a:spcPts val="200"/>
                        </a:spcAft>
                      </a:pPr>
                      <a:r>
                        <a:rPr lang="en-US" sz="1100" b="1" dirty="0" smtClean="0">
                          <a:solidFill>
                            <a:srgbClr val="FF0000"/>
                          </a:solidFill>
                          <a:effectLst/>
                          <a:latin typeface="Cambria"/>
                          <a:ea typeface="Cambria"/>
                          <a:cs typeface="Times New Roman"/>
                        </a:rPr>
                        <a:t>Memorial Day</a:t>
                      </a:r>
                    </a:p>
                    <a:p>
                      <a:pPr marL="0" marR="0">
                        <a:spcBef>
                          <a:spcPts val="200"/>
                        </a:spcBef>
                        <a:spcAft>
                          <a:spcPts val="200"/>
                        </a:spcAft>
                      </a:pPr>
                      <a:r>
                        <a:rPr lang="en-US" sz="1100" b="1" dirty="0" smtClean="0">
                          <a:solidFill>
                            <a:srgbClr val="FF0000"/>
                          </a:solidFill>
                          <a:effectLst/>
                          <a:latin typeface="Cambria"/>
                          <a:ea typeface="Cambria"/>
                          <a:cs typeface="Times New Roman"/>
                        </a:rPr>
                        <a:t>NO</a:t>
                      </a:r>
                      <a:r>
                        <a:rPr lang="en-US" sz="1100" b="1" baseline="0" dirty="0" smtClean="0">
                          <a:solidFill>
                            <a:srgbClr val="FF0000"/>
                          </a:solidFill>
                          <a:effectLst/>
                          <a:latin typeface="Cambria"/>
                          <a:ea typeface="Cambria"/>
                          <a:cs typeface="Times New Roman"/>
                        </a:rPr>
                        <a:t> SCHOOL</a:t>
                      </a:r>
                      <a:endParaRPr lang="en-US" sz="1100" b="1" dirty="0">
                        <a:solidFill>
                          <a:srgbClr val="FF0000"/>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27</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dirty="0" smtClean="0">
                          <a:solidFill>
                            <a:srgbClr val="0D0D0D"/>
                          </a:solidFill>
                          <a:effectLst/>
                          <a:latin typeface="Cambria"/>
                          <a:ea typeface="Cambria"/>
                          <a:cs typeface="Times New Roman"/>
                        </a:rPr>
                        <a:t>28</a:t>
                      </a:r>
                    </a:p>
                    <a:p>
                      <a:pPr marL="0" marR="0" lvl="0" indent="0" algn="l" defTabSz="642189" rtl="0" eaLnBrk="1" fontAlgn="auto" latinLnBrk="0" hangingPunct="1">
                        <a:lnSpc>
                          <a:spcPct val="100000"/>
                        </a:lnSpc>
                        <a:spcBef>
                          <a:spcPts val="200"/>
                        </a:spcBef>
                        <a:spcAft>
                          <a:spcPts val="20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Cambria"/>
                          <a:ea typeface="Cambria"/>
                          <a:cs typeface="Times New Roman"/>
                        </a:rPr>
                        <a:t>Chapter 16</a:t>
                      </a:r>
                    </a:p>
                    <a:p>
                      <a:pPr marL="0" marR="0">
                        <a:spcBef>
                          <a:spcPts val="200"/>
                        </a:spcBef>
                        <a:spcAft>
                          <a:spcPts val="200"/>
                        </a:spcAft>
                      </a:pPr>
                      <a:endParaRPr lang="en-US" sz="1100" dirty="0" smtClean="0">
                        <a:solidFill>
                          <a:srgbClr val="0D0D0D"/>
                        </a:solidFill>
                        <a:effectLst/>
                        <a:latin typeface="Cambria"/>
                        <a:ea typeface="Cambria"/>
                        <a:cs typeface="Times New Roman"/>
                      </a:endParaRPr>
                    </a:p>
                    <a:p>
                      <a:pPr marL="0" marR="0">
                        <a:spcBef>
                          <a:spcPts val="200"/>
                        </a:spcBef>
                        <a:spcAft>
                          <a:spcPts val="200"/>
                        </a:spcAft>
                      </a:pPr>
                      <a:endParaRPr lang="en-US" sz="1100" dirty="0">
                        <a:solidFill>
                          <a:srgbClr val="0D0D0D"/>
                        </a:solidFill>
                        <a:effectLst/>
                        <a:latin typeface="Cambria"/>
                        <a:ea typeface="Cambria"/>
                        <a:cs typeface="Times New Roman"/>
                      </a:endParaRP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29</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30</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c>
                  <a:txBody>
                    <a:bodyPr/>
                    <a:lstStyle/>
                    <a:p>
                      <a:pPr marL="0" marR="0">
                        <a:spcBef>
                          <a:spcPts val="200"/>
                        </a:spcBef>
                        <a:spcAft>
                          <a:spcPts val="200"/>
                        </a:spcAft>
                      </a:pPr>
                      <a:r>
                        <a:rPr lang="en-US" sz="1100">
                          <a:solidFill>
                            <a:srgbClr val="0D0D0D"/>
                          </a:solidFill>
                          <a:effectLst/>
                          <a:latin typeface="Cambria"/>
                          <a:ea typeface="Cambria"/>
                          <a:cs typeface="Times New Roman"/>
                        </a:rPr>
                        <a:t>31</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a:noFill/>
                    </a:lnB>
                  </a:tcPr>
                </a:tc>
              </a:tr>
              <a:tr h="580414">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c>
                  <a:txBody>
                    <a:bodyPr/>
                    <a:lstStyle/>
                    <a:p>
                      <a:pPr marL="0" marR="0">
                        <a:spcBef>
                          <a:spcPts val="200"/>
                        </a:spcBef>
                        <a:spcAft>
                          <a:spcPts val="200"/>
                        </a:spcAft>
                      </a:pPr>
                      <a:r>
                        <a:rPr lang="en-US" sz="600" dirty="0">
                          <a:solidFill>
                            <a:srgbClr val="0D0D0D"/>
                          </a:solidFill>
                          <a:effectLst/>
                          <a:latin typeface="Cambria"/>
                          <a:ea typeface="Cambria"/>
                          <a:cs typeface="Times New Roman"/>
                        </a:rPr>
                        <a:t> </a:t>
                      </a:r>
                    </a:p>
                  </a:txBody>
                  <a:tcPr marL="48220" marR="4822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tcPr>
                </a:tc>
              </a:tr>
            </a:tbl>
          </a:graphicData>
        </a:graphic>
      </p:graphicFrame>
      <p:sp>
        <p:nvSpPr>
          <p:cNvPr id="31838" name="Rectangle 1"/>
          <p:cNvSpPr>
            <a:spLocks/>
          </p:cNvSpPr>
          <p:nvPr/>
        </p:nvSpPr>
        <p:spPr bwMode="auto">
          <a:xfrm>
            <a:off x="3431233" y="107157"/>
            <a:ext cx="2307208" cy="649635"/>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4261" tIns="32130" rIns="64261" bIns="32130" anchor="ctr">
            <a:spAutoFit/>
          </a:bodyPr>
          <a:lstStyle/>
          <a:p>
            <a:pPr algn="ctr" defTabSz="407382" eaLnBrk="0" fontAlgn="base" hangingPunct="0">
              <a:spcBef>
                <a:spcPct val="0"/>
              </a:spcBef>
              <a:spcAft>
                <a:spcPct val="0"/>
              </a:spcAft>
            </a:pPr>
            <a:r>
              <a:rPr lang="en-US" altLang="en-US" sz="3800" b="1">
                <a:solidFill>
                  <a:srgbClr val="0D0D0D"/>
                </a:solidFill>
                <a:latin typeface="Cambria" pitchFamily="18" charset="0"/>
                <a:ea typeface="Cambria" pitchFamily="18" charset="0"/>
                <a:cs typeface="Times New Roman" pitchFamily="18" charset="0"/>
                <a:sym typeface="Helvetica Light" charset="0"/>
              </a:rPr>
              <a:t>May 2014</a:t>
            </a:r>
            <a:endParaRPr lang="en-US" altLang="en-US" sz="3100" b="1">
              <a:solidFill>
                <a:srgbClr val="000000"/>
              </a:solidFill>
              <a:ea typeface="Cambria" pitchFamily="18" charset="0"/>
              <a:cs typeface="Times New Roman" pitchFamily="18" charset="0"/>
              <a:sym typeface="Helvetica Light" charset="0"/>
            </a:endParaRPr>
          </a:p>
        </p:txBody>
      </p:sp>
      <p:pic>
        <p:nvPicPr>
          <p:cNvPr id="318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95800"/>
            <a:ext cx="1679897" cy="1553766"/>
          </a:xfrm>
          <a:prstGeom prst="rect">
            <a:avLst/>
          </a:prstGeom>
          <a:noFill/>
          <a:ln>
            <a:noFill/>
          </a:ln>
          <a:effectLst/>
          <a:extLst>
            <a:ext uri="{909E8E84-426E-40DD-AFC4-6F175D3DCCD1}">
              <a14:hiddenFill xmlns:a14="http://schemas.microsoft.com/office/drawing/2010/main">
                <a:solidFill>
                  <a:srgbClr val="095CC4"/>
                </a:solidFill>
              </a14:hiddenFill>
            </a:ext>
            <a:ext uri="{91240B29-F687-4F45-9708-019B960494DF}">
              <a14:hiddenLine xmlns:a14="http://schemas.microsoft.com/office/drawing/2010/main" w="12700">
                <a:solidFill>
                  <a:schemeClr val="tx1"/>
                </a:solidFill>
                <a:miter lim="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66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37" y="1752639"/>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712" tIns="50705" rIns="88712" bIns="50705"/>
          <a:lstStyle/>
          <a:p>
            <a:pPr algn="ctr" defTabSz="912320" fontAlgn="base" hangingPunct="0">
              <a:spcBef>
                <a:spcPct val="0"/>
              </a:spcBef>
              <a:spcAft>
                <a:spcPct val="0"/>
              </a:spcAft>
            </a:pPr>
            <a:r>
              <a:rPr lang="en-US" sz="3800" b="1" dirty="0">
                <a:solidFill>
                  <a:srgbClr val="000000"/>
                </a:solidFill>
                <a:latin typeface="Helvetica" pitchFamily="34" charset="0"/>
                <a:cs typeface="Helvetica" pitchFamily="34" charset="0"/>
                <a:sym typeface="Helvetica" pitchFamily="34" charset="0"/>
              </a:rPr>
              <a:t>Chapter </a:t>
            </a:r>
            <a:r>
              <a:rPr lang="en-US" sz="3800" b="1" dirty="0" smtClean="0">
                <a:solidFill>
                  <a:srgbClr val="000000"/>
                </a:solidFill>
                <a:latin typeface="Helvetica" pitchFamily="34" charset="0"/>
                <a:cs typeface="Helvetica" pitchFamily="34" charset="0"/>
                <a:sym typeface="Helvetica" pitchFamily="34" charset="0"/>
              </a:rPr>
              <a:t>12– </a:t>
            </a:r>
            <a:r>
              <a:rPr lang="en-US" sz="3600" b="1" dirty="0" smtClean="0">
                <a:solidFill>
                  <a:srgbClr val="000000"/>
                </a:solidFill>
                <a:latin typeface="Helvetica" pitchFamily="34" charset="0"/>
                <a:cs typeface="Helvetica" pitchFamily="34" charset="0"/>
                <a:sym typeface="Helvetica" pitchFamily="34" charset="0"/>
              </a:rPr>
              <a:t>Aviation Weather Services</a:t>
            </a:r>
            <a:endParaRPr lang="en-US" sz="3600" b="1" dirty="0">
              <a:solidFill>
                <a:srgbClr val="000000"/>
              </a:solidFill>
              <a:latin typeface="Helvetica" pitchFamily="34" charset="0"/>
              <a:cs typeface="Helvetica" pitchFamily="34" charset="0"/>
              <a:sym typeface="Helvetica" pitchFamily="34" charset="0"/>
            </a:endParaRPr>
          </a:p>
          <a:p>
            <a:pPr algn="ctr" defTabSz="912320"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Knowledge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219201"/>
            <a:ext cx="3937000" cy="5107739"/>
          </a:xfrm>
          <a:prstGeom prst="rect">
            <a:avLst/>
          </a:prstGeom>
        </p:spPr>
      </p:pic>
      <p:sp>
        <p:nvSpPr>
          <p:cNvPr id="3" name="AutoShape 2" descr="data:image/jpeg;base64,/9j/4AAQSkZJRgABAQAAAQABAAD/2wCEAAkGBxMTEhQUEhQUFRUXFRgXFBcYGBUWFBUYGRgWGBYVFhQYHSggGBolHRgVIjEhJSkrLi4uFx8zODMsNygtLisBCgoKDg0OGxAQGy8kICQsLSwsLSwsLC0sLCwvLCwsLCwsLCwsLSwsLCwsLCwsLCwsLCwsLCwsLCwsLCwsLCwsLP/AABEIAQAAxQMBIgACEQEDEQH/xAAcAAACAgMBAQAAAAAAAAAAAAAEBQMGAAIHAQj/xABLEAABAwIEAgcDBwcLBAIDAAABAgMRACEEBRIxQVEGEyJhcYGRMqGxFCNCUsHR8AckU3KCwuEVFjM0Q1Rik6Kz8URzw9KSsjWDhP/EABkBAQEBAQEBAAAAAAAAAAAAAAABAgMEBf/EADERAAICAQIDBgUDBQEAAAAAAAABAhEDEjEhQVEEE3GhsfAiYYGRwTJC0QUUM1LxI//aAAwDAQACEQMRAD8A5G2qvFG9axFeJoAtDBBFWHBYewpvgMh63DodCeyob8O/4H0rRljT2Tw99Qp4xhwLxUykQanU0UwFCJAIniDsaxSZoCJ9rUhSeYrzJ8NoRfc3NTiBcmgcJmhW5pgabxzoBtSHPHJWByHxp6DVazBUuK8Y9KA1wSoWk94ozN09ugmBx5Ufm52PhQAqDenmX+z50kUKc5Yex50AZWq1gCTYVjiwBJ2qt5nmJWYFkj30BtmuYlZ0psn40tipWGSo06w+XjTB4igK/T/IXgpJSd0/DhSXENFKiDwNbYHEdWsK4bHwO/47qAt1C5miWl+E+l6KBmtXkykjmCPdUKVAitTUhrQiqQe9E93f2P36yveie7v7H79ZVIUzHYeDPMVAy1Min+Ow0oSeVeZflZKhNCl9/JZmn5q4goEYcJ1KJ36xatAIj6xNG9JcxLcnQRIB9oggFJuJG0Kn04UuyTL1N4V0N6AX+vEFaErUWMMpbQQgmV/OL+iDG9F/KcOWgXWg4FDCIgrcBHXYPrlaSFC+rnIFCCDFZiHSFBMAJCbGZibk8/urRt8kgRTXJg0MUjBHD2SrBhToU72i9hg66l0lZAUpRUU6QmyFUxyQsPlCiw0hJdw7Kta8QQVLLmoNBBJClJCbrVAKe+oUSY/AL6kK7PziVFCQe3CSpJUREASkjfhQnRzI1nrHFKbQEASVmANRMbA3MH0q04bGjSz8y2YwOMuS7J0rfEGFgQdJn9YxFoWZOuWXS6mWFBKXwCNYknQtE/SSQTyNwbGgIsSyW1rbVGpCilUXEpJBvVUcSVKMAkkk2vzNX5eXpSjErcOpxhb6H1lSu2shKGFmT+kKz3xea0wDbKMQ0prDJSmX09pTwWgjDEqZfbU5KXgZuOypK5HcBRW9j4UwzFILaSOVOU4BjqGpbbC3GUOQn5UXQo4vQZMlpLPVSkSdUxuSCWr+DYUeq+TNgddjmgQt/UkMNBbShLpGqTeQR3CgKQ0klANFYHFBEgzBqxuYNoYVvQzpPzQWSVh1Ky0VKDiFqIIWe2hSQBpBHdS97LhPZoBTm+PBTpSJnckfClDLWpQHM1Zl5Vq3NRfySAdzQGmFwoTTFCYr0Jr2KhRPn2EmFjwV9hpERVzcQCCDsRBqp4tgoUUnh7xwNUg6yHFakaDunbw4fd6Uzqp4HEdWsK4bHwO9WwUBVH0QpQ5Ej31ERTDMWPnVd5kedeIy4n2uyPf6VG0gHdFN3f2P369pp0awqU9ZA+rvf61ZU1ChDgrtg70Yyo/VNAZIrskd9Ng4EglVoE1SmmIzFxPVkFSerJLcbgq3gd9V5TmKI0/OFIU2QNNvmkdU1w+ijsjupvkb/W4tGr2ZMDuro+Hy4EDS6lXeEpINtt/41SpJ7uih9I8TjVIYfacc0pKFQEiUrQkpQonTJgFQEzE0DkmbYthOlvrACUq9mSCmdJuNxJ9a6pgsGfZLwKVGfYTB4QL28v8AmJGVlBCS4DBB9kXHETPGl/IuiP8AsvP+ClZe48NC0KXKAtKezsFlRUmCNiVKMHnU2B+UNJUGypOqx7MgwZEggir60hAIgJv4Xpm0wg8E+6hg5kWHlMvoUFqW+42taoNwjWYI5lSwZ7qIThMYtxKi44dCipHZEgkaSSQLki0qm1dQThE8hRLbKQOHuoDm7eWYko0FZ0ztpG2vrImNtfajaa3GWupVOpU61rmPpOJCXDt9IATXRCE32tvtbjUCynu48uFj8DQHP8fhHlIShS1FCYgEfVEJvEmEki9BON10DH6erO21q5nicUL3oCQgVFiIoFeLFeO4iU7UBsXhI77fdU1JHXjTTDv6kg/iaAnpVnmF1J1jdO/eP4Uzgmp8LhgqQdov3zUbriUowQTYCT3VashQS3CzBTw3McKFx7aGVFIHhFyR3moMJjVpcSfZSbHmRxrNt7CqH2YMgJ1ABMC5N1Efj40lU4Sewn9o/iKsKUp5FU89qU47sKIJ8AOVFHqWz3o4okuySfZ/frK96Nbufs/vV5WzIDk7EICuZ/4obO8RfT6/ZTZoBKByAqsYh3Uoq5mhRt0PP523511JDR3LKAYj2+BERMeArlvQ/wDrbfnXSk4WP+m3Pa7aeRMi/OKGSZWCsghtGoe0LxvMpM2Mje+9FvMdYiSy3rCRCdQMgW5WiE3+6hEo9nSwbXA1ABOo9oQfAE+NGYXCBKtKWOyoJSTqSBA02iZtHuqgjZwZPZ6lvTIKpVsCIM+EC/GPOnTWABKwtltWxBKrn2UoBBFtjHhQLGGhU/JhOnSe2n2dtO+0fGiUNQlSfktjFusTCtKgQd7EG48KgCkYcwofJ0BJ0yesBkDtBQtcT8K1dw4kgYdCkyIJVBMgSYg7EnjwqJxlMH82HG2tImIIm/EzULbUAxh9MgFQCwZIIA2PAavSONATLY1LIcZb09m4VKhAi44xCY291DrSoFMMt9nbt3AJ9oWtu5bjzFaO4MT/AFXzDiAeHfxgeVEPYFokkoBJBBmZIO4N6FF7uG0pPzKE2VcKEgwdhHK1c2xCACZNdMxzLaUKUlMEBRsTxmbT3muPYzGEk0ASt0UVh06wYqtrfvc1ZejhSTQAmIw0GjsCiAR5/fR2OwoCiIrZtsCgIIrdneOcTXpTXqBUZSLM8LKSQACnYncjjVYeeuIvE++raqq5m2B0kkbG4+71qWBjkmOK0aSbpt5cPuqXMsPqTPEfDjVey3E9W4k8NleB/E+VW8J7p58aMAPR1u7n7P71ZRGTgpU536SP9VZW9DM2hFmuIAatuq330hrdxskmTsTUQRUKPeh4/O2/OustIxMCW0EwJ7UDvF+P48KN0DysIdQtQ7R2ngK6CHhokPrjVY9WZsJIjTMdpPpHOoaUq5WClT4IlpM3+kCIEceZv6UfgVukjWhKU6ZMGTqtA329r3eYil6nAA8syCB2ITPAkkenhUTeLsD1yxJsOrExaxABHpzFWiuaa2Xn/I/Lleh6kD+OB2eUJUP7M2EKJABTsY3PKN61TixAPXrgkj2L+5MiJFzG1U5lkCq16yKSNYzV2Q+okkXLcbDh2YvUAxcyoPriJMt7crafsqAfLeodxykqscJEPOCSE/0ZMnw08bn/AIqN9/sz1y4mJ0G0KTJjT5cr91UBec4iGXP1TXz7icxUSYteu049zU2sdapXZMAogG3E6RXGRl6iCeVAQsFSjcmrr0UFxVWwmHqz5MdJqFLdmrcgKHKD9lDJFh4UQ29qBHMe+LV4tqwqAGWmsQmpCK9QmjKaJbvw91QZjg0rRF54CQYI76KeQUjVG1RMHUvT51aVWZbd0U5vArWrSAZm/IcyatziYT4CjdCe8+6o8YBoMCN/HasmiDLmdzzA/erKIy1s6QOOhJPmVx7orK6mCkZ00hAbQi9pUec1FkmE6x1I4C58BUWNwakHmOB51YehjHZWrjIFYNFiwOJ6t5sDdRgVZsBju2nU8s7EgoHGSASkWkTVQLR+V4c8O19lW7A4oDfEA8QdH0YuI40DJHcYNIPXmJIko39nhHCd+/uoRWLvHXqm0gti0pCgdrfea3VmA/vA7MA9iJFvHhWvym5T14kLOrsiwCQSkco3nvqkI04yQfnyYEToEgykTEX3/wBVZh8akEjriZIN0cNRkbeXlNa/KpBIfMXX7FwmCqPIfCtQ/wBlJ68C5MhFlC1o4G/qaAldx2nd89kwodWN9oHZ2FR/KoTd5RkwDomIEnhfcVo1iLn58ERYBF72n1I99eHFwB8+JBNyjcQNIPK3HjNATNYjUTDxgzEI234xOwN6MeWNCgXjM6SerjSSSZsIuLTtagcPiu0UqeBNgBpggkAgg8dwRTVrGJ0kHEAwST2e4EDuA386ATYl8FCh1uqUkAaNMkCSZA7jVG6P4ILMEbyKv2OcspJd1GCQCiCZBsDz3qj5E7pPnNQorxWW9U4pJ4GPuqfDpg096TthSkuD6Sb+I/hFKEptQB+DxPaI/G1WVxMiao6XYX6VcsK+Cn1oCBbdesWJopaah01CkONXCTEzwmhm7KQv6yb9xBIPlEUY+jUUjzPlWYnCkIB4A/GLz5VVxRGbSaGxYJAAkkm1GIFhULphSTEwayisOwGH7SxySgDyBrKOy/SoE847udZW7Zk5YzmYXCVBKRFzwNPOj7yUr0JiFC0VSxVn6HIMrWowhI3O01CltU2NSFkgaDMmwA40xbz0L7CHm4tEJO3Hj6fgDmvSbPS6dCLNg/8AyPM91GdAtClOTuNJHvoDoGOzENABTzYkdnsxECDxjlQq+kLd4fb9q1vo3tvv7N+41V/yh4cFlCx9FUeornLz1qoO1fzja1CX2yniBYk+PvqdXSXDR/Sp9a4SzcimbmC4R7STHiOFCHXz0nwv6VPqKz+c+F/Sp9RXCMQ1pNRRQHe/5z4X9Kn1FWHLc8YWkKStJtvafXyHpXzK2yVbCrf0PxfV9k8ZFAdU6QZ6yELSFiSCN655ljlxSzP3QVzXuXYmoUtOLXKAD5UsKoqVeJ7NKsTiwDQHmIxACx5U5wObwImqRi8XCt68w+NUow2FLPJAKj6JoDo7edDnXn8rid6qWCyjMHPYwmII5qQWx6uaRT7CdB8yWJUhtr9d1Nv8vVXKWXHHeS+5pRfQc5djQtZE8Ld0/wAYpjisT2dBA1HkZ4zJ8eVCZP0NWyuX8UwLXSJJv3qI7+HCrUx0ZbBkqUfQfZXCXbMUefka7uTEjbcAVBjG+I4VcUZU0Poz4k0pznDpDgAhI0C3M6lfwqYu2RyTUYplljaVsXZStHaseHLvrKLwGGAKvL7ayvZ73ORyHLMIXXUI5m/hxq8u4NlZVh0jShCQVaTHaO0xvtSLo0ptltx5Sk69kpkT6V50YcedfWG0LdK7kISVEX3J4DvNUoSjoukpUibkzq4gC/wpT0WSprFqaVZUFJ8QZEfjjXT8ryR5BBeCUGCNJWgrv3JJ4TSnot0NLLzz7q0uK1FKCNR0ySVTqA7UaRbvrdfDZzt6gPHYUYlC2dQ5KiCUEQbjgY5865JmGHU24pChCkkpPl9ldxzHKynF4d9Nplp7/EkgqbJ5lKgQO5Zrl/TJhs4x8oIKdZ9RAV7waUtN/MW9X0Kwg1b8O2XcOCPaTC0/BQpA3g52vVpypfVtMA7aFg+Bdc++smyuZnhZB5g+43H2UpDJNXTE4cao4G33UtXgoJoAPKsLe/GpnBoVbgZohMJvQGZ4uTagNcwxeo1PgX7UnNT4d2KAeOY+1PvycZdh8W8+MSkKS2hKkgrUgSVEGdJE7VRH8RTr8n2EbexiUPNpdRpWdKgSCQkkbd9c8kHKLSdfMqdM687hMoYBIGAbXB0qX1KlA8LqJNAv9MmEJA+XYVu2zLTjgmeEC4jwrMPlLaTbLsKkWvpQriJIlM7SaEyk6MZmPVJbSQrDaQQlKUjq+0IG0idq8i7Cv3Sb9/Ozfe9Ebu9NGFnsYjGOiTZnDlNuABMX2vQ7nSNKUrWcHma0hJ1LelCQkgpJ1Xiyj607GY4j6TuHSIOyuPCQT40qz/MvzPEJcxDLilNwkJWgHvASDKprouyY0vf4J3jI8qxzriEqYywFBHZWt5J1R2SSk6eI9RVrYxeLUkFaG2zxAKTHnqNU/o/mrIwTCFYlpladRu4kKBKnAApBMx2gY4wKNLzS9KRjZVP0VkqVcnZPG/urX9rifFomuRZT8oO7qR5j7EfbS1KyolSiSdpJJ2J2naocE2htWrrXFGI7SXVDvNk7/eedSYTa/wBo4k7VVihBpxSGpvcYYAe15fbWVmAQO1bl9tZXTiQ5hi8pDTSSQCqbmrh0Hz7qcMWm0oBUohR0q1kkKI7SSPopMcr7capnOYBxuUnep+h6VadRBgvJCTBgw0/MHYx/zUyXobQW5eOioSkXVYOGVEyTE3J4k86fZXnmGWpbIUNQWrmFG++k+0O8TVbyj+jc/XV8TQeLycLGqOJIPEGTcEXBr1SdxTOMNy95jh2wguKUNCApZVwASkqk+EV85Z1HWOQdQ1rgjYjUYI8d66YrN32GnEvaX2tBSUuEhatXZCdSfbF7g8JvXMs3UkrWUJKUFSihJM6UkkpTPGBAq4thMteJwaIAS2hNhJCQD4W+FQ4rDwlruQr3uLpd0jzN1t0IQvSNCTEJ3lXMSNhb7ZodWPdWlkBSyoJUHISdy4opuBGxG1ePDwgjtLcJedix8qAexdWXKsMkwXEg/rDvjj32qxfyPlro+fQgd6NSFWMf2e97eNq3rj1JTOf5XkuIxaXFNaAlv2ipWm54JEEk/fVZxiClakq3Bg8q6DmuQlpxTWAxEYZYOorKy4hRlKtISgagYSBeSZE2qnZz0few41qKVokDUkkm8wSCNpBEzcgxMU7yD4JimLEVijUQVW2qtg1NGZaogkgkW4WNCkURgNzUYDm2lLWEi5JAEnjTLDdFMS7HVNBztESCnSkAxJJ28N61yEfneH5F1FjYRI3rtf5ScrZay3EFtASQgxBiCtxKlK8Z91tq8+WbiuBpI4Pj8rcYWEOo0KKQsA6bpV7KhHnUbYrUkm5JJ5m59a2brqrriQPwuBKk6yOz1iEi4urWiBHK4k1Z8t6P4tYQ4yytYCrKSCRKTz5bVnQfK0PtKSsGA6kza+lSF6fAlInnNWHpYx1TKyhS0nSAAlRATAMQNgOJ5xXzp9vjHP3PP/h3WFuOoYMOahcEEEhQNilQJCkkcwQRW57uH8f41XehuPKwtCySqdYJ3M+17/jVlHG8bc++vatzkF5evfy+2srXLkb8TabxzrK2mRxOLhzsEVfsvYPZ7atKENFKLaQVMJJ3H+NXhxrnijvXSMEd/wDtsf7Df4954VjtLaxuhHcdZYpCUlJUZJJPnfj40ewtKAQVCN5Jgd+9U/OHyhpaxugavIXPuv8AHeKQfzutCjvXp7NkWbFx5HGcdEuBv0szkvPK6uzKRoRaOsN9bl+HAdyZ41W0sKdJAgQJUo2SlI3Uo8AKnx2ZIUCb/j8fGnqsMGsG7zLS1LNrnQePdMd3ibb7RmWCCS3ZiEZTlbNMzz9LZQGwFlQmZgBPCCOO8RtfjWmLzlxLSFgJlSSeNoWtNr2sPKTxvQGPyx0pw6QmdCVA3AAJ02ub7GjMXlTimWkwJCDMkcXHDvXHH2TGltZqWV3uNeiuHxGJguKSgHbSmCBw3O8WHKfGrVj+hZWypTT7jZuAqGzBiBKdO3CxkDaKS9HcaEVcMJjW3JHWobtJKyQLRPCDuLEivlzUu8ajEzCblzOJs4rFJOKQ+6vW1oFjABKwiUxFim3gYo3P3CrLgVEqPWJubneAZ4WESbmIEAGZ+mOYJbxS0YdQUFgdY4UCVEbBBULDiY4gXtUGfqJy6T+lTwFpPIQEzHiY4AX+lKPwRdcbR0g239Ckg1vNRit66GiYDY0XgGZXp2kgTykxNDsiUnug/fTBlJAStNiIg8iDY1GU650M6KMowhceKFYjUlTYChKYPYgA3JPC+1F9PMyWvB41M6kQpQ4FP5wEISQb7IWfPbaq90c6YIOAfQ+U/KUJJYcKAtRNygSQfZUTE27Rqu530vxbzfVPFpQeaBcVoCVnQCpPaSQNxy4mvLlg5L4FzV348fL8FvjxKxTvovkK8U+G7pTutR7ISN7ki1pM8h4UiNdP6PZiy6NKCohIScQlADa1tAAOJBCu12oUQACQkxe49FW6uiN0rJsuw7WWOoaddTDyUuIV2ikgkwJKRG3Eca16aZ3h3UOJaeQtUTpSoao8N4rT8qJYOJy/qpnqTbtABrsdT/5OM2vXPHWwnFOBJBAQ4JBMHa4JvFeCf9MxvN/cW7X2Ose0SS0UPsmxnVOoXwBhX6psfv8AKuiqX2VHuFctbq6ZJj9eHIJukaT4X0n0+FeyjFlkyx4X8B9tZQeXOQkd6QfKVVldO6QeVs5E+YrouFP+2x/sN/ju9K5u+a6Kwf8AbY/2G/x3eMVw7V/jYhuLelmL0slsXW52QO76R8h7ze+yrK+iYWz1jqiCqeqbSUghI3cWVbgnZI7zyBPxmC67HNIO3VyrhYFUgd+3/M09ewvV6LglaVKOmyRBWnshJMC09xJ410xR7rBFr9zOM56ptdEcuzpr5OrqnOGqDFiJsQRI8gbVZ2syS9gXSCNSWVpXtYhBE9wPDxgXk15iMjTjcWtC3DDTZ0pCUpIKkgSCFSdJvEQLDxB6LstjD4tKULO6SC4m50kWITABkiZO9tzWc+qeKM5Loag0pNItWIbjRwlIPrWiV3Xfgn96rflGHSpMlKZ6po7A6SQqQJvuIvyoENfPYi36P/6mvo4pVGvH1PLkhcr97FRcaMykqSeMCx8qHxbrgT2lK5cvfFWrFt0rcRwN6kseNvU0YUH1K+0lKrESO+D9lSdKmgnL4AsHU98ST6THeTHAC7BWWGZQD4eU2PhfwoPpmkjAJmQesRvFp1KH6sgTAubEwAmePaZRail1PRgi034HPRUgqMVIKwdg3K0yojmCKb5W1qaWniKT5WqFjyNWTK06XXE8DUexUBYBBKtIBJuABvJsI84orHYbShrrArUWF9XyQUqdQUlPHVpJBG2sG9S4FOjEHuBI8gSL+MVY+lWIHyVlGmSDqB5XM35XNSNu0GB4fIsEcOwpwOoUtpJUtCiRqhO4MgEk7AcDQ2KwQy9TWJwzxcBWUwpI5GZIMKG4IgbmleH6RPtAIBQtCeyApIgAWEEQfU15m2e/KG0oLYRpVqsqUmxFkxb1NTg0CTpT0jXiVNPBKUKbQW0pSOyAm4sSee3dWmd4RKMa6EglIbSpMngtptZJPGCo+6gXcMSEpPCVEctUW8YAppnqJdZVElWDZn9ZLekn/R7q0l/5/cnM1bplleIKXAOCwE+e6ft9aV4ZVHBq6b7X8xesLc0dAwY7Sh9VKE+gP31la5E6FpKuJgnxvPvrK6WZo5fkmWnE4hDQMAmVq+qgXWrxjbvIq9OqT1jhRZEpSjuShKUC/GIiftqh9HseWnzBA1tqQCbATBknl2ac55n7bTRSy4hblkiCFFPNRja0+Z5kkeXtFySguZuPUbZDmCDj0g8UqbSe/wBryFiPMU0xrRQGUndLbgO/Bx4Ta/n323rlGAecS6h2SVJMjlMEbU5T0ixIWVSFAkkJM9md9JFxx9TETXomvgjBcmjlp4t9Sx5Vg+rxisSStYKCAhCJIslN1SBw2E8uFDZZ0eW0844krhxStSFIShIklQghZJIkptEyRbcKWOkj5K+t7QUmEgE9gmZIvMn3Rak7yMQoSp103j2lC4EbAx3VKuCg9vfiKd6l79Dp+BxLrU6FJTq0zJQqZkJMDz25ACACa8xmaKCNS3RAlSlcAkbEwBMwTAjV3AE1QP5w4oACEbAElJlXAk3iTxttawtQmNxuJeTpcXKdyAEpBg3JIEnh6DlXFQklpXBeLN1bt+g+d6cNnZt5X62mDeb3uOOwmwskQRXunSr6WBx9pczPMBN+Z52HsjTQODwCNlIVvFiOUnfupk3lmGN5xInSY0Mq9qyfpiq4Y+fqatgTvTrEH2UNDfcLWb85UJk3NrwJsAKT5xnj+J0h1QITcJAgTxVxJJkySb+lWBeU4XicURCjPVYbZJg367n61j/R/A6UQrG6ipQWAnD9mACJ1ORtOxPfFaj3a2ojsporarSMlwXPH8PoYT6W39pWHKcDzzDj9HCcLfXrprj1M0yu4FULHpVmQqHEK5ge61Rpy3AAj/8AISDywnj9anScPhCEkIx5g27LHxmjlHqhYvxhSl1ClDszCuccweFOc6aCmQQ6CgC08jyI3PdUWL+SKEFGMPkyDQK8LhIj89A3v1R+ArHG+EiOSZXnxJJ5kn1qJIp87gcMr2Xyk/40ge+w99eYvo4sJltQUYuDY/snbyNdljbXAjyRW/ANybABzUNiVWm8RzqfpBgbMwQSlGjusVKHxI8hztD0fxYbbXNlDcQeydr+P43rwuFSQ5cpAJF5EmRA5XrGqkboUtLvw34beVMS5IHuNKArtHbgLbWAFFtO8Kyilp6JYqOtBJtp779qayl/Rlfad/Y/frK2QqD7QNaMYYTUinKxhyFDxoApLN6Pawki4kVo9wo3CvWoAcMgbJA8bmnPSzJi0wkAEEvFPqtQTHl8Km6LY3CNrWrFpSsADQFexMnUSNidonmaddOM0S9hmihQMradYVBUCSsHqykXUCZFuVW2yUkVzLcnIZGrfq8Srv7C8Okb/r0yd6NtlREabu7W/o8U20Byjt7cad5KyteGSp0ALLWKChoU3Gp7DAdhdxZI3+2mz2FlR29p/wD1Y9lX7tWiWUjE9GlIQtQUCkBwE7kDry0tXZmVHTtwoLqTMi11KHZcgGNLY9nYD31cekeG/NMTCtEod7QJBTqxzi5kbVy75If76v8AzXPvrKwwe6I5S5MsAwQ2kwNAshRsm8GY3Vel5yh1Kj1agpB1GFhQKSoyqCAbGl/yU/31f+a599Z8kP8AfV/5rn311UMaVKC8/wAmPivjJ+RacuytgAF9LqlWKtKiEA90QojvonF4bBhPzeGWtUQNSnEpHj2r+FU35If76v8AzXPvrPkh/vq/81z764ywRlLVx8LdeR0U2lX4HjacUieqCGxMwlCbftb++ul5Q87pY1GT1eG195+TvlZ8SdNcVVk6SZOJJJ4lxRJ99di6Pt6EYYJUD8zhUk7yE4R+/dNr1XiindKyJ9CnBBdQFpvPMQZFiCOBBkEd1KsW+to/ONKj6w2+731ecRhmkPkNmQpGpwcEqBCUHxUAqf8Atjnf0tIr5sqxTcUbWVXWWKl5P7r82c0x+KQ42pKE9olPaMWSDJ24khPlNKnGlEdpRUe8k/Grb+UxCW2cOUQkqecClAAEwhEAkbi5qipxSiLkxz+ya9uNtxTR3UsDXCL+9heFxCm1Sn04elG4nN1qTpSNIi8Wn7hSpDoqYLFbcU9zgbtWrZx6owsVo4atAsvQ9Ul79j9+srToZu9+x+/XlaBViusSqtKkS1zoQch2Ug91E5cNZjUhP6ytI9aVMmBFF4B9pKwXkqWjiEmD5XHxoUaP5c6D7OpJI7SCFpv4bedW78qeYBJ1ACA5IUBtofWFJnxRMfeaAy3BZO+62cPjnsM5rR826k6VXHYCiADO3tnej86yN7EvDD4V3CPlKVudop6ooL7pCEwlQ1p6xKf2TetPTyMLVzoHynO1O4YLSSR1ON48W14RfKb7cfKnGNxpQpZUSAFYm5IA7OKZeTM7SNV9joNxxUOdGs4aAQ3gkaAVkJafw6UjWADuEncAmN4FAno3m59rLlmyEmX2JISdSpOr6Rie4RXOUmtl6G6XUbZpmja0OM3VrUps2BHaeW+CQsQRpMkRbyqqDCYeJ6pHshX9Fh/pK0o/s91b08b6K5mQS6wwxIcku4psXcPaV2ArZPZFDYjLilRBxeV6gqdKcU6vTCdKEnQwY07+Ncu8zrkvIOEXzYvOFw1/m27at2WY7NlGQnabbUE9iMOFFKcM25pMKIaZCQYnTKwmTG/Kp3gALYnALACR2X3jZJlW7A9o3Napw6A2kjEYJJV1moKdUgAlQJUk9WSZB4gR312WfJVOK9++hjulf6mM8ryzDPAQnBpJF0lDWsHkQRB8iRRuK6KoSJbbwrn+Hq2gT+ra9VxWHST/AFnLd5/rC+UAf0PCozl6T/1OWnYf1hXD/wDVxrnJ5nK1wXSl68GbShVc/Fmz7TQJCsGAeI6sj3AWrpWR43ssBKSgFvCiIiAWcQ0lMEDZSdp+lXPcKXWxDeOwCRyGKOnn7JbimLWd4tMRjctsQRL6LaSSn+z4aj61q8l7eZkMYxJbRJJUo3UqI1KgXjgIAAHICgMVj8Usw2Utp5nf4H4UItbyrnE5cf8A+of+lRlp4/8AU5env+UT7gmvPHs2Vu5I1HNDH+mKb6y4+W3qCZ2y+Gi4851qUKSNOonSVyNYSYAFgCd+0KRnHII2Phb8RVnXlTKgflGPC0mJQykkGCD7XakSBw4UZjGMuBT1bKVKVEBGpIE7auA8Ir2w7M9NyaX1NP8AqeThGr8I0vwUEIUTITA5CpNChwNWR0NpVdJAgG1wAR60QGG1CRcVxlOuRErKmSa811Y3sCn6oNDLyxP1D5E0U0HFoM6Eru94N/8AkrKYdEstCS7Gq+jlw193fWVvUjJS0mpAsChtVZNUBBerzVzqHVXhVQHrioII3BkeVH4vNkOj51nUrtGQtSU6lKnVpHISAKXTWVlxTLY0GfR7LagJkDrnCI0wE+E376hcznUIU0lVkjtKUqYMk350DWQKmhe2xZKrGjgwwN/oDj93Ctv5Td+jpTsYSkAW23moK9FXRHoLPFvuK3UT7vhUfU0QCK2SRIq1RDdvL+yFSASeNO8JlohMjcIvfjr+4etMstylvTqg3TzJHC8HjRSWSIANpSPTUD7yPSlloUIwKYHZ4Dn+iKuXO1evYMWGie0Rb9VBm4jjRxcUAJ3gT49Qr7UmhMxxaoEA/wBJHKxbaUD76Fo0TgU/o1eqP/aljoIUYUgQSItIg8e+mSXuaj9lTN4UrvpnvIHxNdHBxVtpHLWnwQoDivro91E5etRdbGtEa0zATJuKafyUfqo933Vo3gVJcQoITAWkmybQRcEVjXB819zVPoyZpgKUQoiyG/G6BM1N8mSggpIuYKefePDj3eVB4ll8qAQkRoQLkAAhIB+FFMYQpupQKuJ+wchXHJkilVm9EnsgnSK16sVC6uONDnEnlXFOzLg1uWTIGx2/2f3qyg+jmIJ6yRHs8R/irK6xXAlHL9VZqrNB5H0NZoPI+hruUyayazQrkfQ1mg8j6GgPZryazQrkfQ1mg8j6GgM1V7NeaDyPoazQeR9DQGaqzVWaDyPoazQeR9DQHuqvdda6DyPoazQrkfQ0Axy/NloJBW5BEbk6b2MHh4Uzbzw2+fHDdH+Kf4+cVW9B5H0NZoPI+hrLRpSLJ/LJP9sBt9EW358gY8TUT2Y6hBf5chFhO29gAO+kGg8j6Gs0HkfQ0p9RY2bxWgyh1Mx9LtnafpSN7TRJ6QOj+1bP7B+ykGg8j6Gs0HkfQ0cVLfj9EROth2vpC7+lSPBs/aKiVnjkz1qz4JAFtpE0p0HkfQ1nVnkfQ0UEtl5IWxwvPybwSfIeGxqJeerOw99K+rVyPoazq1cj6GmhECXsxcUfaI7hb30Op1R3Uo+Kia86tXI+hrNCuR9DVoFo6Cbv+Df/AJKyvegqDL8g7N8P+5WVQf/Z">
            <a:hlinkClick r:id="rId4"/>
          </p:cNvPr>
          <p:cNvSpPr>
            <a:spLocks noChangeAspect="1" noChangeArrowheads="1"/>
          </p:cNvSpPr>
          <p:nvPr/>
        </p:nvSpPr>
        <p:spPr bwMode="auto">
          <a:xfrm>
            <a:off x="28580" y="-1951033"/>
            <a:ext cx="3133725" cy="4076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9" rIns="91416" bIns="45709" numCol="1" anchor="t" anchorCtr="0" compatLnSpc="1">
            <a:prstTxWarp prst="textNoShape">
              <a:avLst/>
            </a:prstTxWarp>
          </a:bodyPr>
          <a:lstStyle/>
          <a:p>
            <a:endParaRPr lang="en-US"/>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6128" y="1219201"/>
            <a:ext cx="3947676" cy="5107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66371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05" tIns="50705" rIns="50705" bIns="50705" anchor="ctr"/>
          <a:lstStyle/>
          <a:p>
            <a:pPr defTabSz="409932"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05" tIns="50705" rIns="50705" bIns="50705" anchor="ctr"/>
          <a:lstStyle/>
          <a:p>
            <a:pPr defTabSz="409932"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165" tIns="32078" rIns="64165" bIns="32078"/>
          <a:lstStyle/>
          <a:p>
            <a:pPr defTabSz="409932"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65" y="1219200"/>
            <a:ext cx="8534549" cy="4054078"/>
          </a:xfrm>
        </p:spPr>
        <p:txBody>
          <a:bodyPr lIns="88712" tIns="50705" rIns="88712" bIns="50705" anchor="t"/>
          <a:lstStyle/>
          <a:p>
            <a:pPr marL="370944" indent="-294084" defTabSz="912320"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0944" indent="-294084" defTabSz="912320"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endParaRPr lang="en-US" sz="20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a:t>
            </a:r>
            <a:r>
              <a:rPr lang="en-US" sz="2000" b="1" dirty="0" smtClean="0">
                <a:latin typeface="Helvetica" pitchFamily="34" charset="0"/>
                <a:cs typeface="Helvetica" pitchFamily="34" charset="0"/>
                <a:sym typeface="Helvetica" pitchFamily="34" charset="0"/>
              </a:rPr>
              <a:t>the combined effort associated with Aviation Weather Services.</a:t>
            </a:r>
            <a:endParaRPr lang="en-US" sz="20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how </a:t>
            </a:r>
            <a:r>
              <a:rPr lang="en-US" sz="2000" b="1" dirty="0" smtClean="0">
                <a:latin typeface="Helvetica" pitchFamily="34" charset="0"/>
                <a:cs typeface="Helvetica" pitchFamily="34" charset="0"/>
                <a:sym typeface="Helvetica" pitchFamily="34" charset="0"/>
              </a:rPr>
              <a:t>meteorologists can predict weather patterns, trends and characteristics of weather systems. </a:t>
            </a:r>
            <a:endParaRPr lang="en-US" sz="20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r>
              <a:rPr lang="en-US" sz="2000" b="1" dirty="0" smtClean="0">
                <a:latin typeface="Helvetica" pitchFamily="34" charset="0"/>
                <a:cs typeface="Helvetica" pitchFamily="34" charset="0"/>
                <a:sym typeface="Helvetica" pitchFamily="34" charset="0"/>
              </a:rPr>
              <a:t>Identify the various reports available and utilized by pilots.</a:t>
            </a:r>
            <a:endParaRPr lang="en-US" sz="20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the </a:t>
            </a:r>
            <a:r>
              <a:rPr lang="en-US" sz="2000" b="1" dirty="0" smtClean="0">
                <a:latin typeface="Helvetica" pitchFamily="34" charset="0"/>
                <a:cs typeface="Helvetica" pitchFamily="34" charset="0"/>
                <a:sym typeface="Helvetica" pitchFamily="34" charset="0"/>
              </a:rPr>
              <a:t>basic information provided on reports that enable pilots to make informed decisions regarding weather safety before and during flight.</a:t>
            </a:r>
            <a:endParaRPr lang="en-US" sz="2000" b="1" dirty="0">
              <a:latin typeface="Helvetica" pitchFamily="34" charset="0"/>
              <a:cs typeface="Helvetica" pitchFamily="34" charset="0"/>
              <a:sym typeface="Helvetica" pitchFamily="34" charset="0"/>
            </a:endParaRPr>
          </a:p>
          <a:p>
            <a:pPr marL="76860" indent="0" defTabSz="912320"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0944" indent="-294084" defTabSz="912320"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8868" lvl="1" indent="-153720" defTabSz="912320"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8868" lvl="1" indent="-153720" defTabSz="912320"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70" y="274588"/>
            <a:ext cx="8229823" cy="1143000"/>
          </a:xfrm>
        </p:spPr>
        <p:txBody>
          <a:bodyPr lIns="88712" tIns="50705" rIns="88712" bIns="50705"/>
          <a:lstStyle/>
          <a:p>
            <a:pPr algn="l" defTabSz="912320"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37293329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9" y="1752611"/>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469679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980841"/>
            <a:ext cx="1857376" cy="1857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0" y="0"/>
            <a:ext cx="9144000" cy="1143000"/>
          </a:xfrm>
        </p:spPr>
        <p:txBody>
          <a:bodyPr/>
          <a:lstStyle/>
          <a:p>
            <a:r>
              <a:rPr lang="en-US" sz="4000" b="1" dirty="0" smtClean="0"/>
              <a:t>Introduction</a:t>
            </a:r>
            <a:endParaRPr lang="en-US" sz="4000" b="1" dirty="0"/>
          </a:p>
        </p:txBody>
      </p:sp>
      <p:sp>
        <p:nvSpPr>
          <p:cNvPr id="5" name="TextBox 4"/>
          <p:cNvSpPr txBox="1"/>
          <p:nvPr/>
        </p:nvSpPr>
        <p:spPr>
          <a:xfrm>
            <a:off x="19877" y="1066800"/>
            <a:ext cx="9124123"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In </a:t>
            </a:r>
            <a:r>
              <a:rPr lang="en-US" sz="2800" b="1" dirty="0"/>
              <a:t>aviation, weather service is a combined effort of </a:t>
            </a:r>
            <a:r>
              <a:rPr lang="en-US" sz="2800" b="1" dirty="0" smtClean="0"/>
              <a:t>the National </a:t>
            </a:r>
            <a:r>
              <a:rPr lang="en-US" sz="2800" b="1" dirty="0"/>
              <a:t>Weather Service (NWS), Federal </a:t>
            </a:r>
            <a:r>
              <a:rPr lang="en-US" sz="2800" b="1" dirty="0" smtClean="0"/>
              <a:t>Aviation  Administration </a:t>
            </a:r>
            <a:r>
              <a:rPr lang="en-US" sz="2800" b="1" dirty="0"/>
              <a:t>(FAA), Department of Defense (DOD), </a:t>
            </a:r>
            <a:r>
              <a:rPr lang="en-US" sz="2800" b="1" dirty="0" smtClean="0"/>
              <a:t>other aviation </a:t>
            </a:r>
            <a:r>
              <a:rPr lang="en-US" sz="2800" b="1" dirty="0"/>
              <a:t>groups, and individuals. </a:t>
            </a:r>
            <a:endParaRPr lang="en-US" sz="28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2452" y="3734532"/>
            <a:ext cx="2818972" cy="225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943289"/>
            <a:ext cx="1800225" cy="185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75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Introduction</a:t>
            </a:r>
            <a:endParaRPr lang="en-US" sz="4000" b="1" dirty="0"/>
          </a:p>
        </p:txBody>
      </p:sp>
      <p:sp>
        <p:nvSpPr>
          <p:cNvPr id="5" name="TextBox 4"/>
          <p:cNvSpPr txBox="1"/>
          <p:nvPr/>
        </p:nvSpPr>
        <p:spPr>
          <a:xfrm>
            <a:off x="19877" y="1066800"/>
            <a:ext cx="8971723"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t>A</a:t>
            </a:r>
            <a:r>
              <a:rPr lang="en-US" sz="2800" b="1" dirty="0" smtClean="0"/>
              <a:t>viation weather services </a:t>
            </a:r>
            <a:r>
              <a:rPr lang="en-US" sz="2800" b="1" dirty="0"/>
              <a:t>reports and forecasts enable pilots to make </a:t>
            </a:r>
            <a:r>
              <a:rPr lang="en-US" sz="2800" b="1" dirty="0" smtClean="0"/>
              <a:t>informed decisions </a:t>
            </a:r>
            <a:r>
              <a:rPr lang="en-US" sz="2800" b="1" dirty="0"/>
              <a:t>regarding weather and flight safety before </a:t>
            </a:r>
            <a:r>
              <a:rPr lang="en-US" sz="2800" b="1" dirty="0" smtClean="0"/>
              <a:t>and during </a:t>
            </a:r>
            <a:r>
              <a:rPr lang="en-US" sz="2800" b="1" dirty="0"/>
              <a:t>a flight.</a:t>
            </a:r>
            <a:endParaRPr lang="en-US" sz="2800" b="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582" y="3200400"/>
            <a:ext cx="4090818" cy="314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22" y="3592206"/>
            <a:ext cx="4580278" cy="206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635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Weather Briefings</a:t>
            </a:r>
            <a:endParaRPr lang="en-US" sz="4000" b="1" dirty="0"/>
          </a:p>
        </p:txBody>
      </p:sp>
      <p:sp>
        <p:nvSpPr>
          <p:cNvPr id="5" name="TextBox 4"/>
          <p:cNvSpPr txBox="1"/>
          <p:nvPr/>
        </p:nvSpPr>
        <p:spPr>
          <a:xfrm>
            <a:off x="0" y="1600200"/>
            <a:ext cx="8514522"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Prior to every flight, pilots should gather all information vital to the nature of the flight.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This </a:t>
            </a:r>
            <a:r>
              <a:rPr lang="en-US" sz="2800" b="1" dirty="0">
                <a:solidFill>
                  <a:srgbClr val="FF0000"/>
                </a:solidFill>
              </a:rPr>
              <a:t>includes an appropriate weather briefing obtained from a specialist at a FSS, AFSS, or NWS.</a:t>
            </a:r>
          </a:p>
          <a:p>
            <a:pPr marL="342242" indent="-342242">
              <a:buFont typeface="Arial" pitchFamily="34" charset="0"/>
              <a:buChar char="•"/>
            </a:pPr>
            <a:r>
              <a:rPr lang="en-US" sz="2800" b="1" dirty="0" smtClean="0">
                <a:solidFill>
                  <a:srgbClr val="FF0000"/>
                </a:solidFill>
              </a:rPr>
              <a:t>Other </a:t>
            </a:r>
            <a:r>
              <a:rPr lang="en-US" sz="2800" b="1" dirty="0">
                <a:solidFill>
                  <a:srgbClr val="FF0000"/>
                </a:solidFill>
              </a:rPr>
              <a:t>helpful information is whether the flight is visual flight rules (VFR) or IFR, aircraft identification and type, departure point, estimated time of departure (ETD), flight altitude, route of flight, destination, and estimated time en route (ETE</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1301749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Observations</a:t>
            </a:r>
            <a:endParaRPr lang="en-US" sz="4000" b="1" dirty="0"/>
          </a:p>
        </p:txBody>
      </p:sp>
      <p:sp>
        <p:nvSpPr>
          <p:cNvPr id="5" name="TextBox 4"/>
          <p:cNvSpPr txBox="1"/>
          <p:nvPr/>
        </p:nvSpPr>
        <p:spPr>
          <a:xfrm>
            <a:off x="19878" y="1768443"/>
            <a:ext cx="5562600"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There </a:t>
            </a:r>
            <a:r>
              <a:rPr lang="en-US" sz="2800" b="1" dirty="0">
                <a:solidFill>
                  <a:srgbClr val="FF0000"/>
                </a:solidFill>
              </a:rPr>
              <a:t>are four types of weather observations: surface, upper air, radar, and satellite</a:t>
            </a:r>
            <a:r>
              <a:rPr lang="en-US" sz="2800" b="1" dirty="0" smtClean="0">
                <a:solidFill>
                  <a:srgbClr val="FF0000"/>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21764"/>
            <a:ext cx="396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90453"/>
            <a:ext cx="3662555" cy="486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58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Under what conditions does low-level wind shear normally occur?</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effects weather event when </a:t>
            </a:r>
            <a:r>
              <a:rPr lang="en-US" altLang="en-US" sz="2500" b="1" dirty="0">
                <a:solidFill>
                  <a:schemeClr val="bg1">
                    <a:lumMod val="85000"/>
                  </a:schemeClr>
                </a:solidFill>
              </a:rPr>
              <a:t>a layer of warm, moist air moves over a cold surface.</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type </a:t>
            </a:r>
            <a:r>
              <a:rPr lang="en-US" altLang="en-US" sz="2500" b="1" dirty="0">
                <a:solidFill>
                  <a:schemeClr val="bg1">
                    <a:lumMod val="85000"/>
                  </a:schemeClr>
                </a:solidFill>
              </a:rPr>
              <a:t>of clouds </a:t>
            </a:r>
            <a:r>
              <a:rPr lang="en-US" altLang="en-US" sz="2500" b="1" dirty="0" smtClean="0">
                <a:solidFill>
                  <a:schemeClr val="bg1">
                    <a:lumMod val="85000"/>
                  </a:schemeClr>
                </a:solidFill>
              </a:rPr>
              <a:t>that can produce </a:t>
            </a:r>
            <a:r>
              <a:rPr lang="en-US" altLang="en-US" sz="2500" b="1" dirty="0">
                <a:solidFill>
                  <a:schemeClr val="bg1">
                    <a:lumMod val="85000"/>
                  </a:schemeClr>
                </a:solidFill>
              </a:rPr>
              <a:t>hazardous </a:t>
            </a:r>
            <a:r>
              <a:rPr lang="en-US" altLang="en-US" sz="2500" b="1" dirty="0" smtClean="0">
                <a:solidFill>
                  <a:schemeClr val="bg1">
                    <a:lumMod val="85000"/>
                  </a:schemeClr>
                </a:solidFill>
              </a:rPr>
              <a:t>weather, </a:t>
            </a:r>
            <a:r>
              <a:rPr lang="en-US" altLang="en-US" sz="2500" b="1" dirty="0">
                <a:solidFill>
                  <a:schemeClr val="bg1">
                    <a:lumMod val="85000"/>
                  </a:schemeClr>
                </a:solidFill>
              </a:rPr>
              <a:t>such as lightning, hail, tornadoes, gusty winds, and wind shear</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a:t>
            </a:r>
            <a:r>
              <a:rPr lang="en-US" altLang="en-US" sz="2500" b="1" dirty="0" smtClean="0">
                <a:solidFill>
                  <a:schemeClr val="bg1">
                    <a:lumMod val="85000"/>
                  </a:schemeClr>
                </a:solidFill>
              </a:rPr>
              <a:t>the good </a:t>
            </a:r>
            <a:r>
              <a:rPr lang="en-US" altLang="en-US" sz="2500" b="1" dirty="0">
                <a:solidFill>
                  <a:schemeClr val="bg1">
                    <a:lumMod val="85000"/>
                  </a:schemeClr>
                </a:solidFill>
              </a:rPr>
              <a:t>rule of thumb is </a:t>
            </a:r>
            <a:r>
              <a:rPr lang="en-US" altLang="en-US" sz="2500" b="1" dirty="0" smtClean="0">
                <a:solidFill>
                  <a:schemeClr val="bg1">
                    <a:lumMod val="85000"/>
                  </a:schemeClr>
                </a:solidFill>
              </a:rPr>
              <a:t>for pilots with respect to flying when thunderstorms are present. </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difference between broken ceiling cloud cover and overcast cloud cover. </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03767872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Surface Aviation Weather Observations</a:t>
            </a:r>
            <a:endParaRPr lang="en-US" sz="4000" b="1" dirty="0"/>
          </a:p>
        </p:txBody>
      </p:sp>
      <p:sp>
        <p:nvSpPr>
          <p:cNvPr id="5" name="TextBox 4"/>
          <p:cNvSpPr txBox="1"/>
          <p:nvPr/>
        </p:nvSpPr>
        <p:spPr>
          <a:xfrm>
            <a:off x="19878" y="1066800"/>
            <a:ext cx="8514522" cy="440101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Surface aviation weather observations (METARs) </a:t>
            </a:r>
            <a:r>
              <a:rPr lang="en-US" sz="2800" b="1" dirty="0"/>
              <a:t>are a compilation of elements of the current weather at individual ground stations across the United States. </a:t>
            </a:r>
            <a:endParaRPr lang="en-US" sz="2800" b="1" dirty="0" smtClean="0"/>
          </a:p>
          <a:p>
            <a:pPr marL="342242" indent="-342242">
              <a:buFont typeface="Arial" pitchFamily="34" charset="0"/>
              <a:buChar char="•"/>
            </a:pPr>
            <a:r>
              <a:rPr lang="en-US" sz="2800" b="1" dirty="0" smtClean="0"/>
              <a:t>Provide </a:t>
            </a:r>
            <a:r>
              <a:rPr lang="en-US" sz="2800" b="1" dirty="0"/>
              <a:t>continuous up-to-date weather information. </a:t>
            </a:r>
            <a:endParaRPr lang="en-US" sz="2800" b="1" dirty="0" smtClean="0"/>
          </a:p>
          <a:p>
            <a:pPr marL="342242" indent="-342242">
              <a:buFont typeface="Arial" pitchFamily="34" charset="0"/>
              <a:buChar char="•"/>
            </a:pPr>
            <a:r>
              <a:rPr lang="en-US" sz="2800" b="1" dirty="0" smtClean="0">
                <a:solidFill>
                  <a:srgbClr val="FF0000"/>
                </a:solidFill>
              </a:rPr>
              <a:t>Automated </a:t>
            </a:r>
            <a:r>
              <a:rPr lang="en-US" sz="2800" b="1" dirty="0">
                <a:solidFill>
                  <a:srgbClr val="FF0000"/>
                </a:solidFill>
              </a:rPr>
              <a:t>weather sources, such as the Automated Weather Observing Systems (AWOS), Automated Surface Observing Systems (ASOS</a:t>
            </a:r>
            <a:r>
              <a:rPr lang="en-US" sz="2800" b="1" dirty="0" smtClean="0">
                <a:solidFill>
                  <a:srgbClr val="FF0000"/>
                </a:solidFill>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4981575"/>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437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Surface Aviation Weather Observations</a:t>
            </a:r>
            <a:endParaRPr lang="en-US" sz="4000" b="1" dirty="0"/>
          </a:p>
        </p:txBody>
      </p:sp>
      <p:sp>
        <p:nvSpPr>
          <p:cNvPr id="5" name="TextBox 4"/>
          <p:cNvSpPr txBox="1"/>
          <p:nvPr/>
        </p:nvSpPr>
        <p:spPr>
          <a:xfrm>
            <a:off x="0" y="1066800"/>
            <a:ext cx="8514522"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Surface </a:t>
            </a:r>
            <a:r>
              <a:rPr lang="en-US" sz="2800" b="1" dirty="0">
                <a:solidFill>
                  <a:srgbClr val="FF0000"/>
                </a:solidFill>
              </a:rPr>
              <a:t>observations provide local weather conditions </a:t>
            </a:r>
            <a:r>
              <a:rPr lang="en-US" sz="2800" b="1" dirty="0"/>
              <a:t>and other relevant information </a:t>
            </a:r>
            <a:r>
              <a:rPr lang="en-US" sz="2800" b="1" dirty="0">
                <a:solidFill>
                  <a:srgbClr val="FF0000"/>
                </a:solidFill>
              </a:rPr>
              <a:t>for a radius of five miles of a specific airport. </a:t>
            </a:r>
            <a:endParaRPr lang="en-US" sz="2800" b="1" dirty="0" smtClean="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077" y="2905124"/>
            <a:ext cx="7753846" cy="349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249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Surface Aviation Weather Observations</a:t>
            </a:r>
            <a:endParaRPr lang="en-US" sz="4000" b="1" dirty="0"/>
          </a:p>
        </p:txBody>
      </p:sp>
      <p:sp>
        <p:nvSpPr>
          <p:cNvPr id="5" name="TextBox 4"/>
          <p:cNvSpPr txBox="1"/>
          <p:nvPr/>
        </p:nvSpPr>
        <p:spPr>
          <a:xfrm>
            <a:off x="0" y="1066800"/>
            <a:ext cx="8514522"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This </a:t>
            </a:r>
            <a:r>
              <a:rPr lang="en-US" sz="2800" b="1" dirty="0"/>
              <a:t>information includes the type of report, station identifier, date and time, modifier (as required), wind, visibility, runway visual range (RVR), weather phenomena, sky condition, temperature/dew point, altimeter reading, and applicable remarks. </a:t>
            </a:r>
            <a:endParaRPr lang="en-US" sz="28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246" y="3736028"/>
            <a:ext cx="6924923" cy="312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99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Surface Aviation Weather Observations</a:t>
            </a:r>
            <a:endParaRPr lang="en-US" sz="4000" b="1" dirty="0"/>
          </a:p>
        </p:txBody>
      </p:sp>
      <p:sp>
        <p:nvSpPr>
          <p:cNvPr id="5" name="TextBox 4"/>
          <p:cNvSpPr txBox="1"/>
          <p:nvPr/>
        </p:nvSpPr>
        <p:spPr>
          <a:xfrm>
            <a:off x="0" y="1066800"/>
            <a:ext cx="8514522"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The </a:t>
            </a:r>
            <a:r>
              <a:rPr lang="en-US" sz="2800" b="1" dirty="0"/>
              <a:t>information gathered for the surface observation may be from a person, an automated station, or an automated station that is updated or enhanced by a weather observer. </a:t>
            </a:r>
            <a:endParaRPr lang="en-US" sz="28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077" y="3362324"/>
            <a:ext cx="7753846" cy="349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37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Upper Air Observations</a:t>
            </a:r>
            <a:endParaRPr lang="en-US" sz="4000" b="1" dirty="0"/>
          </a:p>
        </p:txBody>
      </p:sp>
      <p:sp>
        <p:nvSpPr>
          <p:cNvPr id="5" name="TextBox 4"/>
          <p:cNvSpPr txBox="1"/>
          <p:nvPr/>
        </p:nvSpPr>
        <p:spPr>
          <a:xfrm>
            <a:off x="0" y="1066800"/>
            <a:ext cx="85145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Observations </a:t>
            </a:r>
            <a:r>
              <a:rPr lang="en-US" sz="2800" b="1" dirty="0"/>
              <a:t>of upper air weather are more challenging than surface observations. </a:t>
            </a:r>
            <a:endParaRPr lang="en-US" sz="2800" b="1" dirty="0" smtClean="0"/>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There </a:t>
            </a:r>
            <a:r>
              <a:rPr lang="en-US" sz="2800" b="1" dirty="0">
                <a:solidFill>
                  <a:srgbClr val="FF0000"/>
                </a:solidFill>
              </a:rPr>
              <a:t>are only two methods </a:t>
            </a:r>
            <a:r>
              <a:rPr lang="en-US" sz="2800" b="1" dirty="0" smtClean="0">
                <a:solidFill>
                  <a:srgbClr val="FF0000"/>
                </a:solidFill>
              </a:rPr>
              <a:t>that upper </a:t>
            </a:r>
            <a:r>
              <a:rPr lang="en-US" sz="2800" b="1" dirty="0">
                <a:solidFill>
                  <a:srgbClr val="FF0000"/>
                </a:solidFill>
              </a:rPr>
              <a:t>air weather </a:t>
            </a:r>
            <a:r>
              <a:rPr lang="en-US" sz="2800" b="1" dirty="0" smtClean="0">
                <a:solidFill>
                  <a:srgbClr val="FF0000"/>
                </a:solidFill>
              </a:rPr>
              <a:t>can </a:t>
            </a:r>
            <a:r>
              <a:rPr lang="en-US" sz="2800" b="1" dirty="0">
                <a:solidFill>
                  <a:srgbClr val="FF0000"/>
                </a:solidFill>
              </a:rPr>
              <a:t>be </a:t>
            </a:r>
            <a:r>
              <a:rPr lang="en-US" sz="2800" b="1" dirty="0" smtClean="0">
                <a:solidFill>
                  <a:srgbClr val="FF0000"/>
                </a:solidFill>
              </a:rPr>
              <a:t>observed:</a:t>
            </a:r>
          </a:p>
          <a:p>
            <a:pPr marL="798519" lvl="1" indent="-342242">
              <a:buFont typeface="Arial" pitchFamily="34" charset="0"/>
              <a:buChar char="•"/>
            </a:pPr>
            <a:r>
              <a:rPr lang="en-US" sz="2800" b="1" dirty="0" err="1" smtClean="0">
                <a:solidFill>
                  <a:srgbClr val="FF0000"/>
                </a:solidFill>
              </a:rPr>
              <a:t>radiosonde</a:t>
            </a:r>
            <a:r>
              <a:rPr lang="en-US" sz="2800" b="1" dirty="0" smtClean="0">
                <a:solidFill>
                  <a:srgbClr val="FF0000"/>
                </a:solidFill>
              </a:rPr>
              <a:t> observations</a:t>
            </a:r>
          </a:p>
          <a:p>
            <a:pPr marL="798519" lvl="1" indent="-342242">
              <a:buFont typeface="Arial" pitchFamily="34" charset="0"/>
              <a:buChar char="•"/>
            </a:pPr>
            <a:r>
              <a:rPr lang="en-US" sz="2800" b="1" dirty="0" smtClean="0">
                <a:solidFill>
                  <a:srgbClr val="FF0000"/>
                </a:solidFill>
              </a:rPr>
              <a:t>pilot </a:t>
            </a:r>
            <a:r>
              <a:rPr lang="en-US" sz="2800" b="1" dirty="0">
                <a:solidFill>
                  <a:srgbClr val="FF0000"/>
                </a:solidFill>
              </a:rPr>
              <a:t>weather reports (PIREPs). </a:t>
            </a:r>
            <a:endParaRPr lang="en-US" sz="2800" b="1" dirty="0" smtClean="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86880"/>
            <a:ext cx="17526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886200"/>
            <a:ext cx="17240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17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Upper Air Observations</a:t>
            </a:r>
            <a:endParaRPr lang="en-US" sz="4000" b="1" dirty="0"/>
          </a:p>
        </p:txBody>
      </p:sp>
      <p:sp>
        <p:nvSpPr>
          <p:cNvPr id="5" name="TextBox 4"/>
          <p:cNvSpPr txBox="1"/>
          <p:nvPr/>
        </p:nvSpPr>
        <p:spPr>
          <a:xfrm>
            <a:off x="0" y="1066800"/>
            <a:ext cx="8514522"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 </a:t>
            </a:r>
            <a:r>
              <a:rPr lang="en-US" sz="2800" b="1" dirty="0" err="1">
                <a:solidFill>
                  <a:srgbClr val="FF0000"/>
                </a:solidFill>
              </a:rPr>
              <a:t>radiosonde</a:t>
            </a:r>
            <a:r>
              <a:rPr lang="en-US" sz="2800" b="1" dirty="0">
                <a:solidFill>
                  <a:srgbClr val="FF0000"/>
                </a:solidFill>
              </a:rPr>
              <a:t> is </a:t>
            </a:r>
            <a:r>
              <a:rPr lang="en-US" sz="2800" b="1" dirty="0"/>
              <a:t>a small cubic instrumentation package which is </a:t>
            </a:r>
            <a:r>
              <a:rPr lang="en-US" sz="2800" b="1" dirty="0">
                <a:solidFill>
                  <a:srgbClr val="FF0000"/>
                </a:solidFill>
              </a:rPr>
              <a:t>suspended below a six foot hydrogen or helium filled balloon. </a:t>
            </a:r>
            <a:endParaRPr lang="en-US" sz="2800" b="1" dirty="0" smtClean="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97088"/>
            <a:ext cx="2268415" cy="336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297" y="2209800"/>
            <a:ext cx="2181225" cy="43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418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Upper Air Observations</a:t>
            </a:r>
            <a:endParaRPr lang="en-US" sz="4000" b="1" dirty="0"/>
          </a:p>
        </p:txBody>
      </p:sp>
      <p:sp>
        <p:nvSpPr>
          <p:cNvPr id="5" name="TextBox 4"/>
          <p:cNvSpPr txBox="1"/>
          <p:nvPr/>
        </p:nvSpPr>
        <p:spPr>
          <a:xfrm>
            <a:off x="0" y="1066800"/>
            <a:ext cx="85145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Pilots also provide </a:t>
            </a:r>
            <a:r>
              <a:rPr lang="en-US" sz="2800" b="1" dirty="0"/>
              <a:t>vital information regarding upper air weather observations and remain</a:t>
            </a:r>
            <a:r>
              <a:rPr lang="en-US" sz="2800" b="1" dirty="0">
                <a:solidFill>
                  <a:srgbClr val="FF0000"/>
                </a:solidFill>
              </a:rPr>
              <a:t> the only real-time source of information regarding turbulence, icing, and cloud heights.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t>This </a:t>
            </a:r>
            <a:r>
              <a:rPr lang="en-US" sz="2800" b="1" dirty="0"/>
              <a:t>information is gathered and filed by pilots in flight. </a:t>
            </a:r>
            <a:endParaRPr lang="en-US" sz="2800" b="1"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903" y="3967163"/>
            <a:ext cx="3249471" cy="258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3532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RADAR Observations</a:t>
            </a:r>
            <a:endParaRPr lang="en-US" sz="4000" b="1" dirty="0"/>
          </a:p>
        </p:txBody>
      </p:sp>
      <p:sp>
        <p:nvSpPr>
          <p:cNvPr id="5" name="TextBox 4"/>
          <p:cNvSpPr txBox="1"/>
          <p:nvPr/>
        </p:nvSpPr>
        <p:spPr>
          <a:xfrm>
            <a:off x="0" y="1066800"/>
            <a:ext cx="85145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NEXRAD radar, commonly called Doppler radar, </a:t>
            </a:r>
            <a:r>
              <a:rPr lang="en-US" sz="2800" b="1" dirty="0"/>
              <a:t>provides in-depth observations that </a:t>
            </a:r>
            <a:r>
              <a:rPr lang="en-US" sz="2800" b="1" dirty="0">
                <a:solidFill>
                  <a:srgbClr val="FF0000"/>
                </a:solidFill>
              </a:rPr>
              <a:t>inform </a:t>
            </a:r>
            <a:r>
              <a:rPr lang="en-US" sz="2800" b="1" dirty="0"/>
              <a:t>surrounding communities </a:t>
            </a:r>
            <a:r>
              <a:rPr lang="en-US" sz="2800" b="1" dirty="0">
                <a:solidFill>
                  <a:srgbClr val="FF0000"/>
                </a:solidFill>
              </a:rPr>
              <a:t>of impending weather.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a:solidFill>
                  <a:srgbClr val="FF0000"/>
                </a:solidFill>
              </a:rPr>
              <a:t>FAA terminal </a:t>
            </a:r>
            <a:r>
              <a:rPr lang="en-US" sz="2800" b="1" dirty="0" err="1">
                <a:solidFill>
                  <a:srgbClr val="FF0000"/>
                </a:solidFill>
              </a:rPr>
              <a:t>doppler</a:t>
            </a:r>
            <a:r>
              <a:rPr lang="en-US" sz="2800" b="1" dirty="0">
                <a:solidFill>
                  <a:srgbClr val="FF0000"/>
                </a:solidFill>
              </a:rPr>
              <a:t> weather radar (TDWR), </a:t>
            </a:r>
            <a:r>
              <a:rPr lang="en-US" sz="2800" b="1" dirty="0"/>
              <a:t>installed at some major airports around the country, </a:t>
            </a:r>
            <a:r>
              <a:rPr lang="en-US" sz="2800" b="1" dirty="0">
                <a:solidFill>
                  <a:srgbClr val="FF0000"/>
                </a:solidFill>
              </a:rPr>
              <a:t>also aids in providing severe weather alerts and warnings to ATC. </a:t>
            </a:r>
            <a:endParaRPr lang="en-US" sz="2800" b="1" dirty="0" smtClean="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991100"/>
            <a:ext cx="26670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012" y="4747113"/>
            <a:ext cx="2766751" cy="195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627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RADAR Observations</a:t>
            </a:r>
            <a:endParaRPr lang="en-US" sz="4000" b="1" dirty="0"/>
          </a:p>
        </p:txBody>
      </p:sp>
      <p:sp>
        <p:nvSpPr>
          <p:cNvPr id="5" name="TextBox 4"/>
          <p:cNvSpPr txBox="1"/>
          <p:nvPr/>
        </p:nvSpPr>
        <p:spPr>
          <a:xfrm>
            <a:off x="0" y="914400"/>
            <a:ext cx="85145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t>The third type of radar commonly used in the detection of precipitation is the </a:t>
            </a:r>
            <a:r>
              <a:rPr lang="en-US" sz="2800" b="1" dirty="0">
                <a:solidFill>
                  <a:srgbClr val="FF0000"/>
                </a:solidFill>
              </a:rPr>
              <a:t>FAA airport surveillance radar.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t>This </a:t>
            </a:r>
            <a:r>
              <a:rPr lang="en-US" sz="2800" b="1" dirty="0"/>
              <a:t>radar </a:t>
            </a:r>
            <a:r>
              <a:rPr lang="en-US" sz="2800" b="1" dirty="0">
                <a:solidFill>
                  <a:srgbClr val="FF0000"/>
                </a:solidFill>
              </a:rPr>
              <a:t>is used </a:t>
            </a:r>
            <a:r>
              <a:rPr lang="en-US" sz="2800" b="1" dirty="0" smtClean="0">
                <a:solidFill>
                  <a:srgbClr val="FF0000"/>
                </a:solidFill>
              </a:rPr>
              <a:t>to </a:t>
            </a:r>
            <a:r>
              <a:rPr lang="en-US" sz="2800" b="1" dirty="0">
                <a:solidFill>
                  <a:srgbClr val="FF0000"/>
                </a:solidFill>
              </a:rPr>
              <a:t>detect aircraft, but it also detects the location and intensity of precipitation </a:t>
            </a:r>
            <a:r>
              <a:rPr lang="en-US" sz="2800" b="1" dirty="0"/>
              <a:t>which is used to route aircraft traffic around severe weather in an airport environment</a:t>
            </a:r>
            <a:r>
              <a:rPr lang="en-US" sz="2800" b="1" dirty="0" smtClean="0"/>
              <a:t>.</a:t>
            </a:r>
            <a:endParaRPr lang="en-US" sz="28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459485"/>
            <a:ext cx="2862262" cy="232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7812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RADAR Observations</a:t>
            </a:r>
            <a:endParaRPr lang="en-US" sz="4000" b="1" dirty="0"/>
          </a:p>
        </p:txBody>
      </p:sp>
      <p:sp>
        <p:nvSpPr>
          <p:cNvPr id="5" name="TextBox 4"/>
          <p:cNvSpPr txBox="1"/>
          <p:nvPr/>
        </p:nvSpPr>
        <p:spPr>
          <a:xfrm>
            <a:off x="0" y="914400"/>
            <a:ext cx="8514522"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Airborne </a:t>
            </a:r>
            <a:r>
              <a:rPr lang="en-US" sz="2800" b="1" dirty="0">
                <a:solidFill>
                  <a:srgbClr val="FF0000"/>
                </a:solidFill>
              </a:rPr>
              <a:t>radar is equipment carried by aircraft to locate weather disturbances. </a:t>
            </a:r>
            <a:r>
              <a:rPr lang="en-US" sz="2800" b="1" dirty="0" smtClean="0"/>
              <a:t>permitting </a:t>
            </a:r>
            <a:r>
              <a:rPr lang="en-US" sz="2800" b="1" dirty="0"/>
              <a:t>both penetration of heavy precipitation, required for determining the extent of </a:t>
            </a:r>
            <a:r>
              <a:rPr lang="en-US" sz="2800" b="1" dirty="0" smtClean="0"/>
              <a:t>thunderstorms.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140" y="3319463"/>
            <a:ext cx="5572238" cy="308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563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Low Level Wind Shear</a:t>
            </a:r>
            <a:endParaRPr lang="en-US" sz="4000" b="1" dirty="0"/>
          </a:p>
        </p:txBody>
      </p:sp>
      <p:sp>
        <p:nvSpPr>
          <p:cNvPr id="5" name="TextBox 4"/>
          <p:cNvSpPr txBox="1"/>
          <p:nvPr/>
        </p:nvSpPr>
        <p:spPr>
          <a:xfrm>
            <a:off x="19878" y="1066800"/>
            <a:ext cx="5562600"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000000"/>
                </a:solidFill>
              </a:rPr>
              <a:t>While </a:t>
            </a:r>
            <a:r>
              <a:rPr lang="en-US" sz="2800" b="1" dirty="0">
                <a:solidFill>
                  <a:srgbClr val="000000"/>
                </a:solidFill>
              </a:rPr>
              <a:t>wind shear can occur at any altitude, low-level wind shear is especially hazardous due to the proximity of an aircraft to the ground. </a:t>
            </a:r>
            <a:endParaRPr lang="en-US" sz="2800" b="1" dirty="0" smtClean="0">
              <a:solidFill>
                <a:srgbClr val="00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Low-level </a:t>
            </a:r>
            <a:r>
              <a:rPr lang="en-US" sz="2800" b="1" dirty="0">
                <a:solidFill>
                  <a:srgbClr val="FF0000"/>
                </a:solidFill>
              </a:rPr>
              <a:t>wind shear is commonly associated with passing frontal systems, thunderstorms, and temperature inversions with strong upper level winds (greater than 25 knots</a:t>
            </a:r>
            <a:r>
              <a:rPr lang="en-US" sz="2800" b="1" dirty="0" smtClean="0">
                <a:solidFill>
                  <a:srgbClr val="FF0000"/>
                </a:solidFill>
              </a:rPr>
              <a:t>).</a:t>
            </a:r>
            <a:endParaRPr lang="en-US" sz="2800" b="1"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667000"/>
            <a:ext cx="3598246" cy="16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172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Satellite Observations</a:t>
            </a:r>
            <a:endParaRPr lang="en-US" sz="4000" b="1" dirty="0"/>
          </a:p>
        </p:txBody>
      </p:sp>
      <p:sp>
        <p:nvSpPr>
          <p:cNvPr id="5" name="TextBox 4"/>
          <p:cNvSpPr txBox="1"/>
          <p:nvPr/>
        </p:nvSpPr>
        <p:spPr>
          <a:xfrm>
            <a:off x="0" y="914400"/>
            <a:ext cx="85145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Satellite </a:t>
            </a:r>
            <a:r>
              <a:rPr lang="en-US" sz="2800" b="1" dirty="0"/>
              <a:t>weather provides the pilot with a powerful resource for enhanced situational awareness at any time. </a:t>
            </a:r>
            <a:endParaRPr lang="en-US" sz="2800" b="1" dirty="0" smtClean="0"/>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t>Due </a:t>
            </a:r>
            <a:r>
              <a:rPr lang="en-US" sz="2800" b="1" dirty="0"/>
              <a:t>to continuous </a:t>
            </a:r>
            <a:r>
              <a:rPr lang="en-US" sz="2800" b="1" dirty="0">
                <a:solidFill>
                  <a:srgbClr val="FF0000"/>
                </a:solidFill>
              </a:rPr>
              <a:t>satellite broadcasts, pilots can obtain a weather briefing by looking at a display screen. </a:t>
            </a:r>
            <a:endParaRPr lang="en-US" sz="2800" b="1" dirty="0" smtClean="0">
              <a:solidFill>
                <a:srgbClr val="FF000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5538" y="3609975"/>
            <a:ext cx="47498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3312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3600" b="1" dirty="0"/>
              <a:t>Significant Meteorological Information (SIGMET)</a:t>
            </a:r>
          </a:p>
        </p:txBody>
      </p:sp>
      <p:sp>
        <p:nvSpPr>
          <p:cNvPr id="5" name="TextBox 4"/>
          <p:cNvSpPr txBox="1"/>
          <p:nvPr/>
        </p:nvSpPr>
        <p:spPr>
          <a:xfrm>
            <a:off x="0" y="1211468"/>
            <a:ext cx="8514522"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SIGMETs </a:t>
            </a:r>
            <a:r>
              <a:rPr lang="en-US" sz="2800" b="1" dirty="0">
                <a:solidFill>
                  <a:srgbClr val="FF0000"/>
                </a:solidFill>
              </a:rPr>
              <a:t>are weather advisories </a:t>
            </a:r>
            <a:r>
              <a:rPr lang="en-US" sz="2800" b="1" dirty="0"/>
              <a:t>issued concerning weather </a:t>
            </a:r>
            <a:r>
              <a:rPr lang="en-US" sz="2800" b="1" dirty="0">
                <a:solidFill>
                  <a:srgbClr val="FF0000"/>
                </a:solidFill>
              </a:rPr>
              <a:t>significant to the safety of all aircraft</a:t>
            </a:r>
            <a:r>
              <a:rPr lang="en-US" sz="2800" b="1" dirty="0" smtClean="0">
                <a:solidFill>
                  <a:srgbClr val="FF0000"/>
                </a:solidFill>
              </a:rPr>
              <a:t>.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574090"/>
            <a:ext cx="5806491" cy="395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04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3600" b="1" dirty="0"/>
              <a:t>Significant Meteorological Information (SIGMET)</a:t>
            </a:r>
          </a:p>
        </p:txBody>
      </p:sp>
      <p:sp>
        <p:nvSpPr>
          <p:cNvPr id="5" name="TextBox 4"/>
          <p:cNvSpPr txBox="1"/>
          <p:nvPr/>
        </p:nvSpPr>
        <p:spPr>
          <a:xfrm>
            <a:off x="0" y="1211468"/>
            <a:ext cx="8514522"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SIGMET </a:t>
            </a:r>
            <a:r>
              <a:rPr lang="en-US" sz="2800" b="1" dirty="0"/>
              <a:t>advisories can </a:t>
            </a:r>
            <a:r>
              <a:rPr lang="en-US" sz="2800" b="1" dirty="0">
                <a:solidFill>
                  <a:srgbClr val="FF0000"/>
                </a:solidFill>
              </a:rPr>
              <a:t>cover an area of at least 3,000 square miles and provide data regarding severe and extreme turbulence, severe icing, and widespread dust or sandstorms that reduce visibility to less than three miles. </a:t>
            </a:r>
            <a:endParaRPr lang="en-US" sz="2800" b="1" dirty="0" smtClean="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66498"/>
            <a:ext cx="4053891" cy="275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49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3600" b="1" dirty="0"/>
              <a:t>Airmen’s Meteorological Information (AIRMET)</a:t>
            </a:r>
          </a:p>
        </p:txBody>
      </p:sp>
      <p:sp>
        <p:nvSpPr>
          <p:cNvPr id="5" name="TextBox 4"/>
          <p:cNvSpPr txBox="1"/>
          <p:nvPr/>
        </p:nvSpPr>
        <p:spPr>
          <a:xfrm>
            <a:off x="0" y="1006443"/>
            <a:ext cx="85145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AIRMETs </a:t>
            </a:r>
            <a:r>
              <a:rPr lang="en-US" sz="2800" b="1" dirty="0">
                <a:solidFill>
                  <a:srgbClr val="FF0000"/>
                </a:solidFill>
              </a:rPr>
              <a:t>are weather advisories issued </a:t>
            </a:r>
            <a:r>
              <a:rPr lang="en-US" sz="2800" b="1" dirty="0"/>
              <a:t>only to amend the area forecast concerning weather phenomena which are of operational interest to all aircraft and potentially hazardous </a:t>
            </a:r>
            <a:r>
              <a:rPr lang="en-US" sz="2800" b="1" dirty="0">
                <a:solidFill>
                  <a:srgbClr val="FF0000"/>
                </a:solidFill>
              </a:rPr>
              <a:t>to aircraft having limited capability because of lack of equipment, instrumentation, or pilot qualifications. </a:t>
            </a:r>
            <a:endParaRPr lang="en-US" sz="2800" b="1" dirty="0" smtClean="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262" y="3637947"/>
            <a:ext cx="4496214" cy="313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075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3600" b="1" dirty="0"/>
              <a:t>Airmen’s Meteorological Information (AIRMET)</a:t>
            </a:r>
          </a:p>
        </p:txBody>
      </p:sp>
      <p:sp>
        <p:nvSpPr>
          <p:cNvPr id="5" name="TextBox 4"/>
          <p:cNvSpPr txBox="1"/>
          <p:nvPr/>
        </p:nvSpPr>
        <p:spPr>
          <a:xfrm>
            <a:off x="0" y="1282191"/>
            <a:ext cx="8514522"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AIRMETs </a:t>
            </a:r>
            <a:r>
              <a:rPr lang="en-US" sz="2800" b="1" dirty="0">
                <a:solidFill>
                  <a:srgbClr val="FF0000"/>
                </a:solidFill>
              </a:rPr>
              <a:t>concern weather of less severity than </a:t>
            </a:r>
            <a:r>
              <a:rPr lang="en-US" sz="2800" b="1" dirty="0"/>
              <a:t>that covered by SIGMETs or convective </a:t>
            </a:r>
            <a:r>
              <a:rPr lang="en-US" sz="2800" b="1" dirty="0">
                <a:solidFill>
                  <a:srgbClr val="FF0000"/>
                </a:solidFill>
              </a:rPr>
              <a:t>SIGMETs. </a:t>
            </a:r>
            <a:endParaRPr lang="en-US" sz="2800" b="1" dirty="0" smtClean="0">
              <a:solidFill>
                <a:srgbClr val="FF0000"/>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60090"/>
            <a:ext cx="53244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569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3600" b="1" dirty="0"/>
              <a:t>Airmen’s Meteorological Information (AIRMET)</a:t>
            </a:r>
          </a:p>
        </p:txBody>
      </p:sp>
      <p:sp>
        <p:nvSpPr>
          <p:cNvPr id="5" name="TextBox 4"/>
          <p:cNvSpPr txBox="1"/>
          <p:nvPr/>
        </p:nvSpPr>
        <p:spPr>
          <a:xfrm>
            <a:off x="0" y="1334817"/>
            <a:ext cx="8514522"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Convective SIGMET's are issued for SEVERE WEATHER.  </a:t>
            </a:r>
            <a:r>
              <a:rPr lang="en-US" sz="2800" b="1" dirty="0"/>
              <a:t>Severe Thunderstorms, etc. </a:t>
            </a:r>
            <a:endParaRPr lang="en-US" sz="2800" b="1" dirty="0" smtClean="0"/>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Pilot's </a:t>
            </a:r>
            <a:r>
              <a:rPr lang="en-US" sz="2800" b="1" dirty="0">
                <a:solidFill>
                  <a:srgbClr val="FF0000"/>
                </a:solidFill>
              </a:rPr>
              <a:t>DO NOT WANT TO FLY </a:t>
            </a:r>
            <a:r>
              <a:rPr lang="en-US" sz="2800" b="1" dirty="0"/>
              <a:t>through areas of Convective SIGMET'S. </a:t>
            </a:r>
            <a:endParaRPr lang="en-US" sz="2800" b="1" dirty="0" smtClean="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74956"/>
            <a:ext cx="4419600" cy="308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922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Automated Flight Service Station (AFSS)</a:t>
            </a:r>
            <a:endParaRPr lang="en-US" sz="4000" b="1" dirty="0"/>
          </a:p>
        </p:txBody>
      </p:sp>
      <p:sp>
        <p:nvSpPr>
          <p:cNvPr id="5" name="TextBox 4"/>
          <p:cNvSpPr txBox="1"/>
          <p:nvPr/>
        </p:nvSpPr>
        <p:spPr>
          <a:xfrm>
            <a:off x="0" y="1219200"/>
            <a:ext cx="8514522" cy="3108357"/>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A </a:t>
            </a:r>
            <a:r>
              <a:rPr lang="en-US" sz="2800" b="1" dirty="0">
                <a:solidFill>
                  <a:srgbClr val="FF0000"/>
                </a:solidFill>
              </a:rPr>
              <a:t>preflight weather briefing from an AFSS can be obtained 24 hours a day by calling 1-800-WX BRIEF </a:t>
            </a:r>
            <a:r>
              <a:rPr lang="en-US" sz="2800" b="1" dirty="0"/>
              <a:t>from almost anywhere in the United </a:t>
            </a:r>
            <a:r>
              <a:rPr lang="en-US" sz="2800" b="1" dirty="0" smtClean="0"/>
              <a:t>States</a:t>
            </a:r>
          </a:p>
          <a:p>
            <a:pPr marL="342242" indent="-342242">
              <a:buFont typeface="Arial" pitchFamily="34" charset="0"/>
              <a:buChar char="•"/>
            </a:pPr>
            <a:r>
              <a:rPr lang="en-US" sz="2800" b="1" dirty="0" smtClean="0"/>
              <a:t>The </a:t>
            </a:r>
            <a:r>
              <a:rPr lang="en-US" sz="2800" b="1" dirty="0"/>
              <a:t>AFSS also provides inflight weather briefing services, as well as scheduled and unscheduled weather broadcasts. </a:t>
            </a:r>
            <a:endParaRPr lang="en-US" sz="2800" b="1"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81699"/>
            <a:ext cx="3547667" cy="230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13950"/>
            <a:ext cx="3214687" cy="240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115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Direct User Access Terminal Service (</a:t>
            </a:r>
            <a:r>
              <a:rPr lang="en-US" sz="4000" b="1" dirty="0" smtClean="0"/>
              <a:t>DUATS)</a:t>
            </a:r>
            <a:endParaRPr lang="en-US" sz="4000" b="1" dirty="0"/>
          </a:p>
        </p:txBody>
      </p:sp>
      <p:sp>
        <p:nvSpPr>
          <p:cNvPr id="5" name="TextBox 4"/>
          <p:cNvSpPr txBox="1"/>
          <p:nvPr/>
        </p:nvSpPr>
        <p:spPr>
          <a:xfrm>
            <a:off x="0" y="1524000"/>
            <a:ext cx="8514522"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The Direct User Access Terminal Service (DUATS), </a:t>
            </a:r>
            <a:r>
              <a:rPr lang="en-US" sz="2800" b="1" dirty="0"/>
              <a:t>which is funded by the FAA, allows any pilot with a current medical certificate to </a:t>
            </a:r>
            <a:r>
              <a:rPr lang="en-US" sz="2800" b="1" dirty="0">
                <a:solidFill>
                  <a:srgbClr val="FF0000"/>
                </a:solidFill>
              </a:rPr>
              <a:t>access weather information and file a flight plan via computer. </a:t>
            </a:r>
            <a:endParaRPr lang="en-US" sz="2800" b="1" dirty="0" smtClean="0">
              <a:solidFill>
                <a:srgbClr val="FF0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10000"/>
            <a:ext cx="525065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527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a:t>Hazardous Inflight Weather Advisory (</a:t>
            </a:r>
            <a:r>
              <a:rPr lang="en-US" sz="4000" b="1" dirty="0" smtClean="0"/>
              <a:t>HIWAS)</a:t>
            </a:r>
            <a:endParaRPr lang="en-US" sz="4000" b="1" dirty="0"/>
          </a:p>
        </p:txBody>
      </p:sp>
      <p:sp>
        <p:nvSpPr>
          <p:cNvPr id="5" name="TextBox 4"/>
          <p:cNvSpPr txBox="1"/>
          <p:nvPr/>
        </p:nvSpPr>
        <p:spPr>
          <a:xfrm>
            <a:off x="0" y="1600200"/>
            <a:ext cx="8514522" cy="3539245"/>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Hazardous Inflight Weather Advisory (HIWAS) </a:t>
            </a:r>
            <a:r>
              <a:rPr lang="en-US" sz="2800" b="1" dirty="0"/>
              <a:t>is a national program for </a:t>
            </a:r>
            <a:r>
              <a:rPr lang="en-US" sz="2800" b="1" dirty="0">
                <a:solidFill>
                  <a:srgbClr val="FF0000"/>
                </a:solidFill>
              </a:rPr>
              <a:t>broadcasting </a:t>
            </a:r>
            <a:r>
              <a:rPr lang="en-US" sz="2800" b="1" dirty="0"/>
              <a:t>hazardous weather information </a:t>
            </a:r>
            <a:r>
              <a:rPr lang="en-US" sz="2800" b="1" dirty="0">
                <a:solidFill>
                  <a:srgbClr val="FF0000"/>
                </a:solidFill>
              </a:rPr>
              <a:t>continuously over selected navigation aids (NAVAIDs).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t>NAVAIDs </a:t>
            </a:r>
            <a:r>
              <a:rPr lang="en-US" sz="2800" b="1" dirty="0"/>
              <a:t>that have </a:t>
            </a:r>
            <a:r>
              <a:rPr lang="en-US" sz="2800" b="1" dirty="0">
                <a:solidFill>
                  <a:srgbClr val="FF0000"/>
                </a:solidFill>
              </a:rPr>
              <a:t>HIWAS capability are depicted on sectional charts with an “H” in the upper right corner </a:t>
            </a:r>
            <a:r>
              <a:rPr lang="en-US" sz="2800" b="1" dirty="0"/>
              <a:t>of the identification box. </a:t>
            </a:r>
            <a:endParaRPr lang="en-US" sz="2800" b="1"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647" y="5139445"/>
            <a:ext cx="20478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4064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Aviation Routine Weather Report (METAR)</a:t>
            </a:r>
            <a:endParaRPr lang="en-US" sz="4000" b="1" dirty="0"/>
          </a:p>
        </p:txBody>
      </p:sp>
      <p:sp>
        <p:nvSpPr>
          <p:cNvPr id="5" name="TextBox 4"/>
          <p:cNvSpPr txBox="1"/>
          <p:nvPr/>
        </p:nvSpPr>
        <p:spPr>
          <a:xfrm>
            <a:off x="0" y="1600200"/>
            <a:ext cx="8514522"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A METAR is </a:t>
            </a:r>
            <a:r>
              <a:rPr lang="en-US" sz="2800" b="1" dirty="0"/>
              <a:t>an observation of </a:t>
            </a:r>
            <a:r>
              <a:rPr lang="en-US" sz="2800" b="1" dirty="0">
                <a:solidFill>
                  <a:srgbClr val="FF0000"/>
                </a:solidFill>
              </a:rPr>
              <a:t>current surface weather </a:t>
            </a:r>
            <a:r>
              <a:rPr lang="en-US" sz="2800" b="1" dirty="0"/>
              <a:t>reported in a standard international format. </a:t>
            </a:r>
            <a:endParaRPr lang="en-US" sz="2800" b="1" dirty="0" smtClean="0"/>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METARS </a:t>
            </a:r>
            <a:r>
              <a:rPr lang="en-US" sz="2800" b="1" dirty="0">
                <a:solidFill>
                  <a:srgbClr val="FF0000"/>
                </a:solidFill>
              </a:rPr>
              <a:t>are issued hourly </a:t>
            </a:r>
            <a:r>
              <a:rPr lang="en-US" sz="2800" b="1" dirty="0"/>
              <a:t>unless significant weather changes have occurred. </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046" y="4495800"/>
            <a:ext cx="4791075" cy="215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061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Under what conditions does low-level wind shear normally occur?</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rgbClr val="0070C0"/>
                </a:solidFill>
              </a:rPr>
              <a:t>Describe the effects weather event when </a:t>
            </a:r>
            <a:r>
              <a:rPr lang="en-US" altLang="en-US" sz="2500" b="1" dirty="0">
                <a:solidFill>
                  <a:srgbClr val="0070C0"/>
                </a:solidFill>
              </a:rPr>
              <a:t>a layer of warm, moist air moves over a cold surface.</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type </a:t>
            </a:r>
            <a:r>
              <a:rPr lang="en-US" altLang="en-US" sz="2500" b="1" dirty="0">
                <a:solidFill>
                  <a:schemeClr val="bg1">
                    <a:lumMod val="85000"/>
                  </a:schemeClr>
                </a:solidFill>
              </a:rPr>
              <a:t>of clouds </a:t>
            </a:r>
            <a:r>
              <a:rPr lang="en-US" altLang="en-US" sz="2500" b="1" dirty="0" smtClean="0">
                <a:solidFill>
                  <a:schemeClr val="bg1">
                    <a:lumMod val="85000"/>
                  </a:schemeClr>
                </a:solidFill>
              </a:rPr>
              <a:t>that can produce </a:t>
            </a:r>
            <a:r>
              <a:rPr lang="en-US" altLang="en-US" sz="2500" b="1" dirty="0">
                <a:solidFill>
                  <a:schemeClr val="bg1">
                    <a:lumMod val="85000"/>
                  </a:schemeClr>
                </a:solidFill>
              </a:rPr>
              <a:t>hazardous </a:t>
            </a:r>
            <a:r>
              <a:rPr lang="en-US" altLang="en-US" sz="2500" b="1" dirty="0" smtClean="0">
                <a:solidFill>
                  <a:schemeClr val="bg1">
                    <a:lumMod val="85000"/>
                  </a:schemeClr>
                </a:solidFill>
              </a:rPr>
              <a:t>weather, </a:t>
            </a:r>
            <a:r>
              <a:rPr lang="en-US" altLang="en-US" sz="2500" b="1" dirty="0">
                <a:solidFill>
                  <a:schemeClr val="bg1">
                    <a:lumMod val="85000"/>
                  </a:schemeClr>
                </a:solidFill>
              </a:rPr>
              <a:t>such as lightning, hail, tornadoes, gusty winds, and wind shear</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a:t>
            </a:r>
            <a:r>
              <a:rPr lang="en-US" altLang="en-US" sz="2500" b="1" dirty="0" smtClean="0">
                <a:solidFill>
                  <a:schemeClr val="bg1">
                    <a:lumMod val="85000"/>
                  </a:schemeClr>
                </a:solidFill>
              </a:rPr>
              <a:t>the good </a:t>
            </a:r>
            <a:r>
              <a:rPr lang="en-US" altLang="en-US" sz="2500" b="1" dirty="0">
                <a:solidFill>
                  <a:schemeClr val="bg1">
                    <a:lumMod val="85000"/>
                  </a:schemeClr>
                </a:solidFill>
              </a:rPr>
              <a:t>rule of thumb is </a:t>
            </a:r>
            <a:r>
              <a:rPr lang="en-US" altLang="en-US" sz="2500" b="1" dirty="0" smtClean="0">
                <a:solidFill>
                  <a:schemeClr val="bg1">
                    <a:lumMod val="85000"/>
                  </a:schemeClr>
                </a:solidFill>
              </a:rPr>
              <a:t>for pilots with respect to flying when thunderstorms are present. </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difference between broken ceiling cloud cover and overcast cloud cover. </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037678724"/>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Aviation Routine Weather Report (METAR)</a:t>
            </a:r>
            <a:endParaRPr lang="en-US" sz="4000" b="1" dirty="0"/>
          </a:p>
        </p:txBody>
      </p:sp>
      <p:sp>
        <p:nvSpPr>
          <p:cNvPr id="5" name="TextBox 4"/>
          <p:cNvSpPr txBox="1"/>
          <p:nvPr/>
        </p:nvSpPr>
        <p:spPr>
          <a:xfrm>
            <a:off x="0" y="1295400"/>
            <a:ext cx="8514522"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t>Example:</a:t>
            </a:r>
          </a:p>
          <a:p>
            <a:pPr marL="342242" indent="-342242">
              <a:buFont typeface="Arial" pitchFamily="34" charset="0"/>
              <a:buChar char="•"/>
            </a:pPr>
            <a:r>
              <a:rPr lang="en-US" sz="2800" b="1" dirty="0">
                <a:solidFill>
                  <a:srgbClr val="FF0000"/>
                </a:solidFill>
              </a:rPr>
              <a:t>METAR KGGG 161753Z AUTO 14021G26 3/4SM</a:t>
            </a:r>
          </a:p>
          <a:p>
            <a:pPr marL="342242" indent="-342242">
              <a:buFont typeface="Arial" pitchFamily="34" charset="0"/>
              <a:buChar char="•"/>
            </a:pPr>
            <a:r>
              <a:rPr lang="en-US" sz="2800" b="1" dirty="0">
                <a:solidFill>
                  <a:srgbClr val="FF0000"/>
                </a:solidFill>
              </a:rPr>
              <a:t>+TSRA BR BKN008 OVC012CB 18/17 A2970 </a:t>
            </a:r>
            <a:r>
              <a:rPr lang="en-US" sz="2800" b="1" dirty="0" smtClean="0">
                <a:solidFill>
                  <a:srgbClr val="FF0000"/>
                </a:solidFill>
              </a:rPr>
              <a:t>RMK PRESFR</a:t>
            </a:r>
            <a:endParaRPr lang="en-US" sz="2800" b="1" dirty="0">
              <a:solidFill>
                <a:srgbClr val="FF0000"/>
              </a:solidFill>
            </a:endParaRPr>
          </a:p>
          <a:p>
            <a:pPr marL="342242" indent="-342242">
              <a:buFont typeface="Arial" pitchFamily="34" charset="0"/>
              <a:buChar char="•"/>
            </a:pPr>
            <a:r>
              <a:rPr lang="en-US" sz="2800" b="1" dirty="0"/>
              <a:t>A typical METAR report contains the following information in sequential order:</a:t>
            </a:r>
          </a:p>
          <a:p>
            <a:pPr marL="342242" indent="-342242">
              <a:buFont typeface="Arial" pitchFamily="34" charset="0"/>
              <a:buChar char="•"/>
            </a:pPr>
            <a:r>
              <a:rPr lang="en-US" sz="2800" b="1" dirty="0">
                <a:solidFill>
                  <a:srgbClr val="FF0000"/>
                </a:solidFill>
              </a:rPr>
              <a:t>1. Type of report</a:t>
            </a:r>
            <a:r>
              <a:rPr lang="en-US" sz="2800" b="1" dirty="0"/>
              <a:t>—there are two types of METAR reports. </a:t>
            </a:r>
            <a:endParaRPr lang="en-US" sz="2800" b="1" dirty="0" smtClean="0"/>
          </a:p>
          <a:p>
            <a:pPr marL="798519" lvl="1" indent="-342242">
              <a:buFont typeface="Arial" pitchFamily="34" charset="0"/>
              <a:buChar char="•"/>
            </a:pPr>
            <a:r>
              <a:rPr lang="en-US" sz="2800" b="1" dirty="0" smtClean="0"/>
              <a:t>routine transmitted </a:t>
            </a:r>
            <a:r>
              <a:rPr lang="en-US" sz="2800" b="1" dirty="0"/>
              <a:t>every hour. </a:t>
            </a:r>
            <a:endParaRPr lang="en-US" sz="2800" b="1" dirty="0" smtClean="0"/>
          </a:p>
          <a:p>
            <a:pPr marL="798519" lvl="1" indent="-342242">
              <a:buFont typeface="Arial" pitchFamily="34" charset="0"/>
              <a:buChar char="•"/>
            </a:pPr>
            <a:r>
              <a:rPr lang="en-US" sz="2800" b="1" dirty="0" smtClean="0"/>
              <a:t>special </a:t>
            </a:r>
            <a:r>
              <a:rPr lang="en-US" sz="2800" b="1" dirty="0"/>
              <a:t>report </a:t>
            </a:r>
            <a:r>
              <a:rPr lang="en-US" sz="2800" b="1" dirty="0" smtClean="0"/>
              <a:t>given </a:t>
            </a:r>
            <a:r>
              <a:rPr lang="en-US" sz="2800" b="1" dirty="0"/>
              <a:t>at any time to update </a:t>
            </a:r>
            <a:endParaRPr lang="en-US" sz="2800" b="1" dirty="0" smtClean="0"/>
          </a:p>
          <a:p>
            <a:pPr marL="342242" indent="-342242">
              <a:buFont typeface="Arial" pitchFamily="34" charset="0"/>
              <a:buChar char="•"/>
            </a:pPr>
            <a:r>
              <a:rPr lang="en-US" sz="2800" b="1" dirty="0" smtClean="0">
                <a:solidFill>
                  <a:srgbClr val="FF0000"/>
                </a:solidFill>
              </a:rPr>
              <a:t>2</a:t>
            </a:r>
            <a:r>
              <a:rPr lang="en-US" sz="2800" b="1" dirty="0">
                <a:solidFill>
                  <a:srgbClr val="FF0000"/>
                </a:solidFill>
              </a:rPr>
              <a:t>. Station </a:t>
            </a:r>
            <a:r>
              <a:rPr lang="en-US" sz="2800" b="1" dirty="0" smtClean="0">
                <a:solidFill>
                  <a:srgbClr val="FF0000"/>
                </a:solidFill>
              </a:rPr>
              <a:t>identifier </a:t>
            </a:r>
            <a:r>
              <a:rPr lang="en-US" sz="2800" b="1" dirty="0" smtClean="0"/>
              <a:t>—</a:t>
            </a:r>
            <a:r>
              <a:rPr lang="en-US" sz="2800" b="1" dirty="0"/>
              <a:t>a four-letter code as established by the International Civil Aviation Organization (ICAO</a:t>
            </a:r>
            <a:r>
              <a:rPr lang="en-US" sz="2800" b="1" dirty="0" smtClean="0"/>
              <a:t>).</a:t>
            </a:r>
            <a:endParaRPr lang="en-US" sz="2800" b="1" dirty="0"/>
          </a:p>
        </p:txBody>
      </p:sp>
    </p:spTree>
    <p:extLst>
      <p:ext uri="{BB962C8B-B14F-4D97-AF65-F5344CB8AC3E}">
        <p14:creationId xmlns:p14="http://schemas.microsoft.com/office/powerpoint/2010/main" val="1948706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Aviation Routine Weather Report (METAR)</a:t>
            </a:r>
            <a:endParaRPr lang="en-US" sz="4000" b="1" dirty="0"/>
          </a:p>
        </p:txBody>
      </p:sp>
      <p:sp>
        <p:nvSpPr>
          <p:cNvPr id="5" name="TextBox 4"/>
          <p:cNvSpPr txBox="1"/>
          <p:nvPr/>
        </p:nvSpPr>
        <p:spPr>
          <a:xfrm>
            <a:off x="0" y="1295400"/>
            <a:ext cx="8514522" cy="5693681"/>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3. Date and time of </a:t>
            </a:r>
            <a:r>
              <a:rPr lang="en-US" sz="2800" b="1" dirty="0" smtClean="0">
                <a:solidFill>
                  <a:srgbClr val="FF0000"/>
                </a:solidFill>
              </a:rPr>
              <a:t>report —</a:t>
            </a:r>
            <a:r>
              <a:rPr lang="en-US" sz="2800" b="1" dirty="0"/>
              <a:t>depicted in </a:t>
            </a:r>
            <a:r>
              <a:rPr lang="en-US" sz="2800" b="1" dirty="0">
                <a:solidFill>
                  <a:srgbClr val="FF0000"/>
                </a:solidFill>
              </a:rPr>
              <a:t>a six-digit group </a:t>
            </a:r>
            <a:r>
              <a:rPr lang="en-US" sz="2800" b="1" dirty="0"/>
              <a:t>(161753Z). </a:t>
            </a:r>
            <a:endParaRPr lang="en-US" sz="2800" b="1" dirty="0" smtClean="0"/>
          </a:p>
          <a:p>
            <a:pPr marL="342242" indent="-342242">
              <a:buFont typeface="Arial" pitchFamily="34" charset="0"/>
              <a:buChar char="•"/>
            </a:pPr>
            <a:r>
              <a:rPr lang="en-US" sz="2800" b="1" dirty="0" smtClean="0">
                <a:solidFill>
                  <a:srgbClr val="FF0000"/>
                </a:solidFill>
              </a:rPr>
              <a:t>4</a:t>
            </a:r>
            <a:r>
              <a:rPr lang="en-US" sz="2800" b="1" dirty="0">
                <a:solidFill>
                  <a:srgbClr val="FF0000"/>
                </a:solidFill>
              </a:rPr>
              <a:t>. </a:t>
            </a:r>
            <a:r>
              <a:rPr lang="en-US" sz="2800" b="1" dirty="0" smtClean="0">
                <a:solidFill>
                  <a:srgbClr val="FF0000"/>
                </a:solidFill>
              </a:rPr>
              <a:t>Modifier —</a:t>
            </a:r>
            <a:r>
              <a:rPr lang="en-US" sz="2800" b="1" dirty="0"/>
              <a:t>denotes that the METAR came from an automated source or that the report was corrected. </a:t>
            </a:r>
            <a:r>
              <a:rPr lang="en-US" sz="2800" b="1" dirty="0" smtClean="0"/>
              <a:t>“</a:t>
            </a:r>
            <a:r>
              <a:rPr lang="en-US" sz="2800" b="1" dirty="0"/>
              <a:t>COR” is used, </a:t>
            </a:r>
            <a:endParaRPr lang="en-US" sz="2800" b="1" dirty="0" smtClean="0"/>
          </a:p>
          <a:p>
            <a:pPr marL="342242" indent="-342242">
              <a:buFont typeface="Arial" pitchFamily="34" charset="0"/>
              <a:buChar char="•"/>
            </a:pPr>
            <a:r>
              <a:rPr lang="en-US" sz="2800" b="1" dirty="0" smtClean="0">
                <a:solidFill>
                  <a:srgbClr val="FF0000"/>
                </a:solidFill>
              </a:rPr>
              <a:t>Wind — reported </a:t>
            </a:r>
            <a:r>
              <a:rPr lang="en-US" sz="2800" b="1" dirty="0">
                <a:solidFill>
                  <a:srgbClr val="FF0000"/>
                </a:solidFill>
              </a:rPr>
              <a:t>with </a:t>
            </a:r>
            <a:r>
              <a:rPr lang="en-US" sz="2800" b="1" dirty="0" smtClean="0">
                <a:solidFill>
                  <a:srgbClr val="FF0000"/>
                </a:solidFill>
              </a:rPr>
              <a:t>six </a:t>
            </a:r>
            <a:r>
              <a:rPr lang="en-US" sz="2800" b="1" dirty="0">
                <a:solidFill>
                  <a:srgbClr val="FF0000"/>
                </a:solidFill>
              </a:rPr>
              <a:t>digits. </a:t>
            </a:r>
            <a:r>
              <a:rPr lang="en-US" sz="2800" b="1" dirty="0"/>
              <a:t>The first three digits indicate the direction the true wind is blowing in tens of degrees. If the wind is variable, it is reported as “VRB.” The last two digits indicate the speed of the wind in knots </a:t>
            </a:r>
            <a:r>
              <a:rPr lang="en-US" sz="2800" b="1" dirty="0" smtClean="0"/>
              <a:t>winds </a:t>
            </a:r>
            <a:r>
              <a:rPr lang="en-US" sz="2800" b="1" dirty="0"/>
              <a:t>are gusting, the letter “G” follows the wind speed (G26). After the letter “G,” the peak gust recorded is provided. </a:t>
            </a:r>
          </a:p>
        </p:txBody>
      </p:sp>
    </p:spTree>
    <p:extLst>
      <p:ext uri="{BB962C8B-B14F-4D97-AF65-F5344CB8AC3E}">
        <p14:creationId xmlns:p14="http://schemas.microsoft.com/office/powerpoint/2010/main" val="3986346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Aviation Routine Weather Report (METAR)</a:t>
            </a:r>
            <a:endParaRPr lang="en-US" sz="4000" b="1" dirty="0"/>
          </a:p>
        </p:txBody>
      </p:sp>
      <p:sp>
        <p:nvSpPr>
          <p:cNvPr id="5" name="TextBox 4"/>
          <p:cNvSpPr txBox="1"/>
          <p:nvPr/>
        </p:nvSpPr>
        <p:spPr>
          <a:xfrm>
            <a:off x="0" y="1295400"/>
            <a:ext cx="8514522" cy="526279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Visibility </a:t>
            </a:r>
            <a:r>
              <a:rPr lang="en-US" sz="2800" b="1" dirty="0" smtClean="0"/>
              <a:t>—</a:t>
            </a:r>
            <a:r>
              <a:rPr lang="en-US" sz="2800" b="1" dirty="0"/>
              <a:t>the prevailing visibility (¾ SM) is reported in statute miles as denoted by the letters “SM.” It is reported in both miles and fractions of miles. At times, runway visual range (RVR) is </a:t>
            </a:r>
            <a:r>
              <a:rPr lang="en-US" sz="2800" b="1" dirty="0" smtClean="0"/>
              <a:t>the </a:t>
            </a:r>
            <a:r>
              <a:rPr lang="en-US" sz="2800" b="1" dirty="0"/>
              <a:t>distance a pilot can see down the runway in a moving aircraft. </a:t>
            </a:r>
            <a:endParaRPr lang="en-US" sz="2800" b="1" dirty="0" smtClean="0"/>
          </a:p>
          <a:p>
            <a:pPr marL="342242" indent="-342242">
              <a:buFont typeface="Arial" pitchFamily="34" charset="0"/>
              <a:buChar char="•"/>
            </a:pPr>
            <a:r>
              <a:rPr lang="en-US" sz="2800" b="1" dirty="0" smtClean="0"/>
              <a:t>When </a:t>
            </a:r>
            <a:r>
              <a:rPr lang="en-US" sz="2800" b="1" dirty="0"/>
              <a:t>RVR is </a:t>
            </a:r>
            <a:r>
              <a:rPr lang="en-US" sz="2800" b="1" dirty="0" smtClean="0"/>
              <a:t>reported as R17L/1400FT</a:t>
            </a:r>
            <a:r>
              <a:rPr lang="en-US" sz="2800" b="1" dirty="0"/>
              <a:t>, it translates to a visual range of 1,400 feet on runway 17 left.</a:t>
            </a:r>
          </a:p>
          <a:p>
            <a:pPr marL="342242" indent="-342242">
              <a:buFont typeface="Arial" pitchFamily="34" charset="0"/>
              <a:buChar char="•"/>
            </a:pPr>
            <a:r>
              <a:rPr lang="en-US" sz="2800" b="1" dirty="0" smtClean="0">
                <a:solidFill>
                  <a:srgbClr val="FF0000"/>
                </a:solidFill>
              </a:rPr>
              <a:t>Weather —</a:t>
            </a:r>
            <a:r>
              <a:rPr lang="en-US" sz="2800" b="1" dirty="0"/>
              <a:t>can be broken down into two different categories: qualifiers and weather </a:t>
            </a:r>
            <a:r>
              <a:rPr lang="en-US" sz="2800" b="1" dirty="0" smtClean="0"/>
              <a:t>phenomenon</a:t>
            </a:r>
            <a:endParaRPr lang="en-US" sz="2800" b="1" dirty="0"/>
          </a:p>
        </p:txBody>
      </p:sp>
    </p:spTree>
    <p:extLst>
      <p:ext uri="{BB962C8B-B14F-4D97-AF65-F5344CB8AC3E}">
        <p14:creationId xmlns:p14="http://schemas.microsoft.com/office/powerpoint/2010/main" val="2047332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Aviation Routine Weather Report (METAR)</a:t>
            </a:r>
            <a:endParaRPr lang="en-US" sz="4000" b="1" dirty="0"/>
          </a:p>
        </p:txBody>
      </p:sp>
      <p:sp>
        <p:nvSpPr>
          <p:cNvPr id="5" name="TextBox 4"/>
          <p:cNvSpPr txBox="1"/>
          <p:nvPr/>
        </p:nvSpPr>
        <p:spPr>
          <a:xfrm>
            <a:off x="0" y="1260231"/>
            <a:ext cx="8514522"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Sky </a:t>
            </a:r>
            <a:r>
              <a:rPr lang="en-US" sz="2800" b="1" dirty="0" smtClean="0">
                <a:solidFill>
                  <a:srgbClr val="FF0000"/>
                </a:solidFill>
              </a:rPr>
              <a:t>condition —a </a:t>
            </a:r>
            <a:r>
              <a:rPr lang="en-US" sz="2800" b="1" dirty="0">
                <a:solidFill>
                  <a:srgbClr val="FF0000"/>
                </a:solidFill>
              </a:rPr>
              <a:t>three-digit number in hundreds of feet AGL. </a:t>
            </a:r>
            <a:endParaRPr lang="en-US" sz="2800" b="1" dirty="0" smtClean="0">
              <a:solidFill>
                <a:srgbClr val="FF0000"/>
              </a:solidFill>
            </a:endParaRPr>
          </a:p>
          <a:p>
            <a:pPr marL="342242" indent="-342242">
              <a:buFont typeface="Arial" pitchFamily="34" charset="0"/>
              <a:buChar char="•"/>
            </a:pPr>
            <a:r>
              <a:rPr lang="en-US" sz="2800" b="1" dirty="0" smtClean="0">
                <a:solidFill>
                  <a:srgbClr val="FF0000"/>
                </a:solidFill>
              </a:rPr>
              <a:t>Temperature </a:t>
            </a:r>
            <a:r>
              <a:rPr lang="en-US" sz="2800" b="1" dirty="0">
                <a:solidFill>
                  <a:srgbClr val="FF0000"/>
                </a:solidFill>
              </a:rPr>
              <a:t>and dew </a:t>
            </a:r>
            <a:r>
              <a:rPr lang="en-US" sz="2800" b="1" dirty="0" smtClean="0">
                <a:solidFill>
                  <a:srgbClr val="FF0000"/>
                </a:solidFill>
              </a:rPr>
              <a:t>point</a:t>
            </a:r>
          </a:p>
          <a:p>
            <a:pPr marL="342242" indent="-342242">
              <a:buFont typeface="Arial" pitchFamily="34" charset="0"/>
              <a:buChar char="•"/>
            </a:pPr>
            <a:r>
              <a:rPr lang="en-US" sz="2800" b="1" dirty="0" smtClean="0">
                <a:solidFill>
                  <a:srgbClr val="FF0000"/>
                </a:solidFill>
              </a:rPr>
              <a:t>Altimeter setting</a:t>
            </a:r>
          </a:p>
          <a:p>
            <a:pPr marL="342242" indent="-342242">
              <a:buFont typeface="Arial" pitchFamily="34" charset="0"/>
              <a:buChar char="•"/>
            </a:pPr>
            <a:r>
              <a:rPr lang="en-US" sz="2800" b="1" dirty="0" smtClean="0">
                <a:solidFill>
                  <a:srgbClr val="FF0000"/>
                </a:solidFill>
              </a:rPr>
              <a:t>Remarks—begins </a:t>
            </a:r>
            <a:r>
              <a:rPr lang="en-US" sz="2800" b="1" dirty="0">
                <a:solidFill>
                  <a:srgbClr val="FF0000"/>
                </a:solidFill>
              </a:rPr>
              <a:t>with the letters “RMK</a:t>
            </a:r>
            <a:r>
              <a:rPr lang="en-US" sz="2800" b="1" dirty="0" smtClean="0">
                <a:solidFill>
                  <a:srgbClr val="FF0000"/>
                </a:solidFill>
              </a:rPr>
              <a:t>.”</a:t>
            </a:r>
            <a:endParaRPr lang="en-US" sz="2800" b="1"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908" y="4010856"/>
            <a:ext cx="6315322" cy="284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013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Pilot Weather Report (PIREPs)</a:t>
            </a:r>
            <a:endParaRPr lang="en-US" sz="4000" b="1" dirty="0"/>
          </a:p>
        </p:txBody>
      </p:sp>
      <p:sp>
        <p:nvSpPr>
          <p:cNvPr id="5" name="TextBox 4"/>
          <p:cNvSpPr txBox="1"/>
          <p:nvPr/>
        </p:nvSpPr>
        <p:spPr>
          <a:xfrm>
            <a:off x="0" y="1260231"/>
            <a:ext cx="8514522"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PIREPs provide </a:t>
            </a:r>
            <a:r>
              <a:rPr lang="en-US" sz="2800" b="1" dirty="0"/>
              <a:t>valuable information regarding </a:t>
            </a:r>
            <a:r>
              <a:rPr lang="en-US" sz="2800" b="1" dirty="0">
                <a:solidFill>
                  <a:srgbClr val="FF0000"/>
                </a:solidFill>
              </a:rPr>
              <a:t>the conditions as they actually exist in the air, </a:t>
            </a:r>
            <a:r>
              <a:rPr lang="en-US" sz="2800" b="1" dirty="0"/>
              <a:t>which cannot be gathered from any other source. </a:t>
            </a:r>
            <a:endParaRPr lang="en-US" sz="2800" b="1" dirty="0" smtClean="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024" y="2847975"/>
            <a:ext cx="610108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028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Pilot Weather Report (PIREPs)</a:t>
            </a:r>
            <a:endParaRPr lang="en-US" sz="4000" b="1" dirty="0"/>
          </a:p>
        </p:txBody>
      </p:sp>
      <p:sp>
        <p:nvSpPr>
          <p:cNvPr id="5" name="TextBox 4"/>
          <p:cNvSpPr txBox="1"/>
          <p:nvPr/>
        </p:nvSpPr>
        <p:spPr>
          <a:xfrm>
            <a:off x="0" y="1260231"/>
            <a:ext cx="85145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Pilots </a:t>
            </a:r>
            <a:r>
              <a:rPr lang="en-US" sz="2800" b="1" dirty="0">
                <a:solidFill>
                  <a:srgbClr val="FF0000"/>
                </a:solidFill>
              </a:rPr>
              <a:t>can </a:t>
            </a:r>
            <a:r>
              <a:rPr lang="en-US" sz="2800" b="1" dirty="0" smtClean="0">
                <a:solidFill>
                  <a:srgbClr val="FF0000"/>
                </a:solidFill>
              </a:rPr>
              <a:t>confirm</a:t>
            </a:r>
          </a:p>
          <a:p>
            <a:pPr marL="798519" lvl="1" indent="-342242">
              <a:buFont typeface="Arial" pitchFamily="34" charset="0"/>
              <a:buChar char="•"/>
            </a:pPr>
            <a:r>
              <a:rPr lang="en-US" sz="2800" b="1" dirty="0" smtClean="0">
                <a:solidFill>
                  <a:srgbClr val="FF0000"/>
                </a:solidFill>
              </a:rPr>
              <a:t>height </a:t>
            </a:r>
            <a:r>
              <a:rPr lang="en-US" sz="2800" b="1" dirty="0">
                <a:solidFill>
                  <a:srgbClr val="FF0000"/>
                </a:solidFill>
              </a:rPr>
              <a:t>of </a:t>
            </a:r>
            <a:r>
              <a:rPr lang="en-US" sz="2800" b="1" dirty="0" smtClean="0">
                <a:solidFill>
                  <a:srgbClr val="FF0000"/>
                </a:solidFill>
              </a:rPr>
              <a:t>bases</a:t>
            </a:r>
          </a:p>
          <a:p>
            <a:pPr marL="798519" lvl="1" indent="-342242">
              <a:buFont typeface="Arial" pitchFamily="34" charset="0"/>
              <a:buChar char="•"/>
            </a:pPr>
            <a:r>
              <a:rPr lang="en-US" sz="2800" b="1" dirty="0" smtClean="0">
                <a:solidFill>
                  <a:srgbClr val="FF0000"/>
                </a:solidFill>
              </a:rPr>
              <a:t>tops </a:t>
            </a:r>
            <a:r>
              <a:rPr lang="en-US" sz="2800" b="1" dirty="0">
                <a:solidFill>
                  <a:srgbClr val="FF0000"/>
                </a:solidFill>
              </a:rPr>
              <a:t>of clouds, </a:t>
            </a:r>
            <a:endParaRPr lang="en-US" sz="2800" b="1" dirty="0" smtClean="0">
              <a:solidFill>
                <a:srgbClr val="FF0000"/>
              </a:solidFill>
            </a:endParaRPr>
          </a:p>
          <a:p>
            <a:pPr marL="798519" lvl="1" indent="-342242">
              <a:buFont typeface="Arial" pitchFamily="34" charset="0"/>
              <a:buChar char="•"/>
            </a:pPr>
            <a:r>
              <a:rPr lang="en-US" sz="2800" b="1" dirty="0" smtClean="0">
                <a:solidFill>
                  <a:srgbClr val="FF0000"/>
                </a:solidFill>
              </a:rPr>
              <a:t>locations </a:t>
            </a:r>
            <a:r>
              <a:rPr lang="en-US" sz="2800" b="1" dirty="0">
                <a:solidFill>
                  <a:srgbClr val="FF0000"/>
                </a:solidFill>
              </a:rPr>
              <a:t>of wind shear and </a:t>
            </a:r>
            <a:r>
              <a:rPr lang="en-US" sz="2800" b="1" dirty="0" smtClean="0">
                <a:solidFill>
                  <a:srgbClr val="FF0000"/>
                </a:solidFill>
              </a:rPr>
              <a:t>turbulence</a:t>
            </a:r>
          </a:p>
          <a:p>
            <a:pPr marL="798519" lvl="1" indent="-342242">
              <a:buFont typeface="Arial" pitchFamily="34" charset="0"/>
              <a:buChar char="•"/>
            </a:pPr>
            <a:r>
              <a:rPr lang="en-US" sz="2800" b="1" dirty="0" smtClean="0">
                <a:solidFill>
                  <a:srgbClr val="FF0000"/>
                </a:solidFill>
              </a:rPr>
              <a:t>location </a:t>
            </a:r>
            <a:r>
              <a:rPr lang="en-US" sz="2800" b="1" dirty="0">
                <a:solidFill>
                  <a:srgbClr val="FF0000"/>
                </a:solidFill>
              </a:rPr>
              <a:t>of inflight icing.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t>When </a:t>
            </a:r>
            <a:r>
              <a:rPr lang="en-US" sz="2800" b="1" dirty="0"/>
              <a:t>unexpected weather conditions are encountered, pilots are encouraged to make a report to a FSS or ATC. </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936212"/>
            <a:ext cx="2819400" cy="171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64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Terminal Aerodrome Forecasts (TAF)</a:t>
            </a:r>
            <a:endParaRPr lang="en-US" sz="4000" b="1" dirty="0"/>
          </a:p>
        </p:txBody>
      </p:sp>
      <p:sp>
        <p:nvSpPr>
          <p:cNvPr id="5" name="TextBox 4"/>
          <p:cNvSpPr txBox="1"/>
          <p:nvPr/>
        </p:nvSpPr>
        <p:spPr>
          <a:xfrm>
            <a:off x="0" y="1260231"/>
            <a:ext cx="85145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A TAF is a report established for the five statute mile radius around an airport. </a:t>
            </a:r>
            <a:endParaRPr lang="en-US" sz="2800" b="1" dirty="0" smtClean="0">
              <a:solidFill>
                <a:srgbClr val="FF0000"/>
              </a:solidFill>
            </a:endParaRPr>
          </a:p>
          <a:p>
            <a:pPr marL="342242" indent="-342242">
              <a:buFont typeface="Arial" pitchFamily="34" charset="0"/>
              <a:buChar char="•"/>
            </a:pPr>
            <a:r>
              <a:rPr lang="en-US" sz="2800" b="1" dirty="0" smtClean="0"/>
              <a:t>TAF </a:t>
            </a:r>
            <a:r>
              <a:rPr lang="en-US" sz="2800" b="1" dirty="0"/>
              <a:t>reports are usually given for larger airports. </a:t>
            </a:r>
            <a:endParaRPr lang="en-US" sz="2800" b="1" dirty="0" smtClean="0"/>
          </a:p>
          <a:p>
            <a:pPr marL="342242" indent="-342242">
              <a:buFont typeface="Arial" pitchFamily="34" charset="0"/>
              <a:buChar char="•"/>
            </a:pPr>
            <a:r>
              <a:rPr lang="en-US" sz="2800" b="1" dirty="0" smtClean="0">
                <a:solidFill>
                  <a:srgbClr val="FF0000"/>
                </a:solidFill>
              </a:rPr>
              <a:t>TAF </a:t>
            </a:r>
            <a:r>
              <a:rPr lang="en-US" sz="2800" b="1" dirty="0">
                <a:solidFill>
                  <a:srgbClr val="FF0000"/>
                </a:solidFill>
              </a:rPr>
              <a:t>is valid for a 30-hour time period, and is updated four times a day at 0000Z, 0600Z, 1200Z, and 1800Z. </a:t>
            </a:r>
            <a:endParaRPr lang="en-US" sz="2800" b="1" dirty="0" smtClean="0">
              <a:solidFill>
                <a:srgbClr val="FF0000"/>
              </a:solidFill>
            </a:endParaRPr>
          </a:p>
          <a:p>
            <a:pPr marL="342242" indent="-342242">
              <a:buFont typeface="Arial" pitchFamily="34" charset="0"/>
              <a:buChar char="•"/>
            </a:pPr>
            <a:r>
              <a:rPr lang="en-US" sz="2800" b="1" dirty="0" smtClean="0"/>
              <a:t>The </a:t>
            </a:r>
            <a:r>
              <a:rPr lang="en-US" sz="2800" b="1" dirty="0"/>
              <a:t>TAF utilizes the same descriptors and abbreviations as used in the METAR report. </a:t>
            </a:r>
          </a:p>
        </p:txBody>
      </p:sp>
    </p:spTree>
    <p:extLst>
      <p:ext uri="{BB962C8B-B14F-4D97-AF65-F5344CB8AC3E}">
        <p14:creationId xmlns:p14="http://schemas.microsoft.com/office/powerpoint/2010/main" val="1789836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Terminal Aerodrome Forecasts (TAF)</a:t>
            </a:r>
            <a:endParaRPr lang="en-US" sz="4000" b="1" dirty="0"/>
          </a:p>
        </p:txBody>
      </p:sp>
      <p:sp>
        <p:nvSpPr>
          <p:cNvPr id="5" name="TextBox 4"/>
          <p:cNvSpPr txBox="1"/>
          <p:nvPr/>
        </p:nvSpPr>
        <p:spPr>
          <a:xfrm>
            <a:off x="0" y="1260231"/>
            <a:ext cx="8514522" cy="3539245"/>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t>1. Type of </a:t>
            </a:r>
            <a:r>
              <a:rPr lang="en-US" sz="2800" b="1" dirty="0" smtClean="0"/>
              <a:t>report—</a:t>
            </a:r>
          </a:p>
          <a:p>
            <a:pPr marL="342242" indent="-342242">
              <a:buFont typeface="Arial" pitchFamily="34" charset="0"/>
              <a:buChar char="•"/>
            </a:pPr>
            <a:r>
              <a:rPr lang="en-US" sz="2800" b="1" dirty="0" smtClean="0"/>
              <a:t>2</a:t>
            </a:r>
            <a:r>
              <a:rPr lang="en-US" sz="2800" b="1" dirty="0"/>
              <a:t>. ICAO station </a:t>
            </a:r>
            <a:r>
              <a:rPr lang="en-US" sz="2800" b="1" dirty="0" smtClean="0"/>
              <a:t>identifier—</a:t>
            </a:r>
          </a:p>
          <a:p>
            <a:pPr marL="342242" indent="-342242">
              <a:buFont typeface="Arial" pitchFamily="34" charset="0"/>
              <a:buChar char="•"/>
            </a:pPr>
            <a:r>
              <a:rPr lang="en-US" sz="2800" b="1" dirty="0" smtClean="0"/>
              <a:t>3</a:t>
            </a:r>
            <a:r>
              <a:rPr lang="en-US" sz="2800" b="1" dirty="0"/>
              <a:t>. Date and time of </a:t>
            </a:r>
            <a:r>
              <a:rPr lang="en-US" sz="2800" b="1" dirty="0" smtClean="0"/>
              <a:t>origin—</a:t>
            </a:r>
          </a:p>
          <a:p>
            <a:pPr marL="342242" indent="-342242">
              <a:buFont typeface="Arial" pitchFamily="34" charset="0"/>
              <a:buChar char="•"/>
            </a:pPr>
            <a:r>
              <a:rPr lang="en-US" sz="2800" b="1" dirty="0" smtClean="0"/>
              <a:t>4</a:t>
            </a:r>
            <a:r>
              <a:rPr lang="en-US" sz="2800" b="1" dirty="0"/>
              <a:t>. Valid period date and </a:t>
            </a:r>
            <a:r>
              <a:rPr lang="en-US" sz="2800" b="1" dirty="0" smtClean="0"/>
              <a:t>time—</a:t>
            </a:r>
          </a:p>
          <a:p>
            <a:pPr marL="342242" indent="-342242">
              <a:buFont typeface="Arial" pitchFamily="34" charset="0"/>
              <a:buChar char="•"/>
            </a:pPr>
            <a:r>
              <a:rPr lang="en-US" sz="2800" b="1" dirty="0"/>
              <a:t>5. Forecast </a:t>
            </a:r>
            <a:r>
              <a:rPr lang="en-US" sz="2800" b="1" dirty="0" smtClean="0"/>
              <a:t>wind—</a:t>
            </a:r>
          </a:p>
          <a:p>
            <a:pPr marL="342242" indent="-342242">
              <a:buFont typeface="Arial" pitchFamily="34" charset="0"/>
              <a:buChar char="•"/>
            </a:pPr>
            <a:r>
              <a:rPr lang="en-US" sz="2800" b="1" dirty="0" smtClean="0"/>
              <a:t>6</a:t>
            </a:r>
            <a:r>
              <a:rPr lang="en-US" sz="2800" b="1" dirty="0"/>
              <a:t>. Forecast </a:t>
            </a:r>
            <a:r>
              <a:rPr lang="en-US" sz="2800" b="1" dirty="0" smtClean="0"/>
              <a:t>visibility—</a:t>
            </a:r>
          </a:p>
          <a:p>
            <a:pPr marL="342242" indent="-342242">
              <a:buFont typeface="Arial" pitchFamily="34" charset="0"/>
              <a:buChar char="•"/>
            </a:pPr>
            <a:r>
              <a:rPr lang="en-US" sz="2800" b="1" dirty="0" smtClean="0"/>
              <a:t>7</a:t>
            </a:r>
            <a:r>
              <a:rPr lang="en-US" sz="2800" b="1" dirty="0"/>
              <a:t>. Forecast significant </a:t>
            </a:r>
            <a:r>
              <a:rPr lang="en-US" sz="2800" b="1" dirty="0" smtClean="0"/>
              <a:t>weather—</a:t>
            </a:r>
          </a:p>
          <a:p>
            <a:pPr marL="342242" indent="-342242">
              <a:buFont typeface="Arial" pitchFamily="34" charset="0"/>
              <a:buChar char="•"/>
            </a:pPr>
            <a:r>
              <a:rPr lang="en-US" sz="2800" b="1" dirty="0" smtClean="0"/>
              <a:t>8</a:t>
            </a:r>
            <a:r>
              <a:rPr lang="en-US" sz="2800" b="1" dirty="0"/>
              <a:t>. Forecast sky </a:t>
            </a:r>
            <a:r>
              <a:rPr lang="en-US" sz="2800" b="1" dirty="0" smtClean="0"/>
              <a:t>condition—</a:t>
            </a:r>
            <a:endParaRPr lang="en-US" sz="2800" b="1" dirty="0"/>
          </a:p>
        </p:txBody>
      </p:sp>
    </p:spTree>
    <p:extLst>
      <p:ext uri="{BB962C8B-B14F-4D97-AF65-F5344CB8AC3E}">
        <p14:creationId xmlns:p14="http://schemas.microsoft.com/office/powerpoint/2010/main" val="2864334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Terminal Aerodrome Forecasts (TAF)</a:t>
            </a:r>
            <a:endParaRPr lang="en-US" sz="4000" b="1" dirty="0"/>
          </a:p>
        </p:txBody>
      </p:sp>
      <p:sp>
        <p:nvSpPr>
          <p:cNvPr id="5" name="TextBox 4"/>
          <p:cNvSpPr txBox="1"/>
          <p:nvPr/>
        </p:nvSpPr>
        <p:spPr>
          <a:xfrm>
            <a:off x="0" y="1260231"/>
            <a:ext cx="8514522" cy="483190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9. Forecast </a:t>
            </a:r>
            <a:r>
              <a:rPr lang="en-US" sz="2800" b="1" dirty="0"/>
              <a:t>change </a:t>
            </a:r>
            <a:r>
              <a:rPr lang="en-US" sz="2800" b="1" dirty="0" smtClean="0"/>
              <a:t>group—from </a:t>
            </a:r>
            <a:r>
              <a:rPr lang="en-US" sz="2800" b="1" dirty="0"/>
              <a:t>(FM), becoming (BECMG), and temporary (TEMPO). “FM” is used when a rapid and significant change, usually within an hour, is expected. “BECMG” is used when a gradual change in the weather is expected over a period of no more than 2 hours. “TEMPO” is used for temporary fluctuations of weather, expected to last less than one hour</a:t>
            </a:r>
            <a:r>
              <a:rPr lang="en-US" sz="2800" b="1" dirty="0" smtClean="0"/>
              <a:t>.</a:t>
            </a:r>
          </a:p>
          <a:p>
            <a:pPr marL="342242" indent="-342242">
              <a:buFont typeface="Arial" pitchFamily="34" charset="0"/>
              <a:buChar char="•"/>
            </a:pPr>
            <a:endParaRPr lang="en-US" sz="2800" b="1" dirty="0"/>
          </a:p>
          <a:p>
            <a:pPr marL="342242" indent="-342242">
              <a:buFont typeface="Arial" pitchFamily="34" charset="0"/>
              <a:buChar char="•"/>
            </a:pPr>
            <a:r>
              <a:rPr lang="en-US" sz="2800" b="1" dirty="0"/>
              <a:t>10. Probability </a:t>
            </a:r>
            <a:r>
              <a:rPr lang="en-US" sz="2800" b="1" dirty="0" smtClean="0"/>
              <a:t>forecast—</a:t>
            </a:r>
            <a:endParaRPr lang="en-US" sz="2800" b="1" dirty="0"/>
          </a:p>
        </p:txBody>
      </p:sp>
    </p:spTree>
    <p:extLst>
      <p:ext uri="{BB962C8B-B14F-4D97-AF65-F5344CB8AC3E}">
        <p14:creationId xmlns:p14="http://schemas.microsoft.com/office/powerpoint/2010/main" val="476686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SIGMET</a:t>
            </a:r>
            <a:endParaRPr lang="en-US" sz="4000" b="1" dirty="0"/>
          </a:p>
        </p:txBody>
      </p:sp>
      <p:sp>
        <p:nvSpPr>
          <p:cNvPr id="5" name="TextBox 4"/>
          <p:cNvSpPr txBox="1"/>
          <p:nvPr/>
        </p:nvSpPr>
        <p:spPr>
          <a:xfrm>
            <a:off x="0" y="1260231"/>
            <a:ext cx="8514522"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SIGMETs (WSs) are inflight advisories </a:t>
            </a:r>
            <a:r>
              <a:rPr lang="en-US" sz="2800" b="1" dirty="0"/>
              <a:t>concerning </a:t>
            </a:r>
            <a:r>
              <a:rPr lang="en-US" sz="2800" b="1" dirty="0">
                <a:solidFill>
                  <a:srgbClr val="FF0000"/>
                </a:solidFill>
              </a:rPr>
              <a:t>non-convective weather </a:t>
            </a:r>
            <a:r>
              <a:rPr lang="en-US" sz="2800" b="1" dirty="0"/>
              <a:t>that is</a:t>
            </a:r>
            <a:r>
              <a:rPr lang="en-US" sz="2800" b="1" dirty="0">
                <a:solidFill>
                  <a:srgbClr val="FF0000"/>
                </a:solidFill>
              </a:rPr>
              <a:t> potentially hazardous to all aircraft.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124200"/>
            <a:ext cx="5181600" cy="352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602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Fog</a:t>
            </a:r>
            <a:endParaRPr lang="en-US" sz="4000" b="1" dirty="0"/>
          </a:p>
        </p:txBody>
      </p:sp>
      <p:sp>
        <p:nvSpPr>
          <p:cNvPr id="5" name="TextBox 4"/>
          <p:cNvSpPr txBox="1"/>
          <p:nvPr/>
        </p:nvSpPr>
        <p:spPr>
          <a:xfrm>
            <a:off x="19878" y="1143000"/>
            <a:ext cx="4704522" cy="3539245"/>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When </a:t>
            </a:r>
            <a:r>
              <a:rPr lang="en-US" sz="2800" b="1" dirty="0">
                <a:solidFill>
                  <a:srgbClr val="FF0000"/>
                </a:solidFill>
              </a:rPr>
              <a:t>a layer of warm, moist air moves over a cold surface, advection fog is likely to occur. </a:t>
            </a:r>
            <a:endParaRPr lang="en-US" sz="2800" b="1" dirty="0" smtClean="0">
              <a:solidFill>
                <a:srgbClr val="FF0000"/>
              </a:solidFill>
            </a:endParaRPr>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000000"/>
                </a:solidFill>
              </a:rPr>
              <a:t>Unlike </a:t>
            </a:r>
            <a:r>
              <a:rPr lang="en-US" sz="2800" b="1" dirty="0">
                <a:solidFill>
                  <a:srgbClr val="000000"/>
                </a:solidFill>
              </a:rPr>
              <a:t>radiation fog, wind is required to form advection fog. </a:t>
            </a:r>
            <a:endParaRPr lang="en-US" sz="2800" b="1" dirty="0" smtClean="0">
              <a:solidFill>
                <a:srgbClr val="00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89053"/>
            <a:ext cx="3767137" cy="2593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245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Convective Significant Meteorological Information (WST)</a:t>
            </a:r>
            <a:endParaRPr lang="en-US" sz="4000" b="1" dirty="0"/>
          </a:p>
        </p:txBody>
      </p:sp>
      <p:sp>
        <p:nvSpPr>
          <p:cNvPr id="5" name="TextBox 4"/>
          <p:cNvSpPr txBox="1"/>
          <p:nvPr/>
        </p:nvSpPr>
        <p:spPr>
          <a:xfrm>
            <a:off x="0" y="1260231"/>
            <a:ext cx="85145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Convective </a:t>
            </a:r>
            <a:r>
              <a:rPr lang="en-US" sz="2800" b="1" dirty="0">
                <a:solidFill>
                  <a:srgbClr val="FF0000"/>
                </a:solidFill>
              </a:rPr>
              <a:t>SIGMETs are issued for severe thunderstorms with surface winds greater than 50 knots, hail at the surface greater than or equal to ¾ inch in diameter, or tornadoes. </a:t>
            </a:r>
            <a:endParaRPr lang="en-US" sz="2800" b="1" dirty="0" smtClean="0">
              <a:solidFill>
                <a:srgbClr val="FF0000"/>
              </a:solidFill>
            </a:endParaRPr>
          </a:p>
          <a:p>
            <a:pPr marL="342242" indent="-342242">
              <a:buFont typeface="Arial" pitchFamily="34" charset="0"/>
              <a:buChar char="•"/>
            </a:pPr>
            <a:endParaRPr lang="en-US" sz="2800" b="1" dirty="0" smtClean="0">
              <a:solidFill>
                <a:srgbClr val="FF0000"/>
              </a:solidFill>
            </a:endParaRPr>
          </a:p>
          <a:p>
            <a:pPr marL="342242" indent="-342242">
              <a:buFont typeface="Arial" pitchFamily="34" charset="0"/>
              <a:buChar char="•"/>
            </a:pPr>
            <a:r>
              <a:rPr lang="en-US" sz="2800" b="1" dirty="0" smtClean="0"/>
              <a:t>They </a:t>
            </a:r>
            <a:r>
              <a:rPr lang="en-US" sz="2800" b="1" dirty="0"/>
              <a:t>are also issued to advise pilots of embedded thunderstorms, lines of thunderstorms, or thunderstorms with heavy </a:t>
            </a:r>
            <a:r>
              <a:rPr lang="en-US" sz="2800" b="1" dirty="0" smtClean="0"/>
              <a:t>precipitation</a:t>
            </a:r>
            <a:endParaRPr lang="en-US" sz="2800" b="1" dirty="0"/>
          </a:p>
        </p:txBody>
      </p:sp>
    </p:spTree>
    <p:extLst>
      <p:ext uri="{BB962C8B-B14F-4D97-AF65-F5344CB8AC3E}">
        <p14:creationId xmlns:p14="http://schemas.microsoft.com/office/powerpoint/2010/main" val="4256934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Winds and Temperature Aloft Forecast (FD)</a:t>
            </a:r>
            <a:endParaRPr lang="en-US" sz="4000" b="1" dirty="0"/>
          </a:p>
        </p:txBody>
      </p:sp>
      <p:sp>
        <p:nvSpPr>
          <p:cNvPr id="5" name="TextBox 4"/>
          <p:cNvSpPr txBox="1"/>
          <p:nvPr/>
        </p:nvSpPr>
        <p:spPr>
          <a:xfrm>
            <a:off x="0" y="1260231"/>
            <a:ext cx="8514522"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Winds and temperatures aloft forecasts (FD) </a:t>
            </a:r>
            <a:r>
              <a:rPr lang="en-US" sz="2800" b="1" dirty="0"/>
              <a:t>provide wind and temperature forecasts </a:t>
            </a:r>
            <a:r>
              <a:rPr lang="en-US" sz="2800" b="1" dirty="0">
                <a:solidFill>
                  <a:srgbClr val="FF0000"/>
                </a:solidFill>
              </a:rPr>
              <a:t>for specific locations </a:t>
            </a:r>
            <a:endParaRPr lang="en-US" sz="2800" b="1" dirty="0" smtClean="0">
              <a:solidFill>
                <a:srgbClr val="FF0000"/>
              </a:solidFill>
            </a:endParaRPr>
          </a:p>
          <a:p>
            <a:pPr marL="342242" indent="-342242">
              <a:buFont typeface="Arial" pitchFamily="34" charset="0"/>
              <a:buChar char="•"/>
            </a:pPr>
            <a:r>
              <a:rPr lang="en-US" sz="2800" b="1" dirty="0" smtClean="0"/>
              <a:t>Wind </a:t>
            </a:r>
            <a:r>
              <a:rPr lang="en-US" sz="2800" b="1" dirty="0"/>
              <a:t>direction is always in reference to true north and wind speed is given in knots. </a:t>
            </a:r>
            <a:endParaRPr lang="en-US" sz="2800" b="1" dirty="0" smtClean="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20" y="3810000"/>
            <a:ext cx="8742153" cy="276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176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Winds and Temperature Aloft Forecast (FD)</a:t>
            </a:r>
            <a:endParaRPr lang="en-US" sz="4000" b="1" dirty="0"/>
          </a:p>
        </p:txBody>
      </p:sp>
      <p:sp>
        <p:nvSpPr>
          <p:cNvPr id="5" name="TextBox 4"/>
          <p:cNvSpPr txBox="1"/>
          <p:nvPr/>
        </p:nvSpPr>
        <p:spPr>
          <a:xfrm>
            <a:off x="0" y="1260231"/>
            <a:ext cx="8514522" cy="2246583"/>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The </a:t>
            </a:r>
            <a:r>
              <a:rPr lang="en-US" sz="2800" b="1" dirty="0"/>
              <a:t>temperature is given in degrees Celsius. </a:t>
            </a:r>
            <a:endParaRPr lang="en-US" sz="2800" b="1" dirty="0" smtClean="0"/>
          </a:p>
          <a:p>
            <a:pPr marL="342242" indent="-342242">
              <a:buFont typeface="Arial" pitchFamily="34" charset="0"/>
              <a:buChar char="•"/>
            </a:pPr>
            <a:endParaRPr lang="en-US" sz="2800" b="1" dirty="0">
              <a:solidFill>
                <a:srgbClr val="FF0000"/>
              </a:solidFill>
            </a:endParaRPr>
          </a:p>
          <a:p>
            <a:pPr marL="342242" indent="-342242">
              <a:buFont typeface="Arial" pitchFamily="34" charset="0"/>
              <a:buChar char="•"/>
            </a:pPr>
            <a:r>
              <a:rPr lang="en-US" sz="2800" b="1" dirty="0" smtClean="0">
                <a:solidFill>
                  <a:srgbClr val="FF0000"/>
                </a:solidFill>
              </a:rPr>
              <a:t>When </a:t>
            </a:r>
            <a:r>
              <a:rPr lang="en-US" sz="2800" b="1" dirty="0">
                <a:solidFill>
                  <a:srgbClr val="FF0000"/>
                </a:solidFill>
              </a:rPr>
              <a:t>the forecast wind speed is calm or less than 5 knots, the data group is coded “9900,” which means light and variable. </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86188"/>
            <a:ext cx="8019910" cy="253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749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Weather Depiction Chart</a:t>
            </a:r>
            <a:endParaRPr lang="en-US" sz="4000" b="1" dirty="0"/>
          </a:p>
        </p:txBody>
      </p:sp>
      <p:sp>
        <p:nvSpPr>
          <p:cNvPr id="5" name="TextBox 4"/>
          <p:cNvSpPr txBox="1"/>
          <p:nvPr/>
        </p:nvSpPr>
        <p:spPr>
          <a:xfrm>
            <a:off x="0" y="1260231"/>
            <a:ext cx="8514522"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a:solidFill>
                  <a:srgbClr val="FF0000"/>
                </a:solidFill>
              </a:rPr>
              <a:t>A weather depiction chart </a:t>
            </a:r>
            <a:r>
              <a:rPr lang="en-US" sz="2800" b="1" dirty="0"/>
              <a:t>details</a:t>
            </a:r>
            <a:r>
              <a:rPr lang="en-US" sz="2800" b="1" dirty="0">
                <a:solidFill>
                  <a:srgbClr val="FF0000"/>
                </a:solidFill>
              </a:rPr>
              <a:t> surface conditions </a:t>
            </a:r>
            <a:r>
              <a:rPr lang="en-US" sz="2800" b="1" dirty="0"/>
              <a:t>as derived </a:t>
            </a:r>
            <a:r>
              <a:rPr lang="en-US" sz="2800" b="1" dirty="0">
                <a:solidFill>
                  <a:srgbClr val="FF0000"/>
                </a:solidFill>
              </a:rPr>
              <a:t>from METAR and other surface observations. </a:t>
            </a:r>
            <a:endParaRPr lang="en-US" sz="2800" b="1" dirty="0" smtClean="0">
              <a:solidFill>
                <a:srgbClr val="FF0000"/>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33837"/>
            <a:ext cx="6419850" cy="410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809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Weather Depiction Chart</a:t>
            </a:r>
            <a:endParaRPr lang="en-US" sz="4000" b="1" dirty="0"/>
          </a:p>
        </p:txBody>
      </p:sp>
      <p:sp>
        <p:nvSpPr>
          <p:cNvPr id="5" name="TextBox 4"/>
          <p:cNvSpPr txBox="1"/>
          <p:nvPr/>
        </p:nvSpPr>
        <p:spPr>
          <a:xfrm>
            <a:off x="0" y="1260231"/>
            <a:ext cx="8514522"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Prepared </a:t>
            </a:r>
            <a:r>
              <a:rPr lang="en-US" sz="2800" b="1" dirty="0"/>
              <a:t>and transmitted by computer every 3 hours beginning at 0100Z time, and is valid at the time of the plotted data. </a:t>
            </a:r>
            <a:endParaRPr lang="en-US" sz="2800" b="1" dirty="0" smtClean="0"/>
          </a:p>
          <a:p>
            <a:pPr marL="342242" indent="-342242">
              <a:buFont typeface="Arial" pitchFamily="34" charset="0"/>
              <a:buChar char="•"/>
            </a:pPr>
            <a:r>
              <a:rPr lang="en-US" sz="2800" b="1" dirty="0" smtClean="0">
                <a:solidFill>
                  <a:srgbClr val="FF0000"/>
                </a:solidFill>
              </a:rPr>
              <a:t>It </a:t>
            </a:r>
            <a:r>
              <a:rPr lang="en-US" sz="2800" b="1" dirty="0">
                <a:solidFill>
                  <a:srgbClr val="FF0000"/>
                </a:solidFill>
              </a:rPr>
              <a:t>is designed to be used for flight planning by giving an overall picture of the weather across the United States.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12609"/>
            <a:ext cx="5200650" cy="332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6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Weather Depiction Chart</a:t>
            </a:r>
            <a:endParaRPr lang="en-US" sz="4000" b="1" dirty="0"/>
          </a:p>
        </p:txBody>
      </p:sp>
      <p:sp>
        <p:nvSpPr>
          <p:cNvPr id="5" name="TextBox 4"/>
          <p:cNvSpPr txBox="1"/>
          <p:nvPr/>
        </p:nvSpPr>
        <p:spPr>
          <a:xfrm>
            <a:off x="0" y="1260231"/>
            <a:ext cx="8514522"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Provides </a:t>
            </a:r>
            <a:r>
              <a:rPr lang="en-US" sz="2800" b="1" dirty="0">
                <a:solidFill>
                  <a:srgbClr val="FF0000"/>
                </a:solidFill>
              </a:rPr>
              <a:t>a graphic display of IFR, VFR, and MVFR (marginal VFR) weather. </a:t>
            </a:r>
            <a:endParaRPr lang="en-US" sz="2800" b="1" dirty="0" smtClean="0">
              <a:solidFill>
                <a:srgbClr val="FF0000"/>
              </a:solidFill>
            </a:endParaRPr>
          </a:p>
          <a:p>
            <a:pPr marL="342242" indent="-342242">
              <a:buFont typeface="Arial" pitchFamily="34" charset="0"/>
              <a:buChar char="•"/>
            </a:pPr>
            <a:r>
              <a:rPr lang="en-US" sz="2800" b="1" dirty="0" smtClean="0"/>
              <a:t>Areas </a:t>
            </a:r>
            <a:r>
              <a:rPr lang="en-US" sz="2800" b="1" dirty="0"/>
              <a:t>of IFR conditions (ceilings less than 1,000 feet and visibility less than three miles) are shown by a hatched area outlined by a smooth line. </a:t>
            </a:r>
            <a:endParaRPr lang="en-US" sz="28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61283"/>
            <a:ext cx="5124449" cy="3273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8597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Weather Depiction Chart</a:t>
            </a:r>
            <a:endParaRPr lang="en-US" sz="4000" b="1" dirty="0"/>
          </a:p>
        </p:txBody>
      </p:sp>
      <p:sp>
        <p:nvSpPr>
          <p:cNvPr id="5" name="TextBox 4"/>
          <p:cNvSpPr txBox="1"/>
          <p:nvPr/>
        </p:nvSpPr>
        <p:spPr>
          <a:xfrm>
            <a:off x="0" y="1260231"/>
            <a:ext cx="8514522"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MVFR </a:t>
            </a:r>
            <a:r>
              <a:rPr lang="en-US" sz="2800" b="1" dirty="0"/>
              <a:t>regions (ceilings 1,000 to 3,000 feet, visibility 3 to 5 miles) are shown by a </a:t>
            </a:r>
            <a:r>
              <a:rPr lang="en-US" sz="2800" b="1" dirty="0" err="1"/>
              <a:t>nonhatched</a:t>
            </a:r>
            <a:r>
              <a:rPr lang="en-US" sz="2800" b="1" dirty="0"/>
              <a:t> area outlined by a smooth line. </a:t>
            </a:r>
            <a:endParaRPr lang="en-US" sz="2800" b="1" dirty="0" smtClean="0"/>
          </a:p>
          <a:p>
            <a:pPr marL="342242" indent="-342242">
              <a:buFont typeface="Arial" pitchFamily="34" charset="0"/>
              <a:buChar char="•"/>
            </a:pPr>
            <a:r>
              <a:rPr lang="en-US" sz="2800" b="1" dirty="0" smtClean="0"/>
              <a:t>Areas </a:t>
            </a:r>
            <a:r>
              <a:rPr lang="en-US" sz="2800" b="1" dirty="0"/>
              <a:t>of VFR (no ceiling or ceiling greater than 3,000 feet and visibility greater than five miles) are not outlined.</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884" y="3733801"/>
            <a:ext cx="4854365" cy="310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583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Chapter Summary</a:t>
            </a:r>
            <a:endParaRPr lang="en-US" sz="4000" b="1" dirty="0"/>
          </a:p>
        </p:txBody>
      </p:sp>
      <p:sp>
        <p:nvSpPr>
          <p:cNvPr id="5" name="TextBox 4"/>
          <p:cNvSpPr txBox="1"/>
          <p:nvPr/>
        </p:nvSpPr>
        <p:spPr>
          <a:xfrm>
            <a:off x="0" y="1143000"/>
            <a:ext cx="9144000" cy="1815696"/>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While </a:t>
            </a:r>
            <a:r>
              <a:rPr lang="en-US" sz="2800" b="1" dirty="0"/>
              <a:t>no weather forecast is guaranteed to be 100 percent accurate, pilots have access to a myriad of weather information on which to base flight decisions. </a:t>
            </a:r>
            <a:endParaRPr lang="en-US" sz="2800" b="1"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246" y="3352800"/>
            <a:ext cx="6924923" cy="312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020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Chapter Summary</a:t>
            </a:r>
            <a:endParaRPr lang="en-US" sz="4000" b="1" dirty="0"/>
          </a:p>
        </p:txBody>
      </p:sp>
      <p:sp>
        <p:nvSpPr>
          <p:cNvPr id="5" name="TextBox 4"/>
          <p:cNvSpPr txBox="1"/>
          <p:nvPr/>
        </p:nvSpPr>
        <p:spPr>
          <a:xfrm>
            <a:off x="0" y="1143000"/>
            <a:ext cx="9144000" cy="2677470"/>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t>Weather </a:t>
            </a:r>
            <a:r>
              <a:rPr lang="en-US" sz="2800" b="1" dirty="0"/>
              <a:t>products available for preflight planning to en route information received over the radio or via satellite link provide the pilot with the most accurate and up-to-date information available. </a:t>
            </a:r>
            <a:endParaRPr lang="en-US" sz="2800" b="1" dirty="0" smtClean="0"/>
          </a:p>
          <a:p>
            <a:pPr marL="342242" indent="-342242">
              <a:buFont typeface="Arial" pitchFamily="34" charset="0"/>
              <a:buChar char="•"/>
            </a:pPr>
            <a:r>
              <a:rPr lang="en-US" sz="2800" b="1" dirty="0" smtClean="0"/>
              <a:t>Each </a:t>
            </a:r>
            <a:r>
              <a:rPr lang="en-US" sz="2800" b="1" dirty="0"/>
              <a:t>report provides a piece of the weather puzzle. </a:t>
            </a:r>
            <a:endParaRPr lang="en-US" sz="2800" b="1" dirty="0" smtClean="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29" y="4077645"/>
            <a:ext cx="3302571" cy="224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22327"/>
            <a:ext cx="3403803"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782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lstStyle/>
          <a:p>
            <a:r>
              <a:rPr lang="en-US" sz="4000" b="1" dirty="0" smtClean="0"/>
              <a:t>Chapter Summary</a:t>
            </a:r>
            <a:endParaRPr lang="en-US" sz="4000" b="1" dirty="0"/>
          </a:p>
        </p:txBody>
      </p:sp>
      <p:sp>
        <p:nvSpPr>
          <p:cNvPr id="5" name="TextBox 4"/>
          <p:cNvSpPr txBox="1"/>
          <p:nvPr/>
        </p:nvSpPr>
        <p:spPr>
          <a:xfrm>
            <a:off x="0" y="1143000"/>
            <a:ext cx="9144000" cy="1384809"/>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Pilots use </a:t>
            </a:r>
            <a:r>
              <a:rPr lang="en-US" sz="2800" b="1" dirty="0">
                <a:solidFill>
                  <a:srgbClr val="FF0000"/>
                </a:solidFill>
              </a:rPr>
              <a:t>several reports to get </a:t>
            </a:r>
            <a:r>
              <a:rPr lang="en-US" sz="2800" b="1" dirty="0"/>
              <a:t>an overall picture and gain an understanding of </a:t>
            </a:r>
            <a:r>
              <a:rPr lang="en-US" sz="2800" b="1" dirty="0">
                <a:solidFill>
                  <a:srgbClr val="FF0000"/>
                </a:solidFill>
              </a:rPr>
              <a:t>the weather that will affect the safe completion of a flight.</a:t>
            </a:r>
            <a:endParaRPr lang="en-US" sz="2800" b="1" dirty="0" smtClean="0">
              <a:solidFill>
                <a:srgbClr val="FF0000"/>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954" y="2824163"/>
            <a:ext cx="4791554"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480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Under what conditions does low-level wind shear normally occur?</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effects weather event when </a:t>
            </a:r>
            <a:r>
              <a:rPr lang="en-US" altLang="en-US" sz="2500" b="1" dirty="0">
                <a:solidFill>
                  <a:schemeClr val="bg1">
                    <a:lumMod val="85000"/>
                  </a:schemeClr>
                </a:solidFill>
              </a:rPr>
              <a:t>a layer of warm, moist air moves over a cold surface.</a:t>
            </a:r>
          </a:p>
          <a:p>
            <a:pPr marL="549965" indent="-472991" defTabSz="913629" eaLnBrk="1">
              <a:spcBef>
                <a:spcPts val="281"/>
              </a:spcBef>
              <a:buClr>
                <a:srgbClr val="0070C0"/>
              </a:buClr>
              <a:buSzPct val="80000"/>
              <a:buFontTx/>
              <a:buAutoNum type="arabicParenR"/>
            </a:pPr>
            <a:r>
              <a:rPr lang="en-US" altLang="en-US" sz="2500" b="1" dirty="0" smtClean="0">
                <a:solidFill>
                  <a:schemeClr val="tx1"/>
                </a:solidFill>
              </a:rPr>
              <a:t>Describe the type </a:t>
            </a:r>
            <a:r>
              <a:rPr lang="en-US" altLang="en-US" sz="2500" b="1" dirty="0">
                <a:solidFill>
                  <a:schemeClr val="tx1"/>
                </a:solidFill>
              </a:rPr>
              <a:t>of clouds </a:t>
            </a:r>
            <a:r>
              <a:rPr lang="en-US" altLang="en-US" sz="2500" b="1" dirty="0" smtClean="0">
                <a:solidFill>
                  <a:schemeClr val="tx1"/>
                </a:solidFill>
              </a:rPr>
              <a:t>that can produce </a:t>
            </a:r>
            <a:r>
              <a:rPr lang="en-US" altLang="en-US" sz="2500" b="1" dirty="0">
                <a:solidFill>
                  <a:schemeClr val="tx1"/>
                </a:solidFill>
              </a:rPr>
              <a:t>hazardous </a:t>
            </a:r>
            <a:r>
              <a:rPr lang="en-US" altLang="en-US" sz="2500" b="1" dirty="0" smtClean="0">
                <a:solidFill>
                  <a:schemeClr val="tx1"/>
                </a:solidFill>
              </a:rPr>
              <a:t>weather, </a:t>
            </a:r>
            <a:r>
              <a:rPr lang="en-US" altLang="en-US" sz="2500" b="1" dirty="0">
                <a:solidFill>
                  <a:schemeClr val="tx1"/>
                </a:solidFill>
              </a:rPr>
              <a:t>such as lightning, hail, tornadoes, gusty winds, and wind shear</a:t>
            </a:r>
            <a:r>
              <a:rPr lang="en-US" altLang="en-US" sz="2500" b="1" dirty="0" smtClean="0">
                <a:solidFill>
                  <a:schemeClr val="tx1"/>
                </a:solidFill>
              </a:rPr>
              <a:t>.</a:t>
            </a:r>
            <a:endParaRPr lang="en-US" altLang="en-US" sz="2500" b="1" dirty="0">
              <a:solidFill>
                <a:schemeClr val="tx1"/>
              </a:solidFill>
            </a:endParaRPr>
          </a:p>
          <a:p>
            <a:pPr marL="549965" indent="-472991" defTabSz="913629" eaLnBrk="1">
              <a:spcBef>
                <a:spcPts val="281"/>
              </a:spcBef>
              <a:buClr>
                <a:srgbClr val="0070C0"/>
              </a:buClr>
              <a:buSzPct val="80000"/>
              <a:buFontTx/>
              <a:buAutoNum type="arabicParenR"/>
            </a:pPr>
            <a:r>
              <a:rPr lang="en-US" altLang="en-US" sz="2500" b="1" dirty="0">
                <a:solidFill>
                  <a:schemeClr val="bg1">
                    <a:lumMod val="85000"/>
                  </a:schemeClr>
                </a:solidFill>
              </a:rPr>
              <a:t>Describe </a:t>
            </a:r>
            <a:r>
              <a:rPr lang="en-US" altLang="en-US" sz="2500" b="1" dirty="0" smtClean="0">
                <a:solidFill>
                  <a:schemeClr val="bg1">
                    <a:lumMod val="85000"/>
                  </a:schemeClr>
                </a:solidFill>
              </a:rPr>
              <a:t>the good </a:t>
            </a:r>
            <a:r>
              <a:rPr lang="en-US" altLang="en-US" sz="2500" b="1" dirty="0">
                <a:solidFill>
                  <a:schemeClr val="bg1">
                    <a:lumMod val="85000"/>
                  </a:schemeClr>
                </a:solidFill>
              </a:rPr>
              <a:t>rule of thumb is </a:t>
            </a:r>
            <a:r>
              <a:rPr lang="en-US" altLang="en-US" sz="2500" b="1" dirty="0" smtClean="0">
                <a:solidFill>
                  <a:schemeClr val="bg1">
                    <a:lumMod val="85000"/>
                  </a:schemeClr>
                </a:solidFill>
              </a:rPr>
              <a:t>for pilots with respect to flying when thunderstorms are present. </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difference between broken ceiling cloud cover and overcast cloud cover. </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037678724"/>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9" y="1752611"/>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dirty="0">
                <a:solidFill>
                  <a:schemeClr val="tx1"/>
                </a:solidFill>
              </a:rPr>
              <a:t>Questions / Comments</a:t>
            </a:r>
          </a:p>
        </p:txBody>
      </p:sp>
    </p:spTree>
    <p:extLst>
      <p:ext uri="{BB962C8B-B14F-4D97-AF65-F5344CB8AC3E}">
        <p14:creationId xmlns:p14="http://schemas.microsoft.com/office/powerpoint/2010/main" val="256466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sz="4000" b="1" dirty="0" smtClean="0"/>
              <a:t>Clouds</a:t>
            </a:r>
            <a:endParaRPr lang="en-US" sz="4000" b="1" dirty="0"/>
          </a:p>
        </p:txBody>
      </p:sp>
      <p:sp>
        <p:nvSpPr>
          <p:cNvPr id="5" name="TextBox 4"/>
          <p:cNvSpPr txBox="1"/>
          <p:nvPr/>
        </p:nvSpPr>
        <p:spPr>
          <a:xfrm>
            <a:off x="19878" y="1744868"/>
            <a:ext cx="5237922" cy="3970132"/>
          </a:xfrm>
          <a:prstGeom prst="rect">
            <a:avLst/>
          </a:prstGeom>
          <a:noFill/>
        </p:spPr>
        <p:txBody>
          <a:bodyPr wrap="square" lIns="91255" tIns="45628" rIns="91255" bIns="45628" rtlCol="0">
            <a:spAutoFit/>
          </a:bodyPr>
          <a:lstStyle/>
          <a:p>
            <a:pPr marL="342242" indent="-342242">
              <a:buFont typeface="Arial" pitchFamily="34" charset="0"/>
              <a:buChar char="•"/>
            </a:pPr>
            <a:r>
              <a:rPr lang="en-US" sz="2800" b="1" dirty="0" smtClean="0">
                <a:solidFill>
                  <a:srgbClr val="FF0000"/>
                </a:solidFill>
              </a:rPr>
              <a:t>Cumulonimbus </a:t>
            </a:r>
            <a:r>
              <a:rPr lang="en-US" sz="2800" b="1" dirty="0">
                <a:solidFill>
                  <a:srgbClr val="FF0000"/>
                </a:solidFill>
              </a:rPr>
              <a:t>clouds </a:t>
            </a:r>
            <a:r>
              <a:rPr lang="en-US" sz="2800" b="1" dirty="0">
                <a:solidFill>
                  <a:srgbClr val="000000"/>
                </a:solidFill>
              </a:rPr>
              <a:t>contain large amounts of moisture and unstable air, and usually </a:t>
            </a:r>
            <a:r>
              <a:rPr lang="en-US" sz="2800" b="1" dirty="0">
                <a:solidFill>
                  <a:srgbClr val="FF0000"/>
                </a:solidFill>
              </a:rPr>
              <a:t>produce hazardous weather </a:t>
            </a:r>
            <a:r>
              <a:rPr lang="en-US" sz="2800" b="1" dirty="0">
                <a:solidFill>
                  <a:srgbClr val="000000"/>
                </a:solidFill>
              </a:rPr>
              <a:t>phenomena,</a:t>
            </a:r>
            <a:r>
              <a:rPr lang="en-US" sz="2800" b="1" dirty="0">
                <a:solidFill>
                  <a:srgbClr val="FF0000"/>
                </a:solidFill>
              </a:rPr>
              <a:t> such as lightning, hail, tornadoes, gusty winds, and wind shear. </a:t>
            </a:r>
            <a:endParaRPr lang="en-US" sz="28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3267075"/>
            <a:ext cx="42291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821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099" name="AutoShape 3" descr="image1.pn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72" tIns="50772" rIns="50772" bIns="50772" anchor="ctr"/>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55" tIns="32126" rIns="64255" bIns="32126"/>
          <a:lstStyle/>
          <a:p>
            <a:pPr algn="ctr" defTabSz="409404" fontAlgn="base" hangingPunct="0">
              <a:spcBef>
                <a:spcPct val="0"/>
              </a:spcBef>
              <a:spcAft>
                <a:spcPct val="0"/>
              </a:spcAft>
            </a:pPr>
            <a:endParaRPr lang="en-US" sz="2500">
              <a:solidFill>
                <a:srgbClr val="000000"/>
              </a:solidFill>
              <a:sym typeface="Helvetica Light" charset="0"/>
            </a:endParaRPr>
          </a:p>
        </p:txBody>
      </p:sp>
      <p:sp>
        <p:nvSpPr>
          <p:cNvPr id="4101" name="Rectangle 5"/>
          <p:cNvSpPr>
            <a:spLocks noGrp="1" noChangeArrowheads="1"/>
          </p:cNvSpPr>
          <p:nvPr>
            <p:ph type="body" idx="1"/>
          </p:nvPr>
        </p:nvSpPr>
        <p:spPr>
          <a:xfrm>
            <a:off x="178605" y="685353"/>
            <a:ext cx="8786813" cy="5866805"/>
          </a:xfrm>
        </p:spPr>
        <p:txBody>
          <a:bodyPr lIns="88844" tIns="50772" rIns="88844" bIns="50772" anchor="t"/>
          <a:lstStyle/>
          <a:p>
            <a:pPr marL="549965" indent="-472991" defTabSz="913629" eaLnBrk="1">
              <a:spcBef>
                <a:spcPts val="281"/>
              </a:spcBef>
              <a:buClr>
                <a:srgbClr val="2DA2BF"/>
              </a:buClr>
              <a:buSzPct val="68000"/>
              <a:buNone/>
            </a:pPr>
            <a:r>
              <a:rPr lang="en-US" altLang="en-US" b="1" dirty="0" smtClean="0">
                <a:latin typeface="Helvetica" charset="0"/>
                <a:ea typeface="Helvetica" charset="0"/>
                <a:cs typeface="Helvetica" charset="0"/>
                <a:sym typeface="Helvetica" charset="0"/>
              </a:rPr>
              <a:t>Utilizing your notes and past knowledge answer the following questions:</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Under what conditions does low-level wind shear normally occur?</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effects weather event when </a:t>
            </a:r>
            <a:r>
              <a:rPr lang="en-US" altLang="en-US" sz="2500" b="1" dirty="0">
                <a:solidFill>
                  <a:schemeClr val="bg1">
                    <a:lumMod val="85000"/>
                  </a:schemeClr>
                </a:solidFill>
              </a:rPr>
              <a:t>a layer of warm, moist air moves over a cold surface.</a:t>
            </a: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type </a:t>
            </a:r>
            <a:r>
              <a:rPr lang="en-US" altLang="en-US" sz="2500" b="1" dirty="0">
                <a:solidFill>
                  <a:schemeClr val="bg1">
                    <a:lumMod val="85000"/>
                  </a:schemeClr>
                </a:solidFill>
              </a:rPr>
              <a:t>of clouds </a:t>
            </a:r>
            <a:r>
              <a:rPr lang="en-US" altLang="en-US" sz="2500" b="1" dirty="0" smtClean="0">
                <a:solidFill>
                  <a:schemeClr val="bg1">
                    <a:lumMod val="85000"/>
                  </a:schemeClr>
                </a:solidFill>
              </a:rPr>
              <a:t>that can produce </a:t>
            </a:r>
            <a:r>
              <a:rPr lang="en-US" altLang="en-US" sz="2500" b="1" dirty="0">
                <a:solidFill>
                  <a:schemeClr val="bg1">
                    <a:lumMod val="85000"/>
                  </a:schemeClr>
                </a:solidFill>
              </a:rPr>
              <a:t>hazardous </a:t>
            </a:r>
            <a:r>
              <a:rPr lang="en-US" altLang="en-US" sz="2500" b="1" dirty="0" smtClean="0">
                <a:solidFill>
                  <a:schemeClr val="bg1">
                    <a:lumMod val="85000"/>
                  </a:schemeClr>
                </a:solidFill>
              </a:rPr>
              <a:t>weather, </a:t>
            </a:r>
            <a:r>
              <a:rPr lang="en-US" altLang="en-US" sz="2500" b="1" dirty="0">
                <a:solidFill>
                  <a:schemeClr val="bg1">
                    <a:lumMod val="85000"/>
                  </a:schemeClr>
                </a:solidFill>
              </a:rPr>
              <a:t>such as lightning, hail, tornadoes, gusty winds, and wind shear</a:t>
            </a:r>
            <a:r>
              <a:rPr lang="en-US" altLang="en-US" sz="2500" b="1" dirty="0" smtClean="0">
                <a:solidFill>
                  <a:schemeClr val="bg1">
                    <a:lumMod val="85000"/>
                  </a:schemeClr>
                </a:solidFill>
              </a:rPr>
              <a:t>.</a:t>
            </a:r>
            <a:endParaRPr lang="en-US" altLang="en-US" sz="2500" b="1" dirty="0">
              <a:solidFill>
                <a:schemeClr val="bg1">
                  <a:lumMod val="85000"/>
                </a:schemeClr>
              </a:solidFill>
            </a:endParaRPr>
          </a:p>
          <a:p>
            <a:pPr marL="549965" indent="-472991" defTabSz="913629" eaLnBrk="1">
              <a:spcBef>
                <a:spcPts val="281"/>
              </a:spcBef>
              <a:buClr>
                <a:srgbClr val="0070C0"/>
              </a:buClr>
              <a:buSzPct val="80000"/>
              <a:buFontTx/>
              <a:buAutoNum type="arabicParenR"/>
            </a:pPr>
            <a:r>
              <a:rPr lang="en-US" altLang="en-US" sz="2500" b="1" dirty="0">
                <a:solidFill>
                  <a:srgbClr val="0070C0"/>
                </a:solidFill>
              </a:rPr>
              <a:t>Describe </a:t>
            </a:r>
            <a:r>
              <a:rPr lang="en-US" altLang="en-US" sz="2500" b="1" dirty="0" smtClean="0">
                <a:solidFill>
                  <a:srgbClr val="0070C0"/>
                </a:solidFill>
              </a:rPr>
              <a:t>the good </a:t>
            </a:r>
            <a:r>
              <a:rPr lang="en-US" altLang="en-US" sz="2500" b="1" dirty="0">
                <a:solidFill>
                  <a:srgbClr val="0070C0"/>
                </a:solidFill>
              </a:rPr>
              <a:t>rule of thumb is </a:t>
            </a:r>
            <a:r>
              <a:rPr lang="en-US" altLang="en-US" sz="2500" b="1" dirty="0" smtClean="0">
                <a:solidFill>
                  <a:srgbClr val="0070C0"/>
                </a:solidFill>
              </a:rPr>
              <a:t>for pilots with respect to flying when thunderstorms are present. </a:t>
            </a:r>
            <a:endParaRPr lang="en-US" altLang="en-US" sz="2500" b="1" dirty="0">
              <a:solidFill>
                <a:srgbClr val="0070C0"/>
              </a:solidFill>
            </a:endParaRPr>
          </a:p>
          <a:p>
            <a:pPr marL="549965" indent="-472991" defTabSz="913629" eaLnBrk="1">
              <a:spcBef>
                <a:spcPts val="281"/>
              </a:spcBef>
              <a:buClr>
                <a:srgbClr val="0070C0"/>
              </a:buClr>
              <a:buSzPct val="80000"/>
              <a:buFontTx/>
              <a:buAutoNum type="arabicParenR"/>
            </a:pPr>
            <a:r>
              <a:rPr lang="en-US" altLang="en-US" sz="2500" b="1" dirty="0" smtClean="0">
                <a:solidFill>
                  <a:schemeClr val="bg1">
                    <a:lumMod val="85000"/>
                  </a:schemeClr>
                </a:solidFill>
              </a:rPr>
              <a:t>Describe the difference between broken ceiling cloud cover and overcast cloud cover. </a:t>
            </a:r>
            <a:endParaRPr lang="en-US" altLang="en-US" sz="2500" b="1" dirty="0">
              <a:solidFill>
                <a:schemeClr val="bg1">
                  <a:lumMod val="85000"/>
                </a:schemeClr>
              </a:solidFill>
            </a:endParaRPr>
          </a:p>
        </p:txBody>
      </p:sp>
      <p:sp>
        <p:nvSpPr>
          <p:cNvPr id="3078" name="Rectangle 6"/>
          <p:cNvSpPr>
            <a:spLocks noGrp="1" noChangeArrowheads="1"/>
          </p:cNvSpPr>
          <p:nvPr>
            <p:ph type="title"/>
          </p:nvPr>
        </p:nvSpPr>
        <p:spPr>
          <a:xfrm>
            <a:off x="456542" y="0"/>
            <a:ext cx="8229823" cy="837158"/>
          </a:xfrm>
        </p:spPr>
        <p:txBody>
          <a:bodyPr lIns="88844" tIns="50772" rIns="88844" bIns="50772"/>
          <a:lstStyle/>
          <a:p>
            <a:pPr algn="l" defTabSz="913629" eaLnBrk="1">
              <a:defRPr/>
            </a:pP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5/19 </a:t>
            </a:r>
            <a:r>
              <a:rPr lang="en-US" sz="36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203767872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0.xml><?xml version="1.0" encoding="utf-8"?>
<a:theme xmlns:a="http://schemas.openxmlformats.org/drawingml/2006/main" name="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Concourse</Template>
  <TotalTime>13246</TotalTime>
  <Words>3282</Words>
  <Application>Microsoft Office PowerPoint</Application>
  <PresentationFormat>On-screen Show (4:3)</PresentationFormat>
  <Paragraphs>343</Paragraphs>
  <Slides>70</Slides>
  <Notes>8</Notes>
  <HiddenSlides>0</HiddenSlides>
  <MMClips>0</MMClips>
  <ScaleCrop>false</ScaleCrop>
  <HeadingPairs>
    <vt:vector size="4" baseType="variant">
      <vt:variant>
        <vt:lpstr>Theme</vt:lpstr>
      </vt:variant>
      <vt:variant>
        <vt:i4>11</vt:i4>
      </vt:variant>
      <vt:variant>
        <vt:lpstr>Slide Titles</vt:lpstr>
      </vt:variant>
      <vt:variant>
        <vt:i4>70</vt:i4>
      </vt:variant>
    </vt:vector>
  </HeadingPairs>
  <TitlesOfParts>
    <vt:vector size="81" baseType="lpstr">
      <vt:lpstr>1_Office Theme</vt:lpstr>
      <vt:lpstr>6_Office Theme</vt:lpstr>
      <vt:lpstr>CurriculumTemplate</vt:lpstr>
      <vt:lpstr>1_Custom Design</vt:lpstr>
      <vt:lpstr>2_Custom Design</vt:lpstr>
      <vt:lpstr>PowerPointTemplateAE_2009_1217_NEW NEW Template</vt:lpstr>
      <vt:lpstr>3_Custom Design</vt:lpstr>
      <vt:lpstr>4_Custom Design</vt:lpstr>
      <vt:lpstr>5_Custom Design</vt:lpstr>
      <vt:lpstr>2_Office Theme</vt:lpstr>
      <vt:lpstr>Office Theme</vt:lpstr>
      <vt:lpstr>Warm-Up – 5/19 – 10 minutes</vt:lpstr>
      <vt:lpstr>Questions / Comments</vt:lpstr>
      <vt:lpstr>Warm-Up – 5/19 – 10 minutes</vt:lpstr>
      <vt:lpstr>Low Level Wind Shear</vt:lpstr>
      <vt:lpstr>Warm-Up – 5/19 – 10 minutes</vt:lpstr>
      <vt:lpstr>Fog</vt:lpstr>
      <vt:lpstr>Warm-Up – 5/19 – 10 minutes</vt:lpstr>
      <vt:lpstr>Clouds</vt:lpstr>
      <vt:lpstr>Warm-Up – 5/19 – 10 minutes</vt:lpstr>
      <vt:lpstr>Clouds</vt:lpstr>
      <vt:lpstr>Warm-Up – 5/19 – 10 minutes</vt:lpstr>
      <vt:lpstr>Ceiling</vt:lpstr>
      <vt:lpstr>Questions / Comments</vt:lpstr>
      <vt:lpstr>THIS DAY IN AVIATION</vt:lpstr>
      <vt:lpstr>THIS DAY IN AVIATION</vt:lpstr>
      <vt:lpstr>THIS DAY IN AVIATION</vt:lpstr>
      <vt:lpstr>THIS DAY IN AVIATION</vt:lpstr>
      <vt:lpstr>THIS DAY IN AVIATION</vt:lpstr>
      <vt:lpstr>THIS DAY IN AVIATION</vt:lpstr>
      <vt:lpstr>Questions / Comments</vt:lpstr>
      <vt:lpstr>PowerPoint Presentation</vt:lpstr>
      <vt:lpstr>Questions / Comments</vt:lpstr>
      <vt:lpstr>PowerPoint Presentation</vt:lpstr>
      <vt:lpstr>Today’s Mission Requirements</vt:lpstr>
      <vt:lpstr>Questions / Comments</vt:lpstr>
      <vt:lpstr>Introduction</vt:lpstr>
      <vt:lpstr>Introduction</vt:lpstr>
      <vt:lpstr>Weather Briefings</vt:lpstr>
      <vt:lpstr>Observations</vt:lpstr>
      <vt:lpstr>Surface Aviation Weather Observations</vt:lpstr>
      <vt:lpstr>Surface Aviation Weather Observations</vt:lpstr>
      <vt:lpstr>Surface Aviation Weather Observations</vt:lpstr>
      <vt:lpstr>Surface Aviation Weather Observations</vt:lpstr>
      <vt:lpstr>Upper Air Observations</vt:lpstr>
      <vt:lpstr>Upper Air Observations</vt:lpstr>
      <vt:lpstr>Upper Air Observations</vt:lpstr>
      <vt:lpstr>RADAR Observations</vt:lpstr>
      <vt:lpstr>RADAR Observations</vt:lpstr>
      <vt:lpstr>RADAR Observations</vt:lpstr>
      <vt:lpstr>Satellite Observations</vt:lpstr>
      <vt:lpstr>Significant Meteorological Information (SIGMET)</vt:lpstr>
      <vt:lpstr>Significant Meteorological Information (SIGMET)</vt:lpstr>
      <vt:lpstr>Airmen’s Meteorological Information (AIRMET)</vt:lpstr>
      <vt:lpstr>Airmen’s Meteorological Information (AIRMET)</vt:lpstr>
      <vt:lpstr>Airmen’s Meteorological Information (AIRMET)</vt:lpstr>
      <vt:lpstr>Automated Flight Service Station (AFSS)</vt:lpstr>
      <vt:lpstr>Direct User Access Terminal Service (DUATS)</vt:lpstr>
      <vt:lpstr>Hazardous Inflight Weather Advisory (HIWAS)</vt:lpstr>
      <vt:lpstr>Aviation Routine Weather Report (METAR)</vt:lpstr>
      <vt:lpstr>Aviation Routine Weather Report (METAR)</vt:lpstr>
      <vt:lpstr>Aviation Routine Weather Report (METAR)</vt:lpstr>
      <vt:lpstr>Aviation Routine Weather Report (METAR)</vt:lpstr>
      <vt:lpstr>Aviation Routine Weather Report (METAR)</vt:lpstr>
      <vt:lpstr>Pilot Weather Report (PIREPs)</vt:lpstr>
      <vt:lpstr>Pilot Weather Report (PIREPs)</vt:lpstr>
      <vt:lpstr>Terminal Aerodrome Forecasts (TAF)</vt:lpstr>
      <vt:lpstr>Terminal Aerodrome Forecasts (TAF)</vt:lpstr>
      <vt:lpstr>Terminal Aerodrome Forecasts (TAF)</vt:lpstr>
      <vt:lpstr>SIGMET</vt:lpstr>
      <vt:lpstr>Convective Significant Meteorological Information (WST)</vt:lpstr>
      <vt:lpstr>Winds and Temperature Aloft Forecast (FD)</vt:lpstr>
      <vt:lpstr>Winds and Temperature Aloft Forecast (FD)</vt:lpstr>
      <vt:lpstr>Weather Depiction Chart</vt:lpstr>
      <vt:lpstr>Weather Depiction Chart</vt:lpstr>
      <vt:lpstr>Weather Depiction Chart</vt:lpstr>
      <vt:lpstr>Weather Depiction Chart</vt:lpstr>
      <vt:lpstr>Chapter Summary</vt:lpstr>
      <vt:lpstr>Chapter Summary</vt:lpstr>
      <vt:lpstr>Chapter Summary</vt:lpstr>
      <vt:lpstr>Questions /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723</cp:revision>
  <cp:lastPrinted>2013-10-17T15:17:33Z</cp:lastPrinted>
  <dcterms:created xsi:type="dcterms:W3CDTF">2011-08-16T23:18:18Z</dcterms:created>
  <dcterms:modified xsi:type="dcterms:W3CDTF">2014-05-20T02:31:02Z</dcterms:modified>
</cp:coreProperties>
</file>