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24" r:id="rId3"/>
    <p:sldMasterId id="2147483936" r:id="rId4"/>
    <p:sldMasterId id="2147484008" r:id="rId5"/>
    <p:sldMasterId id="2147484020" r:id="rId6"/>
    <p:sldMasterId id="2147484032" r:id="rId7"/>
    <p:sldMasterId id="2147484068" r:id="rId8"/>
    <p:sldMasterId id="2147484128" r:id="rId9"/>
    <p:sldMasterId id="2147484380" r:id="rId10"/>
    <p:sldMasterId id="2147484392" r:id="rId11"/>
  </p:sldMasterIdLst>
  <p:notesMasterIdLst>
    <p:notesMasterId r:id="rId107"/>
  </p:notesMasterIdLst>
  <p:handoutMasterIdLst>
    <p:handoutMasterId r:id="rId108"/>
  </p:handoutMasterIdLst>
  <p:sldIdLst>
    <p:sldId id="1711" r:id="rId12"/>
    <p:sldId id="399" r:id="rId13"/>
    <p:sldId id="2095" r:id="rId14"/>
    <p:sldId id="2086" r:id="rId15"/>
    <p:sldId id="2096" r:id="rId16"/>
    <p:sldId id="2087" r:id="rId17"/>
    <p:sldId id="2097" r:id="rId18"/>
    <p:sldId id="2088" r:id="rId19"/>
    <p:sldId id="2098" r:id="rId20"/>
    <p:sldId id="2090" r:id="rId21"/>
    <p:sldId id="2099" r:id="rId22"/>
    <p:sldId id="2089" r:id="rId23"/>
    <p:sldId id="1052" r:id="rId24"/>
    <p:sldId id="2091" r:id="rId25"/>
    <p:sldId id="2092" r:id="rId26"/>
    <p:sldId id="2093" r:id="rId27"/>
    <p:sldId id="2094" r:id="rId28"/>
    <p:sldId id="1618" r:id="rId29"/>
    <p:sldId id="2024" r:id="rId30"/>
    <p:sldId id="353" r:id="rId31"/>
    <p:sldId id="1265" r:id="rId32"/>
    <p:sldId id="1266" r:id="rId33"/>
    <p:sldId id="1988" r:id="rId34"/>
    <p:sldId id="2101" r:id="rId35"/>
    <p:sldId id="2100" r:id="rId36"/>
    <p:sldId id="2102" r:id="rId37"/>
    <p:sldId id="2103" r:id="rId38"/>
    <p:sldId id="2104" r:id="rId39"/>
    <p:sldId id="2105" r:id="rId40"/>
    <p:sldId id="2107" r:id="rId41"/>
    <p:sldId id="2106" r:id="rId42"/>
    <p:sldId id="2108" r:id="rId43"/>
    <p:sldId id="2169" r:id="rId44"/>
    <p:sldId id="2170" r:id="rId45"/>
    <p:sldId id="2109" r:id="rId46"/>
    <p:sldId id="2162" r:id="rId47"/>
    <p:sldId id="2110" r:id="rId48"/>
    <p:sldId id="2111" r:id="rId49"/>
    <p:sldId id="2171" r:id="rId50"/>
    <p:sldId id="2112" r:id="rId51"/>
    <p:sldId id="2113" r:id="rId52"/>
    <p:sldId id="2114" r:id="rId53"/>
    <p:sldId id="2115" r:id="rId54"/>
    <p:sldId id="2116" r:id="rId55"/>
    <p:sldId id="2117" r:id="rId56"/>
    <p:sldId id="2118" r:id="rId57"/>
    <p:sldId id="2163" r:id="rId58"/>
    <p:sldId id="2119" r:id="rId59"/>
    <p:sldId id="2164" r:id="rId60"/>
    <p:sldId id="2165" r:id="rId61"/>
    <p:sldId id="2120" r:id="rId62"/>
    <p:sldId id="2166" r:id="rId63"/>
    <p:sldId id="2168" r:id="rId64"/>
    <p:sldId id="2167" r:id="rId65"/>
    <p:sldId id="2122" r:id="rId66"/>
    <p:sldId id="2160" r:id="rId67"/>
    <p:sldId id="2123" r:id="rId68"/>
    <p:sldId id="2124" r:id="rId69"/>
    <p:sldId id="2125" r:id="rId70"/>
    <p:sldId id="2126" r:id="rId71"/>
    <p:sldId id="2127" r:id="rId72"/>
    <p:sldId id="2128" r:id="rId73"/>
    <p:sldId id="2129" r:id="rId74"/>
    <p:sldId id="2130" r:id="rId75"/>
    <p:sldId id="2131" r:id="rId76"/>
    <p:sldId id="2132" r:id="rId77"/>
    <p:sldId id="2133" r:id="rId78"/>
    <p:sldId id="2134" r:id="rId79"/>
    <p:sldId id="2135" r:id="rId80"/>
    <p:sldId id="2136" r:id="rId81"/>
    <p:sldId id="2137" r:id="rId82"/>
    <p:sldId id="2138" r:id="rId83"/>
    <p:sldId id="2139" r:id="rId84"/>
    <p:sldId id="2140" r:id="rId85"/>
    <p:sldId id="2141" r:id="rId86"/>
    <p:sldId id="2142" r:id="rId87"/>
    <p:sldId id="2143" r:id="rId88"/>
    <p:sldId id="2144" r:id="rId89"/>
    <p:sldId id="2145" r:id="rId90"/>
    <p:sldId id="2146" r:id="rId91"/>
    <p:sldId id="2147" r:id="rId92"/>
    <p:sldId id="2148" r:id="rId93"/>
    <p:sldId id="2149" r:id="rId94"/>
    <p:sldId id="2150" r:id="rId95"/>
    <p:sldId id="2151" r:id="rId96"/>
    <p:sldId id="2152" r:id="rId97"/>
    <p:sldId id="2153" r:id="rId98"/>
    <p:sldId id="2154" r:id="rId99"/>
    <p:sldId id="2155" r:id="rId100"/>
    <p:sldId id="2158" r:id="rId101"/>
    <p:sldId id="2159" r:id="rId102"/>
    <p:sldId id="2156" r:id="rId103"/>
    <p:sldId id="2157" r:id="rId104"/>
    <p:sldId id="2037" r:id="rId105"/>
    <p:sldId id="879" r:id="rId106"/>
  </p:sldIdLst>
  <p:sldSz cx="9144000" cy="6858000" type="screen4x3"/>
  <p:notesSz cx="6858000" cy="9144000"/>
  <p:defaultTextStyle>
    <a:defPPr>
      <a:defRPr lang="en-US"/>
    </a:defPPr>
    <a:lvl1pPr marL="0" algn="l" defTabSz="912573" rtl="0" eaLnBrk="1" latinLnBrk="0" hangingPunct="1">
      <a:defRPr sz="1800" kern="1200">
        <a:solidFill>
          <a:schemeClr val="tx1"/>
        </a:solidFill>
        <a:latin typeface="+mn-lt"/>
        <a:ea typeface="+mn-ea"/>
        <a:cs typeface="+mn-cs"/>
      </a:defRPr>
    </a:lvl1pPr>
    <a:lvl2pPr marL="456277" algn="l" defTabSz="912573" rtl="0" eaLnBrk="1" latinLnBrk="0" hangingPunct="1">
      <a:defRPr sz="1800" kern="1200">
        <a:solidFill>
          <a:schemeClr val="tx1"/>
        </a:solidFill>
        <a:latin typeface="+mn-lt"/>
        <a:ea typeface="+mn-ea"/>
        <a:cs typeface="+mn-cs"/>
      </a:defRPr>
    </a:lvl2pPr>
    <a:lvl3pPr marL="912573" algn="l" defTabSz="912573" rtl="0" eaLnBrk="1" latinLnBrk="0" hangingPunct="1">
      <a:defRPr sz="1800" kern="1200">
        <a:solidFill>
          <a:schemeClr val="tx1"/>
        </a:solidFill>
        <a:latin typeface="+mn-lt"/>
        <a:ea typeface="+mn-ea"/>
        <a:cs typeface="+mn-cs"/>
      </a:defRPr>
    </a:lvl3pPr>
    <a:lvl4pPr marL="1368870" algn="l" defTabSz="912573" rtl="0" eaLnBrk="1" latinLnBrk="0" hangingPunct="1">
      <a:defRPr sz="1800" kern="1200">
        <a:solidFill>
          <a:schemeClr val="tx1"/>
        </a:solidFill>
        <a:latin typeface="+mn-lt"/>
        <a:ea typeface="+mn-ea"/>
        <a:cs typeface="+mn-cs"/>
      </a:defRPr>
    </a:lvl4pPr>
    <a:lvl5pPr marL="1825155" algn="l" defTabSz="912573" rtl="0" eaLnBrk="1" latinLnBrk="0" hangingPunct="1">
      <a:defRPr sz="1800" kern="1200">
        <a:solidFill>
          <a:schemeClr val="tx1"/>
        </a:solidFill>
        <a:latin typeface="+mn-lt"/>
        <a:ea typeface="+mn-ea"/>
        <a:cs typeface="+mn-cs"/>
      </a:defRPr>
    </a:lvl5pPr>
    <a:lvl6pPr marL="2281437" algn="l" defTabSz="912573" rtl="0" eaLnBrk="1" latinLnBrk="0" hangingPunct="1">
      <a:defRPr sz="1800" kern="1200">
        <a:solidFill>
          <a:schemeClr val="tx1"/>
        </a:solidFill>
        <a:latin typeface="+mn-lt"/>
        <a:ea typeface="+mn-ea"/>
        <a:cs typeface="+mn-cs"/>
      </a:defRPr>
    </a:lvl6pPr>
    <a:lvl7pPr marL="2737735" algn="l" defTabSz="912573" rtl="0" eaLnBrk="1" latinLnBrk="0" hangingPunct="1">
      <a:defRPr sz="1800" kern="1200">
        <a:solidFill>
          <a:schemeClr val="tx1"/>
        </a:solidFill>
        <a:latin typeface="+mn-lt"/>
        <a:ea typeface="+mn-ea"/>
        <a:cs typeface="+mn-cs"/>
      </a:defRPr>
    </a:lvl7pPr>
    <a:lvl8pPr marL="3194019" algn="l" defTabSz="912573" rtl="0" eaLnBrk="1" latinLnBrk="0" hangingPunct="1">
      <a:defRPr sz="1800" kern="1200">
        <a:solidFill>
          <a:schemeClr val="tx1"/>
        </a:solidFill>
        <a:latin typeface="+mn-lt"/>
        <a:ea typeface="+mn-ea"/>
        <a:cs typeface="+mn-cs"/>
      </a:defRPr>
    </a:lvl8pPr>
    <a:lvl9pPr marL="3650307" algn="l" defTabSz="91257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17" autoAdjust="0"/>
    <p:restoredTop sz="92463" autoAdjust="0"/>
  </p:normalViewPr>
  <p:slideViewPr>
    <p:cSldViewPr showGuides="1">
      <p:cViewPr varScale="1">
        <p:scale>
          <a:sx n="64" d="100"/>
          <a:sy n="64" d="100"/>
        </p:scale>
        <p:origin x="-990" y="-102"/>
      </p:cViewPr>
      <p:guideLst>
        <p:guide orient="horz" pos="2160"/>
        <p:guide pos="2880"/>
      </p:guideLst>
    </p:cSldViewPr>
  </p:slideViewPr>
  <p:notesTextViewPr>
    <p:cViewPr>
      <p:scale>
        <a:sx n="1" d="1"/>
        <a:sy n="1" d="1"/>
      </p:scale>
      <p:origin x="0" y="0"/>
    </p:cViewPr>
  </p:notesTextViewPr>
  <p:sorterViewPr>
    <p:cViewPr>
      <p:scale>
        <a:sx n="83" d="100"/>
        <a:sy n="83" d="100"/>
      </p:scale>
      <p:origin x="0" y="51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presProps" Target="presProps.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5/13/2014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573" rtl="0" eaLnBrk="1" latinLnBrk="0" hangingPunct="1">
      <a:defRPr sz="1200" kern="1200">
        <a:solidFill>
          <a:schemeClr val="tx1"/>
        </a:solidFill>
        <a:latin typeface="+mn-lt"/>
        <a:ea typeface="+mn-ea"/>
        <a:cs typeface="+mn-cs"/>
      </a:defRPr>
    </a:lvl1pPr>
    <a:lvl2pPr marL="456277" algn="l" defTabSz="912573" rtl="0" eaLnBrk="1" latinLnBrk="0" hangingPunct="1">
      <a:defRPr sz="1200" kern="1200">
        <a:solidFill>
          <a:schemeClr val="tx1"/>
        </a:solidFill>
        <a:latin typeface="+mn-lt"/>
        <a:ea typeface="+mn-ea"/>
        <a:cs typeface="+mn-cs"/>
      </a:defRPr>
    </a:lvl2pPr>
    <a:lvl3pPr marL="912573" algn="l" defTabSz="912573" rtl="0" eaLnBrk="1" latinLnBrk="0" hangingPunct="1">
      <a:defRPr sz="1200" kern="1200">
        <a:solidFill>
          <a:schemeClr val="tx1"/>
        </a:solidFill>
        <a:latin typeface="+mn-lt"/>
        <a:ea typeface="+mn-ea"/>
        <a:cs typeface="+mn-cs"/>
      </a:defRPr>
    </a:lvl3pPr>
    <a:lvl4pPr marL="1368870" algn="l" defTabSz="912573" rtl="0" eaLnBrk="1" latinLnBrk="0" hangingPunct="1">
      <a:defRPr sz="1200" kern="1200">
        <a:solidFill>
          <a:schemeClr val="tx1"/>
        </a:solidFill>
        <a:latin typeface="+mn-lt"/>
        <a:ea typeface="+mn-ea"/>
        <a:cs typeface="+mn-cs"/>
      </a:defRPr>
    </a:lvl4pPr>
    <a:lvl5pPr marL="1825155" algn="l" defTabSz="912573" rtl="0" eaLnBrk="1" latinLnBrk="0" hangingPunct="1">
      <a:defRPr sz="1200" kern="1200">
        <a:solidFill>
          <a:schemeClr val="tx1"/>
        </a:solidFill>
        <a:latin typeface="+mn-lt"/>
        <a:ea typeface="+mn-ea"/>
        <a:cs typeface="+mn-cs"/>
      </a:defRPr>
    </a:lvl5pPr>
    <a:lvl6pPr marL="2281437" algn="l" defTabSz="912573" rtl="0" eaLnBrk="1" latinLnBrk="0" hangingPunct="1">
      <a:defRPr sz="1200" kern="1200">
        <a:solidFill>
          <a:schemeClr val="tx1"/>
        </a:solidFill>
        <a:latin typeface="+mn-lt"/>
        <a:ea typeface="+mn-ea"/>
        <a:cs typeface="+mn-cs"/>
      </a:defRPr>
    </a:lvl6pPr>
    <a:lvl7pPr marL="2737735" algn="l" defTabSz="912573" rtl="0" eaLnBrk="1" latinLnBrk="0" hangingPunct="1">
      <a:defRPr sz="1200" kern="1200">
        <a:solidFill>
          <a:schemeClr val="tx1"/>
        </a:solidFill>
        <a:latin typeface="+mn-lt"/>
        <a:ea typeface="+mn-ea"/>
        <a:cs typeface="+mn-cs"/>
      </a:defRPr>
    </a:lvl7pPr>
    <a:lvl8pPr marL="3194019" algn="l" defTabSz="912573" rtl="0" eaLnBrk="1" latinLnBrk="0" hangingPunct="1">
      <a:defRPr sz="1200" kern="1200">
        <a:solidFill>
          <a:schemeClr val="tx1"/>
        </a:solidFill>
        <a:latin typeface="+mn-lt"/>
        <a:ea typeface="+mn-ea"/>
        <a:cs typeface="+mn-cs"/>
      </a:defRPr>
    </a:lvl8pPr>
    <a:lvl9pPr marL="3650307" algn="l" defTabSz="9125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5"/>
            <a:ext cx="6400354" cy="1752451"/>
          </a:xfrm>
        </p:spPr>
        <p:txBody>
          <a:bodyPr/>
          <a:lstStyle>
            <a:lvl1pPr marL="0" indent="0" algn="ctr">
              <a:buNone/>
              <a:defRPr/>
            </a:lvl1pPr>
            <a:lvl2pPr marL="320827" indent="0" algn="ctr">
              <a:buNone/>
              <a:defRPr/>
            </a:lvl2pPr>
            <a:lvl3pPr marL="641661" indent="0" algn="ctr">
              <a:buNone/>
              <a:defRPr/>
            </a:lvl3pPr>
            <a:lvl4pPr marL="962495" indent="0" algn="ctr">
              <a:buNone/>
              <a:defRPr/>
            </a:lvl4pPr>
            <a:lvl5pPr marL="1283329" indent="0" algn="ctr">
              <a:buNone/>
              <a:defRPr/>
            </a:lvl5pPr>
            <a:lvl6pPr marL="1604166" indent="0" algn="ctr">
              <a:buNone/>
              <a:defRPr/>
            </a:lvl6pPr>
            <a:lvl7pPr marL="1924994" indent="0" algn="ctr">
              <a:buNone/>
              <a:defRPr/>
            </a:lvl7pPr>
            <a:lvl8pPr marL="2245831" indent="0" algn="ctr">
              <a:buNone/>
              <a:defRPr/>
            </a:lvl8pPr>
            <a:lvl9pPr marL="256666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9"/>
            <a:ext cx="6400354" cy="1752451"/>
          </a:xfrm>
        </p:spPr>
        <p:txBody>
          <a:bodyPr/>
          <a:lstStyle>
            <a:lvl1pPr marL="0" indent="0" algn="ctr">
              <a:buNone/>
              <a:defRPr/>
            </a:lvl1pPr>
            <a:lvl2pPr marL="321092" indent="0" algn="ctr">
              <a:buNone/>
              <a:defRPr/>
            </a:lvl2pPr>
            <a:lvl3pPr marL="642189" indent="0" algn="ctr">
              <a:buNone/>
              <a:defRPr/>
            </a:lvl3pPr>
            <a:lvl4pPr marL="963284" indent="0" algn="ctr">
              <a:buNone/>
              <a:defRPr/>
            </a:lvl4pPr>
            <a:lvl5pPr marL="1284382" indent="0" algn="ctr">
              <a:buNone/>
              <a:defRPr/>
            </a:lvl5pPr>
            <a:lvl6pPr marL="1605478" indent="0" algn="ctr">
              <a:buNone/>
              <a:defRPr/>
            </a:lvl6pPr>
            <a:lvl7pPr marL="1926572" indent="0" algn="ctr">
              <a:buNone/>
              <a:defRPr/>
            </a:lvl7pPr>
            <a:lvl8pPr marL="2247671" indent="0" algn="ctr">
              <a:buNone/>
              <a:defRPr/>
            </a:lvl8pPr>
            <a:lvl9pPr marL="256876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92323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51801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092" indent="0">
              <a:buNone/>
              <a:defRPr sz="1300"/>
            </a:lvl2pPr>
            <a:lvl3pPr marL="642189" indent="0">
              <a:buNone/>
              <a:defRPr sz="1100"/>
            </a:lvl3pPr>
            <a:lvl4pPr marL="963284" indent="0">
              <a:buNone/>
              <a:defRPr sz="1000"/>
            </a:lvl4pPr>
            <a:lvl5pPr marL="1284382" indent="0">
              <a:buNone/>
              <a:defRPr sz="1000"/>
            </a:lvl5pPr>
            <a:lvl6pPr marL="1605478" indent="0">
              <a:buNone/>
              <a:defRPr sz="1000"/>
            </a:lvl6pPr>
            <a:lvl7pPr marL="1926572" indent="0">
              <a:buNone/>
              <a:defRPr sz="1000"/>
            </a:lvl7pPr>
            <a:lvl8pPr marL="2247671" indent="0">
              <a:buNone/>
              <a:defRPr sz="1000"/>
            </a:lvl8pPr>
            <a:lvl9pPr marL="2568765" indent="0">
              <a:buNone/>
              <a:defRPr sz="1000"/>
            </a:lvl9pPr>
          </a:lstStyle>
          <a:p>
            <a:pPr lvl="0"/>
            <a:r>
              <a:rPr lang="en-US" smtClean="0"/>
              <a:t>Click to edit Master text styles</a:t>
            </a:r>
          </a:p>
        </p:txBody>
      </p:sp>
    </p:spTree>
    <p:extLst>
      <p:ext uri="{BB962C8B-B14F-4D97-AF65-F5344CB8AC3E}">
        <p14:creationId xmlns:p14="http://schemas.microsoft.com/office/powerpoint/2010/main" val="24879295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9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9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77319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092" indent="0">
              <a:buNone/>
              <a:defRPr sz="1400" b="1"/>
            </a:lvl2pPr>
            <a:lvl3pPr marL="642189" indent="0">
              <a:buNone/>
              <a:defRPr sz="1300" b="1"/>
            </a:lvl3pPr>
            <a:lvl4pPr marL="963284" indent="0">
              <a:buNone/>
              <a:defRPr sz="1100" b="1"/>
            </a:lvl4pPr>
            <a:lvl5pPr marL="1284382" indent="0">
              <a:buNone/>
              <a:defRPr sz="1100" b="1"/>
            </a:lvl5pPr>
            <a:lvl6pPr marL="1605478" indent="0">
              <a:buNone/>
              <a:defRPr sz="1100" b="1"/>
            </a:lvl6pPr>
            <a:lvl7pPr marL="1926572" indent="0">
              <a:buNone/>
              <a:defRPr sz="1100" b="1"/>
            </a:lvl7pPr>
            <a:lvl8pPr marL="2247671" indent="0">
              <a:buNone/>
              <a:defRPr sz="1100" b="1"/>
            </a:lvl8pPr>
            <a:lvl9pPr marL="256876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092" indent="0">
              <a:buNone/>
              <a:defRPr sz="1400" b="1"/>
            </a:lvl2pPr>
            <a:lvl3pPr marL="642189" indent="0">
              <a:buNone/>
              <a:defRPr sz="1300" b="1"/>
            </a:lvl3pPr>
            <a:lvl4pPr marL="963284" indent="0">
              <a:buNone/>
              <a:defRPr sz="1100" b="1"/>
            </a:lvl4pPr>
            <a:lvl5pPr marL="1284382" indent="0">
              <a:buNone/>
              <a:defRPr sz="1100" b="1"/>
            </a:lvl5pPr>
            <a:lvl6pPr marL="1605478" indent="0">
              <a:buNone/>
              <a:defRPr sz="1100" b="1"/>
            </a:lvl6pPr>
            <a:lvl7pPr marL="1926572" indent="0">
              <a:buNone/>
              <a:defRPr sz="1100" b="1"/>
            </a:lvl7pPr>
            <a:lvl8pPr marL="2247671" indent="0">
              <a:buNone/>
              <a:defRPr sz="1100" b="1"/>
            </a:lvl8pPr>
            <a:lvl9pPr marL="256876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03173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2448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2403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9" y="27349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9" y="1435448"/>
            <a:ext cx="3008189" cy="4690318"/>
          </a:xfrm>
        </p:spPr>
        <p:txBody>
          <a:bodyPr/>
          <a:lstStyle>
            <a:lvl1pPr marL="0" indent="0">
              <a:buNone/>
              <a:defRPr sz="1000"/>
            </a:lvl1pPr>
            <a:lvl2pPr marL="321092" indent="0">
              <a:buNone/>
              <a:defRPr sz="800"/>
            </a:lvl2pPr>
            <a:lvl3pPr marL="642189" indent="0">
              <a:buNone/>
              <a:defRPr sz="700"/>
            </a:lvl3pPr>
            <a:lvl4pPr marL="963284" indent="0">
              <a:buNone/>
              <a:defRPr sz="600"/>
            </a:lvl4pPr>
            <a:lvl5pPr marL="1284382" indent="0">
              <a:buNone/>
              <a:defRPr sz="600"/>
            </a:lvl5pPr>
            <a:lvl6pPr marL="1605478" indent="0">
              <a:buNone/>
              <a:defRPr sz="600"/>
            </a:lvl6pPr>
            <a:lvl7pPr marL="1926572" indent="0">
              <a:buNone/>
              <a:defRPr sz="600"/>
            </a:lvl7pPr>
            <a:lvl8pPr marL="2247671" indent="0">
              <a:buNone/>
              <a:defRPr sz="600"/>
            </a:lvl8pPr>
            <a:lvl9pPr marL="2568765" indent="0">
              <a:buNone/>
              <a:defRPr sz="600"/>
            </a:lvl9pPr>
          </a:lstStyle>
          <a:p>
            <a:pPr lvl="0"/>
            <a:r>
              <a:rPr lang="en-US" smtClean="0"/>
              <a:t>Click to edit Master text styles</a:t>
            </a:r>
          </a:p>
        </p:txBody>
      </p:sp>
    </p:spTree>
    <p:extLst>
      <p:ext uri="{BB962C8B-B14F-4D97-AF65-F5344CB8AC3E}">
        <p14:creationId xmlns:p14="http://schemas.microsoft.com/office/powerpoint/2010/main" val="37704437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7" y="612800"/>
            <a:ext cx="5486177" cy="4114354"/>
          </a:xfrm>
        </p:spPr>
        <p:txBody>
          <a:bodyPr/>
          <a:lstStyle>
            <a:lvl1pPr marL="0" indent="0">
              <a:buNone/>
              <a:defRPr sz="2200"/>
            </a:lvl1pPr>
            <a:lvl2pPr marL="321092" indent="0">
              <a:buNone/>
              <a:defRPr sz="2000"/>
            </a:lvl2pPr>
            <a:lvl3pPr marL="642189" indent="0">
              <a:buNone/>
              <a:defRPr sz="1700"/>
            </a:lvl3pPr>
            <a:lvl4pPr marL="963284" indent="0">
              <a:buNone/>
              <a:defRPr sz="1400"/>
            </a:lvl4pPr>
            <a:lvl5pPr marL="1284382" indent="0">
              <a:buNone/>
              <a:defRPr sz="1400"/>
            </a:lvl5pPr>
            <a:lvl6pPr marL="1605478" indent="0">
              <a:buNone/>
              <a:defRPr sz="1400"/>
            </a:lvl6pPr>
            <a:lvl7pPr marL="1926572" indent="0">
              <a:buNone/>
              <a:defRPr sz="1400"/>
            </a:lvl7pPr>
            <a:lvl8pPr marL="2247671" indent="0">
              <a:buNone/>
              <a:defRPr sz="1400"/>
            </a:lvl8pPr>
            <a:lvl9pPr marL="2568765"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57" y="5367860"/>
            <a:ext cx="5486177" cy="804788"/>
          </a:xfrm>
        </p:spPr>
        <p:txBody>
          <a:bodyPr/>
          <a:lstStyle>
            <a:lvl1pPr marL="0" indent="0">
              <a:buNone/>
              <a:defRPr sz="1000"/>
            </a:lvl1pPr>
            <a:lvl2pPr marL="321092" indent="0">
              <a:buNone/>
              <a:defRPr sz="800"/>
            </a:lvl2pPr>
            <a:lvl3pPr marL="642189" indent="0">
              <a:buNone/>
              <a:defRPr sz="700"/>
            </a:lvl3pPr>
            <a:lvl4pPr marL="963284" indent="0">
              <a:buNone/>
              <a:defRPr sz="600"/>
            </a:lvl4pPr>
            <a:lvl5pPr marL="1284382" indent="0">
              <a:buNone/>
              <a:defRPr sz="600"/>
            </a:lvl5pPr>
            <a:lvl6pPr marL="1605478" indent="0">
              <a:buNone/>
              <a:defRPr sz="600"/>
            </a:lvl6pPr>
            <a:lvl7pPr marL="1926572" indent="0">
              <a:buNone/>
              <a:defRPr sz="600"/>
            </a:lvl7pPr>
            <a:lvl8pPr marL="2247671" indent="0">
              <a:buNone/>
              <a:defRPr sz="600"/>
            </a:lvl8pPr>
            <a:lvl9pPr marL="2568765" indent="0">
              <a:buNone/>
              <a:defRPr sz="600"/>
            </a:lvl9pPr>
          </a:lstStyle>
          <a:p>
            <a:pPr lvl="0"/>
            <a:r>
              <a:rPr lang="en-US" smtClean="0"/>
              <a:t>Click to edit Master text styles</a:t>
            </a:r>
          </a:p>
        </p:txBody>
      </p:sp>
    </p:spTree>
    <p:extLst>
      <p:ext uri="{BB962C8B-B14F-4D97-AF65-F5344CB8AC3E}">
        <p14:creationId xmlns:p14="http://schemas.microsoft.com/office/powerpoint/2010/main" val="16544720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916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1"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7874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8681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5117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7390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8996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5354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6641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3278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967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26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7"/>
            <a:ext cx="6400354" cy="1752451"/>
          </a:xfrm>
        </p:spPr>
        <p:txBody>
          <a:bodyPr/>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7287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906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7" y="27348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7" y="1435448"/>
            <a:ext cx="3008189" cy="469031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5" y="612800"/>
            <a:ext cx="5486177" cy="4114354"/>
          </a:xfrm>
        </p:spPr>
        <p:txBody>
          <a:bodyPr/>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5" y="5367860"/>
            <a:ext cx="5486177" cy="80478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1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392" tIns="45697" rIns="91392" bIns="45697"/>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10"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10"/>
            <a:ext cx="8229600" cy="4525963"/>
          </a:xfrm>
          <a:prstGeom prst="rect">
            <a:avLst/>
          </a:prstGeom>
        </p:spPr>
        <p:txBody>
          <a:bodyPr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a:prstGeom prst="rect">
            <a:avLst/>
          </a:prstGeom>
        </p:spPr>
        <p:txBody>
          <a:bodyPr lIns="91392" tIns="45697" rIns="91392" bIns="45697"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0"/>
            <a:ext cx="4038600" cy="4525963"/>
          </a:xfrm>
          <a:prstGeom prst="rect">
            <a:avLst/>
          </a:prstGeom>
        </p:spPr>
        <p:txBody>
          <a:bodyPr lIns="91392" tIns="45697" rIns="91392"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a:prstGeom prst="rect">
            <a:avLst/>
          </a:prstGeom>
        </p:spPr>
        <p:txBody>
          <a:bodyPr lIns="91392" tIns="45697" rIns="91392"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392" tIns="45697" rIns="91392" bIns="45697"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92" tIns="45697" rIns="91392"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392" tIns="45697" rIns="91392" bIns="45697"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392" tIns="45697" rIns="91392"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827" indent="0">
              <a:buNone/>
              <a:defRPr sz="1300"/>
            </a:lvl2pPr>
            <a:lvl3pPr marL="641661" indent="0">
              <a:buNone/>
              <a:defRPr sz="1100"/>
            </a:lvl3pPr>
            <a:lvl4pPr marL="962495" indent="0">
              <a:buNone/>
              <a:defRPr sz="1000"/>
            </a:lvl4pPr>
            <a:lvl5pPr marL="1283329" indent="0">
              <a:buNone/>
              <a:defRPr sz="1000"/>
            </a:lvl5pPr>
            <a:lvl6pPr marL="1604166" indent="0">
              <a:buNone/>
              <a:defRPr sz="1000"/>
            </a:lvl6pPr>
            <a:lvl7pPr marL="1924994" indent="0">
              <a:buNone/>
              <a:defRPr sz="1000"/>
            </a:lvl7pPr>
            <a:lvl8pPr marL="2245831" indent="0">
              <a:buNone/>
              <a:defRPr sz="1000"/>
            </a:lvl8pPr>
            <a:lvl9pPr marL="2566661"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a:prstGeom prst="rect">
            <a:avLst/>
          </a:prstGeom>
        </p:spPr>
        <p:txBody>
          <a:bodyPr lIns="91392" tIns="45697" rIns="91392" bIns="45697"/>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392" tIns="45697" rIns="91392" bIns="45697"/>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392" tIns="45697" rIns="91392" bIns="45697"/>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392" tIns="45697" rIns="91392" bIns="45697"/>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10"/>
            <a:ext cx="8229600" cy="4525963"/>
          </a:xfrm>
          <a:prstGeom prst="rect">
            <a:avLst/>
          </a:prstGeom>
        </p:spPr>
        <p:txBody>
          <a:bodyPr vert="eaVert"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a:prstGeom prst="rect">
            <a:avLst/>
          </a:prstGeom>
        </p:spPr>
        <p:txBody>
          <a:bodyPr vert="eaVert"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1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1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827" indent="0">
              <a:buNone/>
              <a:defRPr sz="1400" b="1"/>
            </a:lvl2pPr>
            <a:lvl3pPr marL="641661" indent="0">
              <a:buNone/>
              <a:defRPr sz="1300" b="1"/>
            </a:lvl3pPr>
            <a:lvl4pPr marL="962495" indent="0">
              <a:buNone/>
              <a:defRPr sz="1100" b="1"/>
            </a:lvl4pPr>
            <a:lvl5pPr marL="1283329" indent="0">
              <a:buNone/>
              <a:defRPr sz="1100" b="1"/>
            </a:lvl5pPr>
            <a:lvl6pPr marL="1604166" indent="0">
              <a:buNone/>
              <a:defRPr sz="1100" b="1"/>
            </a:lvl6pPr>
            <a:lvl7pPr marL="1924994" indent="0">
              <a:buNone/>
              <a:defRPr sz="1100" b="1"/>
            </a:lvl7pPr>
            <a:lvl8pPr marL="2245831" indent="0">
              <a:buNone/>
              <a:defRPr sz="1100" b="1"/>
            </a:lvl8pPr>
            <a:lvl9pPr marL="256666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827" indent="0">
              <a:buNone/>
              <a:defRPr sz="1400" b="1"/>
            </a:lvl2pPr>
            <a:lvl3pPr marL="641661" indent="0">
              <a:buNone/>
              <a:defRPr sz="1300" b="1"/>
            </a:lvl3pPr>
            <a:lvl4pPr marL="962495" indent="0">
              <a:buNone/>
              <a:defRPr sz="1100" b="1"/>
            </a:lvl4pPr>
            <a:lvl5pPr marL="1283329" indent="0">
              <a:buNone/>
              <a:defRPr sz="1100" b="1"/>
            </a:lvl5pPr>
            <a:lvl6pPr marL="1604166" indent="0">
              <a:buNone/>
              <a:defRPr sz="1100" b="1"/>
            </a:lvl6pPr>
            <a:lvl7pPr marL="1924994" indent="0">
              <a:buNone/>
              <a:defRPr sz="1100" b="1"/>
            </a:lvl7pPr>
            <a:lvl8pPr marL="2245831" indent="0">
              <a:buNone/>
              <a:defRPr sz="1100" b="1"/>
            </a:lvl8pPr>
            <a:lvl9pPr marL="256666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1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392" tIns="45697" rIns="91392" bIns="45697"/>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10"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10"/>
            <a:ext cx="8229600" cy="4525963"/>
          </a:xfrm>
          <a:prstGeom prst="rect">
            <a:avLst/>
          </a:prstGeom>
        </p:spPr>
        <p:txBody>
          <a:bodyPr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a:prstGeom prst="rect">
            <a:avLst/>
          </a:prstGeom>
        </p:spPr>
        <p:txBody>
          <a:bodyPr lIns="91392" tIns="45697" rIns="91392" bIns="45697"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0"/>
            <a:ext cx="4038600" cy="4525963"/>
          </a:xfrm>
          <a:prstGeom prst="rect">
            <a:avLst/>
          </a:prstGeom>
        </p:spPr>
        <p:txBody>
          <a:bodyPr lIns="91392" tIns="45697" rIns="91392"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a:prstGeom prst="rect">
            <a:avLst/>
          </a:prstGeom>
        </p:spPr>
        <p:txBody>
          <a:bodyPr lIns="91392" tIns="45697" rIns="91392"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392" tIns="45697" rIns="91392" bIns="45697"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92" tIns="45697" rIns="91392"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392" tIns="45697" rIns="91392" bIns="45697"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392" tIns="45697" rIns="91392"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a:prstGeom prst="rect">
            <a:avLst/>
          </a:prstGeom>
        </p:spPr>
        <p:txBody>
          <a:bodyPr lIns="91392" tIns="45697" rIns="91392" bIns="45697"/>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392" tIns="45697" rIns="91392" bIns="45697"/>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392" tIns="45697" rIns="91392" bIns="45697"/>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392" tIns="45697" rIns="91392" bIns="45697"/>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10"/>
            <a:ext cx="8229600" cy="4525963"/>
          </a:xfrm>
          <a:prstGeom prst="rect">
            <a:avLst/>
          </a:prstGeom>
        </p:spPr>
        <p:txBody>
          <a:bodyPr vert="eaVert"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a:prstGeom prst="rect">
            <a:avLst/>
          </a:prstGeom>
        </p:spPr>
        <p:txBody>
          <a:bodyPr vert="eaVert"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5" y="27351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5" y="1435448"/>
            <a:ext cx="3008189" cy="4690318"/>
          </a:xfrm>
        </p:spPr>
        <p:txBody>
          <a:bodyPr/>
          <a:lstStyle>
            <a:lvl1pPr marL="0" indent="0">
              <a:buNone/>
              <a:defRPr sz="1000"/>
            </a:lvl1pPr>
            <a:lvl2pPr marL="320827" indent="0">
              <a:buNone/>
              <a:defRPr sz="800"/>
            </a:lvl2pPr>
            <a:lvl3pPr marL="641661" indent="0">
              <a:buNone/>
              <a:defRPr sz="700"/>
            </a:lvl3pPr>
            <a:lvl4pPr marL="962495" indent="0">
              <a:buNone/>
              <a:defRPr sz="600"/>
            </a:lvl4pPr>
            <a:lvl5pPr marL="1283329" indent="0">
              <a:buNone/>
              <a:defRPr sz="600"/>
            </a:lvl5pPr>
            <a:lvl6pPr marL="1604166" indent="0">
              <a:buNone/>
              <a:defRPr sz="600"/>
            </a:lvl6pPr>
            <a:lvl7pPr marL="1924994" indent="0">
              <a:buNone/>
              <a:defRPr sz="600"/>
            </a:lvl7pPr>
            <a:lvl8pPr marL="2245831" indent="0">
              <a:buNone/>
              <a:defRPr sz="600"/>
            </a:lvl8pPr>
            <a:lvl9pPr marL="2566661"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3" y="612800"/>
            <a:ext cx="5486177" cy="4114354"/>
          </a:xfrm>
        </p:spPr>
        <p:txBody>
          <a:bodyPr/>
          <a:lstStyle>
            <a:lvl1pPr marL="0" indent="0">
              <a:buNone/>
              <a:defRPr sz="2200"/>
            </a:lvl1pPr>
            <a:lvl2pPr marL="320827" indent="0">
              <a:buNone/>
              <a:defRPr sz="2000"/>
            </a:lvl2pPr>
            <a:lvl3pPr marL="641661" indent="0">
              <a:buNone/>
              <a:defRPr sz="1700"/>
            </a:lvl3pPr>
            <a:lvl4pPr marL="962495" indent="0">
              <a:buNone/>
              <a:defRPr sz="1400"/>
            </a:lvl4pPr>
            <a:lvl5pPr marL="1283329" indent="0">
              <a:buNone/>
              <a:defRPr sz="1400"/>
            </a:lvl5pPr>
            <a:lvl6pPr marL="1604166" indent="0">
              <a:buNone/>
              <a:defRPr sz="1400"/>
            </a:lvl6pPr>
            <a:lvl7pPr marL="1924994" indent="0">
              <a:buNone/>
              <a:defRPr sz="1400"/>
            </a:lvl7pPr>
            <a:lvl8pPr marL="2245831" indent="0">
              <a:buNone/>
              <a:defRPr sz="1400"/>
            </a:lvl8pPr>
            <a:lvl9pPr marL="256666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3" y="5367860"/>
            <a:ext cx="5486177" cy="804788"/>
          </a:xfrm>
        </p:spPr>
        <p:txBody>
          <a:bodyPr/>
          <a:lstStyle>
            <a:lvl1pPr marL="0" indent="0">
              <a:buNone/>
              <a:defRPr sz="1000"/>
            </a:lvl1pPr>
            <a:lvl2pPr marL="320827" indent="0">
              <a:buNone/>
              <a:defRPr sz="800"/>
            </a:lvl2pPr>
            <a:lvl3pPr marL="641661" indent="0">
              <a:buNone/>
              <a:defRPr sz="700"/>
            </a:lvl3pPr>
            <a:lvl4pPr marL="962495" indent="0">
              <a:buNone/>
              <a:defRPr sz="600"/>
            </a:lvl4pPr>
            <a:lvl5pPr marL="1283329" indent="0">
              <a:buNone/>
              <a:defRPr sz="600"/>
            </a:lvl5pPr>
            <a:lvl6pPr marL="1604166" indent="0">
              <a:buNone/>
              <a:defRPr sz="600"/>
            </a:lvl6pPr>
            <a:lvl7pPr marL="1924994" indent="0">
              <a:buNone/>
              <a:defRPr sz="600"/>
            </a:lvl7pPr>
            <a:lvl8pPr marL="2245831" indent="0">
              <a:buNone/>
              <a:defRPr sz="600"/>
            </a:lvl8pPr>
            <a:lvl9pPr marL="2566661"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2" tIns="35642" rIns="35642" bIns="3564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7" y="194671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2" tIns="35642" rIns="35642" bIns="3564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0995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827"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661"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495"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329"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35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71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08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443"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796"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633"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466"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298"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129"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661" rtl="0" eaLnBrk="1" latinLnBrk="0" hangingPunct="1">
        <a:defRPr sz="1300" kern="1200">
          <a:solidFill>
            <a:schemeClr val="tx1"/>
          </a:solidFill>
          <a:latin typeface="+mn-lt"/>
          <a:ea typeface="+mn-ea"/>
          <a:cs typeface="+mn-cs"/>
        </a:defRPr>
      </a:lvl1pPr>
      <a:lvl2pPr marL="320827" algn="l" defTabSz="641661" rtl="0" eaLnBrk="1" latinLnBrk="0" hangingPunct="1">
        <a:defRPr sz="1300" kern="1200">
          <a:solidFill>
            <a:schemeClr val="tx1"/>
          </a:solidFill>
          <a:latin typeface="+mn-lt"/>
          <a:ea typeface="+mn-ea"/>
          <a:cs typeface="+mn-cs"/>
        </a:defRPr>
      </a:lvl2pPr>
      <a:lvl3pPr marL="641661" algn="l" defTabSz="641661" rtl="0" eaLnBrk="1" latinLnBrk="0" hangingPunct="1">
        <a:defRPr sz="1300" kern="1200">
          <a:solidFill>
            <a:schemeClr val="tx1"/>
          </a:solidFill>
          <a:latin typeface="+mn-lt"/>
          <a:ea typeface="+mn-ea"/>
          <a:cs typeface="+mn-cs"/>
        </a:defRPr>
      </a:lvl3pPr>
      <a:lvl4pPr marL="962495" algn="l" defTabSz="641661" rtl="0" eaLnBrk="1" latinLnBrk="0" hangingPunct="1">
        <a:defRPr sz="1300" kern="1200">
          <a:solidFill>
            <a:schemeClr val="tx1"/>
          </a:solidFill>
          <a:latin typeface="+mn-lt"/>
          <a:ea typeface="+mn-ea"/>
          <a:cs typeface="+mn-cs"/>
        </a:defRPr>
      </a:lvl4pPr>
      <a:lvl5pPr marL="1283329" algn="l" defTabSz="641661" rtl="0" eaLnBrk="1" latinLnBrk="0" hangingPunct="1">
        <a:defRPr sz="1300" kern="1200">
          <a:solidFill>
            <a:schemeClr val="tx1"/>
          </a:solidFill>
          <a:latin typeface="+mn-lt"/>
          <a:ea typeface="+mn-ea"/>
          <a:cs typeface="+mn-cs"/>
        </a:defRPr>
      </a:lvl5pPr>
      <a:lvl6pPr marL="1604166" algn="l" defTabSz="641661" rtl="0" eaLnBrk="1" latinLnBrk="0" hangingPunct="1">
        <a:defRPr sz="1300" kern="1200">
          <a:solidFill>
            <a:schemeClr val="tx1"/>
          </a:solidFill>
          <a:latin typeface="+mn-lt"/>
          <a:ea typeface="+mn-ea"/>
          <a:cs typeface="+mn-cs"/>
        </a:defRPr>
      </a:lvl6pPr>
      <a:lvl7pPr marL="1924994" algn="l" defTabSz="641661" rtl="0" eaLnBrk="1" latinLnBrk="0" hangingPunct="1">
        <a:defRPr sz="1300" kern="1200">
          <a:solidFill>
            <a:schemeClr val="tx1"/>
          </a:solidFill>
          <a:latin typeface="+mn-lt"/>
          <a:ea typeface="+mn-ea"/>
          <a:cs typeface="+mn-cs"/>
        </a:defRPr>
      </a:lvl7pPr>
      <a:lvl8pPr marL="2245831" algn="l" defTabSz="641661" rtl="0" eaLnBrk="1" latinLnBrk="0" hangingPunct="1">
        <a:defRPr sz="1300" kern="1200">
          <a:solidFill>
            <a:schemeClr val="tx1"/>
          </a:solidFill>
          <a:latin typeface="+mn-lt"/>
          <a:ea typeface="+mn-ea"/>
          <a:cs typeface="+mn-cs"/>
        </a:defRPr>
      </a:lvl8pPr>
      <a:lvl9pPr marL="2566661" algn="l" defTabSz="641661"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74" tIns="35674" rIns="35674" bIns="35674"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74" tIns="35674" rIns="35674" bIns="35674"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366520882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404054"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405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405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405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405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092" algn="ctr" defTabSz="41028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189" algn="ctr" defTabSz="41028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284" algn="ctr" defTabSz="41028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4382" algn="ctr" defTabSz="41028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1184" indent="-261184" algn="l" defTabSz="40405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29065" indent="-261184" algn="l" defTabSz="40405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796946" indent="-261184" algn="l" defTabSz="40405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64827" indent="-261184" algn="l" defTabSz="40405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2708" indent="-261184" algn="l" defTabSz="40405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58993" indent="-267576" algn="l" defTabSz="41028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0085" indent="-267576" algn="l" defTabSz="41028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1182" indent="-267576" algn="l" defTabSz="41028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2273" indent="-267576" algn="l" defTabSz="41028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189" rtl="0" eaLnBrk="1" latinLnBrk="0" hangingPunct="1">
        <a:defRPr sz="1300" kern="1200">
          <a:solidFill>
            <a:schemeClr val="tx1"/>
          </a:solidFill>
          <a:latin typeface="+mn-lt"/>
          <a:ea typeface="+mn-ea"/>
          <a:cs typeface="+mn-cs"/>
        </a:defRPr>
      </a:lvl1pPr>
      <a:lvl2pPr marL="321092" algn="l" defTabSz="642189" rtl="0" eaLnBrk="1" latinLnBrk="0" hangingPunct="1">
        <a:defRPr sz="1300" kern="1200">
          <a:solidFill>
            <a:schemeClr val="tx1"/>
          </a:solidFill>
          <a:latin typeface="+mn-lt"/>
          <a:ea typeface="+mn-ea"/>
          <a:cs typeface="+mn-cs"/>
        </a:defRPr>
      </a:lvl2pPr>
      <a:lvl3pPr marL="642189" algn="l" defTabSz="642189" rtl="0" eaLnBrk="1" latinLnBrk="0" hangingPunct="1">
        <a:defRPr sz="1300" kern="1200">
          <a:solidFill>
            <a:schemeClr val="tx1"/>
          </a:solidFill>
          <a:latin typeface="+mn-lt"/>
          <a:ea typeface="+mn-ea"/>
          <a:cs typeface="+mn-cs"/>
        </a:defRPr>
      </a:lvl3pPr>
      <a:lvl4pPr marL="963284" algn="l" defTabSz="642189" rtl="0" eaLnBrk="1" latinLnBrk="0" hangingPunct="1">
        <a:defRPr sz="1300" kern="1200">
          <a:solidFill>
            <a:schemeClr val="tx1"/>
          </a:solidFill>
          <a:latin typeface="+mn-lt"/>
          <a:ea typeface="+mn-ea"/>
          <a:cs typeface="+mn-cs"/>
        </a:defRPr>
      </a:lvl4pPr>
      <a:lvl5pPr marL="1284382" algn="l" defTabSz="642189" rtl="0" eaLnBrk="1" latinLnBrk="0" hangingPunct="1">
        <a:defRPr sz="1300" kern="1200">
          <a:solidFill>
            <a:schemeClr val="tx1"/>
          </a:solidFill>
          <a:latin typeface="+mn-lt"/>
          <a:ea typeface="+mn-ea"/>
          <a:cs typeface="+mn-cs"/>
        </a:defRPr>
      </a:lvl5pPr>
      <a:lvl6pPr marL="1605478" algn="l" defTabSz="642189" rtl="0" eaLnBrk="1" latinLnBrk="0" hangingPunct="1">
        <a:defRPr sz="1300" kern="1200">
          <a:solidFill>
            <a:schemeClr val="tx1"/>
          </a:solidFill>
          <a:latin typeface="+mn-lt"/>
          <a:ea typeface="+mn-ea"/>
          <a:cs typeface="+mn-cs"/>
        </a:defRPr>
      </a:lvl6pPr>
      <a:lvl7pPr marL="1926572" algn="l" defTabSz="642189" rtl="0" eaLnBrk="1" latinLnBrk="0" hangingPunct="1">
        <a:defRPr sz="1300" kern="1200">
          <a:solidFill>
            <a:schemeClr val="tx1"/>
          </a:solidFill>
          <a:latin typeface="+mn-lt"/>
          <a:ea typeface="+mn-ea"/>
          <a:cs typeface="+mn-cs"/>
        </a:defRPr>
      </a:lvl7pPr>
      <a:lvl8pPr marL="2247671" algn="l" defTabSz="642189" rtl="0" eaLnBrk="1" latinLnBrk="0" hangingPunct="1">
        <a:defRPr sz="1300" kern="1200">
          <a:solidFill>
            <a:schemeClr val="tx1"/>
          </a:solidFill>
          <a:latin typeface="+mn-lt"/>
          <a:ea typeface="+mn-ea"/>
          <a:cs typeface="+mn-cs"/>
        </a:defRPr>
      </a:lvl8pPr>
      <a:lvl9pPr marL="2568765" algn="l" defTabSz="642189"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5/13/2014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2877661484"/>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7" tIns="35697" rIns="35697" bIns="3569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9" y="194668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7" tIns="35697" rIns="35697" bIns="3569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54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91"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585"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876"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171"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743"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486"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233"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0974"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719"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013"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303"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597"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3890"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585" rtl="0" eaLnBrk="1" latinLnBrk="0" hangingPunct="1">
        <a:defRPr sz="1300" kern="1200">
          <a:solidFill>
            <a:schemeClr val="tx1"/>
          </a:solidFill>
          <a:latin typeface="+mn-lt"/>
          <a:ea typeface="+mn-ea"/>
          <a:cs typeface="+mn-cs"/>
        </a:defRPr>
      </a:lvl1pPr>
      <a:lvl2pPr marL="321291" algn="l" defTabSz="642585" rtl="0" eaLnBrk="1" latinLnBrk="0" hangingPunct="1">
        <a:defRPr sz="1300" kern="1200">
          <a:solidFill>
            <a:schemeClr val="tx1"/>
          </a:solidFill>
          <a:latin typeface="+mn-lt"/>
          <a:ea typeface="+mn-ea"/>
          <a:cs typeface="+mn-cs"/>
        </a:defRPr>
      </a:lvl2pPr>
      <a:lvl3pPr marL="642585" algn="l" defTabSz="642585" rtl="0" eaLnBrk="1" latinLnBrk="0" hangingPunct="1">
        <a:defRPr sz="1300" kern="1200">
          <a:solidFill>
            <a:schemeClr val="tx1"/>
          </a:solidFill>
          <a:latin typeface="+mn-lt"/>
          <a:ea typeface="+mn-ea"/>
          <a:cs typeface="+mn-cs"/>
        </a:defRPr>
      </a:lvl3pPr>
      <a:lvl4pPr marL="963876" algn="l" defTabSz="642585" rtl="0" eaLnBrk="1" latinLnBrk="0" hangingPunct="1">
        <a:defRPr sz="1300" kern="1200">
          <a:solidFill>
            <a:schemeClr val="tx1"/>
          </a:solidFill>
          <a:latin typeface="+mn-lt"/>
          <a:ea typeface="+mn-ea"/>
          <a:cs typeface="+mn-cs"/>
        </a:defRPr>
      </a:lvl4pPr>
      <a:lvl5pPr marL="1285171" algn="l" defTabSz="642585" rtl="0" eaLnBrk="1" latinLnBrk="0" hangingPunct="1">
        <a:defRPr sz="1300" kern="1200">
          <a:solidFill>
            <a:schemeClr val="tx1"/>
          </a:solidFill>
          <a:latin typeface="+mn-lt"/>
          <a:ea typeface="+mn-ea"/>
          <a:cs typeface="+mn-cs"/>
        </a:defRPr>
      </a:lvl5pPr>
      <a:lvl6pPr marL="1606464" algn="l" defTabSz="642585" rtl="0" eaLnBrk="1" latinLnBrk="0" hangingPunct="1">
        <a:defRPr sz="1300" kern="1200">
          <a:solidFill>
            <a:schemeClr val="tx1"/>
          </a:solidFill>
          <a:latin typeface="+mn-lt"/>
          <a:ea typeface="+mn-ea"/>
          <a:cs typeface="+mn-cs"/>
        </a:defRPr>
      </a:lvl6pPr>
      <a:lvl7pPr marL="1927756" algn="l" defTabSz="642585" rtl="0" eaLnBrk="1" latinLnBrk="0" hangingPunct="1">
        <a:defRPr sz="1300" kern="1200">
          <a:solidFill>
            <a:schemeClr val="tx1"/>
          </a:solidFill>
          <a:latin typeface="+mn-lt"/>
          <a:ea typeface="+mn-ea"/>
          <a:cs typeface="+mn-cs"/>
        </a:defRPr>
      </a:lvl7pPr>
      <a:lvl8pPr marL="2249051" algn="l" defTabSz="642585" rtl="0" eaLnBrk="1" latinLnBrk="0" hangingPunct="1">
        <a:defRPr sz="1300" kern="1200">
          <a:solidFill>
            <a:schemeClr val="tx1"/>
          </a:solidFill>
          <a:latin typeface="+mn-lt"/>
          <a:ea typeface="+mn-ea"/>
          <a:cs typeface="+mn-cs"/>
        </a:defRPr>
      </a:lvl8pPr>
      <a:lvl9pPr marL="2570344" algn="l" defTabSz="64258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2" tIns="45697" rIns="91392" bIns="45697"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964" algn="ctr" rtl="0" eaLnBrk="1" fontAlgn="base" hangingPunct="1">
        <a:spcBef>
          <a:spcPct val="0"/>
        </a:spcBef>
        <a:spcAft>
          <a:spcPct val="0"/>
        </a:spcAft>
        <a:defRPr sz="4400">
          <a:solidFill>
            <a:schemeClr val="tx2"/>
          </a:solidFill>
          <a:latin typeface="Arial" charset="0"/>
        </a:defRPr>
      </a:lvl6pPr>
      <a:lvl7pPr marL="913930" algn="ctr" rtl="0" eaLnBrk="1" fontAlgn="base" hangingPunct="1">
        <a:spcBef>
          <a:spcPct val="0"/>
        </a:spcBef>
        <a:spcAft>
          <a:spcPct val="0"/>
        </a:spcAft>
        <a:defRPr sz="4400">
          <a:solidFill>
            <a:schemeClr val="tx2"/>
          </a:solidFill>
          <a:latin typeface="Arial" charset="0"/>
        </a:defRPr>
      </a:lvl7pPr>
      <a:lvl8pPr marL="1370900" algn="ctr" rtl="0" eaLnBrk="1" fontAlgn="base" hangingPunct="1">
        <a:spcBef>
          <a:spcPct val="0"/>
        </a:spcBef>
        <a:spcAft>
          <a:spcPct val="0"/>
        </a:spcAft>
        <a:defRPr sz="4400">
          <a:solidFill>
            <a:schemeClr val="tx2"/>
          </a:solidFill>
          <a:latin typeface="Arial" charset="0"/>
        </a:defRPr>
      </a:lvl8pPr>
      <a:lvl9pPr marL="1827865" algn="ctr" rtl="0" eaLnBrk="1" fontAlgn="base" hangingPunct="1">
        <a:spcBef>
          <a:spcPct val="0"/>
        </a:spcBef>
        <a:spcAft>
          <a:spcPct val="0"/>
        </a:spcAft>
        <a:defRPr sz="4400">
          <a:solidFill>
            <a:schemeClr val="tx2"/>
          </a:solidFill>
          <a:latin typeface="Arial" charset="0"/>
        </a:defRPr>
      </a:lvl9pPr>
    </p:titleStyle>
    <p:bodyStyle>
      <a:lvl1pPr marL="342727" indent="-342727" algn="l" rtl="0" eaLnBrk="1" fontAlgn="base" hangingPunct="1">
        <a:spcBef>
          <a:spcPct val="20000"/>
        </a:spcBef>
        <a:spcAft>
          <a:spcPct val="0"/>
        </a:spcAft>
        <a:buChar char="•"/>
        <a:defRPr sz="3200">
          <a:solidFill>
            <a:schemeClr val="tx1"/>
          </a:solidFill>
          <a:latin typeface="+mn-lt"/>
          <a:ea typeface="+mn-ea"/>
          <a:cs typeface="+mn-cs"/>
        </a:defRPr>
      </a:lvl1pPr>
      <a:lvl2pPr marL="742570" indent="-285603" algn="l" rtl="0" eaLnBrk="1" fontAlgn="base" hangingPunct="1">
        <a:spcBef>
          <a:spcPct val="20000"/>
        </a:spcBef>
        <a:spcAft>
          <a:spcPct val="0"/>
        </a:spcAft>
        <a:buChar char="–"/>
        <a:defRPr sz="2800">
          <a:solidFill>
            <a:schemeClr val="tx1"/>
          </a:solidFill>
          <a:latin typeface="+mn-lt"/>
        </a:defRPr>
      </a:lvl2pPr>
      <a:lvl3pPr marL="1142412" indent="-228481" algn="l" rtl="0" eaLnBrk="1" fontAlgn="base" hangingPunct="1">
        <a:spcBef>
          <a:spcPct val="20000"/>
        </a:spcBef>
        <a:spcAft>
          <a:spcPct val="0"/>
        </a:spcAft>
        <a:buChar char="•"/>
        <a:defRPr sz="2400">
          <a:solidFill>
            <a:schemeClr val="tx1"/>
          </a:solidFill>
          <a:latin typeface="+mn-lt"/>
        </a:defRPr>
      </a:lvl3pPr>
      <a:lvl4pPr marL="1599380" indent="-228481" algn="l" rtl="0" eaLnBrk="1" fontAlgn="base" hangingPunct="1">
        <a:spcBef>
          <a:spcPct val="20000"/>
        </a:spcBef>
        <a:spcAft>
          <a:spcPct val="0"/>
        </a:spcAft>
        <a:buChar char="–"/>
        <a:defRPr sz="2000">
          <a:solidFill>
            <a:schemeClr val="tx1"/>
          </a:solidFill>
          <a:latin typeface="+mn-lt"/>
        </a:defRPr>
      </a:lvl4pPr>
      <a:lvl5pPr marL="2056350" indent="-228481" algn="l" rtl="0" eaLnBrk="1" fontAlgn="base" hangingPunct="1">
        <a:spcBef>
          <a:spcPct val="20000"/>
        </a:spcBef>
        <a:spcAft>
          <a:spcPct val="0"/>
        </a:spcAft>
        <a:buChar char="»"/>
        <a:defRPr sz="2000">
          <a:solidFill>
            <a:schemeClr val="tx1"/>
          </a:solidFill>
          <a:latin typeface="+mn-lt"/>
        </a:defRPr>
      </a:lvl5pPr>
      <a:lvl6pPr marL="2513316" indent="-228481" algn="l" rtl="0" eaLnBrk="1" fontAlgn="base" hangingPunct="1">
        <a:spcBef>
          <a:spcPct val="20000"/>
        </a:spcBef>
        <a:spcAft>
          <a:spcPct val="0"/>
        </a:spcAft>
        <a:buChar char="»"/>
        <a:defRPr sz="2000">
          <a:solidFill>
            <a:schemeClr val="tx1"/>
          </a:solidFill>
          <a:latin typeface="+mn-lt"/>
        </a:defRPr>
      </a:lvl6pPr>
      <a:lvl7pPr marL="2970280" indent="-228481" algn="l" rtl="0" eaLnBrk="1" fontAlgn="base" hangingPunct="1">
        <a:spcBef>
          <a:spcPct val="20000"/>
        </a:spcBef>
        <a:spcAft>
          <a:spcPct val="0"/>
        </a:spcAft>
        <a:buChar char="»"/>
        <a:defRPr sz="2000">
          <a:solidFill>
            <a:schemeClr val="tx1"/>
          </a:solidFill>
          <a:latin typeface="+mn-lt"/>
        </a:defRPr>
      </a:lvl7pPr>
      <a:lvl8pPr marL="3427248" indent="-228481" algn="l" rtl="0" eaLnBrk="1" fontAlgn="base" hangingPunct="1">
        <a:spcBef>
          <a:spcPct val="20000"/>
        </a:spcBef>
        <a:spcAft>
          <a:spcPct val="0"/>
        </a:spcAft>
        <a:buChar char="»"/>
        <a:defRPr sz="2000">
          <a:solidFill>
            <a:schemeClr val="tx1"/>
          </a:solidFill>
          <a:latin typeface="+mn-lt"/>
        </a:defRPr>
      </a:lvl8pPr>
      <a:lvl9pPr marL="3884211" indent="-22848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92" tIns="45697" rIns="91392" bIns="45697"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defRPr sz="1400"/>
            </a:lvl1pPr>
          </a:lstStyle>
          <a:p>
            <a:pPr defTabSz="91393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ctr">
              <a:defRPr sz="1400"/>
            </a:lvl1pPr>
          </a:lstStyle>
          <a:p>
            <a:pPr defTabSz="91393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r">
              <a:defRPr sz="1400"/>
            </a:lvl1pPr>
          </a:lstStyle>
          <a:p>
            <a:pPr defTabSz="913930" fontAlgn="base">
              <a:spcBef>
                <a:spcPct val="0"/>
              </a:spcBef>
              <a:spcAft>
                <a:spcPct val="0"/>
              </a:spcAft>
            </a:pPr>
            <a:fld id="{068B3C12-BC1A-4959-8182-8B391870C7D3}" type="slidenum">
              <a:rPr lang="en-US" smtClean="0">
                <a:solidFill>
                  <a:srgbClr val="000000"/>
                </a:solidFill>
              </a:rPr>
              <a:pPr defTabSz="91393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64" algn="ctr" rtl="0" fontAlgn="base">
        <a:spcBef>
          <a:spcPct val="0"/>
        </a:spcBef>
        <a:spcAft>
          <a:spcPct val="0"/>
        </a:spcAft>
        <a:defRPr sz="4400">
          <a:solidFill>
            <a:schemeClr val="tx2"/>
          </a:solidFill>
          <a:latin typeface="Arial" charset="0"/>
        </a:defRPr>
      </a:lvl6pPr>
      <a:lvl7pPr marL="913930" algn="ctr" rtl="0" fontAlgn="base">
        <a:spcBef>
          <a:spcPct val="0"/>
        </a:spcBef>
        <a:spcAft>
          <a:spcPct val="0"/>
        </a:spcAft>
        <a:defRPr sz="4400">
          <a:solidFill>
            <a:schemeClr val="tx2"/>
          </a:solidFill>
          <a:latin typeface="Arial" charset="0"/>
        </a:defRPr>
      </a:lvl7pPr>
      <a:lvl8pPr marL="1370900" algn="ctr" rtl="0" fontAlgn="base">
        <a:spcBef>
          <a:spcPct val="0"/>
        </a:spcBef>
        <a:spcAft>
          <a:spcPct val="0"/>
        </a:spcAft>
        <a:defRPr sz="4400">
          <a:solidFill>
            <a:schemeClr val="tx2"/>
          </a:solidFill>
          <a:latin typeface="Arial" charset="0"/>
        </a:defRPr>
      </a:lvl8pPr>
      <a:lvl9pPr marL="1827865" algn="ctr" rtl="0" fontAlgn="base">
        <a:spcBef>
          <a:spcPct val="0"/>
        </a:spcBef>
        <a:spcAft>
          <a:spcPct val="0"/>
        </a:spcAft>
        <a:defRPr sz="4400">
          <a:solidFill>
            <a:schemeClr val="tx2"/>
          </a:solidFill>
          <a:latin typeface="Arial" charset="0"/>
        </a:defRPr>
      </a:lvl9pPr>
    </p:titleStyle>
    <p:bodyStyle>
      <a:lvl1pPr marL="342727" indent="-342727" algn="l" rtl="0" fontAlgn="base">
        <a:spcBef>
          <a:spcPct val="20000"/>
        </a:spcBef>
        <a:spcAft>
          <a:spcPct val="0"/>
        </a:spcAft>
        <a:buChar char="•"/>
        <a:defRPr sz="2800">
          <a:solidFill>
            <a:schemeClr val="tx1"/>
          </a:solidFill>
          <a:latin typeface="+mn-lt"/>
          <a:ea typeface="+mn-ea"/>
          <a:cs typeface="+mn-cs"/>
        </a:defRPr>
      </a:lvl1pPr>
      <a:lvl2pPr marL="742570" indent="-285603" algn="l" rtl="0" fontAlgn="base">
        <a:spcBef>
          <a:spcPct val="20000"/>
        </a:spcBef>
        <a:spcAft>
          <a:spcPct val="0"/>
        </a:spcAft>
        <a:buChar char="–"/>
        <a:defRPr sz="2400">
          <a:solidFill>
            <a:schemeClr val="tx1"/>
          </a:solidFill>
          <a:latin typeface="+mn-lt"/>
        </a:defRPr>
      </a:lvl2pPr>
      <a:lvl3pPr marL="1142412" indent="-228481" algn="l" rtl="0" fontAlgn="base">
        <a:spcBef>
          <a:spcPct val="20000"/>
        </a:spcBef>
        <a:spcAft>
          <a:spcPct val="0"/>
        </a:spcAft>
        <a:buChar char="•"/>
        <a:defRPr sz="2000">
          <a:solidFill>
            <a:schemeClr val="tx1"/>
          </a:solidFill>
          <a:latin typeface="+mn-lt"/>
        </a:defRPr>
      </a:lvl3pPr>
      <a:lvl4pPr marL="1599380" indent="-228481" algn="l" rtl="0" fontAlgn="base">
        <a:spcBef>
          <a:spcPct val="20000"/>
        </a:spcBef>
        <a:spcAft>
          <a:spcPct val="0"/>
        </a:spcAft>
        <a:buChar char="–"/>
        <a:defRPr sz="1800">
          <a:solidFill>
            <a:schemeClr val="tx1"/>
          </a:solidFill>
          <a:latin typeface="+mn-lt"/>
        </a:defRPr>
      </a:lvl4pPr>
      <a:lvl5pPr marL="2056350" indent="-228481" algn="l" rtl="0" fontAlgn="base">
        <a:spcBef>
          <a:spcPct val="20000"/>
        </a:spcBef>
        <a:spcAft>
          <a:spcPct val="0"/>
        </a:spcAft>
        <a:buChar char="»"/>
        <a:defRPr sz="1800">
          <a:solidFill>
            <a:schemeClr val="tx1"/>
          </a:solidFill>
          <a:latin typeface="+mn-lt"/>
        </a:defRPr>
      </a:lvl5pPr>
      <a:lvl6pPr marL="2513316" indent="-228481" algn="l" rtl="0" fontAlgn="base">
        <a:spcBef>
          <a:spcPct val="20000"/>
        </a:spcBef>
        <a:spcAft>
          <a:spcPct val="0"/>
        </a:spcAft>
        <a:buChar char="»"/>
        <a:defRPr sz="2000">
          <a:solidFill>
            <a:schemeClr val="tx1"/>
          </a:solidFill>
          <a:latin typeface="+mn-lt"/>
        </a:defRPr>
      </a:lvl6pPr>
      <a:lvl7pPr marL="2970280" indent="-228481" algn="l" rtl="0" fontAlgn="base">
        <a:spcBef>
          <a:spcPct val="20000"/>
        </a:spcBef>
        <a:spcAft>
          <a:spcPct val="0"/>
        </a:spcAft>
        <a:buChar char="»"/>
        <a:defRPr sz="2000">
          <a:solidFill>
            <a:schemeClr val="tx1"/>
          </a:solidFill>
          <a:latin typeface="+mn-lt"/>
        </a:defRPr>
      </a:lvl7pPr>
      <a:lvl8pPr marL="3427248" indent="-228481" algn="l" rtl="0" fontAlgn="base">
        <a:spcBef>
          <a:spcPct val="20000"/>
        </a:spcBef>
        <a:spcAft>
          <a:spcPct val="0"/>
        </a:spcAft>
        <a:buChar char="»"/>
        <a:defRPr sz="2000">
          <a:solidFill>
            <a:schemeClr val="tx1"/>
          </a:solidFill>
          <a:latin typeface="+mn-lt"/>
        </a:defRPr>
      </a:lvl8pPr>
      <a:lvl9pPr marL="3884211" indent="-22848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92" tIns="45697" rIns="91392" bIns="45697"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defRPr sz="1400"/>
            </a:lvl1pPr>
          </a:lstStyle>
          <a:p>
            <a:pPr defTabSz="91393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ctr">
              <a:defRPr sz="1400"/>
            </a:lvl1pPr>
          </a:lstStyle>
          <a:p>
            <a:pPr defTabSz="91393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r">
              <a:defRPr sz="1400"/>
            </a:lvl1pPr>
          </a:lstStyle>
          <a:p>
            <a:pPr defTabSz="913930" fontAlgn="base">
              <a:spcBef>
                <a:spcPct val="0"/>
              </a:spcBef>
              <a:spcAft>
                <a:spcPct val="0"/>
              </a:spcAft>
            </a:pPr>
            <a:fld id="{068B3C12-BC1A-4959-8182-8B391870C7D3}" type="slidenum">
              <a:rPr lang="en-US" smtClean="0">
                <a:solidFill>
                  <a:srgbClr val="000000"/>
                </a:solidFill>
              </a:rPr>
              <a:pPr defTabSz="91393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64" algn="ctr" rtl="0" fontAlgn="base">
        <a:spcBef>
          <a:spcPct val="0"/>
        </a:spcBef>
        <a:spcAft>
          <a:spcPct val="0"/>
        </a:spcAft>
        <a:defRPr sz="4400">
          <a:solidFill>
            <a:schemeClr val="tx2"/>
          </a:solidFill>
          <a:latin typeface="Arial" charset="0"/>
        </a:defRPr>
      </a:lvl6pPr>
      <a:lvl7pPr marL="913930" algn="ctr" rtl="0" fontAlgn="base">
        <a:spcBef>
          <a:spcPct val="0"/>
        </a:spcBef>
        <a:spcAft>
          <a:spcPct val="0"/>
        </a:spcAft>
        <a:defRPr sz="4400">
          <a:solidFill>
            <a:schemeClr val="tx2"/>
          </a:solidFill>
          <a:latin typeface="Arial" charset="0"/>
        </a:defRPr>
      </a:lvl7pPr>
      <a:lvl8pPr marL="1370900" algn="ctr" rtl="0" fontAlgn="base">
        <a:spcBef>
          <a:spcPct val="0"/>
        </a:spcBef>
        <a:spcAft>
          <a:spcPct val="0"/>
        </a:spcAft>
        <a:defRPr sz="4400">
          <a:solidFill>
            <a:schemeClr val="tx2"/>
          </a:solidFill>
          <a:latin typeface="Arial" charset="0"/>
        </a:defRPr>
      </a:lvl8pPr>
      <a:lvl9pPr marL="1827865" algn="ctr" rtl="0" fontAlgn="base">
        <a:spcBef>
          <a:spcPct val="0"/>
        </a:spcBef>
        <a:spcAft>
          <a:spcPct val="0"/>
        </a:spcAft>
        <a:defRPr sz="4400">
          <a:solidFill>
            <a:schemeClr val="tx2"/>
          </a:solidFill>
          <a:latin typeface="Arial" charset="0"/>
        </a:defRPr>
      </a:lvl9pPr>
    </p:titleStyle>
    <p:bodyStyle>
      <a:lvl1pPr marL="342727" indent="-342727" algn="l" rtl="0" fontAlgn="base">
        <a:spcBef>
          <a:spcPct val="20000"/>
        </a:spcBef>
        <a:spcAft>
          <a:spcPct val="0"/>
        </a:spcAft>
        <a:buChar char="•"/>
        <a:defRPr sz="2800">
          <a:solidFill>
            <a:schemeClr val="tx1"/>
          </a:solidFill>
          <a:latin typeface="+mn-lt"/>
          <a:ea typeface="+mn-ea"/>
          <a:cs typeface="+mn-cs"/>
        </a:defRPr>
      </a:lvl1pPr>
      <a:lvl2pPr marL="742570" indent="-285603" algn="l" rtl="0" fontAlgn="base">
        <a:spcBef>
          <a:spcPct val="20000"/>
        </a:spcBef>
        <a:spcAft>
          <a:spcPct val="0"/>
        </a:spcAft>
        <a:buChar char="–"/>
        <a:defRPr sz="2400">
          <a:solidFill>
            <a:schemeClr val="tx1"/>
          </a:solidFill>
          <a:latin typeface="+mn-lt"/>
        </a:defRPr>
      </a:lvl2pPr>
      <a:lvl3pPr marL="1142412" indent="-228481" algn="l" rtl="0" fontAlgn="base">
        <a:spcBef>
          <a:spcPct val="20000"/>
        </a:spcBef>
        <a:spcAft>
          <a:spcPct val="0"/>
        </a:spcAft>
        <a:buChar char="•"/>
        <a:defRPr sz="2000">
          <a:solidFill>
            <a:schemeClr val="tx1"/>
          </a:solidFill>
          <a:latin typeface="+mn-lt"/>
        </a:defRPr>
      </a:lvl3pPr>
      <a:lvl4pPr marL="1599380" indent="-228481" algn="l" rtl="0" fontAlgn="base">
        <a:spcBef>
          <a:spcPct val="20000"/>
        </a:spcBef>
        <a:spcAft>
          <a:spcPct val="0"/>
        </a:spcAft>
        <a:buChar char="–"/>
        <a:defRPr sz="1800">
          <a:solidFill>
            <a:schemeClr val="tx1"/>
          </a:solidFill>
          <a:latin typeface="+mn-lt"/>
        </a:defRPr>
      </a:lvl4pPr>
      <a:lvl5pPr marL="2056350" indent="-228481" algn="l" rtl="0" fontAlgn="base">
        <a:spcBef>
          <a:spcPct val="20000"/>
        </a:spcBef>
        <a:spcAft>
          <a:spcPct val="0"/>
        </a:spcAft>
        <a:buChar char="»"/>
        <a:defRPr sz="1800">
          <a:solidFill>
            <a:schemeClr val="tx1"/>
          </a:solidFill>
          <a:latin typeface="+mn-lt"/>
        </a:defRPr>
      </a:lvl5pPr>
      <a:lvl6pPr marL="2513316" indent="-228481" algn="l" rtl="0" fontAlgn="base">
        <a:spcBef>
          <a:spcPct val="20000"/>
        </a:spcBef>
        <a:spcAft>
          <a:spcPct val="0"/>
        </a:spcAft>
        <a:buChar char="»"/>
        <a:defRPr sz="2000">
          <a:solidFill>
            <a:schemeClr val="tx1"/>
          </a:solidFill>
          <a:latin typeface="+mn-lt"/>
        </a:defRPr>
      </a:lvl6pPr>
      <a:lvl7pPr marL="2970280" indent="-228481" algn="l" rtl="0" fontAlgn="base">
        <a:spcBef>
          <a:spcPct val="20000"/>
        </a:spcBef>
        <a:spcAft>
          <a:spcPct val="0"/>
        </a:spcAft>
        <a:buChar char="»"/>
        <a:defRPr sz="2000">
          <a:solidFill>
            <a:schemeClr val="tx1"/>
          </a:solidFill>
          <a:latin typeface="+mn-lt"/>
        </a:defRPr>
      </a:lvl7pPr>
      <a:lvl8pPr marL="3427248" indent="-228481" algn="l" rtl="0" fontAlgn="base">
        <a:spcBef>
          <a:spcPct val="20000"/>
        </a:spcBef>
        <a:spcAft>
          <a:spcPct val="0"/>
        </a:spcAft>
        <a:buChar char="»"/>
        <a:defRPr sz="2000">
          <a:solidFill>
            <a:schemeClr val="tx1"/>
          </a:solidFill>
          <a:latin typeface="+mn-lt"/>
        </a:defRPr>
      </a:lvl8pPr>
      <a:lvl9pPr marL="3884211" indent="-22848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2" tIns="45697" rIns="91392" bIns="45697"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964" algn="ctr" rtl="0" eaLnBrk="1" fontAlgn="base" hangingPunct="1">
        <a:spcBef>
          <a:spcPct val="0"/>
        </a:spcBef>
        <a:spcAft>
          <a:spcPct val="0"/>
        </a:spcAft>
        <a:defRPr sz="4400">
          <a:solidFill>
            <a:schemeClr val="tx2"/>
          </a:solidFill>
          <a:latin typeface="Arial" charset="0"/>
        </a:defRPr>
      </a:lvl6pPr>
      <a:lvl7pPr marL="913930" algn="ctr" rtl="0" eaLnBrk="1" fontAlgn="base" hangingPunct="1">
        <a:spcBef>
          <a:spcPct val="0"/>
        </a:spcBef>
        <a:spcAft>
          <a:spcPct val="0"/>
        </a:spcAft>
        <a:defRPr sz="4400">
          <a:solidFill>
            <a:schemeClr val="tx2"/>
          </a:solidFill>
          <a:latin typeface="Arial" charset="0"/>
        </a:defRPr>
      </a:lvl7pPr>
      <a:lvl8pPr marL="1370900" algn="ctr" rtl="0" eaLnBrk="1" fontAlgn="base" hangingPunct="1">
        <a:spcBef>
          <a:spcPct val="0"/>
        </a:spcBef>
        <a:spcAft>
          <a:spcPct val="0"/>
        </a:spcAft>
        <a:defRPr sz="4400">
          <a:solidFill>
            <a:schemeClr val="tx2"/>
          </a:solidFill>
          <a:latin typeface="Arial" charset="0"/>
        </a:defRPr>
      </a:lvl8pPr>
      <a:lvl9pPr marL="1827865" algn="ctr" rtl="0" eaLnBrk="1" fontAlgn="base" hangingPunct="1">
        <a:spcBef>
          <a:spcPct val="0"/>
        </a:spcBef>
        <a:spcAft>
          <a:spcPct val="0"/>
        </a:spcAft>
        <a:defRPr sz="4400">
          <a:solidFill>
            <a:schemeClr val="tx2"/>
          </a:solidFill>
          <a:latin typeface="Arial" charset="0"/>
        </a:defRPr>
      </a:lvl9pPr>
    </p:titleStyle>
    <p:bodyStyle>
      <a:lvl1pPr marL="342727" indent="-342727" algn="l" rtl="0" eaLnBrk="1" fontAlgn="base" hangingPunct="1">
        <a:spcBef>
          <a:spcPct val="20000"/>
        </a:spcBef>
        <a:spcAft>
          <a:spcPct val="0"/>
        </a:spcAft>
        <a:buChar char="•"/>
        <a:defRPr sz="3200">
          <a:solidFill>
            <a:schemeClr val="tx1"/>
          </a:solidFill>
          <a:latin typeface="+mn-lt"/>
          <a:ea typeface="+mn-ea"/>
          <a:cs typeface="+mn-cs"/>
        </a:defRPr>
      </a:lvl1pPr>
      <a:lvl2pPr marL="742570" indent="-285603" algn="l" rtl="0" eaLnBrk="1" fontAlgn="base" hangingPunct="1">
        <a:spcBef>
          <a:spcPct val="20000"/>
        </a:spcBef>
        <a:spcAft>
          <a:spcPct val="0"/>
        </a:spcAft>
        <a:buChar char="–"/>
        <a:defRPr sz="2800">
          <a:solidFill>
            <a:schemeClr val="tx1"/>
          </a:solidFill>
          <a:latin typeface="+mn-lt"/>
        </a:defRPr>
      </a:lvl2pPr>
      <a:lvl3pPr marL="1142412" indent="-228481" algn="l" rtl="0" eaLnBrk="1" fontAlgn="base" hangingPunct="1">
        <a:spcBef>
          <a:spcPct val="20000"/>
        </a:spcBef>
        <a:spcAft>
          <a:spcPct val="0"/>
        </a:spcAft>
        <a:buChar char="•"/>
        <a:defRPr sz="2400">
          <a:solidFill>
            <a:schemeClr val="tx1"/>
          </a:solidFill>
          <a:latin typeface="+mn-lt"/>
        </a:defRPr>
      </a:lvl3pPr>
      <a:lvl4pPr marL="1599380" indent="-228481" algn="l" rtl="0" eaLnBrk="1" fontAlgn="base" hangingPunct="1">
        <a:spcBef>
          <a:spcPct val="20000"/>
        </a:spcBef>
        <a:spcAft>
          <a:spcPct val="0"/>
        </a:spcAft>
        <a:buChar char="–"/>
        <a:defRPr sz="2000">
          <a:solidFill>
            <a:schemeClr val="tx1"/>
          </a:solidFill>
          <a:latin typeface="+mn-lt"/>
        </a:defRPr>
      </a:lvl4pPr>
      <a:lvl5pPr marL="2056350" indent="-228481" algn="l" rtl="0" eaLnBrk="1" fontAlgn="base" hangingPunct="1">
        <a:spcBef>
          <a:spcPct val="20000"/>
        </a:spcBef>
        <a:spcAft>
          <a:spcPct val="0"/>
        </a:spcAft>
        <a:buChar char="»"/>
        <a:defRPr sz="2000">
          <a:solidFill>
            <a:schemeClr val="tx1"/>
          </a:solidFill>
          <a:latin typeface="+mn-lt"/>
        </a:defRPr>
      </a:lvl5pPr>
      <a:lvl6pPr marL="2513316" indent="-228481" algn="l" rtl="0" eaLnBrk="1" fontAlgn="base" hangingPunct="1">
        <a:spcBef>
          <a:spcPct val="20000"/>
        </a:spcBef>
        <a:spcAft>
          <a:spcPct val="0"/>
        </a:spcAft>
        <a:buChar char="»"/>
        <a:defRPr sz="2000">
          <a:solidFill>
            <a:schemeClr val="tx1"/>
          </a:solidFill>
          <a:latin typeface="+mn-lt"/>
        </a:defRPr>
      </a:lvl6pPr>
      <a:lvl7pPr marL="2970280" indent="-228481" algn="l" rtl="0" eaLnBrk="1" fontAlgn="base" hangingPunct="1">
        <a:spcBef>
          <a:spcPct val="20000"/>
        </a:spcBef>
        <a:spcAft>
          <a:spcPct val="0"/>
        </a:spcAft>
        <a:buChar char="»"/>
        <a:defRPr sz="2000">
          <a:solidFill>
            <a:schemeClr val="tx1"/>
          </a:solidFill>
          <a:latin typeface="+mn-lt"/>
        </a:defRPr>
      </a:lvl7pPr>
      <a:lvl8pPr marL="3427248" indent="-228481" algn="l" rtl="0" eaLnBrk="1" fontAlgn="base" hangingPunct="1">
        <a:spcBef>
          <a:spcPct val="20000"/>
        </a:spcBef>
        <a:spcAft>
          <a:spcPct val="0"/>
        </a:spcAft>
        <a:buChar char="»"/>
        <a:defRPr sz="2000">
          <a:solidFill>
            <a:schemeClr val="tx1"/>
          </a:solidFill>
          <a:latin typeface="+mn-lt"/>
        </a:defRPr>
      </a:lvl8pPr>
      <a:lvl9pPr marL="3884211" indent="-22848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92" tIns="45697" rIns="91392" bIns="45697"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defRPr sz="1400"/>
            </a:lvl1pPr>
          </a:lstStyle>
          <a:p>
            <a:pPr defTabSz="91393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ctr">
              <a:defRPr sz="1400"/>
            </a:lvl1pPr>
          </a:lstStyle>
          <a:p>
            <a:pPr defTabSz="91393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r">
              <a:defRPr sz="1400"/>
            </a:lvl1pPr>
          </a:lstStyle>
          <a:p>
            <a:pPr defTabSz="913930" fontAlgn="base">
              <a:spcBef>
                <a:spcPct val="0"/>
              </a:spcBef>
              <a:spcAft>
                <a:spcPct val="0"/>
              </a:spcAft>
            </a:pPr>
            <a:fld id="{068B3C12-BC1A-4959-8182-8B391870C7D3}" type="slidenum">
              <a:rPr lang="en-US" smtClean="0">
                <a:solidFill>
                  <a:srgbClr val="000000"/>
                </a:solidFill>
              </a:rPr>
              <a:pPr defTabSz="91393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64" algn="ctr" rtl="0" fontAlgn="base">
        <a:spcBef>
          <a:spcPct val="0"/>
        </a:spcBef>
        <a:spcAft>
          <a:spcPct val="0"/>
        </a:spcAft>
        <a:defRPr sz="4400">
          <a:solidFill>
            <a:schemeClr val="tx2"/>
          </a:solidFill>
          <a:latin typeface="Arial" charset="0"/>
        </a:defRPr>
      </a:lvl6pPr>
      <a:lvl7pPr marL="913930" algn="ctr" rtl="0" fontAlgn="base">
        <a:spcBef>
          <a:spcPct val="0"/>
        </a:spcBef>
        <a:spcAft>
          <a:spcPct val="0"/>
        </a:spcAft>
        <a:defRPr sz="4400">
          <a:solidFill>
            <a:schemeClr val="tx2"/>
          </a:solidFill>
          <a:latin typeface="Arial" charset="0"/>
        </a:defRPr>
      </a:lvl7pPr>
      <a:lvl8pPr marL="1370900" algn="ctr" rtl="0" fontAlgn="base">
        <a:spcBef>
          <a:spcPct val="0"/>
        </a:spcBef>
        <a:spcAft>
          <a:spcPct val="0"/>
        </a:spcAft>
        <a:defRPr sz="4400">
          <a:solidFill>
            <a:schemeClr val="tx2"/>
          </a:solidFill>
          <a:latin typeface="Arial" charset="0"/>
        </a:defRPr>
      </a:lvl8pPr>
      <a:lvl9pPr marL="1827865" algn="ctr" rtl="0" fontAlgn="base">
        <a:spcBef>
          <a:spcPct val="0"/>
        </a:spcBef>
        <a:spcAft>
          <a:spcPct val="0"/>
        </a:spcAft>
        <a:defRPr sz="4400">
          <a:solidFill>
            <a:schemeClr val="tx2"/>
          </a:solidFill>
          <a:latin typeface="Arial" charset="0"/>
        </a:defRPr>
      </a:lvl9pPr>
    </p:titleStyle>
    <p:bodyStyle>
      <a:lvl1pPr marL="342727" indent="-342727" algn="l" rtl="0" fontAlgn="base">
        <a:spcBef>
          <a:spcPct val="20000"/>
        </a:spcBef>
        <a:spcAft>
          <a:spcPct val="0"/>
        </a:spcAft>
        <a:buChar char="•"/>
        <a:defRPr sz="2800">
          <a:solidFill>
            <a:schemeClr val="tx1"/>
          </a:solidFill>
          <a:latin typeface="+mn-lt"/>
          <a:ea typeface="+mn-ea"/>
          <a:cs typeface="+mn-cs"/>
        </a:defRPr>
      </a:lvl1pPr>
      <a:lvl2pPr marL="742570" indent="-285603" algn="l" rtl="0" fontAlgn="base">
        <a:spcBef>
          <a:spcPct val="20000"/>
        </a:spcBef>
        <a:spcAft>
          <a:spcPct val="0"/>
        </a:spcAft>
        <a:buChar char="–"/>
        <a:defRPr sz="2400">
          <a:solidFill>
            <a:schemeClr val="tx1"/>
          </a:solidFill>
          <a:latin typeface="+mn-lt"/>
        </a:defRPr>
      </a:lvl2pPr>
      <a:lvl3pPr marL="1142412" indent="-228481" algn="l" rtl="0" fontAlgn="base">
        <a:spcBef>
          <a:spcPct val="20000"/>
        </a:spcBef>
        <a:spcAft>
          <a:spcPct val="0"/>
        </a:spcAft>
        <a:buChar char="•"/>
        <a:defRPr sz="2000">
          <a:solidFill>
            <a:schemeClr val="tx1"/>
          </a:solidFill>
          <a:latin typeface="+mn-lt"/>
        </a:defRPr>
      </a:lvl3pPr>
      <a:lvl4pPr marL="1599380" indent="-228481" algn="l" rtl="0" fontAlgn="base">
        <a:spcBef>
          <a:spcPct val="20000"/>
        </a:spcBef>
        <a:spcAft>
          <a:spcPct val="0"/>
        </a:spcAft>
        <a:buChar char="–"/>
        <a:defRPr sz="1800">
          <a:solidFill>
            <a:schemeClr val="tx1"/>
          </a:solidFill>
          <a:latin typeface="+mn-lt"/>
        </a:defRPr>
      </a:lvl4pPr>
      <a:lvl5pPr marL="2056350" indent="-228481" algn="l" rtl="0" fontAlgn="base">
        <a:spcBef>
          <a:spcPct val="20000"/>
        </a:spcBef>
        <a:spcAft>
          <a:spcPct val="0"/>
        </a:spcAft>
        <a:buChar char="»"/>
        <a:defRPr sz="1800">
          <a:solidFill>
            <a:schemeClr val="tx1"/>
          </a:solidFill>
          <a:latin typeface="+mn-lt"/>
        </a:defRPr>
      </a:lvl5pPr>
      <a:lvl6pPr marL="2513316" indent="-228481" algn="l" rtl="0" fontAlgn="base">
        <a:spcBef>
          <a:spcPct val="20000"/>
        </a:spcBef>
        <a:spcAft>
          <a:spcPct val="0"/>
        </a:spcAft>
        <a:buChar char="»"/>
        <a:defRPr sz="2000">
          <a:solidFill>
            <a:schemeClr val="tx1"/>
          </a:solidFill>
          <a:latin typeface="+mn-lt"/>
        </a:defRPr>
      </a:lvl6pPr>
      <a:lvl7pPr marL="2970280" indent="-228481" algn="l" rtl="0" fontAlgn="base">
        <a:spcBef>
          <a:spcPct val="20000"/>
        </a:spcBef>
        <a:spcAft>
          <a:spcPct val="0"/>
        </a:spcAft>
        <a:buChar char="»"/>
        <a:defRPr sz="2000">
          <a:solidFill>
            <a:schemeClr val="tx1"/>
          </a:solidFill>
          <a:latin typeface="+mn-lt"/>
        </a:defRPr>
      </a:lvl7pPr>
      <a:lvl8pPr marL="3427248" indent="-228481" algn="l" rtl="0" fontAlgn="base">
        <a:spcBef>
          <a:spcPct val="20000"/>
        </a:spcBef>
        <a:spcAft>
          <a:spcPct val="0"/>
        </a:spcAft>
        <a:buChar char="»"/>
        <a:defRPr sz="2000">
          <a:solidFill>
            <a:schemeClr val="tx1"/>
          </a:solidFill>
          <a:latin typeface="+mn-lt"/>
        </a:defRPr>
      </a:lvl8pPr>
      <a:lvl9pPr marL="3884211" indent="-22848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92" tIns="45697" rIns="91392" bIns="45697"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defRPr sz="1400"/>
            </a:lvl1pPr>
          </a:lstStyle>
          <a:p>
            <a:pPr defTabSz="91393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ctr">
              <a:defRPr sz="1400"/>
            </a:lvl1pPr>
          </a:lstStyle>
          <a:p>
            <a:pPr defTabSz="91393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r">
              <a:defRPr sz="1400"/>
            </a:lvl1pPr>
          </a:lstStyle>
          <a:p>
            <a:pPr defTabSz="913930" fontAlgn="base">
              <a:spcBef>
                <a:spcPct val="0"/>
              </a:spcBef>
              <a:spcAft>
                <a:spcPct val="0"/>
              </a:spcAft>
            </a:pPr>
            <a:fld id="{068B3C12-BC1A-4959-8182-8B391870C7D3}" type="slidenum">
              <a:rPr lang="en-US" smtClean="0">
                <a:solidFill>
                  <a:srgbClr val="000000"/>
                </a:solidFill>
              </a:rPr>
              <a:pPr defTabSz="91393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64" algn="ctr" rtl="0" fontAlgn="base">
        <a:spcBef>
          <a:spcPct val="0"/>
        </a:spcBef>
        <a:spcAft>
          <a:spcPct val="0"/>
        </a:spcAft>
        <a:defRPr sz="4400">
          <a:solidFill>
            <a:schemeClr val="tx2"/>
          </a:solidFill>
          <a:latin typeface="Arial" charset="0"/>
        </a:defRPr>
      </a:lvl6pPr>
      <a:lvl7pPr marL="913930" algn="ctr" rtl="0" fontAlgn="base">
        <a:spcBef>
          <a:spcPct val="0"/>
        </a:spcBef>
        <a:spcAft>
          <a:spcPct val="0"/>
        </a:spcAft>
        <a:defRPr sz="4400">
          <a:solidFill>
            <a:schemeClr val="tx2"/>
          </a:solidFill>
          <a:latin typeface="Arial" charset="0"/>
        </a:defRPr>
      </a:lvl7pPr>
      <a:lvl8pPr marL="1370900" algn="ctr" rtl="0" fontAlgn="base">
        <a:spcBef>
          <a:spcPct val="0"/>
        </a:spcBef>
        <a:spcAft>
          <a:spcPct val="0"/>
        </a:spcAft>
        <a:defRPr sz="4400">
          <a:solidFill>
            <a:schemeClr val="tx2"/>
          </a:solidFill>
          <a:latin typeface="Arial" charset="0"/>
        </a:defRPr>
      </a:lvl8pPr>
      <a:lvl9pPr marL="1827865" algn="ctr" rtl="0" fontAlgn="base">
        <a:spcBef>
          <a:spcPct val="0"/>
        </a:spcBef>
        <a:spcAft>
          <a:spcPct val="0"/>
        </a:spcAft>
        <a:defRPr sz="4400">
          <a:solidFill>
            <a:schemeClr val="tx2"/>
          </a:solidFill>
          <a:latin typeface="Arial" charset="0"/>
        </a:defRPr>
      </a:lvl9pPr>
    </p:titleStyle>
    <p:bodyStyle>
      <a:lvl1pPr marL="342727" indent="-342727" algn="l" rtl="0" fontAlgn="base">
        <a:spcBef>
          <a:spcPct val="20000"/>
        </a:spcBef>
        <a:spcAft>
          <a:spcPct val="0"/>
        </a:spcAft>
        <a:buChar char="•"/>
        <a:defRPr sz="2800">
          <a:solidFill>
            <a:schemeClr val="tx1"/>
          </a:solidFill>
          <a:latin typeface="+mn-lt"/>
          <a:ea typeface="+mn-ea"/>
          <a:cs typeface="+mn-cs"/>
        </a:defRPr>
      </a:lvl1pPr>
      <a:lvl2pPr marL="742570" indent="-285603" algn="l" rtl="0" fontAlgn="base">
        <a:spcBef>
          <a:spcPct val="20000"/>
        </a:spcBef>
        <a:spcAft>
          <a:spcPct val="0"/>
        </a:spcAft>
        <a:buChar char="–"/>
        <a:defRPr sz="2400">
          <a:solidFill>
            <a:schemeClr val="tx1"/>
          </a:solidFill>
          <a:latin typeface="+mn-lt"/>
        </a:defRPr>
      </a:lvl2pPr>
      <a:lvl3pPr marL="1142412" indent="-228481" algn="l" rtl="0" fontAlgn="base">
        <a:spcBef>
          <a:spcPct val="20000"/>
        </a:spcBef>
        <a:spcAft>
          <a:spcPct val="0"/>
        </a:spcAft>
        <a:buChar char="•"/>
        <a:defRPr sz="2000">
          <a:solidFill>
            <a:schemeClr val="tx1"/>
          </a:solidFill>
          <a:latin typeface="+mn-lt"/>
        </a:defRPr>
      </a:lvl3pPr>
      <a:lvl4pPr marL="1599380" indent="-228481" algn="l" rtl="0" fontAlgn="base">
        <a:spcBef>
          <a:spcPct val="20000"/>
        </a:spcBef>
        <a:spcAft>
          <a:spcPct val="0"/>
        </a:spcAft>
        <a:buChar char="–"/>
        <a:defRPr sz="1800">
          <a:solidFill>
            <a:schemeClr val="tx1"/>
          </a:solidFill>
          <a:latin typeface="+mn-lt"/>
        </a:defRPr>
      </a:lvl4pPr>
      <a:lvl5pPr marL="2056350" indent="-228481" algn="l" rtl="0" fontAlgn="base">
        <a:spcBef>
          <a:spcPct val="20000"/>
        </a:spcBef>
        <a:spcAft>
          <a:spcPct val="0"/>
        </a:spcAft>
        <a:buChar char="»"/>
        <a:defRPr sz="1800">
          <a:solidFill>
            <a:schemeClr val="tx1"/>
          </a:solidFill>
          <a:latin typeface="+mn-lt"/>
        </a:defRPr>
      </a:lvl5pPr>
      <a:lvl6pPr marL="2513316" indent="-228481" algn="l" rtl="0" fontAlgn="base">
        <a:spcBef>
          <a:spcPct val="20000"/>
        </a:spcBef>
        <a:spcAft>
          <a:spcPct val="0"/>
        </a:spcAft>
        <a:buChar char="»"/>
        <a:defRPr sz="2000">
          <a:solidFill>
            <a:schemeClr val="tx1"/>
          </a:solidFill>
          <a:latin typeface="+mn-lt"/>
        </a:defRPr>
      </a:lvl6pPr>
      <a:lvl7pPr marL="2970280" indent="-228481" algn="l" rtl="0" fontAlgn="base">
        <a:spcBef>
          <a:spcPct val="20000"/>
        </a:spcBef>
        <a:spcAft>
          <a:spcPct val="0"/>
        </a:spcAft>
        <a:buChar char="»"/>
        <a:defRPr sz="2000">
          <a:solidFill>
            <a:schemeClr val="tx1"/>
          </a:solidFill>
          <a:latin typeface="+mn-lt"/>
        </a:defRPr>
      </a:lvl7pPr>
      <a:lvl8pPr marL="3427248" indent="-228481" algn="l" rtl="0" fontAlgn="base">
        <a:spcBef>
          <a:spcPct val="20000"/>
        </a:spcBef>
        <a:spcAft>
          <a:spcPct val="0"/>
        </a:spcAft>
        <a:buChar char="»"/>
        <a:defRPr sz="2000">
          <a:solidFill>
            <a:schemeClr val="tx1"/>
          </a:solidFill>
          <a:latin typeface="+mn-lt"/>
        </a:defRPr>
      </a:lvl8pPr>
      <a:lvl9pPr marL="3884211" indent="-22848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uact=8&amp;docid=VL4Zy8zKVbXVCM&amp;tbnid=6uJ1KRGNzl5BGM:&amp;ved=0CAUQjRw&amp;url=http://mysterywallpaper.blogspot.com/2012/11/boeing-aircraft-take-off.html&amp;ei=cQhfU5-FAear2QXuuYCQCw&amp;bvm=bv.65397613,d.b2I&amp;psig=AFQjCNE4g9LHn9NTmThRNw01iz4sD9KmKA&amp;ust=1398823400273913"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1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google.com/url?sa=i&amp;rct=j&amp;q=&amp;esrc=s&amp;frm=1&amp;source=images&amp;cd=&amp;cad=rja&amp;docid=QaKFyHB76-Ve9M&amp;tbnid=CMDc2ew8VJttvM:&amp;ved=0CAUQjRw&amp;url=http://www.slideshare.net/ccoyure/power-plant-part-1&amp;ei=7zrdUtXNJdagsQTAq4GIBQ&amp;bvm=bv.59568121,d.eW0&amp;psig=AFQjCNHOAyF67eyiA75ZpFajbeUAW1h1ew&amp;ust=139031659399864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frm=1&amp;source=images&amp;cd=&amp;cad=rja&amp;uact=8&amp;docid=VL4Zy8zKVbXVCM&amp;tbnid=6uJ1KRGNzl5BGM:&amp;ved=0CAUQjRw&amp;url=http://mysterywallpaper.blogspot.com/2012/11/boeing-aircraft-take-off.html&amp;ei=cQhfU5-FAear2QXuuYCQCw&amp;bvm=bv.65397613,d.b2I&amp;psig=AFQjCNE4g9LHn9NTmThRNw01iz4sD9KmKA&amp;ust=1398823400273913" TargetMode="Externa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Describe the purpose of performance charts. </a:t>
            </a:r>
            <a:endParaRPr lang="en-US" altLang="en-US" sz="2500" b="1" dirty="0">
              <a:solidFill>
                <a:schemeClr val="tx1"/>
              </a:solidFill>
            </a:endParaRPr>
          </a:p>
          <a:p>
            <a:pPr marL="549965" indent="-472991" defTabSz="913629" eaLnBrk="1">
              <a:spcBef>
                <a:spcPts val="281"/>
              </a:spcBef>
              <a:buClr>
                <a:srgbClr val="0070C0"/>
              </a:buClr>
              <a:buSzPct val="80000"/>
              <a:buFontTx/>
              <a:buAutoNum type="arabicParenR"/>
            </a:pPr>
            <a:r>
              <a:rPr lang="en-US" altLang="en-US" sz="2500" b="1" dirty="0">
                <a:solidFill>
                  <a:srgbClr val="0070C0"/>
                </a:solidFill>
              </a:rPr>
              <a:t>What </a:t>
            </a:r>
            <a:r>
              <a:rPr lang="en-US" altLang="en-US" sz="2500" b="1" dirty="0" smtClean="0">
                <a:solidFill>
                  <a:srgbClr val="0070C0"/>
                </a:solidFill>
              </a:rPr>
              <a:t>does the takeoff chart take into consideration?</a:t>
            </a:r>
            <a:endParaRPr lang="en-US" altLang="en-US" sz="2500" b="1" dirty="0">
              <a:solidFill>
                <a:srgbClr val="0070C0"/>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What a factor that needs to be taken into consideration with landing distance and weight of an aircraft?</a:t>
            </a:r>
            <a:endParaRPr lang="en-US" altLang="en-US" sz="2500" b="1" dirty="0">
              <a:solidFill>
                <a:schemeClr val="tx1"/>
              </a:solidFill>
            </a:endParaRPr>
          </a:p>
          <a:p>
            <a:pPr marL="549965" indent="-472991" defTabSz="913629" eaLnBrk="1">
              <a:spcBef>
                <a:spcPts val="281"/>
              </a:spcBef>
              <a:buClr>
                <a:srgbClr val="0070C0"/>
              </a:buClr>
              <a:buSzPct val="80000"/>
              <a:buFontTx/>
              <a:buAutoNum type="arabicParenR"/>
            </a:pPr>
            <a:r>
              <a:rPr lang="en-US" altLang="en-US" sz="2500" b="1" dirty="0">
                <a:solidFill>
                  <a:srgbClr val="0070C0"/>
                </a:solidFill>
              </a:rPr>
              <a:t>Describe </a:t>
            </a:r>
            <a:r>
              <a:rPr lang="en-US" altLang="en-US" sz="2500" b="1" dirty="0" smtClean="0">
                <a:solidFill>
                  <a:srgbClr val="0070C0"/>
                </a:solidFill>
              </a:rPr>
              <a:t>where we would find the maximum crosswind component. </a:t>
            </a:r>
            <a:endParaRPr lang="en-US" altLang="en-US" sz="2500" b="1" dirty="0">
              <a:solidFill>
                <a:srgbClr val="0070C0"/>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Describe the two speeds which must be taken into account during landing.</a:t>
            </a:r>
            <a:endParaRPr lang="en-US" altLang="en-US" sz="2500" b="1" dirty="0">
              <a:solidFill>
                <a:schemeClr val="tx1"/>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35852739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a:t>Crosswind and Headwind Component </a:t>
            </a:r>
          </a:p>
        </p:txBody>
      </p:sp>
      <p:sp>
        <p:nvSpPr>
          <p:cNvPr id="5" name="TextBox 4"/>
          <p:cNvSpPr txBox="1"/>
          <p:nvPr/>
        </p:nvSpPr>
        <p:spPr>
          <a:xfrm>
            <a:off x="0" y="1524000"/>
            <a:ext cx="9144000"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The </a:t>
            </a:r>
            <a:r>
              <a:rPr lang="en-US" sz="2800" b="1" dirty="0">
                <a:solidFill>
                  <a:srgbClr val="FF0000"/>
                </a:solidFill>
              </a:rPr>
              <a:t>maximum demonstrated crosswind component is published in the AFM/POH. </a:t>
            </a:r>
            <a:endParaRPr lang="en-US" sz="2800" b="1" dirty="0" smtClean="0">
              <a:solidFill>
                <a:srgbClr val="FF0000"/>
              </a:solidFill>
            </a:endParaRPr>
          </a:p>
          <a:p>
            <a:pPr marL="342242" indent="-342242">
              <a:buFont typeface="Arial" pitchFamily="34" charset="0"/>
              <a:buChar char="•"/>
            </a:pPr>
            <a:r>
              <a:rPr lang="en-US" sz="2800" b="1" dirty="0" smtClean="0">
                <a:solidFill>
                  <a:schemeClr val="bg1">
                    <a:lumMod val="75000"/>
                  </a:schemeClr>
                </a:solidFill>
              </a:rPr>
              <a:t>The </a:t>
            </a:r>
            <a:r>
              <a:rPr lang="en-US" sz="2800" b="1" dirty="0">
                <a:solidFill>
                  <a:schemeClr val="bg1">
                    <a:lumMod val="75000"/>
                  </a:schemeClr>
                </a:solidFill>
              </a:rPr>
              <a:t>crosswind and headwind component chart allows for figuring the headwind and crosswind component for any given wind direction and velocity</a:t>
            </a:r>
            <a:r>
              <a:rPr lang="en-US" sz="2800" b="1" dirty="0" smtClean="0">
                <a:solidFill>
                  <a:schemeClr val="bg1">
                    <a:lumMod val="75000"/>
                  </a:schemeClr>
                </a:solidFill>
              </a:rPr>
              <a:t>.</a:t>
            </a:r>
            <a:endParaRPr lang="en-US" sz="2800" b="1" dirty="0">
              <a:solidFill>
                <a:schemeClr val="bg1">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962400"/>
            <a:ext cx="4824926" cy="271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207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Describe the purpose of performance charts. </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75000"/>
                  </a:schemeClr>
                </a:solidFill>
              </a:rPr>
              <a:t>What </a:t>
            </a:r>
            <a:r>
              <a:rPr lang="en-US" altLang="en-US" sz="2500" b="1" dirty="0" smtClean="0">
                <a:solidFill>
                  <a:schemeClr val="bg1">
                    <a:lumMod val="75000"/>
                  </a:schemeClr>
                </a:solidFill>
              </a:rPr>
              <a:t>does the takeoff chart take into consideration?</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What a factor that needs to be taken into consideration with landing distance and weight of an aircraft?</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75000"/>
                  </a:schemeClr>
                </a:solidFill>
              </a:rPr>
              <a:t>Describe </a:t>
            </a:r>
            <a:r>
              <a:rPr lang="en-US" altLang="en-US" sz="2500" b="1" dirty="0" smtClean="0">
                <a:solidFill>
                  <a:schemeClr val="bg1">
                    <a:lumMod val="75000"/>
                  </a:schemeClr>
                </a:solidFill>
              </a:rPr>
              <a:t>where we would find the maximum crosswind component. </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Describe the two speeds which must be taken into account during landing.</a:t>
            </a:r>
            <a:endParaRPr lang="en-US" altLang="en-US" sz="2500" b="1" dirty="0">
              <a:solidFill>
                <a:schemeClr val="tx1"/>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93464360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Landing </a:t>
            </a:r>
            <a:r>
              <a:rPr lang="en-US" sz="4000" b="1" dirty="0"/>
              <a:t>Performance</a:t>
            </a:r>
          </a:p>
        </p:txBody>
      </p:sp>
      <p:sp>
        <p:nvSpPr>
          <p:cNvPr id="5" name="TextBox 4"/>
          <p:cNvSpPr txBox="1"/>
          <p:nvPr/>
        </p:nvSpPr>
        <p:spPr>
          <a:xfrm>
            <a:off x="-2014" y="1371599"/>
            <a:ext cx="9144000"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As in the takeoff planning, certain speeds must be considered during landing. </a:t>
            </a: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These </a:t>
            </a:r>
            <a:r>
              <a:rPr lang="en-US" sz="2800" b="1" dirty="0">
                <a:solidFill>
                  <a:srgbClr val="FF0000"/>
                </a:solidFill>
              </a:rPr>
              <a:t>speeds are shown below.</a:t>
            </a:r>
          </a:p>
          <a:p>
            <a:pPr marL="798519" lvl="1" indent="-342242">
              <a:buFont typeface="Arial" pitchFamily="34" charset="0"/>
              <a:buChar char="•"/>
            </a:pPr>
            <a:r>
              <a:rPr lang="en-US" sz="2800" b="1" dirty="0" smtClean="0">
                <a:solidFill>
                  <a:srgbClr val="FF0000"/>
                </a:solidFill>
              </a:rPr>
              <a:t>VSO—stalling </a:t>
            </a:r>
            <a:r>
              <a:rPr lang="en-US" sz="2800" b="1" dirty="0">
                <a:solidFill>
                  <a:srgbClr val="FF0000"/>
                </a:solidFill>
              </a:rPr>
              <a:t>speed or the minimum steady flight speed in the landing configuration.</a:t>
            </a:r>
          </a:p>
          <a:p>
            <a:pPr marL="798519" lvl="1" indent="-342242">
              <a:buFont typeface="Arial" pitchFamily="34" charset="0"/>
              <a:buChar char="•"/>
            </a:pPr>
            <a:r>
              <a:rPr lang="en-US" sz="2800" b="1" dirty="0" smtClean="0">
                <a:solidFill>
                  <a:srgbClr val="FF0000"/>
                </a:solidFill>
              </a:rPr>
              <a:t>VREF—1.3 </a:t>
            </a:r>
            <a:r>
              <a:rPr lang="en-US" sz="2800" b="1" dirty="0">
                <a:solidFill>
                  <a:srgbClr val="FF0000"/>
                </a:solidFill>
              </a:rPr>
              <a:t>times the stalling speed in the landing configuration. </a:t>
            </a:r>
            <a:endParaRPr lang="en-US" sz="2800" b="1" dirty="0" smtClean="0">
              <a:solidFill>
                <a:srgbClr val="FF0000"/>
              </a:solidFill>
            </a:endParaRPr>
          </a:p>
          <a:p>
            <a:pPr marL="798519" lvl="1" indent="-342242">
              <a:buFont typeface="Arial" pitchFamily="34" charset="0"/>
              <a:buChar char="•"/>
            </a:pPr>
            <a:r>
              <a:rPr lang="en-US" sz="2800" b="1" dirty="0" smtClean="0">
                <a:solidFill>
                  <a:schemeClr val="bg1">
                    <a:lumMod val="75000"/>
                  </a:schemeClr>
                </a:solidFill>
              </a:rPr>
              <a:t>This </a:t>
            </a:r>
            <a:r>
              <a:rPr lang="en-US" sz="2800" b="1" dirty="0">
                <a:solidFill>
                  <a:schemeClr val="bg1">
                    <a:lumMod val="75000"/>
                  </a:schemeClr>
                </a:solidFill>
              </a:rPr>
              <a:t>is the required speed at the 50-foot height above the threshold end of the runway.</a:t>
            </a:r>
          </a:p>
        </p:txBody>
      </p:sp>
      <p:pic>
        <p:nvPicPr>
          <p:cNvPr id="16386" name="Picture 2" descr="http://4.bp.blogspot.com/-ZmBNlYx_F1c/UK3wIXmyV4I/AAAAAAAAHyw/Ey2CVTQ_XSU/s1600/boeing-aircraft-take-of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514" y="5341731"/>
            <a:ext cx="2480944" cy="139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23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7" y="175263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May 13</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1911 — Lieutenants H. H. Arnold and T. D. Milling become first Wright School Army pilots.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32772" name="Picture 4" descr="https://encrypted-tbn1.gstatic.com/images?q=tbn:ANd9GcQNOPeonKXmKBiLOvE6IeUnnHX2legxGpPEMhIoPTn2OJgeC_aA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213100" cy="404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02702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May 13</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1927 — Colonial Air Transport offers a sightseeing trip from </a:t>
            </a:r>
            <a:r>
              <a:rPr lang="en-US" sz="2800" dirty="0" err="1">
                <a:latin typeface="Helvetica" pitchFamily="34" charset="0"/>
                <a:cs typeface="Helvetica" pitchFamily="34" charset="0"/>
              </a:rPr>
              <a:t>Teterboro</a:t>
            </a:r>
            <a:r>
              <a:rPr lang="en-US" sz="2800" dirty="0">
                <a:latin typeface="Helvetica" pitchFamily="34" charset="0"/>
                <a:cs typeface="Helvetica" pitchFamily="34" charset="0"/>
              </a:rPr>
              <a:t>, New Jersey, around New York City for just $8, less than the price of a similar trip in a taxi.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778" y="2362201"/>
            <a:ext cx="3748087" cy="280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0851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May 13</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1940 — The first successful free flight of a true helicopter is made by Igor I. Sikorsky's single-rotor VS-300.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734" y="3938589"/>
            <a:ext cx="5272866" cy="28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371778"/>
            <a:ext cx="3124200" cy="2245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38920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May 13</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1946 — Federal Aid Airport Bill signed by President Truman.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0"/>
            <a:ext cx="20002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71778"/>
            <a:ext cx="2647575" cy="201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199" y="3386289"/>
            <a:ext cx="2428353" cy="3184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63144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7" y="175263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549087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7421905"/>
              </p:ext>
            </p:extLst>
          </p:nvPr>
        </p:nvGraphicFramePr>
        <p:xfrm>
          <a:off x="392907" y="762000"/>
          <a:ext cx="8358188" cy="6161750"/>
        </p:xfrm>
        <a:graphic>
          <a:graphicData uri="http://schemas.openxmlformats.org/drawingml/2006/table">
            <a:tbl>
              <a:tblPr firstRow="1" firstCol="1" bandRow="1"/>
              <a:tblGrid>
                <a:gridCol w="1191308"/>
                <a:gridCol w="1193846"/>
                <a:gridCol w="1195114"/>
                <a:gridCol w="1193846"/>
                <a:gridCol w="1195114"/>
                <a:gridCol w="1195114"/>
                <a:gridCol w="1193846"/>
              </a:tblGrid>
              <a:tr h="232166">
                <a:tc>
                  <a:txBody>
                    <a:bodyPr/>
                    <a:lstStyle/>
                    <a:p>
                      <a:pPr marL="0" marR="0" algn="ctr">
                        <a:spcBef>
                          <a:spcPts val="200"/>
                        </a:spcBef>
                        <a:spcAft>
                          <a:spcPts val="200"/>
                        </a:spcAft>
                      </a:pPr>
                      <a:r>
                        <a:rPr lang="en-US" sz="600" cap="all" spc="50" dirty="0">
                          <a:solidFill>
                            <a:srgbClr val="404040"/>
                          </a:solidFill>
                          <a:effectLst/>
                          <a:latin typeface="Cambria"/>
                          <a:ea typeface="Cambria"/>
                          <a:cs typeface="Times New Roman"/>
                        </a:rPr>
                        <a:t>Sunday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Monday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Tuesday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Wednesday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Thursday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Friday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Saturday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r>
              <a:tr h="822960">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a:t>
                      </a:r>
                    </a:p>
                    <a:p>
                      <a:pPr marL="0" marR="0">
                        <a:spcBef>
                          <a:spcPts val="200"/>
                        </a:spcBef>
                        <a:spcAft>
                          <a:spcPts val="200"/>
                        </a:spcAft>
                      </a:pPr>
                      <a:endParaRPr lang="en-US" sz="1100" dirty="0" smtClean="0">
                        <a:solidFill>
                          <a:srgbClr val="0D0D0D"/>
                        </a:solidFill>
                        <a:effectLst/>
                        <a:latin typeface="Cambria"/>
                        <a:ea typeface="Cambria"/>
                        <a:cs typeface="Times New Roman"/>
                      </a:endParaRP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3</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5002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04529">
                <a:tc>
                  <a:txBody>
                    <a:bodyPr/>
                    <a:lstStyle/>
                    <a:p>
                      <a:pPr marL="0" marR="0">
                        <a:spcBef>
                          <a:spcPts val="200"/>
                        </a:spcBef>
                        <a:spcAft>
                          <a:spcPts val="200"/>
                        </a:spcAft>
                      </a:pPr>
                      <a:r>
                        <a:rPr lang="en-US" sz="1100">
                          <a:solidFill>
                            <a:srgbClr val="0D0D0D"/>
                          </a:solidFill>
                          <a:effectLst/>
                          <a:latin typeface="Cambria"/>
                          <a:ea typeface="Cambria"/>
                          <a:cs typeface="Times New Roman"/>
                        </a:rPr>
                        <a:t>4</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5</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6</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7</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8</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9</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a:rPr>
                        <a:t>Patriot’s Point</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a:rPr>
                        <a:t>Field Trip</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10</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endParaRPr lang="en-US" sz="6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04529">
                <a:tc>
                  <a:txBody>
                    <a:bodyPr/>
                    <a:lstStyle/>
                    <a:p>
                      <a:pPr marL="0" marR="0">
                        <a:spcBef>
                          <a:spcPts val="200"/>
                        </a:spcBef>
                        <a:spcAft>
                          <a:spcPts val="200"/>
                        </a:spcAft>
                      </a:pPr>
                      <a:r>
                        <a:rPr lang="en-US" sz="1100" dirty="0">
                          <a:solidFill>
                            <a:srgbClr val="0D0D0D"/>
                          </a:solidFill>
                          <a:effectLst/>
                          <a:latin typeface="Cambria"/>
                          <a:ea typeface="Cambria"/>
                          <a:cs typeface="Times New Roman"/>
                        </a:rPr>
                        <a:t>11</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12</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13</a:t>
                      </a:r>
                    </a:p>
                    <a:p>
                      <a:pPr marL="0" marR="0">
                        <a:spcBef>
                          <a:spcPts val="200"/>
                        </a:spcBef>
                        <a:spcAft>
                          <a:spcPts val="200"/>
                        </a:spcAft>
                      </a:pPr>
                      <a:r>
                        <a:rPr lang="en-US" sz="1100" dirty="0" smtClean="0">
                          <a:solidFill>
                            <a:srgbClr val="0D0D0D"/>
                          </a:solidFill>
                          <a:effectLst/>
                          <a:latin typeface="Cambria"/>
                          <a:ea typeface="Cambria"/>
                          <a:cs typeface="Times New Roman"/>
                        </a:rPr>
                        <a:t>Chapter 11</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14</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15</a:t>
                      </a:r>
                    </a:p>
                    <a:p>
                      <a:pPr marL="0" marR="0">
                        <a:spcBef>
                          <a:spcPts val="200"/>
                        </a:spcBef>
                        <a:spcAft>
                          <a:spcPts val="200"/>
                        </a:spcAft>
                      </a:pPr>
                      <a:r>
                        <a:rPr lang="en-US" sz="1100" dirty="0" smtClean="0">
                          <a:solidFill>
                            <a:srgbClr val="0D0D0D"/>
                          </a:solidFill>
                          <a:effectLst/>
                          <a:latin typeface="Cambria"/>
                          <a:ea typeface="Cambria"/>
                          <a:cs typeface="Times New Roman"/>
                        </a:rPr>
                        <a:t>Chapter 12/13</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16</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17</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86086">
                <a:tc>
                  <a:txBody>
                    <a:bodyPr/>
                    <a:lstStyle/>
                    <a:p>
                      <a:pPr marL="0" marR="0">
                        <a:spcBef>
                          <a:spcPts val="200"/>
                        </a:spcBef>
                        <a:spcAft>
                          <a:spcPts val="200"/>
                        </a:spcAft>
                      </a:pPr>
                      <a:r>
                        <a:rPr lang="en-US" sz="1100">
                          <a:solidFill>
                            <a:srgbClr val="0D0D0D"/>
                          </a:solidFill>
                          <a:effectLst/>
                          <a:latin typeface="Cambria"/>
                          <a:ea typeface="Cambria"/>
                          <a:cs typeface="Times New Roman"/>
                        </a:rPr>
                        <a:t>18</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19</a:t>
                      </a:r>
                    </a:p>
                    <a:p>
                      <a:pPr marL="0" marR="0">
                        <a:spcBef>
                          <a:spcPts val="200"/>
                        </a:spcBef>
                        <a:spcAft>
                          <a:spcPts val="200"/>
                        </a:spcAft>
                      </a:pPr>
                      <a:r>
                        <a:rPr lang="en-US" sz="1100" dirty="0" smtClean="0">
                          <a:solidFill>
                            <a:srgbClr val="0D0D0D"/>
                          </a:solidFill>
                          <a:effectLst/>
                          <a:latin typeface="Cambria"/>
                          <a:ea typeface="Cambria"/>
                          <a:cs typeface="Times New Roman"/>
                        </a:rPr>
                        <a:t>Chapter 14/15</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20</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21</a:t>
                      </a:r>
                    </a:p>
                    <a:p>
                      <a:pPr marL="0" marR="0">
                        <a:spcBef>
                          <a:spcPts val="200"/>
                        </a:spcBef>
                        <a:spcAft>
                          <a:spcPts val="200"/>
                        </a:spcAft>
                      </a:pPr>
                      <a:r>
                        <a:rPr lang="en-US" sz="1100" dirty="0" smtClean="0">
                          <a:solidFill>
                            <a:srgbClr val="0D0D0D"/>
                          </a:solidFill>
                          <a:effectLst/>
                          <a:latin typeface="Cambria"/>
                          <a:ea typeface="Cambria"/>
                          <a:cs typeface="Times New Roman"/>
                        </a:rPr>
                        <a:t>Chapter 16/17</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22</a:t>
                      </a:r>
                    </a:p>
                    <a:p>
                      <a:pPr marL="0" marR="0">
                        <a:spcBef>
                          <a:spcPts val="200"/>
                        </a:spcBef>
                        <a:spcAft>
                          <a:spcPts val="200"/>
                        </a:spcAft>
                      </a:pPr>
                      <a:r>
                        <a:rPr lang="en-US" sz="1100" b="1" dirty="0" smtClean="0">
                          <a:solidFill>
                            <a:srgbClr val="FF0000"/>
                          </a:solidFill>
                          <a:effectLst/>
                          <a:latin typeface="Cambria"/>
                          <a:ea typeface="Cambria"/>
                          <a:cs typeface="Times New Roman"/>
                        </a:rPr>
                        <a:t>Seniors Last Day</a:t>
                      </a:r>
                      <a:endParaRPr lang="en-US" sz="1100" b="1" dirty="0">
                        <a:solidFill>
                          <a:srgbClr val="FF0000"/>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23</a:t>
                      </a:r>
                    </a:p>
                    <a:p>
                      <a:pPr marL="0" marR="0" lvl="0" indent="0" algn="l" defTabSz="913368"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err="1" smtClean="0">
                          <a:ln>
                            <a:noFill/>
                          </a:ln>
                          <a:solidFill>
                            <a:srgbClr val="FF0000"/>
                          </a:solidFill>
                          <a:effectLst/>
                          <a:uLnTx/>
                          <a:uFillTx/>
                          <a:latin typeface="Cambria"/>
                          <a:ea typeface="Cambria"/>
                          <a:cs typeface="Times New Roman"/>
                        </a:rPr>
                        <a:t>Flightline</a:t>
                      </a:r>
                      <a:r>
                        <a:rPr kumimoji="0" lang="en-US" sz="1100" b="1" i="0" u="none" strike="noStrike" kern="1200" cap="none" spc="0" normalizeH="0" baseline="0" noProof="0" dirty="0" smtClean="0">
                          <a:ln>
                            <a:noFill/>
                          </a:ln>
                          <a:solidFill>
                            <a:srgbClr val="FF0000"/>
                          </a:solidFill>
                          <a:effectLst/>
                          <a:uLnTx/>
                          <a:uFillTx/>
                          <a:latin typeface="Cambria"/>
                          <a:ea typeface="Cambria"/>
                          <a:cs typeface="Times New Roman"/>
                        </a:rPr>
                        <a:t> Friday</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24</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04529">
                <a:tc>
                  <a:txBody>
                    <a:bodyPr/>
                    <a:lstStyle/>
                    <a:p>
                      <a:pPr marL="0" marR="0">
                        <a:spcBef>
                          <a:spcPts val="200"/>
                        </a:spcBef>
                        <a:spcAft>
                          <a:spcPts val="200"/>
                        </a:spcAft>
                      </a:pPr>
                      <a:r>
                        <a:rPr lang="en-US" sz="1100">
                          <a:solidFill>
                            <a:srgbClr val="0D0D0D"/>
                          </a:solidFill>
                          <a:effectLst/>
                          <a:latin typeface="Cambria"/>
                          <a:ea typeface="Cambria"/>
                          <a:cs typeface="Times New Roman"/>
                        </a:rPr>
                        <a:t>25</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26</a:t>
                      </a:r>
                    </a:p>
                    <a:p>
                      <a:pPr marL="0" marR="0">
                        <a:spcBef>
                          <a:spcPts val="200"/>
                        </a:spcBef>
                        <a:spcAft>
                          <a:spcPts val="200"/>
                        </a:spcAft>
                      </a:pPr>
                      <a:r>
                        <a:rPr lang="en-US" sz="1100" b="1" dirty="0" smtClean="0">
                          <a:solidFill>
                            <a:srgbClr val="FF0000"/>
                          </a:solidFill>
                          <a:effectLst/>
                          <a:latin typeface="Cambria"/>
                          <a:ea typeface="Cambria"/>
                          <a:cs typeface="Times New Roman"/>
                        </a:rPr>
                        <a:t>Memorial Day</a:t>
                      </a:r>
                    </a:p>
                    <a:p>
                      <a:pPr marL="0" marR="0">
                        <a:spcBef>
                          <a:spcPts val="200"/>
                        </a:spcBef>
                        <a:spcAft>
                          <a:spcPts val="200"/>
                        </a:spcAft>
                      </a:pPr>
                      <a:r>
                        <a:rPr lang="en-US" sz="1100" b="1" dirty="0" smtClean="0">
                          <a:solidFill>
                            <a:srgbClr val="FF0000"/>
                          </a:solidFill>
                          <a:effectLst/>
                          <a:latin typeface="Cambria"/>
                          <a:ea typeface="Cambria"/>
                          <a:cs typeface="Times New Roman"/>
                        </a:rPr>
                        <a:t>NO</a:t>
                      </a:r>
                      <a:r>
                        <a:rPr lang="en-US" sz="1100" b="1" baseline="0" dirty="0" smtClean="0">
                          <a:solidFill>
                            <a:srgbClr val="FF0000"/>
                          </a:solidFill>
                          <a:effectLst/>
                          <a:latin typeface="Cambria"/>
                          <a:ea typeface="Cambria"/>
                          <a:cs typeface="Times New Roman"/>
                        </a:rPr>
                        <a:t> SCHOOL</a:t>
                      </a:r>
                      <a:endParaRPr lang="en-US" sz="1100" b="1" dirty="0">
                        <a:solidFill>
                          <a:srgbClr val="FF0000"/>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27</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28</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29</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30</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31</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31838" name="Rectangle 1"/>
          <p:cNvSpPr>
            <a:spLocks/>
          </p:cNvSpPr>
          <p:nvPr/>
        </p:nvSpPr>
        <p:spPr bwMode="auto">
          <a:xfrm>
            <a:off x="3431233" y="107157"/>
            <a:ext cx="2307208" cy="649635"/>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61" tIns="32130" rIns="64261" bIns="32130" anchor="ctr">
            <a:spAutoFit/>
          </a:bodyPr>
          <a:lstStyle/>
          <a:p>
            <a:pPr algn="ctr" defTabSz="407382" eaLnBrk="0" fontAlgn="base" hangingPunct="0">
              <a:spcBef>
                <a:spcPct val="0"/>
              </a:spcBef>
              <a:spcAft>
                <a:spcPct val="0"/>
              </a:spcAft>
            </a:pPr>
            <a:r>
              <a:rPr lang="en-US" altLang="en-US" sz="3800" b="1">
                <a:solidFill>
                  <a:srgbClr val="0D0D0D"/>
                </a:solidFill>
                <a:latin typeface="Cambria" pitchFamily="18" charset="0"/>
                <a:ea typeface="Cambria" pitchFamily="18" charset="0"/>
                <a:cs typeface="Times New Roman" pitchFamily="18" charset="0"/>
                <a:sym typeface="Helvetica Light" charset="0"/>
              </a:rPr>
              <a:t>May 2014</a:t>
            </a:r>
            <a:endParaRPr lang="en-US" altLang="en-US" sz="3100" b="1">
              <a:solidFill>
                <a:srgbClr val="000000"/>
              </a:solidFill>
              <a:ea typeface="Cambria" pitchFamily="18" charset="0"/>
              <a:cs typeface="Times New Roman" pitchFamily="18" charset="0"/>
              <a:sym typeface="Helvetica Light" charset="0"/>
            </a:endParaRPr>
          </a:p>
        </p:txBody>
      </p:sp>
      <p:pic>
        <p:nvPicPr>
          <p:cNvPr id="318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76600"/>
            <a:ext cx="1679897" cy="1553766"/>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6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7" y="175263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7" y="175263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12" tIns="50705" rIns="88712" bIns="50705"/>
          <a:lstStyle/>
          <a:p>
            <a:pPr algn="ctr" defTabSz="912320"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a:t>
            </a:r>
            <a:r>
              <a:rPr lang="en-US" sz="3800" b="1" dirty="0" smtClean="0">
                <a:solidFill>
                  <a:srgbClr val="000000"/>
                </a:solidFill>
                <a:latin typeface="Helvetica" pitchFamily="34" charset="0"/>
                <a:cs typeface="Helvetica" pitchFamily="34" charset="0"/>
                <a:sym typeface="Helvetica" pitchFamily="34" charset="0"/>
              </a:rPr>
              <a:t>11– Weather Theory</a:t>
            </a:r>
            <a:endParaRPr lang="en-US" sz="3800" b="1" dirty="0">
              <a:solidFill>
                <a:srgbClr val="000000"/>
              </a:solidFill>
              <a:latin typeface="Helvetica" pitchFamily="34" charset="0"/>
              <a:cs typeface="Helvetica" pitchFamily="34" charset="0"/>
              <a:sym typeface="Helvetica" pitchFamily="34" charset="0"/>
            </a:endParaRPr>
          </a:p>
          <a:p>
            <a:pPr algn="ctr" defTabSz="912320"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sp>
        <p:nvSpPr>
          <p:cNvPr id="3" name="AutoShape 2" descr="data:image/jpeg;base64,/9j/4AAQSkZJRgABAQAAAQABAAD/2wCEAAkGBxMTEhQUEhQUFRUXFRgXFBcYGBUWFBUYGRgWGBYVFhQYHSggGBolHRgVIjEhJSkrLi4uFx8zODMsNygtLisBCgoKDg0OGxAQGy8kICQsLSwsLSwsLC0sLCwvLCwsLCwsLCwsLSwsLCwsLCwsLCwsLCwsLCwsLCwsLCwsLCwsLP/AABEIAQAAxQMBIgACEQEDEQH/xAAcAAACAgMBAQAAAAAAAAAAAAAEBQMGAAIHAQj/xABLEAABAwIEAgcDBwcLBAIDAAABAgMRACEEBRIxQVEGEyJhcYGRMqGxFCNCUsHR8AckU3KCwuEVFjM0Q1Rik6Kz8URzw9KSsjWDhP/EABkBAQEBAQEBAAAAAAAAAAAAAAABAgMEBf/EADERAAICAQIDBgUDBQEAAAAAAAABAhEDEjEhQVEEE3GhsfAiYYGRwTJC0QUUM1LxI//aAAwDAQACEQMRAD8A5G2qvFG9axFeJoAtDBBFWHBYewpvgMh63DodCeyob8O/4H0rRljT2Tw99Qp4xhwLxUykQanU0UwFCJAIniDsaxSZoCJ9rUhSeYrzJ8NoRfc3NTiBcmgcJmhW5pgabxzoBtSHPHJWByHxp6DVazBUuK8Y9KA1wSoWk94ozN09ugmBx5Ufm52PhQAqDenmX+z50kUKc5Yex50AZWq1gCTYVjiwBJ2qt5nmJWYFkj30BtmuYlZ0psn40tipWGSo06w+XjTB4igK/T/IXgpJSd0/DhSXENFKiDwNbYHEdWsK4bHwO/47qAt1C5miWl+E+l6KBmtXkykjmCPdUKVAitTUhrQiqQe9E93f2P36yveie7v7H79ZVIUzHYeDPMVAy1Min+Ow0oSeVeZflZKhNCl9/JZmn5q4goEYcJ1KJ36xatAIj6xNG9JcxLcnQRIB9oggFJuJG0Kn04UuyTL1N4V0N6AX+vEFaErUWMMpbQQgmV/OL+iDG9F/KcOWgXWg4FDCIgrcBHXYPrlaSFC+rnIFCCDFZiHSFBMAJCbGZibk8/urRt8kgRTXJg0MUjBHD2SrBhToU72i9hg66l0lZAUpRUU6QmyFUxyQsPlCiw0hJdw7Kta8QQVLLmoNBBJClJCbrVAKe+oUSY/AL6kK7PziVFCQe3CSpJUREASkjfhQnRzI1nrHFKbQEASVmANRMbA3MH0q04bGjSz8y2YwOMuS7J0rfEGFgQdJn9YxFoWZOuWXS6mWFBKXwCNYknQtE/SSQTyNwbGgIsSyW1rbVGpCilUXEpJBvVUcSVKMAkkk2vzNX5eXpSjErcOpxhb6H1lSu2shKGFmT+kKz3xea0wDbKMQ0prDJSmX09pTwWgjDEqZfbU5KXgZuOypK5HcBRW9j4UwzFILaSOVOU4BjqGpbbC3GUOQn5UXQo4vQZMlpLPVSkSdUxuSCWr+DYUeq+TNgddjmgQt/UkMNBbShLpGqTeQR3CgKQ0klANFYHFBEgzBqxuYNoYVvQzpPzQWSVh1Ky0VKDiFqIIWe2hSQBpBHdS97LhPZoBTm+PBTpSJnckfClDLWpQHM1Zl5Vq3NRfySAdzQGmFwoTTFCYr0Jr2KhRPn2EmFjwV9hpERVzcQCCDsRBqp4tgoUUnh7xwNUg6yHFakaDunbw4fd6Uzqp4HEdWsK4bHwO9WwUBVH0QpQ5Ej31ERTDMWPnVd5kedeIy4n2uyPf6VG0gHdFN3f2P369pp0awqU9ZA+rvf61ZU1ChDgrtg70Yyo/VNAZIrskd9Ng4EglVoE1SmmIzFxPVkFSerJLcbgq3gd9V5TmKI0/OFIU2QNNvmkdU1w+ijsjupvkb/W4tGr2ZMDuro+Hy4EDS6lXeEpINtt/41SpJ7uih9I8TjVIYfacc0pKFQEiUrQkpQonTJgFQEzE0DkmbYthOlvrACUq9mSCmdJuNxJ9a6pgsGfZLwKVGfYTB4QL28v8AmJGVlBCS4DBB9kXHETPGl/IuiP8AsvP+ClZe48NC0KXKAtKezsFlRUmCNiVKMHnU2B+UNJUGypOqx7MgwZEggir60hAIgJv4Xpm0wg8E+6hg5kWHlMvoUFqW+42taoNwjWYI5lSwZ7qIThMYtxKi44dCipHZEgkaSSQLki0qm1dQThE8hRLbKQOHuoDm7eWYko0FZ0ztpG2vrImNtfajaa3GWupVOpU61rmPpOJCXDt9IATXRCE32tvtbjUCynu48uFj8DQHP8fhHlIShS1FCYgEfVEJvEmEki9BON10DH6erO21q5nicUL3oCQgVFiIoFeLFeO4iU7UBsXhI77fdU1JHXjTTDv6kg/iaAnpVnmF1J1jdO/eP4Uzgmp8LhgqQdov3zUbriUowQTYCT3VashQS3CzBTw3McKFx7aGVFIHhFyR3moMJjVpcSfZSbHmRxrNt7CqH2YMgJ1ABMC5N1Efj40lU4Sewn9o/iKsKUp5FU89qU47sKIJ8AOVFHqWz3o4okuySfZ/frK96Nbufs/vV5WzIDk7EICuZ/4obO8RfT6/ZTZoBKByAqsYh3Uoq5mhRt0PP523511JDR3LKAYj2+BERMeArlvQ/wDrbfnXSk4WP+m3Pa7aeRMi/OKGSZWCsghtGoe0LxvMpM2Mje+9FvMdYiSy3rCRCdQMgW5WiE3+6hEo9nSwbXA1ABOo9oQfAE+NGYXCBKtKWOyoJSTqSBA02iZtHuqgjZwZPZ6lvTIKpVsCIM+EC/GPOnTWABKwtltWxBKrn2UoBBFtjHhQLGGhU/JhOnSe2n2dtO+0fGiUNQlSfktjFusTCtKgQd7EG48KgCkYcwofJ0BJ0yesBkDtBQtcT8K1dw4kgYdCkyIJVBMgSYg7EnjwqJxlMH82HG2tImIIm/EzULbUAxh9MgFQCwZIIA2PAavSONATLY1LIcZb09m4VKhAi44xCY291DrSoFMMt9nbt3AJ9oWtu5bjzFaO4MT/AFXzDiAeHfxgeVEPYFokkoBJBBmZIO4N6FF7uG0pPzKE2VcKEgwdhHK1c2xCACZNdMxzLaUKUlMEBRsTxmbT3muPYzGEk0ASt0UVh06wYqtrfvc1ZejhSTQAmIw0GjsCiAR5/fR2OwoCiIrZtsCgIIrdneOcTXpTXqBUZSLM8LKSQACnYncjjVYeeuIvE++raqq5m2B0kkbG4+71qWBjkmOK0aSbpt5cPuqXMsPqTPEfDjVey3E9W4k8NleB/E+VW8J7p58aMAPR1u7n7P71ZRGTgpU536SP9VZW9DM2hFmuIAatuq330hrdxskmTsTUQRUKPeh4/O2/OustIxMCW0EwJ7UDvF+P48KN0DysIdQtQ7R2ngK6CHhokPrjVY9WZsJIjTMdpPpHOoaUq5WClT4IlpM3+kCIEceZv6UfgVukjWhKU6ZMGTqtA329r3eYil6nAA8syCB2ITPAkkenhUTeLsD1yxJsOrExaxABHpzFWiuaa2Xn/I/Lleh6kD+OB2eUJUP7M2EKJABTsY3PKN61TixAPXrgkj2L+5MiJFzG1U5lkCq16yKSNYzV2Q+okkXLcbDh2YvUAxcyoPriJMt7crafsqAfLeodxykqscJEPOCSE/0ZMnw08bn/AIqN9/sz1y4mJ0G0KTJjT5cr91UBec4iGXP1TXz7icxUSYteu049zU2sdapXZMAogG3E6RXGRl6iCeVAQsFSjcmrr0UFxVWwmHqz5MdJqFLdmrcgKHKD9lDJFh4UQ29qBHMe+LV4tqwqAGWmsQmpCK9QmjKaJbvw91QZjg0rRF54CQYI76KeQUjVG1RMHUvT51aVWZbd0U5vArWrSAZm/IcyatziYT4CjdCe8+6o8YBoMCN/HasmiDLmdzzA/erKIy1s6QOOhJPmVx7orK6mCkZ00hAbQi9pUec1FkmE6x1I4C58BUWNwakHmOB51YehjHZWrjIFYNFiwOJ6t5sDdRgVZsBju2nU8s7EgoHGSASkWkTVQLR+V4c8O19lW7A4oDfEA8QdH0YuI40DJHcYNIPXmJIko39nhHCd+/uoRWLvHXqm0gti0pCgdrfea3VmA/vA7MA9iJFvHhWvym5T14kLOrsiwCQSkco3nvqkI04yQfnyYEToEgykTEX3/wBVZh8akEjriZIN0cNRkbeXlNa/KpBIfMXX7FwmCqPIfCtQ/wBlJ68C5MhFlC1o4G/qaAldx2nd89kwodWN9oHZ2FR/KoTd5RkwDomIEnhfcVo1iLn58ERYBF72n1I99eHFwB8+JBNyjcQNIPK3HjNATNYjUTDxgzEI234xOwN6MeWNCgXjM6SerjSSSZsIuLTtagcPiu0UqeBNgBpggkAgg8dwRTVrGJ0kHEAwST2e4EDuA386ATYl8FCh1uqUkAaNMkCSZA7jVG6P4ILMEbyKv2OcspJd1GCQCiCZBsDz3qj5E7pPnNQorxWW9U4pJ4GPuqfDpg096TthSkuD6Sb+I/hFKEptQB+DxPaI/G1WVxMiao6XYX6VcsK+Cn1oCBbdesWJopaah01CkONXCTEzwmhm7KQv6yb9xBIPlEUY+jUUjzPlWYnCkIB4A/GLz5VVxRGbSaGxYJAAkkm1GIFhULphSTEwayisOwGH7SxySgDyBrKOy/SoE847udZW7Zk5YzmYXCVBKRFzwNPOj7yUr0JiFC0VSxVn6HIMrWowhI3O01CltU2NSFkgaDMmwA40xbz0L7CHm4tEJO3Hj6fgDmvSbPS6dCLNg/8AyPM91GdAtClOTuNJHvoDoGOzENABTzYkdnsxECDxjlQq+kLd4fb9q1vo3tvv7N+41V/yh4cFlCx9FUeornLz1qoO1fzja1CX2yniBYk+PvqdXSXDR/Sp9a4SzcimbmC4R7STHiOFCHXz0nwv6VPqKz+c+F/Sp9RXCMQ1pNRRQHe/5z4X9Kn1FWHLc8YWkKStJtvafXyHpXzK2yVbCrf0PxfV9k8ZFAdU6QZ6yELSFiSCN655ljlxSzP3QVzXuXYmoUtOLXKAD5UsKoqVeJ7NKsTiwDQHmIxACx5U5wObwImqRi8XCt68w+NUow2FLPJAKj6JoDo7edDnXn8rid6qWCyjMHPYwmII5qQWx6uaRT7CdB8yWJUhtr9d1Nv8vVXKWXHHeS+5pRfQc5djQtZE8Ld0/wAYpjisT2dBA1HkZ4zJ8eVCZP0NWyuX8UwLXSJJv3qI7+HCrUx0ZbBkqUfQfZXCXbMUefka7uTEjbcAVBjG+I4VcUZU0Poz4k0pznDpDgAhI0C3M6lfwqYu2RyTUYplljaVsXZStHaseHLvrKLwGGAKvL7ayvZ73ORyHLMIXXUI5m/hxq8u4NlZVh0jShCQVaTHaO0xvtSLo0ptltx5Sk69kpkT6V50YcedfWG0LdK7kISVEX3J4DvNUoSjoukpUibkzq4gC/wpT0WSprFqaVZUFJ8QZEfjjXT8ryR5BBeCUGCNJWgrv3JJ4TSnot0NLLzz7q0uK1FKCNR0ySVTqA7UaRbvrdfDZzt6gPHYUYlC2dQ5KiCUEQbjgY5865JmGHU24pChCkkpPl9ldxzHKynF4d9Nplp7/EkgqbJ5lKgQO5Zrl/TJhs4x8oIKdZ9RAV7waUtN/MW9X0Kwg1b8O2XcOCPaTC0/BQpA3g52vVpypfVtMA7aFg+Bdc++smyuZnhZB5g+43H2UpDJNXTE4cao4G33UtXgoJoAPKsLe/GpnBoVbgZohMJvQGZ4uTagNcwxeo1PgX7UnNT4d2KAeOY+1PvycZdh8W8+MSkKS2hKkgrUgSVEGdJE7VRH8RTr8n2EbexiUPNpdRpWdKgSCQkkbd9c8kHKLSdfMqdM687hMoYBIGAbXB0qX1KlA8LqJNAv9MmEJA+XYVu2zLTjgmeEC4jwrMPlLaTbLsKkWvpQriJIlM7SaEyk6MZmPVJbSQrDaQQlKUjq+0IG0idq8i7Cv3Sb9/Ozfe9Ebu9NGFnsYjGOiTZnDlNuABMX2vQ7nSNKUrWcHma0hJ1LelCQkgpJ1Xiyj607GY4j6TuHSIOyuPCQT40qz/MvzPEJcxDLilNwkJWgHvASDKprouyY0vf4J3jI8qxzriEqYywFBHZWt5J1R2SSk6eI9RVrYxeLUkFaG2zxAKTHnqNU/o/mrIwTCFYlpladRu4kKBKnAApBMx2gY4wKNLzS9KRjZVP0VkqVcnZPG/urX9rifFomuRZT8oO7qR5j7EfbS1KyolSiSdpJJ2J2naocE2htWrrXFGI7SXVDvNk7/eedSYTa/wBo4k7VVihBpxSGpvcYYAe15fbWVmAQO1bl9tZXTiQ5hi8pDTSSQCqbmrh0Hz7qcMWm0oBUohR0q1kkKI7SSPopMcr7capnOYBxuUnep+h6VadRBgvJCTBgw0/MHYx/zUyXobQW5eOioSkXVYOGVEyTE3J4k86fZXnmGWpbIUNQWrmFG++k+0O8TVbyj+jc/XV8TQeLycLGqOJIPEGTcEXBr1SdxTOMNy95jh2wguKUNCApZVwASkqk+EV85Z1HWOQdQ1rgjYjUYI8d66YrN32GnEvaX2tBSUuEhatXZCdSfbF7g8JvXMs3UkrWUJKUFSihJM6UkkpTPGBAq4thMteJwaIAS2hNhJCQD4W+FQ4rDwlruQr3uLpd0jzN1t0IQvSNCTEJ3lXMSNhb7ZodWPdWlkBSyoJUHISdy4opuBGxG1ePDwgjtLcJedix8qAexdWXKsMkwXEg/rDvjj32qxfyPlro+fQgd6NSFWMf2e97eNq3rj1JTOf5XkuIxaXFNaAlv2ipWm54JEEk/fVZxiClakq3Bg8q6DmuQlpxTWAxEYZYOorKy4hRlKtISgagYSBeSZE2qnZz0few41qKVokDUkkm8wSCNpBEzcgxMU7yD4JimLEVijUQVW2qtg1NGZaogkgkW4WNCkURgNzUYDm2lLWEi5JAEnjTLDdFMS7HVNBztESCnSkAxJJ28N61yEfneH5F1FjYRI3rtf5ScrZay3EFtASQgxBiCtxKlK8Z91tq8+WbiuBpI4Pj8rcYWEOo0KKQsA6bpV7KhHnUbYrUkm5JJ5m59a2brqrriQPwuBKk6yOz1iEi4urWiBHK4k1Z8t6P4tYQ4yytYCrKSCRKTz5bVnQfK0PtKSsGA6kza+lSF6fAlInnNWHpYx1TKyhS0nSAAlRATAMQNgOJ5xXzp9vjHP3PP/h3WFuOoYMOahcEEEhQNilQJCkkcwQRW57uH8f41XehuPKwtCySqdYJ3M+17/jVlHG8bc++vatzkF5evfy+2srXLkb8TabxzrK2mRxOLhzsEVfsvYPZ7atKENFKLaQVMJJ3H+NXhxrnijvXSMEd/wDtsf7Df4954VjtLaxuhHcdZYpCUlJUZJJPnfj40ewtKAQVCN5Jgd+9U/OHyhpaxugavIXPuv8AHeKQfzutCjvXp7NkWbFx5HGcdEuBv0szkvPK6uzKRoRaOsN9bl+HAdyZ41W0sKdJAgQJUo2SlI3Uo8AKnx2ZIUCb/j8fGnqsMGsG7zLS1LNrnQePdMd3ibb7RmWCCS3ZiEZTlbNMzz9LZQGwFlQmZgBPCCOO8RtfjWmLzlxLSFgJlSSeNoWtNr2sPKTxvQGPyx0pw6QmdCVA3AAJ02ub7GjMXlTimWkwJCDMkcXHDvXHH2TGltZqWV3uNeiuHxGJguKSgHbSmCBw3O8WHKfGrVj+hZWypTT7jZuAqGzBiBKdO3CxkDaKS9HcaEVcMJjW3JHWobtJKyQLRPCDuLEivlzUu8ajEzCblzOJs4rFJOKQ+6vW1oFjABKwiUxFim3gYo3P3CrLgVEqPWJubneAZ4WESbmIEAGZ+mOYJbxS0YdQUFgdY4UCVEbBBULDiY4gXtUGfqJy6T+lTwFpPIQEzHiY4AX+lKPwRdcbR0g239Ckg1vNRit66GiYDY0XgGZXp2kgTykxNDsiUnug/fTBlJAStNiIg8iDY1GU650M6KMowhceKFYjUlTYChKYPYgA3JPC+1F9PMyWvB41M6kQpQ4FP5wEISQb7IWfPbaq90c6YIOAfQ+U/KUJJYcKAtRNygSQfZUTE27Rqu530vxbzfVPFpQeaBcVoCVnQCpPaSQNxy4mvLlg5L4FzV348fL8FvjxKxTvovkK8U+G7pTutR7ISN7ki1pM8h4UiNdP6PZiy6NKCohIScQlADa1tAAOJBCu12oUQACQkxe49FW6uiN0rJsuw7WWOoaddTDyUuIV2ikgkwJKRG3Eca16aZ3h3UOJaeQtUTpSoao8N4rT8qJYOJy/qpnqTbtABrsdT/5OM2vXPHWwnFOBJBAQ4JBMHa4JvFeCf9MxvN/cW7X2Ose0SS0UPsmxnVOoXwBhX6psfv8AKuiqX2VHuFctbq6ZJj9eHIJukaT4X0n0+FeyjFlkyx4X8B9tZQeXOQkd6QfKVVldO6QeVs5E+YrouFP+2x/sN/ju9K5u+a6Kwf8AbY/2G/x3eMVw7V/jYhuLelmL0slsXW52QO76R8h7ze+yrK+iYWz1jqiCqeqbSUghI3cWVbgnZI7zyBPxmC67HNIO3VyrhYFUgd+3/M09ewvV6LglaVKOmyRBWnshJMC09xJ410xR7rBFr9zOM56ptdEcuzpr5OrqnOGqDFiJsQRI8gbVZ2syS9gXSCNSWVpXtYhBE9wPDxgXk15iMjTjcWtC3DDTZ0pCUpIKkgSCFSdJvEQLDxB6LstjD4tKULO6SC4m50kWITABkiZO9tzWc+qeKM5Loag0pNItWIbjRwlIPrWiV3Xfgn96rflGHSpMlKZ6po7A6SQqQJvuIvyoENfPYi36P/6mvo4pVGvH1PLkhcr97FRcaMykqSeMCx8qHxbrgT2lK5cvfFWrFt0rcRwN6kseNvU0YUH1K+0lKrESO+D9lSdKmgnL4AsHU98ST6THeTHAC7BWWGZQD4eU2PhfwoPpmkjAJmQesRvFp1KH6sgTAubEwAmePaZRail1PRgi034HPRUgqMVIKwdg3K0yojmCKb5W1qaWniKT5WqFjyNWTK06XXE8DUexUBYBBKtIBJuABvJsI84orHYbShrrArUWF9XyQUqdQUlPHVpJBG2sG9S4FOjEHuBI8gSL+MVY+lWIHyVlGmSDqB5XM35XNSNu0GB4fIsEcOwpwOoUtpJUtCiRqhO4MgEk7AcDQ2KwQy9TWJwzxcBWUwpI5GZIMKG4IgbmleH6RPtAIBQtCeyApIgAWEEQfU15m2e/KG0oLYRpVqsqUmxFkxb1NTg0CTpT0jXiVNPBKUKbQW0pSOyAm4sSee3dWmd4RKMa6EglIbSpMngtptZJPGCo+6gXcMSEpPCVEctUW8YAppnqJdZVElWDZn9ZLekn/R7q0l/5/cnM1bplleIKXAOCwE+e6ft9aV4ZVHBq6b7X8xesLc0dAwY7Sh9VKE+gP31la5E6FpKuJgnxvPvrK6WZo5fkmWnE4hDQMAmVq+qgXWrxjbvIq9OqT1jhRZEpSjuShKUC/GIiftqh9HseWnzBA1tqQCbATBknl2ac55n7bTRSy4hblkiCFFPNRja0+Z5kkeXtFySguZuPUbZDmCDj0g8UqbSe/wBryFiPMU0xrRQGUndLbgO/Bx4Ta/n323rlGAecS6h2SVJMjlMEbU5T0ixIWVSFAkkJM9md9JFxx9TETXomvgjBcmjlp4t9Sx5Vg+rxisSStYKCAhCJIslN1SBw2E8uFDZZ0eW0844krhxStSFIShIklQghZJIkptEyRbcKWOkj5K+t7QUmEgE9gmZIvMn3Rak7yMQoSp103j2lC4EbAx3VKuCg9vfiKd6l79Dp+BxLrU6FJTq0zJQqZkJMDz25ACACa8xmaKCNS3RAlSlcAkbEwBMwTAjV3AE1QP5w4oACEbAElJlXAk3iTxttawtQmNxuJeTpcXKdyAEpBg3JIEnh6DlXFQklpXBeLN1bt+g+d6cNnZt5X62mDeb3uOOwmwskQRXunSr6WBx9pczPMBN+Z52HsjTQODwCNlIVvFiOUnfupk3lmGN5xInSY0Mq9qyfpiq4Y+fqatgTvTrEH2UNDfcLWb85UJk3NrwJsAKT5xnj+J0h1QITcJAgTxVxJJkySb+lWBeU4XicURCjPVYbZJg367n61j/R/A6UQrG6ipQWAnD9mACJ1ORtOxPfFaj3a2ojsporarSMlwXPH8PoYT6W39pWHKcDzzDj9HCcLfXrprj1M0yu4FULHpVmQqHEK5ge61Rpy3AAj/8AISDywnj9anScPhCEkIx5g27LHxmjlHqhYvxhSl1ClDszCuccweFOc6aCmQQ6CgC08jyI3PdUWL+SKEFGMPkyDQK8LhIj89A3v1R+ArHG+EiOSZXnxJJ5kn1qJIp87gcMr2Xyk/40ge+w99eYvo4sJltQUYuDY/snbyNdljbXAjyRW/ANybABzUNiVWm8RzqfpBgbMwQSlGjusVKHxI8hztD0fxYbbXNlDcQeydr+P43rwuFSQ5cpAJF5EmRA5XrGqkboUtLvw34beVMS5IHuNKArtHbgLbWAFFtO8Kyilp6JYqOtBJtp779qayl/Rlfad/Y/frK2QqD7QNaMYYTUinKxhyFDxoApLN6Pawki4kVo9wo3CvWoAcMgbJA8bmnPSzJi0wkAEEvFPqtQTHl8Km6LY3CNrWrFpSsADQFexMnUSNidonmaddOM0S9hmihQMradYVBUCSsHqykXUCZFuVW2yUkVzLcnIZGrfq8Srv7C8Okb/r0yd6NtlREabu7W/o8U20Byjt7cad5KyteGSp0ALLWKChoU3Gp7DAdhdxZI3+2mz2FlR29p/wD1Y9lX7tWiWUjE9GlIQtQUCkBwE7kDry0tXZmVHTtwoLqTMi11KHZcgGNLY9nYD31cekeG/NMTCtEod7QJBTqxzi5kbVy75If76v8AzXPvrKwwe6I5S5MsAwQ2kwNAshRsm8GY3Vel5yh1Kj1agpB1GFhQKSoyqCAbGl/yU/31f+a599Z8kP8AfV/5rn311UMaVKC8/wAmPivjJ+RacuytgAF9LqlWKtKiEA90QojvonF4bBhPzeGWtUQNSnEpHj2r+FU35If76v8AzXPvrPkh/vq/81z764ywRlLVx8LdeR0U2lX4HjacUieqCGxMwlCbftb++ul5Q87pY1GT1eG195+TvlZ8SdNcVVk6SZOJJJ4lxRJ99di6Pt6EYYJUD8zhUk7yE4R+/dNr1XiindKyJ9CnBBdQFpvPMQZFiCOBBkEd1KsW+to/ONKj6w2+731ecRhmkPkNmQpGpwcEqBCUHxUAqf8Atjnf0tIr5sqxTcUbWVXWWKl5P7r82c0x+KQ42pKE9olPaMWSDJ24khPlNKnGlEdpRUe8k/Grb+UxCW2cOUQkqecClAAEwhEAkbi5qipxSiLkxz+ya9uNtxTR3UsDXCL+9heFxCm1Sn04elG4nN1qTpSNIi8Wn7hSpDoqYLFbcU9zgbtWrZx6owsVo4atAsvQ9Ul79j9+srToZu9+x+/XlaBViusSqtKkS1zoQch2Ug91E5cNZjUhP6ytI9aVMmBFF4B9pKwXkqWjiEmD5XHxoUaP5c6D7OpJI7SCFpv4bedW78qeYBJ1ACA5IUBtofWFJnxRMfeaAy3BZO+62cPjnsM5rR826k6VXHYCiADO3tnej86yN7EvDD4V3CPlKVudop6ooL7pCEwlQ1p6xKf2TetPTyMLVzoHynO1O4YLSSR1ON48W14RfKb7cfKnGNxpQpZUSAFYm5IA7OKZeTM7SNV9joNxxUOdGs4aAQ3gkaAVkJafw6UjWADuEncAmN4FAno3m59rLlmyEmX2JISdSpOr6Rie4RXOUmtl6G6XUbZpmja0OM3VrUps2BHaeW+CQsQRpMkRbyqqDCYeJ6pHshX9Fh/pK0o/s91b08b6K5mQS6wwxIcku4psXcPaV2ArZPZFDYjLilRBxeV6gqdKcU6vTCdKEnQwY07+Ncu8zrkvIOEXzYvOFw1/m27at2WY7NlGQnabbUE9iMOFFKcM25pMKIaZCQYnTKwmTG/Kp3gALYnALACR2X3jZJlW7A9o3Napw6A2kjEYJJV1moKdUgAlQJUk9WSZB4gR312WfJVOK9++hjulf6mM8ryzDPAQnBpJF0lDWsHkQRB8iRRuK6KoSJbbwrn+Hq2gT+ra9VxWHST/AFnLd5/rC+UAf0PCozl6T/1OWnYf1hXD/wDVxrnJ5nK1wXSl68GbShVc/Fmz7TQJCsGAeI6sj3AWrpWR43ssBKSgFvCiIiAWcQ0lMEDZSdp+lXPcKXWxDeOwCRyGKOnn7JbimLWd4tMRjctsQRL6LaSSn+z4aj61q8l7eZkMYxJbRJJUo3UqI1KgXjgIAAHICgMVj8Usw2Utp5nf4H4UItbyrnE5cf8A+of+lRlp4/8AU5env+UT7gmvPHs2Vu5I1HNDH+mKb6y4+W3qCZ2y+Gi4851qUKSNOonSVyNYSYAFgCd+0KRnHII2Phb8RVnXlTKgflGPC0mJQykkGCD7XakSBw4UZjGMuBT1bKVKVEBGpIE7auA8Ir2w7M9NyaX1NP8AqeThGr8I0vwUEIUTITA5CpNChwNWR0NpVdJAgG1wAR60QGG1CRcVxlOuRErKmSa811Y3sCn6oNDLyxP1D5E0U0HFoM6Eru94N/8AkrKYdEstCS7Gq+jlw193fWVvUjJS0mpAsChtVZNUBBerzVzqHVXhVQHrioII3BkeVH4vNkOj51nUrtGQtSU6lKnVpHISAKXTWVlxTLY0GfR7LagJkDrnCI0wE+E376hcznUIU0lVkjtKUqYMk350DWQKmhe2xZKrGjgwwN/oDj93Ctv5Td+jpTsYSkAW23moK9FXRHoLPFvuK3UT7vhUfU0QCK2SRIq1RDdvL+yFSASeNO8JlohMjcIvfjr+4etMstylvTqg3TzJHC8HjRSWSIANpSPTUD7yPSlloUIwKYHZ4Dn+iKuXO1evYMWGie0Rb9VBm4jjRxcUAJ3gT49Qr7UmhMxxaoEA/wBJHKxbaUD76Fo0TgU/o1eqP/aljoIUYUgQSItIg8e+mSXuaj9lTN4UrvpnvIHxNdHBxVtpHLWnwQoDivro91E5etRdbGtEa0zATJuKafyUfqo933Vo3gVJcQoITAWkmybQRcEVjXB819zVPoyZpgKUQoiyG/G6BM1N8mSggpIuYKefePDj3eVB4ll8qAQkRoQLkAAhIB+FFMYQpupQKuJ+wchXHJkilVm9EnsgnSK16sVC6uONDnEnlXFOzLg1uWTIGx2/2f3qyg+jmIJ6yRHs8R/irK6xXAlHL9VZqrNB5H0NZoPI+hruUyayazQrkfQ1mg8j6GgPZryazQrkfQ1mg8j6GgM1V7NeaDyPoazQeR9DQGaqzVWaDyPoazQeR9DQHuqvdda6DyPoazQrkfQ0Axy/NloJBW5BEbk6b2MHh4Uzbzw2+fHDdH+Kf4+cVW9B5H0NZoPI+hrLRpSLJ/LJP9sBt9EW358gY8TUT2Y6hBf5chFhO29gAO+kGg8j6Gs0HkfQ0p9RY2bxWgyh1Mx9LtnafpSN7TRJ6QOj+1bP7B+ykGg8j6Gs0HkfQ0cVLfj9EROth2vpC7+lSPBs/aKiVnjkz1qz4JAFtpE0p0HkfQ1nVnkfQ0UEtl5IWxwvPybwSfIeGxqJeerOw99K+rVyPoazq1cj6GmhECXsxcUfaI7hb30Op1R3Uo+Kia86tXI+hrNCuR9DVoFo6Cbv+Df/AJKyvegqDL8g7N8P+5WVQf/Z">
            <a:hlinkClick r:id="rId4"/>
          </p:cNvPr>
          <p:cNvSpPr>
            <a:spLocks noChangeAspect="1" noChangeArrowheads="1"/>
          </p:cNvSpPr>
          <p:nvPr/>
        </p:nvSpPr>
        <p:spPr bwMode="auto">
          <a:xfrm>
            <a:off x="28580" y="-1951033"/>
            <a:ext cx="3133725"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9" rIns="91416" bIns="45709"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19200"/>
            <a:ext cx="3913976" cy="510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66371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05" tIns="50705" rIns="50705" bIns="50705" anchor="ctr"/>
          <a:lstStyle/>
          <a:p>
            <a:pPr defTabSz="409932"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05" tIns="50705" rIns="50705" bIns="50705" anchor="ctr"/>
          <a:lstStyle/>
          <a:p>
            <a:pPr defTabSz="409932"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65" tIns="32078" rIns="64165" bIns="32078"/>
          <a:lstStyle/>
          <a:p>
            <a:pPr defTabSz="409932"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219200"/>
            <a:ext cx="8534549" cy="4054078"/>
          </a:xfrm>
        </p:spPr>
        <p:txBody>
          <a:bodyPr lIns="88712" tIns="50705" rIns="88712" bIns="50705" anchor="t"/>
          <a:lstStyle/>
          <a:p>
            <a:pPr marL="370944" indent="-294084" defTabSz="912320"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0944" indent="-294084" defTabSz="912320"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0944" indent="-294084" defTabSz="912320"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0944" indent="-294084" defTabSz="912320"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basic weather theory and weather principles.</a:t>
            </a:r>
          </a:p>
          <a:p>
            <a:pPr marL="370944" indent="-294084" defTabSz="912320"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how </a:t>
            </a:r>
            <a:r>
              <a:rPr lang="en-US" sz="2000" b="1" dirty="0" smtClean="0">
                <a:latin typeface="Helvetica" pitchFamily="34" charset="0"/>
                <a:cs typeface="Helvetica" pitchFamily="34" charset="0"/>
                <a:sym typeface="Helvetica" pitchFamily="34" charset="0"/>
              </a:rPr>
              <a:t>weather affects </a:t>
            </a:r>
            <a:r>
              <a:rPr lang="en-US" sz="2000" b="1" dirty="0">
                <a:latin typeface="Helvetica" pitchFamily="34" charset="0"/>
                <a:cs typeface="Helvetica" pitchFamily="34" charset="0"/>
                <a:sym typeface="Helvetica" pitchFamily="34" charset="0"/>
              </a:rPr>
              <a:t>daily flying activities. </a:t>
            </a:r>
          </a:p>
          <a:p>
            <a:pPr marL="370944" indent="-294084" defTabSz="912320"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the theories behind weather.</a:t>
            </a:r>
          </a:p>
          <a:p>
            <a:pPr marL="370944" indent="-294084" defTabSz="912320"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the  Flight Service Station (FSS) weather specialist and other </a:t>
            </a:r>
            <a:r>
              <a:rPr lang="en-US" sz="2000" b="1" dirty="0" smtClean="0">
                <a:latin typeface="Helvetica" pitchFamily="34" charset="0"/>
                <a:cs typeface="Helvetica" pitchFamily="34" charset="0"/>
                <a:sym typeface="Helvetica" pitchFamily="34" charset="0"/>
              </a:rPr>
              <a:t>aviation weather </a:t>
            </a:r>
            <a:r>
              <a:rPr lang="en-US" sz="2000" b="1" dirty="0">
                <a:latin typeface="Helvetica" pitchFamily="34" charset="0"/>
                <a:cs typeface="Helvetica" pitchFamily="34" charset="0"/>
                <a:sym typeface="Helvetica" pitchFamily="34" charset="0"/>
              </a:rPr>
              <a:t>services.</a:t>
            </a:r>
          </a:p>
          <a:p>
            <a:pPr marL="76860" indent="0" defTabSz="912320"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0944" indent="-294084" defTabSz="912320"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8868" lvl="1" indent="-153720" defTabSz="912320"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8868" lvl="1" indent="-153720" defTabSz="912320"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70" y="274588"/>
            <a:ext cx="8229823" cy="1143000"/>
          </a:xfrm>
        </p:spPr>
        <p:txBody>
          <a:bodyPr lIns="88712" tIns="50705" rIns="88712" bIns="50705"/>
          <a:lstStyle/>
          <a:p>
            <a:pPr algn="l" defTabSz="912320"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3729332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Introduction</a:t>
            </a:r>
            <a:endParaRPr lang="en-US" sz="4000" b="1" dirty="0"/>
          </a:p>
        </p:txBody>
      </p:sp>
      <p:sp>
        <p:nvSpPr>
          <p:cNvPr id="5" name="TextBox 4"/>
          <p:cNvSpPr txBox="1"/>
          <p:nvPr/>
        </p:nvSpPr>
        <p:spPr>
          <a:xfrm>
            <a:off x="0" y="2438400"/>
            <a:ext cx="4953000"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Weather is an important factor that influences </a:t>
            </a:r>
            <a:r>
              <a:rPr lang="en-US" sz="2800" b="1" dirty="0" smtClean="0">
                <a:solidFill>
                  <a:srgbClr val="FF0000"/>
                </a:solidFill>
              </a:rPr>
              <a:t>aircraft performance </a:t>
            </a:r>
            <a:r>
              <a:rPr lang="en-US" sz="2800" b="1" dirty="0">
                <a:solidFill>
                  <a:srgbClr val="FF0000"/>
                </a:solidFill>
              </a:rPr>
              <a:t>and flying safety. </a:t>
            </a:r>
            <a:endParaRPr lang="en-US" sz="2800" b="1" dirty="0" smtClean="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538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Introduction</a:t>
            </a:r>
            <a:endParaRPr lang="en-US" sz="4000" b="1" dirty="0"/>
          </a:p>
        </p:txBody>
      </p:sp>
      <p:sp>
        <p:nvSpPr>
          <p:cNvPr id="5" name="TextBox 4"/>
          <p:cNvSpPr txBox="1"/>
          <p:nvPr/>
        </p:nvSpPr>
        <p:spPr>
          <a:xfrm>
            <a:off x="0" y="1143000"/>
            <a:ext cx="4953000"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It </a:t>
            </a:r>
            <a:r>
              <a:rPr lang="en-US" sz="2800" b="1" dirty="0"/>
              <a:t>is the state of the </a:t>
            </a:r>
            <a:r>
              <a:rPr lang="en-US" sz="2800" b="1" dirty="0" smtClean="0"/>
              <a:t>atmosphere at </a:t>
            </a:r>
            <a:r>
              <a:rPr lang="en-US" sz="2800" b="1" dirty="0"/>
              <a:t>a given time and place, </a:t>
            </a:r>
            <a:r>
              <a:rPr lang="en-US" sz="2800" b="1" dirty="0" smtClean="0"/>
              <a:t>with respect </a:t>
            </a:r>
            <a:r>
              <a:rPr lang="en-US" sz="2800" b="1" dirty="0"/>
              <a:t>to variables such </a:t>
            </a:r>
            <a:r>
              <a:rPr lang="en-US" sz="2800" b="1" dirty="0" smtClean="0"/>
              <a:t>as temperature </a:t>
            </a:r>
            <a:r>
              <a:rPr lang="en-US" sz="2800" b="1" dirty="0"/>
              <a:t>(heat or cold), moisture (wetness or dryness</a:t>
            </a:r>
            <a:r>
              <a:rPr lang="en-US" sz="2800" b="1" dirty="0" smtClean="0"/>
              <a:t>), wind </a:t>
            </a:r>
            <a:r>
              <a:rPr lang="en-US" sz="2800" b="1" dirty="0"/>
              <a:t>velocity (calm or storm), visibility (clearness </a:t>
            </a:r>
            <a:r>
              <a:rPr lang="en-US" sz="2800" b="1" dirty="0" smtClean="0"/>
              <a:t>or cloudiness</a:t>
            </a:r>
            <a:r>
              <a:rPr lang="en-US" sz="2800" b="1" dirty="0"/>
              <a:t>), and barometric pressure (high or low). </a:t>
            </a:r>
            <a:endParaRPr lang="en-US" sz="2800"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44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Introduction</a:t>
            </a:r>
            <a:endParaRPr lang="en-US" sz="4000" b="1" dirty="0"/>
          </a:p>
        </p:txBody>
      </p:sp>
      <p:sp>
        <p:nvSpPr>
          <p:cNvPr id="5" name="TextBox 4"/>
          <p:cNvSpPr txBox="1"/>
          <p:nvPr/>
        </p:nvSpPr>
        <p:spPr>
          <a:xfrm>
            <a:off x="0" y="2401617"/>
            <a:ext cx="4953000" cy="224658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The term weather </a:t>
            </a:r>
            <a:r>
              <a:rPr lang="en-US" sz="2800" b="1" dirty="0"/>
              <a:t>can also apply to adverse or destructive </a:t>
            </a:r>
            <a:r>
              <a:rPr lang="en-US" sz="2800" b="1" dirty="0" smtClean="0"/>
              <a:t>atmospheric conditions</a:t>
            </a:r>
            <a:r>
              <a:rPr lang="en-US" sz="2800" b="1" dirty="0"/>
              <a:t>, such as high winds.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434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Introduction</a:t>
            </a:r>
            <a:endParaRPr lang="en-US" sz="4000" b="1" dirty="0"/>
          </a:p>
        </p:txBody>
      </p:sp>
      <p:sp>
        <p:nvSpPr>
          <p:cNvPr id="5" name="TextBox 4"/>
          <p:cNvSpPr txBox="1"/>
          <p:nvPr/>
        </p:nvSpPr>
        <p:spPr>
          <a:xfrm>
            <a:off x="0" y="2209800"/>
            <a:ext cx="4953000"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Be </a:t>
            </a:r>
            <a:r>
              <a:rPr lang="en-US" sz="2800" b="1" dirty="0"/>
              <a:t>it a local flight or a long cross-country flight, </a:t>
            </a:r>
            <a:r>
              <a:rPr lang="en-US" sz="2800" b="1" dirty="0" smtClean="0"/>
              <a:t>decisions based </a:t>
            </a:r>
            <a:r>
              <a:rPr lang="en-US" sz="2800" b="1" dirty="0"/>
              <a:t>on weather can dramatically affect the safety of </a:t>
            </a:r>
            <a:r>
              <a:rPr lang="en-US" sz="2800" b="1" dirty="0" smtClean="0"/>
              <a:t>the flight</a:t>
            </a:r>
            <a:r>
              <a:rPr lang="en-US" sz="2800" b="1"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272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Atmosphere</a:t>
            </a:r>
            <a:endParaRPr lang="en-US" sz="4000" b="1" dirty="0"/>
          </a:p>
        </p:txBody>
      </p:sp>
      <p:sp>
        <p:nvSpPr>
          <p:cNvPr id="5" name="TextBox 4"/>
          <p:cNvSpPr txBox="1"/>
          <p:nvPr/>
        </p:nvSpPr>
        <p:spPr>
          <a:xfrm>
            <a:off x="0" y="1524000"/>
            <a:ext cx="4953000" cy="440101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t>The atmosphere is a blanket of air made up of a mixture of gases that surrounds the Earth and reaches almost 350 miles from the surface of the Earth. </a:t>
            </a:r>
            <a:endParaRPr lang="en-US" sz="2800" b="1" dirty="0" smtClean="0"/>
          </a:p>
          <a:p>
            <a:pPr marL="342242" indent="-342242">
              <a:buFont typeface="Arial" pitchFamily="34" charset="0"/>
              <a:buChar char="•"/>
            </a:pPr>
            <a:endParaRPr lang="en-US" sz="2800" b="1" dirty="0" smtClean="0"/>
          </a:p>
          <a:p>
            <a:pPr marL="342242" indent="-342242">
              <a:buFont typeface="Arial" pitchFamily="34" charset="0"/>
              <a:buChar char="•"/>
            </a:pPr>
            <a:r>
              <a:rPr lang="en-US" sz="2800" b="1" dirty="0" smtClean="0"/>
              <a:t>This </a:t>
            </a:r>
            <a:r>
              <a:rPr lang="en-US" sz="2800" b="1" dirty="0"/>
              <a:t>mixture is in constant motion.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371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Measurement of Atmosphere Pressure</a:t>
            </a:r>
            <a:endParaRPr lang="en-US" sz="4000" b="1" dirty="0"/>
          </a:p>
        </p:txBody>
      </p:sp>
      <p:sp>
        <p:nvSpPr>
          <p:cNvPr id="5" name="TextBox 4"/>
          <p:cNvSpPr txBox="1"/>
          <p:nvPr/>
        </p:nvSpPr>
        <p:spPr>
          <a:xfrm>
            <a:off x="0" y="1524000"/>
            <a:ext cx="5257800"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Atmospheric pressure is typically measured in inches of mercury ("Hg) by a mercurial barometer. </a:t>
            </a: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t>The </a:t>
            </a:r>
            <a:r>
              <a:rPr lang="en-US" sz="2800" b="1" dirty="0"/>
              <a:t>barometer measures the height of a column of mercury inside a glass tube. </a:t>
            </a:r>
            <a:endParaRPr lang="en-US" sz="2800"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081" y="1524000"/>
            <a:ext cx="3424237" cy="39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362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Measurement of Atmosphere Pressure</a:t>
            </a:r>
            <a:endParaRPr lang="en-US" sz="4000" b="1" dirty="0"/>
          </a:p>
        </p:txBody>
      </p:sp>
      <p:sp>
        <p:nvSpPr>
          <p:cNvPr id="5" name="TextBox 4"/>
          <p:cNvSpPr txBox="1"/>
          <p:nvPr/>
        </p:nvSpPr>
        <p:spPr>
          <a:xfrm>
            <a:off x="0" y="1524000"/>
            <a:ext cx="5257800" cy="526279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A </a:t>
            </a:r>
            <a:r>
              <a:rPr lang="en-US" sz="2800" b="1" dirty="0"/>
              <a:t>section of the mercury is exposed to the pressure of the atmosphere, which exerts a force on the mercury. </a:t>
            </a:r>
            <a:endParaRPr lang="en-US" sz="2800" b="1" dirty="0" smtClean="0"/>
          </a:p>
          <a:p>
            <a:pPr marL="342242" indent="-342242">
              <a:buFont typeface="Arial" pitchFamily="34" charset="0"/>
              <a:buChar char="•"/>
            </a:pPr>
            <a:r>
              <a:rPr lang="en-US" sz="2800" b="1" dirty="0" smtClean="0"/>
              <a:t>An </a:t>
            </a:r>
            <a:r>
              <a:rPr lang="en-US" sz="2800" b="1" dirty="0"/>
              <a:t>increase in pressure forces the mercury to rise inside the tube. </a:t>
            </a:r>
            <a:endParaRPr lang="en-US" sz="2800" b="1" dirty="0" smtClean="0"/>
          </a:p>
          <a:p>
            <a:pPr marL="342242" indent="-342242">
              <a:buFont typeface="Arial" pitchFamily="34" charset="0"/>
              <a:buChar char="•"/>
            </a:pPr>
            <a:r>
              <a:rPr lang="en-US" sz="2800" b="1" dirty="0" smtClean="0"/>
              <a:t>When </a:t>
            </a:r>
            <a:r>
              <a:rPr lang="en-US" sz="2800" b="1" dirty="0"/>
              <a:t>the pressure drops, mercury drains out of the tube, decreasing the height of the column.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763" y="1814171"/>
            <a:ext cx="3424237" cy="39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856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Describe the purpose of performance charts. </a:t>
            </a:r>
            <a:endParaRPr lang="en-US" altLang="en-US" sz="2500" b="1" dirty="0">
              <a:solidFill>
                <a:schemeClr val="tx1"/>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75000"/>
                  </a:schemeClr>
                </a:solidFill>
              </a:rPr>
              <a:t>What </a:t>
            </a:r>
            <a:r>
              <a:rPr lang="en-US" altLang="en-US" sz="2500" b="1" dirty="0" smtClean="0">
                <a:solidFill>
                  <a:schemeClr val="bg1">
                    <a:lumMod val="75000"/>
                  </a:schemeClr>
                </a:solidFill>
              </a:rPr>
              <a:t>does the takeoff chart take into consideration?</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What a factor that needs to be taken into consideration with landing distance and weight of an aircraft?</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75000"/>
                  </a:schemeClr>
                </a:solidFill>
              </a:rPr>
              <a:t>Describe </a:t>
            </a:r>
            <a:r>
              <a:rPr lang="en-US" altLang="en-US" sz="2500" b="1" dirty="0" smtClean="0">
                <a:solidFill>
                  <a:schemeClr val="bg1">
                    <a:lumMod val="75000"/>
                  </a:schemeClr>
                </a:solidFill>
              </a:rPr>
              <a:t>where we would find the maximum crosswind component. </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Describe the two speeds which must be taken into account during landing.</a:t>
            </a:r>
            <a:endParaRPr lang="en-US" altLang="en-US" sz="2500" b="1" dirty="0">
              <a:solidFill>
                <a:schemeClr val="bg1">
                  <a:lumMod val="75000"/>
                </a:schemeClr>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93464360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Measurement of Atmosphere Pressure</a:t>
            </a:r>
            <a:endParaRPr lang="en-US" sz="4000" b="1" dirty="0"/>
          </a:p>
        </p:txBody>
      </p:sp>
      <p:sp>
        <p:nvSpPr>
          <p:cNvPr id="5" name="TextBox 4"/>
          <p:cNvSpPr txBox="1"/>
          <p:nvPr/>
        </p:nvSpPr>
        <p:spPr>
          <a:xfrm>
            <a:off x="0" y="2046930"/>
            <a:ext cx="5486400"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The </a:t>
            </a:r>
            <a:r>
              <a:rPr lang="en-US" sz="2800" b="1" dirty="0"/>
              <a:t>International Standard Atmosphere (ISA) has been </a:t>
            </a:r>
            <a:r>
              <a:rPr lang="en-US" sz="2800" b="1" dirty="0" smtClean="0"/>
              <a:t>established standard </a:t>
            </a:r>
            <a:r>
              <a:rPr lang="en-US" sz="2800" b="1" dirty="0">
                <a:solidFill>
                  <a:srgbClr val="FF0000"/>
                </a:solidFill>
              </a:rPr>
              <a:t>sea level pressure is defined as 29.92 "Hg and a standard temperature of 59 °F (15 °C).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763" y="1661771"/>
            <a:ext cx="3424237" cy="39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398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Measurement of Atmosphere Pressure</a:t>
            </a:r>
            <a:endParaRPr lang="en-US" sz="4000" b="1" dirty="0"/>
          </a:p>
        </p:txBody>
      </p:sp>
      <p:sp>
        <p:nvSpPr>
          <p:cNvPr id="5" name="TextBox 4"/>
          <p:cNvSpPr txBox="1"/>
          <p:nvPr/>
        </p:nvSpPr>
        <p:spPr>
          <a:xfrm>
            <a:off x="0" y="1295400"/>
            <a:ext cx="5257800" cy="5693681"/>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By tracking barometric pressure trends across a large area, weather forecasters can more accurately predict movement of pressure systems and the associated weather. </a:t>
            </a:r>
            <a:endParaRPr lang="en-US" sz="2800" b="1" dirty="0" smtClean="0">
              <a:solidFill>
                <a:srgbClr val="FF0000"/>
              </a:solidFill>
            </a:endParaRPr>
          </a:p>
          <a:p>
            <a:pPr marL="342242" indent="-342242">
              <a:buFont typeface="Arial" pitchFamily="34" charset="0"/>
              <a:buChar char="•"/>
            </a:pPr>
            <a:r>
              <a:rPr lang="en-US" sz="2800" b="1" dirty="0" smtClean="0"/>
              <a:t>For </a:t>
            </a:r>
            <a:r>
              <a:rPr lang="en-US" sz="2800" b="1" dirty="0"/>
              <a:t>example, tracking a pattern of rising pressure at a single weather station generally indicates the approach of fair weather.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763" y="1890371"/>
            <a:ext cx="3424237" cy="39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730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Altitude and Atmospheric Pressure</a:t>
            </a:r>
            <a:endParaRPr lang="en-US" sz="4000" b="1" dirty="0"/>
          </a:p>
        </p:txBody>
      </p:sp>
      <p:sp>
        <p:nvSpPr>
          <p:cNvPr id="5" name="TextBox 4"/>
          <p:cNvSpPr txBox="1"/>
          <p:nvPr/>
        </p:nvSpPr>
        <p:spPr>
          <a:xfrm>
            <a:off x="0" y="2149443"/>
            <a:ext cx="5562600"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t>As altitude increases, atmospheric pressure decreases</a:t>
            </a:r>
            <a:r>
              <a:rPr lang="en-US" sz="2800" b="1" dirty="0" smtClean="0"/>
              <a:t>.</a:t>
            </a:r>
          </a:p>
          <a:p>
            <a:endParaRPr lang="en-US" sz="2800" b="1" dirty="0" smtClean="0"/>
          </a:p>
          <a:p>
            <a:pPr marL="342242" indent="-342242">
              <a:buFont typeface="Arial" pitchFamily="34" charset="0"/>
              <a:buChar char="•"/>
            </a:pPr>
            <a:r>
              <a:rPr lang="en-US" sz="2800" b="1" dirty="0" smtClean="0"/>
              <a:t>As </a:t>
            </a:r>
            <a:r>
              <a:rPr lang="en-US" sz="2800" b="1" dirty="0"/>
              <a:t>pressure decreases, the air becomes less dense or “thinner.” </a:t>
            </a:r>
            <a:endParaRPr lang="en-US" sz="2800"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3481388" cy="154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026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Altitude and Atmospheric Pressure</a:t>
            </a:r>
            <a:endParaRPr lang="en-US" sz="4000" b="1" dirty="0"/>
          </a:p>
        </p:txBody>
      </p:sp>
      <p:sp>
        <p:nvSpPr>
          <p:cNvPr id="5" name="TextBox 4"/>
          <p:cNvSpPr txBox="1"/>
          <p:nvPr/>
        </p:nvSpPr>
        <p:spPr>
          <a:xfrm>
            <a:off x="0" y="1513530"/>
            <a:ext cx="8763000"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000000"/>
                </a:solidFill>
              </a:rPr>
              <a:t>This </a:t>
            </a:r>
            <a:r>
              <a:rPr lang="en-US" sz="2800" b="1" dirty="0">
                <a:solidFill>
                  <a:srgbClr val="000000"/>
                </a:solidFill>
              </a:rPr>
              <a:t>is the equivalent of </a:t>
            </a:r>
            <a:r>
              <a:rPr lang="en-US" sz="2800" b="1" dirty="0">
                <a:solidFill>
                  <a:srgbClr val="FF0000"/>
                </a:solidFill>
              </a:rPr>
              <a:t>being at a higher altitude and is referred to as density altitude (DA).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24178"/>
            <a:ext cx="8479554" cy="378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203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Altitude and Atmospheric Pressure</a:t>
            </a:r>
            <a:endParaRPr lang="en-US" sz="4000" b="1" dirty="0"/>
          </a:p>
        </p:txBody>
      </p:sp>
      <p:sp>
        <p:nvSpPr>
          <p:cNvPr id="5" name="TextBox 4"/>
          <p:cNvSpPr txBox="1"/>
          <p:nvPr/>
        </p:nvSpPr>
        <p:spPr>
          <a:xfrm>
            <a:off x="0" y="1332078"/>
            <a:ext cx="8763000" cy="95392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As </a:t>
            </a:r>
            <a:r>
              <a:rPr lang="en-US" sz="2800" b="1" dirty="0">
                <a:solidFill>
                  <a:srgbClr val="FF0000"/>
                </a:solidFill>
              </a:rPr>
              <a:t>pressure decreases, DA increases and has a pronounced effect on aircraft performance</a:t>
            </a:r>
            <a:r>
              <a:rPr lang="en-US" sz="2800" b="1" dirty="0" smtClean="0">
                <a:solidFill>
                  <a:srgbClr val="FF0000"/>
                </a:solidFill>
              </a:rPr>
              <a:t>.</a:t>
            </a:r>
            <a:endParaRPr lang="en-US" sz="2800" b="1" dirty="0">
              <a:solidFill>
                <a:srgbClr val="FF0000"/>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90" y="2771778"/>
            <a:ext cx="8479554" cy="378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556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Altitude and Flight</a:t>
            </a:r>
            <a:endParaRPr lang="en-US" sz="4000" b="1" dirty="0"/>
          </a:p>
        </p:txBody>
      </p:sp>
      <p:sp>
        <p:nvSpPr>
          <p:cNvPr id="5" name="TextBox 4"/>
          <p:cNvSpPr txBox="1"/>
          <p:nvPr/>
        </p:nvSpPr>
        <p:spPr>
          <a:xfrm>
            <a:off x="0" y="914400"/>
            <a:ext cx="5562600" cy="6124568"/>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When </a:t>
            </a:r>
            <a:r>
              <a:rPr lang="en-US" sz="2800" b="1" dirty="0"/>
              <a:t>an aircraft takes off, lift must be developed by the flow of air around the wings. </a:t>
            </a:r>
            <a:endParaRPr lang="en-US" sz="2800" b="1" dirty="0" smtClean="0"/>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If </a:t>
            </a:r>
            <a:r>
              <a:rPr lang="en-US" sz="2800" b="1" dirty="0">
                <a:solidFill>
                  <a:srgbClr val="FF0000"/>
                </a:solidFill>
              </a:rPr>
              <a:t>the air is thin, more speed is required to obtain enough lift for takeoff; therefore, the ground run is longer.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An </a:t>
            </a:r>
            <a:r>
              <a:rPr lang="en-US" sz="2800" b="1" dirty="0">
                <a:solidFill>
                  <a:srgbClr val="FF0000"/>
                </a:solidFill>
              </a:rPr>
              <a:t>aircraft that requires 745 feet of ground run at sea level requires more than double that at a pressure altitude of 8,000 feet.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7" y="2879118"/>
            <a:ext cx="3643313" cy="199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760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5" y="914400"/>
            <a:ext cx="902417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70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Altitude and Flight</a:t>
            </a:r>
            <a:endParaRPr lang="en-US" sz="4000" b="1" dirty="0"/>
          </a:p>
        </p:txBody>
      </p:sp>
      <p:sp>
        <p:nvSpPr>
          <p:cNvPr id="5" name="TextBox 4"/>
          <p:cNvSpPr txBox="1"/>
          <p:nvPr/>
        </p:nvSpPr>
        <p:spPr>
          <a:xfrm>
            <a:off x="0" y="1592468"/>
            <a:ext cx="9144000" cy="526279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It </a:t>
            </a:r>
            <a:r>
              <a:rPr lang="en-US" sz="2800" b="1" dirty="0"/>
              <a:t>is also true that </a:t>
            </a:r>
            <a:r>
              <a:rPr lang="en-US" sz="2800" b="1" dirty="0">
                <a:solidFill>
                  <a:srgbClr val="FF0000"/>
                </a:solidFill>
              </a:rPr>
              <a:t>at higher altitudes, due to the decreased density of the air, aircraft engines and propellers are less efficient.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This </a:t>
            </a:r>
            <a:r>
              <a:rPr lang="en-US" sz="2800" b="1" dirty="0">
                <a:solidFill>
                  <a:srgbClr val="FF0000"/>
                </a:solidFill>
              </a:rPr>
              <a:t>leads to reduced rates of climb and a greater ground run for obstacle clearance.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5617799" cy="308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181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Altitude and the Human Body</a:t>
            </a:r>
            <a:endParaRPr lang="en-US" sz="4000" b="1" dirty="0"/>
          </a:p>
        </p:txBody>
      </p:sp>
      <p:sp>
        <p:nvSpPr>
          <p:cNvPr id="5" name="TextBox 4"/>
          <p:cNvSpPr txBox="1"/>
          <p:nvPr/>
        </p:nvSpPr>
        <p:spPr>
          <a:xfrm>
            <a:off x="0" y="1592468"/>
            <a:ext cx="5562600"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At </a:t>
            </a:r>
            <a:r>
              <a:rPr lang="en-US" sz="2800" b="1" dirty="0"/>
              <a:t>sea level, atmospheric pressure is great enough to support normal growth, activity, and life. </a:t>
            </a:r>
            <a:endParaRPr lang="en-US" sz="2800" b="1" dirty="0" smtClean="0"/>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At </a:t>
            </a:r>
            <a:r>
              <a:rPr lang="en-US" sz="2800" b="1" dirty="0" smtClean="0">
                <a:solidFill>
                  <a:srgbClr val="FF0000"/>
                </a:solidFill>
              </a:rPr>
              <a:t>18,000 </a:t>
            </a:r>
            <a:r>
              <a:rPr lang="en-US" sz="2800" b="1" dirty="0">
                <a:solidFill>
                  <a:srgbClr val="FF0000"/>
                </a:solidFill>
              </a:rPr>
              <a:t>feet, the partial pressure of oxygen is reduced and adversely affects the normal activities and functions of the human body</a:t>
            </a:r>
            <a:r>
              <a:rPr lang="en-US" sz="2800" b="1" dirty="0" smtClean="0">
                <a:solidFill>
                  <a:srgbClr val="FF0000"/>
                </a:solidFill>
              </a:rPr>
              <a:t>.</a:t>
            </a:r>
            <a:endParaRPr lang="en-US" sz="2800" b="1" dirty="0">
              <a:solidFill>
                <a:srgbClr val="FF0000"/>
              </a:solidFil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90800"/>
            <a:ext cx="4024313"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123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86" y="1225550"/>
            <a:ext cx="8879042"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55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Performance Charts</a:t>
            </a:r>
            <a:endParaRPr lang="en-US" sz="4000" b="1" dirty="0"/>
          </a:p>
        </p:txBody>
      </p:sp>
      <p:sp>
        <p:nvSpPr>
          <p:cNvPr id="5" name="TextBox 4"/>
          <p:cNvSpPr txBox="1"/>
          <p:nvPr/>
        </p:nvSpPr>
        <p:spPr>
          <a:xfrm>
            <a:off x="0" y="1973468"/>
            <a:ext cx="4953000"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Performance charts allow a pilot to predict the takeoff, climb, cruise, and landing performance of an aircraft. </a:t>
            </a:r>
            <a:endParaRPr lang="en-US" sz="2800" b="1" dirty="0" smtClean="0">
              <a:solidFill>
                <a:srgbClr val="FF0000"/>
              </a:solidFill>
            </a:endParaRPr>
          </a:p>
          <a:p>
            <a:pPr marL="342242" indent="-342242">
              <a:buFont typeface="Arial" pitchFamily="34" charset="0"/>
              <a:buChar char="•"/>
            </a:pPr>
            <a:endParaRPr lang="en-US" sz="2800" b="1" dirty="0">
              <a:solidFill>
                <a:srgbClr val="000000"/>
              </a:solidFill>
            </a:endParaRPr>
          </a:p>
          <a:p>
            <a:pPr marL="342242" indent="-342242">
              <a:buFont typeface="Arial" pitchFamily="34" charset="0"/>
              <a:buChar char="•"/>
            </a:pPr>
            <a:r>
              <a:rPr lang="en-US" sz="2800" b="1" dirty="0" smtClean="0">
                <a:solidFill>
                  <a:schemeClr val="bg1">
                    <a:lumMod val="75000"/>
                  </a:schemeClr>
                </a:solidFill>
              </a:rPr>
              <a:t>These </a:t>
            </a:r>
            <a:r>
              <a:rPr lang="en-US" sz="2800" b="1" dirty="0">
                <a:solidFill>
                  <a:schemeClr val="bg1">
                    <a:lumMod val="75000"/>
                  </a:schemeClr>
                </a:solidFill>
              </a:rPr>
              <a:t>charts, provided by the manufacturer, are included in the AFM/POH</a:t>
            </a:r>
            <a:r>
              <a:rPr lang="en-US" sz="2800" b="1" dirty="0" smtClean="0">
                <a:solidFill>
                  <a:schemeClr val="bg1">
                    <a:lumMod val="75000"/>
                  </a:schemeClr>
                </a:solidFill>
              </a:rPr>
              <a:t>.</a:t>
            </a:r>
            <a:endParaRPr lang="en-US" sz="2800" b="1" dirty="0">
              <a:solidFill>
                <a:schemeClr val="bg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7" y="2833687"/>
            <a:ext cx="41703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924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Altitude and the Human Body</a:t>
            </a:r>
            <a:endParaRPr lang="en-US" sz="4000" b="1" dirty="0"/>
          </a:p>
        </p:txBody>
      </p:sp>
      <p:sp>
        <p:nvSpPr>
          <p:cNvPr id="5" name="TextBox 4"/>
          <p:cNvSpPr txBox="1"/>
          <p:nvPr/>
        </p:nvSpPr>
        <p:spPr>
          <a:xfrm>
            <a:off x="0" y="1295400"/>
            <a:ext cx="5562600" cy="526279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The </a:t>
            </a:r>
            <a:r>
              <a:rPr lang="en-US" sz="2800" b="1" dirty="0">
                <a:solidFill>
                  <a:srgbClr val="FF0000"/>
                </a:solidFill>
              </a:rPr>
              <a:t>reactions of the average person become impaired at an altitude of about 10,000 feet, but for some people </a:t>
            </a:r>
            <a:r>
              <a:rPr lang="en-US" sz="2800" b="1" dirty="0"/>
              <a:t>impairment can occur at an altitude </a:t>
            </a:r>
            <a:r>
              <a:rPr lang="en-US" sz="2800" b="1" dirty="0">
                <a:solidFill>
                  <a:srgbClr val="FF0000"/>
                </a:solidFill>
              </a:rPr>
              <a:t>as low as 5,000 feet.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t>The </a:t>
            </a:r>
            <a:r>
              <a:rPr lang="en-US" sz="2800" b="1" dirty="0"/>
              <a:t>physiological reactions to hypoxia or oxygen deprivation are insidious and affect people in different ways. </a:t>
            </a:r>
            <a:endParaRPr lang="en-US" sz="2800" b="1" dirty="0"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1981200"/>
            <a:ext cx="35115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619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Altitude and the Human Body</a:t>
            </a:r>
            <a:endParaRPr lang="en-US" sz="4000" b="1" dirty="0"/>
          </a:p>
        </p:txBody>
      </p:sp>
      <p:sp>
        <p:nvSpPr>
          <p:cNvPr id="5" name="TextBox 4"/>
          <p:cNvSpPr txBox="1"/>
          <p:nvPr/>
        </p:nvSpPr>
        <p:spPr>
          <a:xfrm>
            <a:off x="0" y="1295400"/>
            <a:ext cx="5562600"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These </a:t>
            </a:r>
            <a:r>
              <a:rPr lang="en-US" sz="2800" b="1" dirty="0"/>
              <a:t>symptoms range from mild disorientation to total incapacitation, depending on body tolerance and altitude. </a:t>
            </a:r>
            <a:endParaRPr lang="en-US" sz="2800" b="1" dirty="0" smtClean="0"/>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t>Supplemental </a:t>
            </a:r>
            <a:r>
              <a:rPr lang="en-US" sz="2800" b="1" dirty="0"/>
              <a:t>oxygen or cabin pressurization systems help pilots fly at higher altitudes and overcome the effects of oxygen deprivation.</a:t>
            </a:r>
          </a:p>
        </p:txBody>
      </p:sp>
      <p:pic>
        <p:nvPicPr>
          <p:cNvPr id="15362" name="Picture 2" descr="http://t2.gstatic.com/images?q=tbn:ANd9GcSLgDS7yd3PAVuTh-n2nV0bMlcUh3E8gxq8zmFVtcdsBqDLp3Z_hg:images.wisegeek.com/small-airpla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120" y="2743200"/>
            <a:ext cx="362768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27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Wind and Currents</a:t>
            </a:r>
            <a:endParaRPr lang="en-US" sz="4000" b="1" dirty="0"/>
          </a:p>
        </p:txBody>
      </p:sp>
      <p:sp>
        <p:nvSpPr>
          <p:cNvPr id="5" name="TextBox 4"/>
          <p:cNvSpPr txBox="1"/>
          <p:nvPr/>
        </p:nvSpPr>
        <p:spPr>
          <a:xfrm>
            <a:off x="0" y="2580330"/>
            <a:ext cx="4419600"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Air flows from areas of high pressure into areas of low pressure because air always seeks out lower pressure</a:t>
            </a:r>
            <a:r>
              <a:rPr lang="en-US" sz="2800" b="1" dirty="0" smtClean="0">
                <a:solidFill>
                  <a:srgbClr val="FF0000"/>
                </a:solidFill>
              </a:rPr>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41687"/>
            <a:ext cx="4171950" cy="375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195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Wind Patterns</a:t>
            </a:r>
            <a:endParaRPr lang="en-US" sz="4000" b="1" dirty="0"/>
          </a:p>
        </p:txBody>
      </p:sp>
      <p:sp>
        <p:nvSpPr>
          <p:cNvPr id="5" name="TextBox 4"/>
          <p:cNvSpPr txBox="1"/>
          <p:nvPr/>
        </p:nvSpPr>
        <p:spPr>
          <a:xfrm>
            <a:off x="19878" y="1066800"/>
            <a:ext cx="5562600" cy="526279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The </a:t>
            </a:r>
            <a:r>
              <a:rPr lang="en-US" sz="2800" b="1" dirty="0">
                <a:solidFill>
                  <a:srgbClr val="FF0000"/>
                </a:solidFill>
              </a:rPr>
              <a:t>flow of air from areas of high to low pressure is deflected to the right and produces a clockwise circulation around an area of high pressure.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The </a:t>
            </a:r>
            <a:r>
              <a:rPr lang="en-US" sz="2800" b="1" dirty="0">
                <a:solidFill>
                  <a:srgbClr val="FF0000"/>
                </a:solidFill>
              </a:rPr>
              <a:t>opposite is true of low-pressure areas; the air flows toward a low and is deflected to create a counterclockwise or cyclonic circulation. </a:t>
            </a:r>
            <a:endParaRPr lang="en-US" sz="2800" b="1" dirty="0" smtClean="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33600"/>
            <a:ext cx="3392491" cy="305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917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Wind Patterns</a:t>
            </a:r>
            <a:endParaRPr lang="en-US" sz="4000" b="1" dirty="0"/>
          </a:p>
        </p:txBody>
      </p:sp>
      <p:sp>
        <p:nvSpPr>
          <p:cNvPr id="5" name="TextBox 4"/>
          <p:cNvSpPr txBox="1"/>
          <p:nvPr/>
        </p:nvSpPr>
        <p:spPr>
          <a:xfrm>
            <a:off x="19878" y="1066800"/>
            <a:ext cx="5562600" cy="526279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High </a:t>
            </a:r>
            <a:r>
              <a:rPr lang="en-US" sz="2800" b="1" dirty="0"/>
              <a:t>pressure systems are generally areas of dry, stable, descending air. </a:t>
            </a:r>
            <a:endParaRPr lang="en-US" sz="2800" b="1" dirty="0" smtClean="0"/>
          </a:p>
          <a:p>
            <a:pPr marL="342242" indent="-342242">
              <a:buFont typeface="Arial" pitchFamily="34" charset="0"/>
              <a:buChar char="•"/>
            </a:pPr>
            <a:endParaRPr lang="en-US" sz="2800" b="1" dirty="0"/>
          </a:p>
          <a:p>
            <a:pPr marL="342242" indent="-342242">
              <a:buFont typeface="Arial" pitchFamily="34" charset="0"/>
              <a:buChar char="•"/>
            </a:pPr>
            <a:r>
              <a:rPr lang="en-US" sz="2800" b="1" dirty="0" smtClean="0"/>
              <a:t>Good </a:t>
            </a:r>
            <a:r>
              <a:rPr lang="en-US" sz="2800" b="1" dirty="0"/>
              <a:t>weather is typically associated with high pressure systems for this reason. </a:t>
            </a:r>
            <a:endParaRPr lang="en-US" sz="2800" b="1" dirty="0" smtClean="0"/>
          </a:p>
          <a:p>
            <a:pPr marL="342242" indent="-342242">
              <a:buFont typeface="Arial" pitchFamily="34" charset="0"/>
              <a:buChar char="•"/>
            </a:pPr>
            <a:endParaRPr lang="en-US" sz="2800" b="1" dirty="0"/>
          </a:p>
          <a:p>
            <a:pPr marL="342242" indent="-342242">
              <a:buFont typeface="Arial" pitchFamily="34" charset="0"/>
              <a:buChar char="•"/>
            </a:pPr>
            <a:r>
              <a:rPr lang="en-US" sz="2800" b="1" dirty="0" smtClean="0"/>
              <a:t>Conversely</a:t>
            </a:r>
            <a:r>
              <a:rPr lang="en-US" sz="2800" b="1" dirty="0"/>
              <a:t>, air flows into a low pressure area to replace rising air. </a:t>
            </a:r>
            <a:endParaRPr lang="en-US" sz="2800"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2133600"/>
            <a:ext cx="3486150" cy="313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790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Wind Patterns</a:t>
            </a:r>
            <a:endParaRPr lang="en-US" sz="4000" b="1" dirty="0"/>
          </a:p>
        </p:txBody>
      </p:sp>
      <p:sp>
        <p:nvSpPr>
          <p:cNvPr id="5" name="TextBox 4"/>
          <p:cNvSpPr txBox="1"/>
          <p:nvPr/>
        </p:nvSpPr>
        <p:spPr>
          <a:xfrm>
            <a:off x="19878" y="914400"/>
            <a:ext cx="6228522" cy="6124568"/>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This </a:t>
            </a:r>
            <a:r>
              <a:rPr lang="en-US" sz="2800" b="1" dirty="0"/>
              <a:t>air tends to be unstable, and usually brings increasing cloudiness and precipitation. </a:t>
            </a:r>
            <a:endParaRPr lang="en-US" sz="2800" b="1" dirty="0" smtClean="0"/>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Thus</a:t>
            </a:r>
            <a:r>
              <a:rPr lang="en-US" sz="2800" b="1" dirty="0">
                <a:solidFill>
                  <a:srgbClr val="FF0000"/>
                </a:solidFill>
              </a:rPr>
              <a:t>, bad weather is commonly associated with areas of low </a:t>
            </a:r>
            <a:r>
              <a:rPr lang="en-US" sz="2800" b="1" dirty="0" smtClean="0">
                <a:solidFill>
                  <a:srgbClr val="FF0000"/>
                </a:solidFill>
              </a:rPr>
              <a:t>pressure.</a:t>
            </a: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A </a:t>
            </a:r>
            <a:r>
              <a:rPr lang="en-US" sz="2800" b="1" dirty="0">
                <a:solidFill>
                  <a:srgbClr val="FF0000"/>
                </a:solidFill>
              </a:rPr>
              <a:t>good understanding of high and low pressure wind patterns </a:t>
            </a:r>
            <a:r>
              <a:rPr lang="en-US" sz="2800" b="1" dirty="0"/>
              <a:t>can be of great help when planning a flight, because </a:t>
            </a:r>
            <a:r>
              <a:rPr lang="en-US" sz="2800" b="1" dirty="0">
                <a:solidFill>
                  <a:srgbClr val="FF0000"/>
                </a:solidFill>
              </a:rPr>
              <a:t>a pilot can take advantage of beneficial tailwinds. </a:t>
            </a:r>
            <a:endParaRPr lang="en-US" sz="2800" b="1" dirty="0" smtClean="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90800"/>
            <a:ext cx="2969158" cy="267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765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Wind Patterns</a:t>
            </a:r>
            <a:endParaRPr lang="en-US" sz="4000" b="1" dirty="0"/>
          </a:p>
        </p:txBody>
      </p:sp>
      <p:sp>
        <p:nvSpPr>
          <p:cNvPr id="5" name="TextBox 4"/>
          <p:cNvSpPr txBox="1"/>
          <p:nvPr/>
        </p:nvSpPr>
        <p:spPr>
          <a:xfrm>
            <a:off x="19878" y="1156104"/>
            <a:ext cx="8743122"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When </a:t>
            </a:r>
            <a:r>
              <a:rPr lang="en-US" sz="2800" b="1" dirty="0">
                <a:solidFill>
                  <a:srgbClr val="FF0000"/>
                </a:solidFill>
              </a:rPr>
              <a:t>planning a flight from west to east, favorable winds would be encountered along the northern side of a high pressure system or the southern side of a low pressure system. </a:t>
            </a:r>
            <a:endParaRPr lang="en-US" sz="2800" b="1" dirty="0" smtClean="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33" y="3429000"/>
            <a:ext cx="7069667"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641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Wind Patterns</a:t>
            </a:r>
            <a:endParaRPr lang="en-US" sz="4000" b="1" dirty="0"/>
          </a:p>
        </p:txBody>
      </p:sp>
      <p:sp>
        <p:nvSpPr>
          <p:cNvPr id="5" name="TextBox 4"/>
          <p:cNvSpPr txBox="1"/>
          <p:nvPr/>
        </p:nvSpPr>
        <p:spPr>
          <a:xfrm>
            <a:off x="19878" y="1156104"/>
            <a:ext cx="9124122"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On </a:t>
            </a:r>
            <a:r>
              <a:rPr lang="en-US" sz="2800" b="1" dirty="0">
                <a:solidFill>
                  <a:srgbClr val="FF0000"/>
                </a:solidFill>
              </a:rPr>
              <a:t>the return flight, the most favorable winds would be along the southern side of the same high pressure system or the northern side of a low pressure system. </a:t>
            </a:r>
            <a:endParaRPr lang="en-US" sz="2800" b="1" dirty="0" smtClean="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3079750"/>
            <a:ext cx="80010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303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Convective Currents</a:t>
            </a:r>
            <a:endParaRPr lang="en-US" sz="4000" b="1" dirty="0"/>
          </a:p>
        </p:txBody>
      </p:sp>
      <p:sp>
        <p:nvSpPr>
          <p:cNvPr id="5" name="TextBox 4"/>
          <p:cNvSpPr txBox="1"/>
          <p:nvPr/>
        </p:nvSpPr>
        <p:spPr>
          <a:xfrm>
            <a:off x="172278" y="1027278"/>
            <a:ext cx="8895522" cy="95392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t>Different surfaces radiate heat in varying amounts. </a:t>
            </a:r>
            <a:endParaRPr lang="en-US" sz="2800" b="1"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09863"/>
            <a:ext cx="8958324" cy="30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691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Convective Currents</a:t>
            </a:r>
            <a:endParaRPr lang="en-US" sz="4000" b="1" dirty="0"/>
          </a:p>
        </p:txBody>
      </p:sp>
      <p:sp>
        <p:nvSpPr>
          <p:cNvPr id="5" name="TextBox 4"/>
          <p:cNvSpPr txBox="1"/>
          <p:nvPr/>
        </p:nvSpPr>
        <p:spPr>
          <a:xfrm>
            <a:off x="19878" y="914400"/>
            <a:ext cx="9124122" cy="138480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Plowed </a:t>
            </a:r>
            <a:r>
              <a:rPr lang="en-US" sz="2800" b="1" dirty="0">
                <a:solidFill>
                  <a:srgbClr val="FF0000"/>
                </a:solidFill>
              </a:rPr>
              <a:t>ground, rocks, sand, and barren land give off a large amount of heat; water, trees, and other areas of vegetation tend to absorb and retain heat. </a:t>
            </a:r>
            <a:endParaRPr lang="en-US" sz="2800" b="1" dirty="0" smtClean="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77430"/>
            <a:ext cx="9497275" cy="326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895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Describe the purpose of performance charts. </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rgbClr val="0070C0"/>
                </a:solidFill>
              </a:rPr>
              <a:t>What </a:t>
            </a:r>
            <a:r>
              <a:rPr lang="en-US" altLang="en-US" sz="2500" b="1" dirty="0" smtClean="0">
                <a:solidFill>
                  <a:srgbClr val="0070C0"/>
                </a:solidFill>
              </a:rPr>
              <a:t>does the takeoff chart take into consideration?</a:t>
            </a:r>
            <a:endParaRPr lang="en-US" altLang="en-US" sz="2500" b="1" dirty="0">
              <a:solidFill>
                <a:srgbClr val="0070C0"/>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What a factor that needs to be taken into consideration with landing distance and weight of an aircraft?</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75000"/>
                  </a:schemeClr>
                </a:solidFill>
              </a:rPr>
              <a:t>Describe </a:t>
            </a:r>
            <a:r>
              <a:rPr lang="en-US" altLang="en-US" sz="2500" b="1" dirty="0" smtClean="0">
                <a:solidFill>
                  <a:schemeClr val="bg1">
                    <a:lumMod val="75000"/>
                  </a:schemeClr>
                </a:solidFill>
              </a:rPr>
              <a:t>where we would find the maximum crosswind component. </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Describe the two speeds which must be taken into account during landing.</a:t>
            </a:r>
            <a:endParaRPr lang="en-US" altLang="en-US" sz="2500" b="1" dirty="0">
              <a:solidFill>
                <a:schemeClr val="bg1">
                  <a:lumMod val="75000"/>
                </a:schemeClr>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934643609"/>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Convective Currents</a:t>
            </a:r>
            <a:endParaRPr lang="en-US" sz="4000" b="1" dirty="0"/>
          </a:p>
        </p:txBody>
      </p:sp>
      <p:sp>
        <p:nvSpPr>
          <p:cNvPr id="5" name="TextBox 4"/>
          <p:cNvSpPr txBox="1"/>
          <p:nvPr/>
        </p:nvSpPr>
        <p:spPr>
          <a:xfrm>
            <a:off x="19878" y="914400"/>
            <a:ext cx="8895522" cy="138480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The </a:t>
            </a:r>
            <a:r>
              <a:rPr lang="en-US" sz="2800" b="1" dirty="0">
                <a:solidFill>
                  <a:srgbClr val="FF0000"/>
                </a:solidFill>
              </a:rPr>
              <a:t>resulting uneven heating of the air creates small areas of local circulation called convective currents</a:t>
            </a:r>
            <a:r>
              <a:rPr lang="en-US" sz="2800" b="1" dirty="0" smtClean="0">
                <a:solidFill>
                  <a:srgbClr val="FF0000"/>
                </a:solidFill>
              </a:rPr>
              <a:t>.</a:t>
            </a:r>
            <a:endParaRPr lang="en-US" sz="2800"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21" y="3090863"/>
            <a:ext cx="7407579"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895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Convective Currents</a:t>
            </a:r>
            <a:endParaRPr lang="en-US" sz="4000" b="1" dirty="0"/>
          </a:p>
        </p:txBody>
      </p:sp>
      <p:sp>
        <p:nvSpPr>
          <p:cNvPr id="5" name="TextBox 4"/>
          <p:cNvSpPr txBox="1"/>
          <p:nvPr/>
        </p:nvSpPr>
        <p:spPr>
          <a:xfrm>
            <a:off x="19878" y="1219200"/>
            <a:ext cx="9124122"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Convective </a:t>
            </a:r>
            <a:r>
              <a:rPr lang="en-US" sz="2800" b="1" dirty="0">
                <a:solidFill>
                  <a:srgbClr val="FF0000"/>
                </a:solidFill>
              </a:rPr>
              <a:t>currents cause the bumpy, turbulent air sometimes experienced when flying at lower altitudes during warmer weather. </a:t>
            </a:r>
            <a:endParaRPr lang="en-US" sz="2800" b="1" dirty="0" smtClean="0">
              <a:solidFill>
                <a:srgbClr val="FF0000"/>
              </a:solidFill>
            </a:endParaRPr>
          </a:p>
          <a:p>
            <a:endParaRPr lang="en-US" sz="2800" b="1"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21" y="3243263"/>
            <a:ext cx="7407579"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598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Convective Currents</a:t>
            </a:r>
            <a:endParaRPr lang="en-US" sz="4000" b="1" dirty="0"/>
          </a:p>
        </p:txBody>
      </p:sp>
      <p:sp>
        <p:nvSpPr>
          <p:cNvPr id="5" name="TextBox 4"/>
          <p:cNvSpPr txBox="1"/>
          <p:nvPr/>
        </p:nvSpPr>
        <p:spPr>
          <a:xfrm>
            <a:off x="19878" y="1219200"/>
            <a:ext cx="9124122" cy="95392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000000"/>
                </a:solidFill>
              </a:rPr>
              <a:t>Convective </a:t>
            </a:r>
            <a:r>
              <a:rPr lang="en-US" sz="2800" b="1" dirty="0">
                <a:solidFill>
                  <a:srgbClr val="000000"/>
                </a:solidFill>
              </a:rPr>
              <a:t>currents can occur anywhere there is an uneven heating of the Earth’s surface. </a:t>
            </a:r>
            <a:endParaRPr lang="en-US" sz="2800" b="1" dirty="0" smtClean="0">
              <a:solidFill>
                <a:srgbClr val="00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902" y="2438400"/>
            <a:ext cx="618619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475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Convective Currents</a:t>
            </a:r>
            <a:endParaRPr lang="en-US" sz="4000" b="1" dirty="0"/>
          </a:p>
        </p:txBody>
      </p:sp>
      <p:sp>
        <p:nvSpPr>
          <p:cNvPr id="5" name="TextBox 4"/>
          <p:cNvSpPr txBox="1"/>
          <p:nvPr/>
        </p:nvSpPr>
        <p:spPr>
          <a:xfrm>
            <a:off x="19878" y="1027278"/>
            <a:ext cx="8971722" cy="95392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Convective </a:t>
            </a:r>
            <a:r>
              <a:rPr lang="en-US" sz="2800" b="1" dirty="0">
                <a:solidFill>
                  <a:srgbClr val="FF0000"/>
                </a:solidFill>
              </a:rPr>
              <a:t>currents close to the ground can affect a pilot’s ability to control the aircraft. </a:t>
            </a:r>
            <a:endParaRPr lang="en-US" sz="2800" b="1" dirty="0" smtClean="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91" y="2133600"/>
            <a:ext cx="774261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541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Convective Currents</a:t>
            </a:r>
            <a:endParaRPr lang="en-US" sz="4000" b="1" dirty="0"/>
          </a:p>
        </p:txBody>
      </p:sp>
      <p:sp>
        <p:nvSpPr>
          <p:cNvPr id="5" name="TextBox 4"/>
          <p:cNvSpPr txBox="1"/>
          <p:nvPr/>
        </p:nvSpPr>
        <p:spPr>
          <a:xfrm>
            <a:off x="19878" y="914400"/>
            <a:ext cx="9124122"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For </a:t>
            </a:r>
            <a:r>
              <a:rPr lang="en-US" sz="2800" b="1" dirty="0"/>
              <a:t>example, </a:t>
            </a:r>
            <a:r>
              <a:rPr lang="en-US" sz="2800" b="1" dirty="0">
                <a:solidFill>
                  <a:srgbClr val="FF0000"/>
                </a:solidFill>
              </a:rPr>
              <a:t>on final approach, the rising air from terrain devoid of vegetation sometimes produces a ballooning effect that can cause a pilot to overshoot the intended landing spot. </a:t>
            </a:r>
            <a:endParaRPr lang="en-US" sz="2800" b="1" dirty="0" smtClean="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30950"/>
            <a:ext cx="6690709" cy="39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763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Convective Currents</a:t>
            </a:r>
            <a:endParaRPr lang="en-US" sz="4000" b="1" dirty="0"/>
          </a:p>
        </p:txBody>
      </p:sp>
      <p:sp>
        <p:nvSpPr>
          <p:cNvPr id="5" name="TextBox 4"/>
          <p:cNvSpPr txBox="1"/>
          <p:nvPr/>
        </p:nvSpPr>
        <p:spPr>
          <a:xfrm>
            <a:off x="19878" y="914400"/>
            <a:ext cx="9124122"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An </a:t>
            </a:r>
            <a:r>
              <a:rPr lang="en-US" sz="2800" b="1" dirty="0">
                <a:solidFill>
                  <a:srgbClr val="FF0000"/>
                </a:solidFill>
              </a:rPr>
              <a:t>approach over a large body of water or an area of thick vegetation tends to create a sinking effect that can cause an unwary pilot to land short of the intended landing spot.</a:t>
            </a:r>
            <a:endParaRPr lang="en-US" sz="2800" b="1" dirty="0" smtClean="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30950"/>
            <a:ext cx="6690709" cy="39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356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9" y="1752611"/>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469679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Obstructions on Wind</a:t>
            </a:r>
            <a:endParaRPr lang="en-US" sz="4000" b="1" dirty="0"/>
          </a:p>
        </p:txBody>
      </p:sp>
      <p:sp>
        <p:nvSpPr>
          <p:cNvPr id="5" name="TextBox 4"/>
          <p:cNvSpPr txBox="1"/>
          <p:nvPr/>
        </p:nvSpPr>
        <p:spPr>
          <a:xfrm>
            <a:off x="19878" y="1768443"/>
            <a:ext cx="5562600" cy="440101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Obstructions </a:t>
            </a:r>
            <a:r>
              <a:rPr lang="en-US" sz="2800" b="1" dirty="0">
                <a:solidFill>
                  <a:srgbClr val="FF0000"/>
                </a:solidFill>
              </a:rPr>
              <a:t>on the ground affect the flow of wind and can be an unseen danger.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Ground </a:t>
            </a:r>
            <a:r>
              <a:rPr lang="en-US" sz="2800" b="1" dirty="0">
                <a:solidFill>
                  <a:srgbClr val="FF0000"/>
                </a:solidFill>
              </a:rPr>
              <a:t>topography and large buildings can break up the flow of the wind and create wind gusts that change rapidly in direction and speed. </a:t>
            </a:r>
            <a:endParaRPr lang="en-US" sz="2800" b="1" dirty="0" smtClean="0">
              <a:solidFill>
                <a:srgbClr val="FF0000"/>
              </a:solidFill>
            </a:endParaRPr>
          </a:p>
        </p:txBody>
      </p:sp>
    </p:spTree>
    <p:extLst>
      <p:ext uri="{BB962C8B-B14F-4D97-AF65-F5344CB8AC3E}">
        <p14:creationId xmlns:p14="http://schemas.microsoft.com/office/powerpoint/2010/main" val="1022758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Obstructions on Wind</a:t>
            </a:r>
            <a:endParaRPr lang="en-US" sz="4000" b="1" dirty="0"/>
          </a:p>
        </p:txBody>
      </p:sp>
      <p:sp>
        <p:nvSpPr>
          <p:cNvPr id="5" name="TextBox 4"/>
          <p:cNvSpPr txBox="1"/>
          <p:nvPr/>
        </p:nvSpPr>
        <p:spPr>
          <a:xfrm>
            <a:off x="19878" y="1768443"/>
            <a:ext cx="5562600"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These </a:t>
            </a:r>
            <a:r>
              <a:rPr lang="en-US" sz="2800" b="1" dirty="0">
                <a:solidFill>
                  <a:srgbClr val="FF0000"/>
                </a:solidFill>
              </a:rPr>
              <a:t>obstructions range from manmade structures like hangars to large natural obstructions, such as mountains, bluffs, </a:t>
            </a:r>
            <a:r>
              <a:rPr lang="en-US" sz="2800" b="1" dirty="0" smtClean="0">
                <a:solidFill>
                  <a:srgbClr val="FF0000"/>
                </a:solidFill>
              </a:rPr>
              <a:t>or canyons.</a:t>
            </a: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Tall trees can block the wind as well.</a:t>
            </a:r>
          </a:p>
        </p:txBody>
      </p:sp>
    </p:spTree>
    <p:extLst>
      <p:ext uri="{BB962C8B-B14F-4D97-AF65-F5344CB8AC3E}">
        <p14:creationId xmlns:p14="http://schemas.microsoft.com/office/powerpoint/2010/main" val="2085582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Low Level Wind Shear</a:t>
            </a:r>
            <a:endParaRPr lang="en-US" sz="4000" b="1" dirty="0"/>
          </a:p>
        </p:txBody>
      </p:sp>
      <p:sp>
        <p:nvSpPr>
          <p:cNvPr id="5" name="TextBox 4"/>
          <p:cNvSpPr txBox="1"/>
          <p:nvPr/>
        </p:nvSpPr>
        <p:spPr>
          <a:xfrm>
            <a:off x="19878" y="1066800"/>
            <a:ext cx="5562600"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Wind shear is a sudden, drastic change in wind speed and/or direction over a very small area. </a:t>
            </a:r>
            <a:endParaRPr lang="en-US" sz="2800" b="1" dirty="0" smtClean="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Wind </a:t>
            </a:r>
            <a:r>
              <a:rPr lang="en-US" sz="2800" b="1" dirty="0">
                <a:solidFill>
                  <a:srgbClr val="FF0000"/>
                </a:solidFill>
              </a:rPr>
              <a:t>shear can subject an aircraft to violent updrafts and downdrafts, as well as abrupt changes to the horizontal movement of the aircraft. </a:t>
            </a:r>
            <a:endParaRPr lang="en-US" sz="2800" b="1" dirty="0" smtClean="0">
              <a:solidFill>
                <a:srgbClr val="FF0000"/>
              </a:solidFill>
            </a:endParaRPr>
          </a:p>
        </p:txBody>
      </p:sp>
    </p:spTree>
    <p:extLst>
      <p:ext uri="{BB962C8B-B14F-4D97-AF65-F5344CB8AC3E}">
        <p14:creationId xmlns:p14="http://schemas.microsoft.com/office/powerpoint/2010/main" val="2720437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Takeoff Charts</a:t>
            </a:r>
            <a:endParaRPr lang="en-US" sz="4000" b="1" dirty="0"/>
          </a:p>
        </p:txBody>
      </p:sp>
      <p:sp>
        <p:nvSpPr>
          <p:cNvPr id="5" name="TextBox 4"/>
          <p:cNvSpPr txBox="1"/>
          <p:nvPr/>
        </p:nvSpPr>
        <p:spPr>
          <a:xfrm>
            <a:off x="1219200" y="2438400"/>
            <a:ext cx="6400800"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u="sng" dirty="0">
                <a:solidFill>
                  <a:srgbClr val="000000"/>
                </a:solidFill>
              </a:rPr>
              <a:t>Sample Problem </a:t>
            </a:r>
          </a:p>
          <a:p>
            <a:pPr marL="342242" indent="-342242">
              <a:buFont typeface="Arial" pitchFamily="34" charset="0"/>
              <a:buChar char="•"/>
            </a:pPr>
            <a:r>
              <a:rPr lang="en-US" sz="2800" b="1" dirty="0" smtClean="0">
                <a:solidFill>
                  <a:srgbClr val="000000"/>
                </a:solidFill>
              </a:rPr>
              <a:t>Pressure Altitude........</a:t>
            </a:r>
            <a:r>
              <a:rPr lang="en-US" sz="2800" b="1" dirty="0">
                <a:solidFill>
                  <a:srgbClr val="000000"/>
                </a:solidFill>
              </a:rPr>
              <a:t>2,000 feet</a:t>
            </a:r>
          </a:p>
          <a:p>
            <a:pPr marL="342242" indent="-342242">
              <a:buFont typeface="Arial" pitchFamily="34" charset="0"/>
              <a:buChar char="•"/>
            </a:pPr>
            <a:r>
              <a:rPr lang="en-US" sz="2800" b="1" dirty="0">
                <a:solidFill>
                  <a:srgbClr val="000000"/>
                </a:solidFill>
              </a:rPr>
              <a:t>OAT</a:t>
            </a:r>
            <a:r>
              <a:rPr lang="en-US" sz="2800" b="1" dirty="0" smtClean="0">
                <a:solidFill>
                  <a:srgbClr val="000000"/>
                </a:solidFill>
              </a:rPr>
              <a:t>...............................</a:t>
            </a:r>
            <a:r>
              <a:rPr lang="en-US" sz="2800" b="1" dirty="0">
                <a:solidFill>
                  <a:srgbClr val="000000"/>
                </a:solidFill>
              </a:rPr>
              <a:t>22 °C</a:t>
            </a:r>
          </a:p>
          <a:p>
            <a:pPr marL="342242" indent="-342242">
              <a:buFont typeface="Arial" pitchFamily="34" charset="0"/>
              <a:buChar char="•"/>
            </a:pPr>
            <a:r>
              <a:rPr lang="en-US" sz="2800" b="1" dirty="0">
                <a:solidFill>
                  <a:srgbClr val="000000"/>
                </a:solidFill>
              </a:rPr>
              <a:t>Takeoff Weight</a:t>
            </a:r>
            <a:r>
              <a:rPr lang="en-US" sz="2800" b="1" dirty="0" smtClean="0">
                <a:solidFill>
                  <a:srgbClr val="000000"/>
                </a:solidFill>
              </a:rPr>
              <a:t>............2,600 </a:t>
            </a:r>
            <a:r>
              <a:rPr lang="en-US" sz="2800" b="1" dirty="0" err="1" smtClean="0">
                <a:solidFill>
                  <a:srgbClr val="000000"/>
                </a:solidFill>
              </a:rPr>
              <a:t>lbs</a:t>
            </a:r>
            <a:endParaRPr lang="en-US" sz="2800" b="1" dirty="0">
              <a:solidFill>
                <a:srgbClr val="000000"/>
              </a:solidFill>
            </a:endParaRPr>
          </a:p>
          <a:p>
            <a:pPr marL="342242" indent="-342242">
              <a:buFont typeface="Arial" pitchFamily="34" charset="0"/>
              <a:buChar char="•"/>
            </a:pPr>
            <a:r>
              <a:rPr lang="en-US" sz="2800" b="1" dirty="0">
                <a:solidFill>
                  <a:srgbClr val="000000"/>
                </a:solidFill>
              </a:rPr>
              <a:t>Headwind</a:t>
            </a:r>
            <a:r>
              <a:rPr lang="en-US" sz="2800" b="1" dirty="0" smtClean="0">
                <a:solidFill>
                  <a:srgbClr val="000000"/>
                </a:solidFill>
              </a:rPr>
              <a:t>....................6 </a:t>
            </a:r>
            <a:r>
              <a:rPr lang="en-US" sz="2800" b="1" dirty="0">
                <a:solidFill>
                  <a:srgbClr val="000000"/>
                </a:solidFill>
              </a:rPr>
              <a:t>knots</a:t>
            </a:r>
          </a:p>
          <a:p>
            <a:pPr marL="342242" indent="-342242">
              <a:buFont typeface="Arial" pitchFamily="34" charset="0"/>
              <a:buChar char="•"/>
            </a:pPr>
            <a:r>
              <a:rPr lang="en-US" sz="2800" b="1" dirty="0">
                <a:solidFill>
                  <a:srgbClr val="000000"/>
                </a:solidFill>
              </a:rPr>
              <a:t>Obstacle Height</a:t>
            </a:r>
            <a:r>
              <a:rPr lang="en-US" sz="2800" b="1" dirty="0" smtClean="0">
                <a:solidFill>
                  <a:srgbClr val="000000"/>
                </a:solidFill>
              </a:rPr>
              <a:t>.........50 </a:t>
            </a:r>
            <a:r>
              <a:rPr lang="en-US" sz="2800" b="1" dirty="0" err="1" smtClean="0">
                <a:solidFill>
                  <a:srgbClr val="000000"/>
                </a:solidFill>
              </a:rPr>
              <a:t>ft</a:t>
            </a:r>
            <a:r>
              <a:rPr lang="en-US" sz="2800" b="1" dirty="0" smtClean="0">
                <a:solidFill>
                  <a:srgbClr val="000000"/>
                </a:solidFill>
              </a:rPr>
              <a:t> </a:t>
            </a:r>
            <a:r>
              <a:rPr lang="en-US" sz="2800" b="1" dirty="0">
                <a:solidFill>
                  <a:srgbClr val="000000"/>
                </a:solidFill>
              </a:rPr>
              <a:t>obstacle</a:t>
            </a:r>
            <a:endParaRPr lang="en-US" sz="2800" b="1" dirty="0" smtClean="0">
              <a:solidFill>
                <a:srgbClr val="FF0000"/>
              </a:solidFill>
            </a:endParaRPr>
          </a:p>
        </p:txBody>
      </p:sp>
      <p:sp>
        <p:nvSpPr>
          <p:cNvPr id="2" name="TextBox 1"/>
          <p:cNvSpPr txBox="1"/>
          <p:nvPr/>
        </p:nvSpPr>
        <p:spPr>
          <a:xfrm>
            <a:off x="762000" y="1219200"/>
            <a:ext cx="7620000" cy="1015663"/>
          </a:xfrm>
          <a:prstGeom prst="rect">
            <a:avLst/>
          </a:prstGeom>
          <a:noFill/>
        </p:spPr>
        <p:txBody>
          <a:bodyPr wrap="square" rtlCol="0">
            <a:spAutoFit/>
          </a:bodyPr>
          <a:lstStyle/>
          <a:p>
            <a:r>
              <a:rPr lang="en-US" sz="2000" b="1" dirty="0">
                <a:solidFill>
                  <a:srgbClr val="FF0000"/>
                </a:solidFill>
              </a:rPr>
              <a:t>This chart</a:t>
            </a:r>
            <a:r>
              <a:rPr lang="en-US" sz="2000" b="1" dirty="0">
                <a:solidFill>
                  <a:srgbClr val="000000"/>
                </a:solidFill>
              </a:rPr>
              <a:t> is an example of a combined takeoff distance graph. It</a:t>
            </a:r>
            <a:r>
              <a:rPr lang="en-US" sz="2000" b="1" dirty="0">
                <a:solidFill>
                  <a:srgbClr val="FF0000"/>
                </a:solidFill>
              </a:rPr>
              <a:t> takes into consideration pressure altitude, temperature, weight, wind, and obstacles all on one chart. </a:t>
            </a:r>
          </a:p>
        </p:txBody>
      </p:sp>
    </p:spTree>
    <p:extLst>
      <p:ext uri="{BB962C8B-B14F-4D97-AF65-F5344CB8AC3E}">
        <p14:creationId xmlns:p14="http://schemas.microsoft.com/office/powerpoint/2010/main" val="498410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Low Level Wind Shear</a:t>
            </a:r>
            <a:endParaRPr lang="en-US" sz="4000" b="1" dirty="0"/>
          </a:p>
        </p:txBody>
      </p:sp>
      <p:sp>
        <p:nvSpPr>
          <p:cNvPr id="5" name="TextBox 4"/>
          <p:cNvSpPr txBox="1"/>
          <p:nvPr/>
        </p:nvSpPr>
        <p:spPr>
          <a:xfrm>
            <a:off x="19878" y="1066800"/>
            <a:ext cx="5562600" cy="5693681"/>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While </a:t>
            </a:r>
            <a:r>
              <a:rPr lang="en-US" sz="2800" b="1" dirty="0">
                <a:solidFill>
                  <a:srgbClr val="FF0000"/>
                </a:solidFill>
              </a:rPr>
              <a:t>wind shear can occur at any altitude, low-level wind shear is especially hazardous due to the proximity of an aircraft to the ground.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Low-level </a:t>
            </a:r>
            <a:r>
              <a:rPr lang="en-US" sz="2800" b="1" dirty="0">
                <a:solidFill>
                  <a:srgbClr val="FF0000"/>
                </a:solidFill>
              </a:rPr>
              <a:t>wind shear is commonly associated with passing frontal systems, thunderstorms, and temperature inversions with strong upper level winds (greater than 25 knots</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80147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Low Level Wind Shear</a:t>
            </a:r>
            <a:endParaRPr lang="en-US" sz="4000" b="1" dirty="0"/>
          </a:p>
        </p:txBody>
      </p:sp>
      <p:sp>
        <p:nvSpPr>
          <p:cNvPr id="5" name="TextBox 4"/>
          <p:cNvSpPr txBox="1"/>
          <p:nvPr/>
        </p:nvSpPr>
        <p:spPr>
          <a:xfrm>
            <a:off x="19878" y="1066800"/>
            <a:ext cx="5562600" cy="5693681"/>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It </a:t>
            </a:r>
            <a:r>
              <a:rPr lang="en-US" sz="2800" b="1" dirty="0">
                <a:solidFill>
                  <a:srgbClr val="FF0000"/>
                </a:solidFill>
              </a:rPr>
              <a:t>is important to remember that wind shear can affect any flight and any pilot at any altitude. </a:t>
            </a: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While </a:t>
            </a:r>
            <a:r>
              <a:rPr lang="en-US" sz="2800" b="1" dirty="0">
                <a:solidFill>
                  <a:srgbClr val="FF0000"/>
                </a:solidFill>
              </a:rPr>
              <a:t>wind shear may be reported, it often remains undetected and is a silent danger to aviation. </a:t>
            </a: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Always </a:t>
            </a:r>
            <a:r>
              <a:rPr lang="en-US" sz="2800" b="1" dirty="0">
                <a:solidFill>
                  <a:srgbClr val="FF0000"/>
                </a:solidFill>
              </a:rPr>
              <a:t>be alert to the possibility of wind shear, especially when flying in and around thunderstorms and frontal systems.</a:t>
            </a:r>
            <a:endParaRPr lang="en-US" sz="2800" b="1" dirty="0" smtClean="0">
              <a:solidFill>
                <a:srgbClr val="FF0000"/>
              </a:solidFill>
            </a:endParaRPr>
          </a:p>
        </p:txBody>
      </p:sp>
    </p:spTree>
    <p:extLst>
      <p:ext uri="{BB962C8B-B14F-4D97-AF65-F5344CB8AC3E}">
        <p14:creationId xmlns:p14="http://schemas.microsoft.com/office/powerpoint/2010/main" val="3399312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Temperature/Dew Point Relationship</a:t>
            </a:r>
            <a:endParaRPr lang="en-US" sz="4000" b="1" dirty="0"/>
          </a:p>
        </p:txBody>
      </p:sp>
      <p:sp>
        <p:nvSpPr>
          <p:cNvPr id="5" name="TextBox 4"/>
          <p:cNvSpPr txBox="1"/>
          <p:nvPr/>
        </p:nvSpPr>
        <p:spPr>
          <a:xfrm>
            <a:off x="19878" y="1870955"/>
            <a:ext cx="5562600" cy="3539245"/>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When </a:t>
            </a:r>
            <a:r>
              <a:rPr lang="en-US" sz="2800" b="1" dirty="0">
                <a:solidFill>
                  <a:srgbClr val="FF0000"/>
                </a:solidFill>
              </a:rPr>
              <a:t>the temperature of the air is reduced to the dew point, the air is completely saturated and moisture begins to condense out of the air in the form of fog, dew, frost, clouds, rain, hail, or snow.</a:t>
            </a:r>
            <a:endParaRPr lang="en-US" sz="2800" b="1" dirty="0" smtClean="0">
              <a:solidFill>
                <a:srgbClr val="FF0000"/>
              </a:solidFill>
            </a:endParaRPr>
          </a:p>
        </p:txBody>
      </p:sp>
    </p:spTree>
    <p:extLst>
      <p:ext uri="{BB962C8B-B14F-4D97-AF65-F5344CB8AC3E}">
        <p14:creationId xmlns:p14="http://schemas.microsoft.com/office/powerpoint/2010/main" val="3379921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Methods by Which Air Reaches the Saturation Point</a:t>
            </a:r>
            <a:endParaRPr lang="en-US" sz="4000" b="1" dirty="0"/>
          </a:p>
        </p:txBody>
      </p:sp>
      <p:sp>
        <p:nvSpPr>
          <p:cNvPr id="5" name="TextBox 4"/>
          <p:cNvSpPr txBox="1"/>
          <p:nvPr/>
        </p:nvSpPr>
        <p:spPr>
          <a:xfrm>
            <a:off x="19878" y="1870954"/>
            <a:ext cx="4704522"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If air reaches the saturation point while temperature and dew point are close together, it is highly likely that fog, low clouds, and precipitation will form. </a:t>
            </a:r>
            <a:endParaRPr lang="en-US" sz="2800" b="1" dirty="0" smtClean="0">
              <a:solidFill>
                <a:srgbClr val="FF0000"/>
              </a:solidFill>
            </a:endParaRPr>
          </a:p>
        </p:txBody>
      </p:sp>
    </p:spTree>
    <p:extLst>
      <p:ext uri="{BB962C8B-B14F-4D97-AF65-F5344CB8AC3E}">
        <p14:creationId xmlns:p14="http://schemas.microsoft.com/office/powerpoint/2010/main" val="388474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Fog</a:t>
            </a:r>
            <a:endParaRPr lang="en-US" sz="4000" b="1" dirty="0"/>
          </a:p>
        </p:txBody>
      </p:sp>
      <p:sp>
        <p:nvSpPr>
          <p:cNvPr id="5" name="TextBox 4"/>
          <p:cNvSpPr txBox="1"/>
          <p:nvPr/>
        </p:nvSpPr>
        <p:spPr>
          <a:xfrm>
            <a:off x="19878" y="1143000"/>
            <a:ext cx="4704522" cy="526279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Fog </a:t>
            </a:r>
            <a:r>
              <a:rPr lang="en-US" sz="2800" b="1" dirty="0">
                <a:solidFill>
                  <a:srgbClr val="FF0000"/>
                </a:solidFill>
              </a:rPr>
              <a:t>is a cloud that begins within 50 feet of the surface. </a:t>
            </a: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It </a:t>
            </a:r>
            <a:r>
              <a:rPr lang="en-US" sz="2800" b="1" dirty="0">
                <a:solidFill>
                  <a:srgbClr val="FF0000"/>
                </a:solidFill>
              </a:rPr>
              <a:t>typically occurs when the temperature of air near the ground is cooled to the air’s dew point. </a:t>
            </a: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On </a:t>
            </a:r>
            <a:r>
              <a:rPr lang="en-US" sz="2800" b="1" dirty="0">
                <a:solidFill>
                  <a:srgbClr val="FF0000"/>
                </a:solidFill>
              </a:rPr>
              <a:t>clear nights, with relatively little to no wind present, radiation fog may develop. </a:t>
            </a:r>
            <a:endParaRPr lang="en-US" sz="2800" b="1" dirty="0" smtClean="0">
              <a:solidFill>
                <a:srgbClr val="FF0000"/>
              </a:solidFill>
            </a:endParaRPr>
          </a:p>
        </p:txBody>
      </p:sp>
    </p:spTree>
    <p:extLst>
      <p:ext uri="{BB962C8B-B14F-4D97-AF65-F5344CB8AC3E}">
        <p14:creationId xmlns:p14="http://schemas.microsoft.com/office/powerpoint/2010/main" val="3877238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Fog</a:t>
            </a:r>
            <a:endParaRPr lang="en-US" sz="4000" b="1" dirty="0"/>
          </a:p>
        </p:txBody>
      </p:sp>
      <p:sp>
        <p:nvSpPr>
          <p:cNvPr id="5" name="TextBox 4"/>
          <p:cNvSpPr txBox="1"/>
          <p:nvPr/>
        </p:nvSpPr>
        <p:spPr>
          <a:xfrm>
            <a:off x="19878" y="1592468"/>
            <a:ext cx="4704522"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As </a:t>
            </a:r>
            <a:r>
              <a:rPr lang="en-US" sz="2800" b="1" dirty="0">
                <a:solidFill>
                  <a:srgbClr val="FF0000"/>
                </a:solidFill>
              </a:rPr>
              <a:t>the sun rises and the temperature increases, radiation fog lifts and eventually burns off.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Any </a:t>
            </a:r>
            <a:r>
              <a:rPr lang="en-US" sz="2800" b="1" dirty="0">
                <a:solidFill>
                  <a:srgbClr val="FF0000"/>
                </a:solidFill>
              </a:rPr>
              <a:t>increase in wind also speeds the dissipation of radiation fog. </a:t>
            </a:r>
            <a:endParaRPr lang="en-US" sz="2800" b="1" dirty="0" smtClean="0">
              <a:solidFill>
                <a:srgbClr val="FF0000"/>
              </a:solidFill>
            </a:endParaRPr>
          </a:p>
        </p:txBody>
      </p:sp>
    </p:spTree>
    <p:extLst>
      <p:ext uri="{BB962C8B-B14F-4D97-AF65-F5344CB8AC3E}">
        <p14:creationId xmlns:p14="http://schemas.microsoft.com/office/powerpoint/2010/main" val="2782276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Fog</a:t>
            </a:r>
            <a:endParaRPr lang="en-US" sz="4000" b="1" dirty="0"/>
          </a:p>
        </p:txBody>
      </p:sp>
      <p:sp>
        <p:nvSpPr>
          <p:cNvPr id="5" name="TextBox 4"/>
          <p:cNvSpPr txBox="1"/>
          <p:nvPr/>
        </p:nvSpPr>
        <p:spPr>
          <a:xfrm>
            <a:off x="19878" y="1143000"/>
            <a:ext cx="4704522" cy="3539245"/>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When </a:t>
            </a:r>
            <a:r>
              <a:rPr lang="en-US" sz="2800" b="1" dirty="0">
                <a:solidFill>
                  <a:srgbClr val="FF0000"/>
                </a:solidFill>
              </a:rPr>
              <a:t>a layer of warm, moist air moves over a cold surface, advection fog is likely to occur.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Unlike </a:t>
            </a:r>
            <a:r>
              <a:rPr lang="en-US" sz="2800" b="1" dirty="0">
                <a:solidFill>
                  <a:srgbClr val="FF0000"/>
                </a:solidFill>
              </a:rPr>
              <a:t>radiation fog, wind is required to form advection fog. </a:t>
            </a:r>
            <a:endParaRPr lang="en-US" sz="2800" b="1" dirty="0" smtClean="0">
              <a:solidFill>
                <a:srgbClr val="FF0000"/>
              </a:solidFill>
            </a:endParaRPr>
          </a:p>
        </p:txBody>
      </p:sp>
    </p:spTree>
    <p:extLst>
      <p:ext uri="{BB962C8B-B14F-4D97-AF65-F5344CB8AC3E}">
        <p14:creationId xmlns:p14="http://schemas.microsoft.com/office/powerpoint/2010/main" val="4027626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Fog</a:t>
            </a:r>
            <a:endParaRPr lang="en-US" sz="4000" b="1" dirty="0"/>
          </a:p>
        </p:txBody>
      </p:sp>
      <p:sp>
        <p:nvSpPr>
          <p:cNvPr id="5" name="TextBox 4"/>
          <p:cNvSpPr txBox="1"/>
          <p:nvPr/>
        </p:nvSpPr>
        <p:spPr>
          <a:xfrm>
            <a:off x="19878" y="2554017"/>
            <a:ext cx="4704522" cy="224658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Advection </a:t>
            </a:r>
            <a:r>
              <a:rPr lang="en-US" sz="2800" b="1" dirty="0">
                <a:solidFill>
                  <a:srgbClr val="FF0000"/>
                </a:solidFill>
              </a:rPr>
              <a:t>fog is common in coastal areas where sea breezes can blow the air over cooler landmasses.</a:t>
            </a:r>
            <a:endParaRPr lang="en-US" sz="2800" b="1" dirty="0" smtClean="0">
              <a:solidFill>
                <a:srgbClr val="FF0000"/>
              </a:solidFill>
            </a:endParaRPr>
          </a:p>
        </p:txBody>
      </p:sp>
    </p:spTree>
    <p:extLst>
      <p:ext uri="{BB962C8B-B14F-4D97-AF65-F5344CB8AC3E}">
        <p14:creationId xmlns:p14="http://schemas.microsoft.com/office/powerpoint/2010/main" val="1889135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1897268"/>
            <a:ext cx="4704522"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Clouds </a:t>
            </a:r>
            <a:r>
              <a:rPr lang="en-US" sz="2800" b="1" dirty="0">
                <a:solidFill>
                  <a:srgbClr val="FF0000"/>
                </a:solidFill>
              </a:rPr>
              <a:t>are visible indicators and are often indicative of future weather. </a:t>
            </a:r>
            <a:endParaRPr lang="en-US" sz="2800" b="1" dirty="0" smtClean="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Cloud </a:t>
            </a:r>
            <a:r>
              <a:rPr lang="en-US" sz="2800" b="1" dirty="0">
                <a:solidFill>
                  <a:srgbClr val="FF0000"/>
                </a:solidFill>
              </a:rPr>
              <a:t>type is determined by its height, shape, and behavior. </a:t>
            </a:r>
          </a:p>
        </p:txBody>
      </p:sp>
    </p:spTree>
    <p:extLst>
      <p:ext uri="{BB962C8B-B14F-4D97-AF65-F5344CB8AC3E}">
        <p14:creationId xmlns:p14="http://schemas.microsoft.com/office/powerpoint/2010/main" val="869666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1592468"/>
            <a:ext cx="4704522"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Low </a:t>
            </a:r>
            <a:r>
              <a:rPr lang="en-US" sz="2800" b="1" dirty="0">
                <a:solidFill>
                  <a:srgbClr val="FF0000"/>
                </a:solidFill>
              </a:rPr>
              <a:t>clouds are those that form near the Earth’s surface and extend up to 6,500 feet AGL.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Low </a:t>
            </a:r>
            <a:r>
              <a:rPr lang="en-US" sz="2800" b="1" dirty="0">
                <a:solidFill>
                  <a:srgbClr val="FF0000"/>
                </a:solidFill>
              </a:rPr>
              <a:t>clouds are stratus, stratocumulus, and nimbostratus. </a:t>
            </a:r>
            <a:endParaRPr lang="en-US" sz="2800" b="1" dirty="0" smtClean="0">
              <a:solidFill>
                <a:srgbClr val="FF0000"/>
              </a:solidFill>
            </a:endParaRPr>
          </a:p>
        </p:txBody>
      </p:sp>
    </p:spTree>
    <p:extLst>
      <p:ext uri="{BB962C8B-B14F-4D97-AF65-F5344CB8AC3E}">
        <p14:creationId xmlns:p14="http://schemas.microsoft.com/office/powerpoint/2010/main" val="1625084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Describe the purpose of performance charts. </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75000"/>
                  </a:schemeClr>
                </a:solidFill>
              </a:rPr>
              <a:t>What </a:t>
            </a:r>
            <a:r>
              <a:rPr lang="en-US" altLang="en-US" sz="2500" b="1" dirty="0" smtClean="0">
                <a:solidFill>
                  <a:schemeClr val="bg1">
                    <a:lumMod val="75000"/>
                  </a:schemeClr>
                </a:solidFill>
              </a:rPr>
              <a:t>does the takeoff chart take into consideration?</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What a factor that needs to be taken into consideration with landing distance and weight of an aircraft?</a:t>
            </a:r>
            <a:endParaRPr lang="en-US" altLang="en-US" sz="2500" b="1" dirty="0">
              <a:solidFill>
                <a:schemeClr val="tx1"/>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75000"/>
                  </a:schemeClr>
                </a:solidFill>
              </a:rPr>
              <a:t>Describe </a:t>
            </a:r>
            <a:r>
              <a:rPr lang="en-US" altLang="en-US" sz="2500" b="1" dirty="0" smtClean="0">
                <a:solidFill>
                  <a:schemeClr val="bg1">
                    <a:lumMod val="75000"/>
                  </a:schemeClr>
                </a:solidFill>
              </a:rPr>
              <a:t>where we would find the maximum crosswind component. </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Describe the two speeds which must be taken into account during landing.</a:t>
            </a:r>
            <a:endParaRPr lang="en-US" altLang="en-US" sz="2500" b="1" dirty="0">
              <a:solidFill>
                <a:schemeClr val="bg1">
                  <a:lumMod val="75000"/>
                </a:schemeClr>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934643609"/>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1870955"/>
            <a:ext cx="4704522" cy="3539245"/>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Fog </a:t>
            </a:r>
            <a:r>
              <a:rPr lang="en-US" sz="2800" b="1" dirty="0">
                <a:solidFill>
                  <a:srgbClr val="FF0000"/>
                </a:solidFill>
              </a:rPr>
              <a:t>is also classified as a type of low cloud formation.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Clouds </a:t>
            </a:r>
            <a:r>
              <a:rPr lang="en-US" sz="2800" b="1" dirty="0">
                <a:solidFill>
                  <a:srgbClr val="FF0000"/>
                </a:solidFill>
              </a:rPr>
              <a:t>in this family create low ceilings, hamper visibility, and can change rapidly. </a:t>
            </a:r>
            <a:endParaRPr lang="en-US" sz="2800" b="1" dirty="0" smtClean="0">
              <a:solidFill>
                <a:srgbClr val="FF0000"/>
              </a:solidFill>
            </a:endParaRPr>
          </a:p>
        </p:txBody>
      </p:sp>
    </p:spTree>
    <p:extLst>
      <p:ext uri="{BB962C8B-B14F-4D97-AF65-F5344CB8AC3E}">
        <p14:creationId xmlns:p14="http://schemas.microsoft.com/office/powerpoint/2010/main" val="2753033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1692243"/>
            <a:ext cx="5237922"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Middle clouds form around 6,500 feet AGL and extend up to 20,000 feet AGL.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Typical </a:t>
            </a:r>
            <a:r>
              <a:rPr lang="en-US" sz="2800" b="1" dirty="0">
                <a:solidFill>
                  <a:srgbClr val="FF0000"/>
                </a:solidFill>
              </a:rPr>
              <a:t>middle-level clouds include altostratus and altocumulus. </a:t>
            </a:r>
            <a:endParaRPr lang="en-US" sz="2800" b="1" dirty="0" smtClean="0">
              <a:solidFill>
                <a:srgbClr val="FF0000"/>
              </a:solidFill>
            </a:endParaRPr>
          </a:p>
        </p:txBody>
      </p:sp>
    </p:spTree>
    <p:extLst>
      <p:ext uri="{BB962C8B-B14F-4D97-AF65-F5344CB8AC3E}">
        <p14:creationId xmlns:p14="http://schemas.microsoft.com/office/powerpoint/2010/main" val="1597031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914400"/>
            <a:ext cx="5237922"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Altostratus </a:t>
            </a:r>
            <a:r>
              <a:rPr lang="en-US" sz="2800" b="1" dirty="0">
                <a:solidFill>
                  <a:srgbClr val="FF0000"/>
                </a:solidFill>
              </a:rPr>
              <a:t>clouds can produce turbulence and may contain moderate icing.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Altocumulus </a:t>
            </a:r>
            <a:r>
              <a:rPr lang="en-US" sz="2800" b="1" dirty="0">
                <a:solidFill>
                  <a:srgbClr val="FF0000"/>
                </a:solidFill>
              </a:rPr>
              <a:t>clouds, which usually form when altostratus clouds are breaking apart, also may contain light turbulence and icing</a:t>
            </a:r>
            <a:r>
              <a:rPr lang="en-US" sz="2800" b="1" dirty="0" smtClean="0">
                <a:solidFill>
                  <a:srgbClr val="FF0000"/>
                </a:solidFill>
              </a:rPr>
              <a:t>.</a:t>
            </a:r>
          </a:p>
        </p:txBody>
      </p:sp>
    </p:spTree>
    <p:extLst>
      <p:ext uri="{BB962C8B-B14F-4D97-AF65-F5344CB8AC3E}">
        <p14:creationId xmlns:p14="http://schemas.microsoft.com/office/powerpoint/2010/main" val="1930510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1768443"/>
            <a:ext cx="5237922"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High </a:t>
            </a:r>
            <a:r>
              <a:rPr lang="en-US" sz="2800" b="1" dirty="0">
                <a:solidFill>
                  <a:srgbClr val="FF0000"/>
                </a:solidFill>
              </a:rPr>
              <a:t>clouds form above 20,000 feet AGL and usually form only in stable air.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High </a:t>
            </a:r>
            <a:r>
              <a:rPr lang="en-US" sz="2800" b="1" dirty="0">
                <a:solidFill>
                  <a:srgbClr val="FF0000"/>
                </a:solidFill>
              </a:rPr>
              <a:t>level clouds are cirrus, cirrostratus, and cirrocumulus</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136780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914400"/>
            <a:ext cx="5237922" cy="526279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Clouds </a:t>
            </a:r>
            <a:r>
              <a:rPr lang="en-US" sz="2800" b="1" dirty="0">
                <a:solidFill>
                  <a:srgbClr val="FF0000"/>
                </a:solidFill>
              </a:rPr>
              <a:t>with extensive vertical development are cumulus clouds that build vertically into towering cumulus or cumulonimbus clouds.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The </a:t>
            </a:r>
            <a:r>
              <a:rPr lang="en-US" sz="2800" b="1" dirty="0">
                <a:solidFill>
                  <a:srgbClr val="FF0000"/>
                </a:solidFill>
              </a:rPr>
              <a:t>bases of these clouds form in the low to middle cloud base region but can extend into high altitude cloud levels. </a:t>
            </a:r>
            <a:endParaRPr lang="en-US" sz="2800" b="1" dirty="0" smtClean="0">
              <a:solidFill>
                <a:srgbClr val="FF0000"/>
              </a:solidFill>
            </a:endParaRPr>
          </a:p>
        </p:txBody>
      </p:sp>
    </p:spTree>
    <p:extLst>
      <p:ext uri="{BB962C8B-B14F-4D97-AF65-F5344CB8AC3E}">
        <p14:creationId xmlns:p14="http://schemas.microsoft.com/office/powerpoint/2010/main" val="1903610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1390181"/>
            <a:ext cx="5237922" cy="440101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Towering </a:t>
            </a:r>
            <a:r>
              <a:rPr lang="en-US" sz="2800" b="1" dirty="0">
                <a:solidFill>
                  <a:srgbClr val="FF0000"/>
                </a:solidFill>
              </a:rPr>
              <a:t>cumulus clouds indicate areas of instability in the atmosphere, and the air around and inside them is turbulent.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These </a:t>
            </a:r>
            <a:r>
              <a:rPr lang="en-US" sz="2800" b="1" dirty="0">
                <a:solidFill>
                  <a:srgbClr val="FF0000"/>
                </a:solidFill>
              </a:rPr>
              <a:t>types of clouds often develop into cumulonimbus clouds or thunderstorms. </a:t>
            </a:r>
            <a:endParaRPr lang="en-US" sz="2800" b="1" dirty="0" smtClean="0">
              <a:solidFill>
                <a:srgbClr val="FF0000"/>
              </a:solidFill>
            </a:endParaRPr>
          </a:p>
        </p:txBody>
      </p:sp>
    </p:spTree>
    <p:extLst>
      <p:ext uri="{BB962C8B-B14F-4D97-AF65-F5344CB8AC3E}">
        <p14:creationId xmlns:p14="http://schemas.microsoft.com/office/powerpoint/2010/main" val="1840154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1744868"/>
            <a:ext cx="5237922"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Cumulonimbus </a:t>
            </a:r>
            <a:r>
              <a:rPr lang="en-US" sz="2800" b="1" dirty="0">
                <a:solidFill>
                  <a:srgbClr val="FF0000"/>
                </a:solidFill>
              </a:rPr>
              <a:t>clouds contain large amounts of moisture and unstable air, and usually produce hazardous weather phenomena, such as lightning, hail, tornadoes, gusty winds, and wind shear. </a:t>
            </a:r>
            <a:endParaRPr lang="en-US" sz="2800" b="1" dirty="0" smtClean="0">
              <a:solidFill>
                <a:srgbClr val="FF0000"/>
              </a:solidFill>
            </a:endParaRPr>
          </a:p>
        </p:txBody>
      </p:sp>
    </p:spTree>
    <p:extLst>
      <p:ext uri="{BB962C8B-B14F-4D97-AF65-F5344CB8AC3E}">
        <p14:creationId xmlns:p14="http://schemas.microsoft.com/office/powerpoint/2010/main" val="379011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1340294"/>
            <a:ext cx="5237922"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These </a:t>
            </a:r>
            <a:r>
              <a:rPr lang="en-US" sz="2800" b="1" dirty="0">
                <a:solidFill>
                  <a:srgbClr val="FF0000"/>
                </a:solidFill>
              </a:rPr>
              <a:t>extensive vertical clouds can be obscured by other cloud formations and are not always visible from the ground or while in flight.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When </a:t>
            </a:r>
            <a:r>
              <a:rPr lang="en-US" sz="2800" b="1" dirty="0">
                <a:solidFill>
                  <a:srgbClr val="FF0000"/>
                </a:solidFill>
              </a:rPr>
              <a:t>this happens, these clouds are said to be embedded, hence the term, embedded thunderstorms</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1650996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914400"/>
            <a:ext cx="5237922" cy="6124568"/>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To </a:t>
            </a:r>
            <a:r>
              <a:rPr lang="en-US" sz="2800" b="1" dirty="0">
                <a:solidFill>
                  <a:srgbClr val="FF0000"/>
                </a:solidFill>
              </a:rPr>
              <a:t>pilots, the cumulonimbus cloud is perhaps the most dangerous cloud type.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Heating </a:t>
            </a:r>
            <a:r>
              <a:rPr lang="en-US" sz="2800" b="1" dirty="0">
                <a:solidFill>
                  <a:srgbClr val="FF0000"/>
                </a:solidFill>
              </a:rPr>
              <a:t>of the air near the Earth’s surface creates an air mass </a:t>
            </a:r>
            <a:r>
              <a:rPr lang="en-US" sz="2800" b="1" dirty="0" smtClean="0">
                <a:solidFill>
                  <a:srgbClr val="FF0000"/>
                </a:solidFill>
              </a:rPr>
              <a:t>thunderstorm. </a:t>
            </a: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Cumulonimbus </a:t>
            </a:r>
            <a:r>
              <a:rPr lang="en-US" sz="2800" b="1" dirty="0">
                <a:solidFill>
                  <a:srgbClr val="FF0000"/>
                </a:solidFill>
              </a:rPr>
              <a:t>clouds that form in a continuous line are </a:t>
            </a:r>
            <a:r>
              <a:rPr lang="en-US" sz="2800" b="1" dirty="0" err="1">
                <a:solidFill>
                  <a:srgbClr val="FF0000"/>
                </a:solidFill>
              </a:rPr>
              <a:t>nonfrontal</a:t>
            </a:r>
            <a:r>
              <a:rPr lang="en-US" sz="2800" b="1" dirty="0">
                <a:solidFill>
                  <a:srgbClr val="FF0000"/>
                </a:solidFill>
              </a:rPr>
              <a:t> bands of thunderstorms or squall lines</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2528620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914400"/>
            <a:ext cx="5237922" cy="6124568"/>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Since </a:t>
            </a:r>
            <a:r>
              <a:rPr lang="en-US" sz="2800" b="1" dirty="0">
                <a:solidFill>
                  <a:srgbClr val="FF0000"/>
                </a:solidFill>
              </a:rPr>
              <a:t>rising air currents cause cumulonimbus clouds, they are extremely turbulent and pose a significant hazard to flight safety.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In </a:t>
            </a:r>
            <a:r>
              <a:rPr lang="en-US" sz="2800" b="1" dirty="0">
                <a:solidFill>
                  <a:srgbClr val="FF0000"/>
                </a:solidFill>
              </a:rPr>
              <a:t>addition, thunderstorms can produce large hailstones, damaging lightning, tornadoes, and large quantities of water, all of which are potentially hazardous to aircraft</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2872450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Landing Charts</a:t>
            </a:r>
            <a:endParaRPr lang="en-US" sz="4000" b="1" dirty="0"/>
          </a:p>
        </p:txBody>
      </p:sp>
      <p:sp>
        <p:nvSpPr>
          <p:cNvPr id="5" name="TextBox 4"/>
          <p:cNvSpPr txBox="1"/>
          <p:nvPr/>
        </p:nvSpPr>
        <p:spPr>
          <a:xfrm>
            <a:off x="0" y="1524000"/>
            <a:ext cx="9144000" cy="3539245"/>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It </a:t>
            </a:r>
            <a:r>
              <a:rPr lang="en-US" sz="2800" b="1" dirty="0">
                <a:solidFill>
                  <a:srgbClr val="FF0000"/>
                </a:solidFill>
              </a:rPr>
              <a:t>is necessary to compensate for differences in density altitude, weight of the airplane, and headwinds. </a:t>
            </a: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Remember</a:t>
            </a:r>
            <a:r>
              <a:rPr lang="en-US" sz="2800" b="1" dirty="0">
                <a:solidFill>
                  <a:srgbClr val="FF0000"/>
                </a:solidFill>
              </a:rPr>
              <a:t>, when calculating landing distance that the landing weight will not be the same as the takeoff weight. </a:t>
            </a: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The </a:t>
            </a:r>
            <a:r>
              <a:rPr lang="en-US" sz="2800" b="1" dirty="0">
                <a:solidFill>
                  <a:srgbClr val="FF0000"/>
                </a:solidFill>
              </a:rPr>
              <a:t>weight must be recalculated to compensate for the fuel that was used during the flight.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063245"/>
            <a:ext cx="2849165" cy="160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615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914400"/>
            <a:ext cx="5237922" cy="526279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 </a:t>
            </a:r>
            <a:r>
              <a:rPr lang="en-US" sz="2800" b="1" dirty="0">
                <a:solidFill>
                  <a:srgbClr val="FF0000"/>
                </a:solidFill>
              </a:rPr>
              <a:t>thunderstorm makes its way through three distinct stages before dissipating.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It </a:t>
            </a:r>
            <a:r>
              <a:rPr lang="en-US" sz="2800" b="1" dirty="0">
                <a:solidFill>
                  <a:srgbClr val="FF0000"/>
                </a:solidFill>
              </a:rPr>
              <a:t>begins with the cumulus stage, </a:t>
            </a:r>
            <a:r>
              <a:rPr lang="en-US" sz="2800" b="1" dirty="0" smtClean="0">
                <a:solidFill>
                  <a:srgbClr val="FF0000"/>
                </a:solidFill>
              </a:rPr>
              <a:t>in which </a:t>
            </a:r>
            <a:r>
              <a:rPr lang="en-US" sz="2800" b="1" dirty="0">
                <a:solidFill>
                  <a:srgbClr val="FF0000"/>
                </a:solidFill>
              </a:rPr>
              <a:t>lifting action of the air begins.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If </a:t>
            </a:r>
            <a:r>
              <a:rPr lang="en-US" sz="2800" b="1" dirty="0">
                <a:solidFill>
                  <a:srgbClr val="FF0000"/>
                </a:solidFill>
              </a:rPr>
              <a:t>sufficient moisture and instability are present, the clouds continue to increase in vertical height. </a:t>
            </a:r>
            <a:endParaRPr lang="en-US" sz="2800" b="1" dirty="0" smtClean="0">
              <a:solidFill>
                <a:srgbClr val="FF0000"/>
              </a:solidFill>
            </a:endParaRPr>
          </a:p>
        </p:txBody>
      </p:sp>
    </p:spTree>
    <p:extLst>
      <p:ext uri="{BB962C8B-B14F-4D97-AF65-F5344CB8AC3E}">
        <p14:creationId xmlns:p14="http://schemas.microsoft.com/office/powerpoint/2010/main" val="2306077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914400"/>
            <a:ext cx="5618922" cy="5693681"/>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Continuous</a:t>
            </a:r>
            <a:r>
              <a:rPr lang="en-US" sz="2800" b="1" dirty="0">
                <a:solidFill>
                  <a:srgbClr val="FF0000"/>
                </a:solidFill>
              </a:rPr>
              <a:t>, strong updrafts prohibit moisture from falling.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The mature </a:t>
            </a:r>
            <a:r>
              <a:rPr lang="en-US" sz="2800" b="1" dirty="0">
                <a:solidFill>
                  <a:srgbClr val="FF0000"/>
                </a:solidFill>
              </a:rPr>
              <a:t>stage, which is the most violent time period of the thunderstorm’s life cycle.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At </a:t>
            </a:r>
            <a:r>
              <a:rPr lang="en-US" sz="2800" b="1" dirty="0">
                <a:solidFill>
                  <a:srgbClr val="FF0000"/>
                </a:solidFill>
              </a:rPr>
              <a:t>this point, drops of moisture, whether rain or ice, are too heavy for the cloud to support and begin falling in the form of rain or hail. </a:t>
            </a:r>
            <a:endParaRPr lang="en-US" sz="2800" b="1" dirty="0" smtClean="0">
              <a:solidFill>
                <a:srgbClr val="FF0000"/>
              </a:solidFill>
            </a:endParaRPr>
          </a:p>
        </p:txBody>
      </p:sp>
    </p:spTree>
    <p:extLst>
      <p:ext uri="{BB962C8B-B14F-4D97-AF65-F5344CB8AC3E}">
        <p14:creationId xmlns:p14="http://schemas.microsoft.com/office/powerpoint/2010/main" val="686600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914400"/>
            <a:ext cx="5618922" cy="440101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Warm</a:t>
            </a:r>
            <a:r>
              <a:rPr lang="en-US" sz="2800" b="1" dirty="0">
                <a:solidFill>
                  <a:srgbClr val="FF0000"/>
                </a:solidFill>
              </a:rPr>
              <a:t>, rising air; cool, precipitation-induced descending air; and violent turbulence all exist within and near the cloud.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Below </a:t>
            </a:r>
            <a:r>
              <a:rPr lang="en-US" sz="2800" b="1" dirty="0">
                <a:solidFill>
                  <a:srgbClr val="FF0000"/>
                </a:solidFill>
              </a:rPr>
              <a:t>the cloud, the down-rushing air increases surface winds and decreases the temperature. </a:t>
            </a:r>
            <a:endParaRPr lang="en-US" sz="2800" b="1" dirty="0" smtClean="0">
              <a:solidFill>
                <a:srgbClr val="FF0000"/>
              </a:solidFill>
            </a:endParaRPr>
          </a:p>
        </p:txBody>
      </p:sp>
    </p:spTree>
    <p:extLst>
      <p:ext uri="{BB962C8B-B14F-4D97-AF65-F5344CB8AC3E}">
        <p14:creationId xmlns:p14="http://schemas.microsoft.com/office/powerpoint/2010/main" val="2691404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914400"/>
            <a:ext cx="5618922" cy="5693681"/>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Once </a:t>
            </a:r>
            <a:r>
              <a:rPr lang="en-US" sz="2800" b="1" dirty="0">
                <a:solidFill>
                  <a:srgbClr val="FF0000"/>
                </a:solidFill>
              </a:rPr>
              <a:t>the vertical motion near the top of the cloud slows down, the top of the cloud spreads out and takes on an anvil-like shape.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At </a:t>
            </a:r>
            <a:r>
              <a:rPr lang="en-US" sz="2800" b="1" dirty="0">
                <a:solidFill>
                  <a:srgbClr val="FF0000"/>
                </a:solidFill>
              </a:rPr>
              <a:t>this point, the storm enters the dissipating stage.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This </a:t>
            </a:r>
            <a:r>
              <a:rPr lang="en-US" sz="2800" b="1" dirty="0">
                <a:solidFill>
                  <a:srgbClr val="FF0000"/>
                </a:solidFill>
              </a:rPr>
              <a:t>is when the downdrafts spread out and replace the updrafts needed to sustain the storm. </a:t>
            </a:r>
            <a:endParaRPr lang="en-US" sz="2800" b="1" dirty="0" smtClean="0">
              <a:solidFill>
                <a:srgbClr val="FF0000"/>
              </a:solidFill>
            </a:endParaRPr>
          </a:p>
        </p:txBody>
      </p:sp>
    </p:spTree>
    <p:extLst>
      <p:ext uri="{BB962C8B-B14F-4D97-AF65-F5344CB8AC3E}">
        <p14:creationId xmlns:p14="http://schemas.microsoft.com/office/powerpoint/2010/main" val="1111888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914400"/>
            <a:ext cx="5618922" cy="526279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It </a:t>
            </a:r>
            <a:r>
              <a:rPr lang="en-US" sz="2800" b="1" dirty="0">
                <a:solidFill>
                  <a:srgbClr val="FF0000"/>
                </a:solidFill>
              </a:rPr>
              <a:t>is impossible to fly over thunderstorms in light aircraft. </a:t>
            </a:r>
            <a:endParaRPr lang="en-US" sz="2800" b="1" dirty="0" smtClean="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A </a:t>
            </a:r>
            <a:r>
              <a:rPr lang="en-US" sz="2800" b="1" dirty="0">
                <a:solidFill>
                  <a:srgbClr val="FF0000"/>
                </a:solidFill>
              </a:rPr>
              <a:t>good rule of thumb is to circumnavigate thunderstorms identified as severe or giving an intense radar echo by at least 20 nautical miles (NM) since hail may fall for miles outside of the clouds. </a:t>
            </a:r>
            <a:endParaRPr lang="en-US" sz="2800" b="1" dirty="0" smtClean="0">
              <a:solidFill>
                <a:srgbClr val="FF0000"/>
              </a:solidFill>
            </a:endParaRPr>
          </a:p>
        </p:txBody>
      </p:sp>
    </p:spTree>
    <p:extLst>
      <p:ext uri="{BB962C8B-B14F-4D97-AF65-F5344CB8AC3E}">
        <p14:creationId xmlns:p14="http://schemas.microsoft.com/office/powerpoint/2010/main" val="2448203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2299104"/>
            <a:ext cx="5618922"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If </a:t>
            </a:r>
            <a:r>
              <a:rPr lang="en-US" sz="2800" b="1" dirty="0">
                <a:solidFill>
                  <a:srgbClr val="FF0000"/>
                </a:solidFill>
              </a:rPr>
              <a:t>flying around a thunderstorm is not an option, stay on the ground until it passes</a:t>
            </a:r>
            <a:r>
              <a:rPr lang="en-US" sz="2800" b="1" dirty="0" smtClean="0">
                <a:solidFill>
                  <a:srgbClr val="FF0000"/>
                </a:solidFill>
              </a:rPr>
              <a:t>. </a:t>
            </a:r>
          </a:p>
        </p:txBody>
      </p:sp>
    </p:spTree>
    <p:extLst>
      <p:ext uri="{BB962C8B-B14F-4D97-AF65-F5344CB8AC3E}">
        <p14:creationId xmlns:p14="http://schemas.microsoft.com/office/powerpoint/2010/main" val="669828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Ceiling</a:t>
            </a:r>
            <a:endParaRPr lang="en-US" sz="4000" b="1" dirty="0"/>
          </a:p>
        </p:txBody>
      </p:sp>
      <p:sp>
        <p:nvSpPr>
          <p:cNvPr id="5" name="TextBox 4"/>
          <p:cNvSpPr txBox="1"/>
          <p:nvPr/>
        </p:nvSpPr>
        <p:spPr>
          <a:xfrm>
            <a:off x="19878" y="1466381"/>
            <a:ext cx="5618922" cy="440101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For aviation purposes, a ceiling is the lowest layer of clouds reported as being broken or overcast, </a:t>
            </a:r>
            <a:r>
              <a:rPr lang="en-US" sz="2800" b="1" dirty="0" smtClean="0">
                <a:solidFill>
                  <a:srgbClr val="FF0000"/>
                </a:solidFill>
              </a:rPr>
              <a:t>as </a:t>
            </a:r>
            <a:r>
              <a:rPr lang="en-US" sz="2800" b="1" dirty="0">
                <a:solidFill>
                  <a:srgbClr val="FF0000"/>
                </a:solidFill>
              </a:rPr>
              <a:t>broken when five-eighths to seven-eighths of the sky is covered with clouds.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Overcast </a:t>
            </a:r>
            <a:r>
              <a:rPr lang="en-US" sz="2800" b="1" dirty="0">
                <a:solidFill>
                  <a:srgbClr val="FF0000"/>
                </a:solidFill>
              </a:rPr>
              <a:t>means the entire sky is covered with clouds. </a:t>
            </a:r>
            <a:endParaRPr lang="en-US" sz="2800" b="1" dirty="0" smtClean="0">
              <a:solidFill>
                <a:srgbClr val="FF0000"/>
              </a:solidFill>
            </a:endParaRPr>
          </a:p>
        </p:txBody>
      </p:sp>
    </p:spTree>
    <p:extLst>
      <p:ext uri="{BB962C8B-B14F-4D97-AF65-F5344CB8AC3E}">
        <p14:creationId xmlns:p14="http://schemas.microsoft.com/office/powerpoint/2010/main" val="1531643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Visibility</a:t>
            </a:r>
            <a:endParaRPr lang="en-US" sz="4000" b="1" dirty="0"/>
          </a:p>
        </p:txBody>
      </p:sp>
      <p:sp>
        <p:nvSpPr>
          <p:cNvPr id="5" name="TextBox 4"/>
          <p:cNvSpPr txBox="1"/>
          <p:nvPr/>
        </p:nvSpPr>
        <p:spPr>
          <a:xfrm>
            <a:off x="19878" y="1466381"/>
            <a:ext cx="5618922"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Visibility </a:t>
            </a:r>
            <a:r>
              <a:rPr lang="en-US" sz="2800" b="1" dirty="0">
                <a:solidFill>
                  <a:srgbClr val="FF0000"/>
                </a:solidFill>
              </a:rPr>
              <a:t>refers to the greatest horizontal distance at which prominent objects can be viewed with the naked eye.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Current </a:t>
            </a:r>
            <a:r>
              <a:rPr lang="en-US" sz="2800" b="1" dirty="0">
                <a:solidFill>
                  <a:srgbClr val="FF0000"/>
                </a:solidFill>
              </a:rPr>
              <a:t>visibility is also reported in METAR and other aviation weather reports, as well as by automated weather systems. </a:t>
            </a:r>
            <a:endParaRPr lang="en-US" sz="2800" b="1" dirty="0" smtClean="0">
              <a:solidFill>
                <a:srgbClr val="FF0000"/>
              </a:solidFill>
            </a:endParaRPr>
          </a:p>
        </p:txBody>
      </p:sp>
    </p:spTree>
    <p:extLst>
      <p:ext uri="{BB962C8B-B14F-4D97-AF65-F5344CB8AC3E}">
        <p14:creationId xmlns:p14="http://schemas.microsoft.com/office/powerpoint/2010/main" val="3057422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Precipitation</a:t>
            </a:r>
            <a:endParaRPr lang="en-US" sz="4000" b="1" dirty="0"/>
          </a:p>
        </p:txBody>
      </p:sp>
      <p:sp>
        <p:nvSpPr>
          <p:cNvPr id="5" name="TextBox 4"/>
          <p:cNvSpPr txBox="1"/>
          <p:nvPr/>
        </p:nvSpPr>
        <p:spPr>
          <a:xfrm>
            <a:off x="19878" y="733432"/>
            <a:ext cx="5618922" cy="6124568"/>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Precipitation refers to any type of water particles that form in the atmosphere and fall to the ground.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It </a:t>
            </a:r>
            <a:r>
              <a:rPr lang="en-US" sz="2800" b="1" dirty="0">
                <a:solidFill>
                  <a:srgbClr val="FF0000"/>
                </a:solidFill>
              </a:rPr>
              <a:t>has a profound impact on flight safety.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Depending </a:t>
            </a:r>
            <a:r>
              <a:rPr lang="en-US" sz="2800" b="1" dirty="0">
                <a:solidFill>
                  <a:srgbClr val="FF0000"/>
                </a:solidFill>
              </a:rPr>
              <a:t>on the form of precipitation, it can reduce visibility, create icing situations, and affect landing and takeoff performance of an aircraft</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395520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Precipitation</a:t>
            </a:r>
            <a:endParaRPr lang="en-US" sz="4000" b="1" dirty="0"/>
          </a:p>
        </p:txBody>
      </p:sp>
      <p:sp>
        <p:nvSpPr>
          <p:cNvPr id="5" name="TextBox 4"/>
          <p:cNvSpPr txBox="1"/>
          <p:nvPr/>
        </p:nvSpPr>
        <p:spPr>
          <a:xfrm>
            <a:off x="19878" y="1416494"/>
            <a:ext cx="5618922"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Precipitation </a:t>
            </a:r>
            <a:r>
              <a:rPr lang="en-US" sz="2800" b="1" dirty="0">
                <a:solidFill>
                  <a:srgbClr val="FF0000"/>
                </a:solidFill>
              </a:rPr>
              <a:t>occurs because water or ice particles in clouds grow in size until the atmosphere can no longer support them.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Drizzle </a:t>
            </a:r>
            <a:r>
              <a:rPr lang="en-US" sz="2800" b="1" dirty="0">
                <a:solidFill>
                  <a:srgbClr val="FF0000"/>
                </a:solidFill>
              </a:rPr>
              <a:t>is </a:t>
            </a:r>
            <a:r>
              <a:rPr lang="en-US" sz="2800" b="1" dirty="0" smtClean="0">
                <a:solidFill>
                  <a:srgbClr val="FF0000"/>
                </a:solidFill>
              </a:rPr>
              <a:t>very </a:t>
            </a:r>
            <a:r>
              <a:rPr lang="en-US" sz="2800" b="1" dirty="0">
                <a:solidFill>
                  <a:srgbClr val="FF0000"/>
                </a:solidFill>
              </a:rPr>
              <a:t>small water </a:t>
            </a:r>
            <a:r>
              <a:rPr lang="en-US" sz="2800" b="1" dirty="0" smtClean="0">
                <a:solidFill>
                  <a:srgbClr val="FF0000"/>
                </a:solidFill>
              </a:rPr>
              <a:t>droplets. </a:t>
            </a: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Water </a:t>
            </a:r>
            <a:r>
              <a:rPr lang="en-US" sz="2800" b="1" dirty="0">
                <a:solidFill>
                  <a:srgbClr val="FF0000"/>
                </a:solidFill>
              </a:rPr>
              <a:t>droplets of larger size are referred to as rain. </a:t>
            </a:r>
            <a:endParaRPr lang="en-US" sz="2800" b="1" dirty="0" smtClean="0">
              <a:solidFill>
                <a:srgbClr val="FF0000"/>
              </a:solidFill>
            </a:endParaRPr>
          </a:p>
        </p:txBody>
      </p:sp>
    </p:spTree>
    <p:extLst>
      <p:ext uri="{BB962C8B-B14F-4D97-AF65-F5344CB8AC3E}">
        <p14:creationId xmlns:p14="http://schemas.microsoft.com/office/powerpoint/2010/main" val="1352764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Describe the purpose of performance charts. </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75000"/>
                  </a:schemeClr>
                </a:solidFill>
              </a:rPr>
              <a:t>What </a:t>
            </a:r>
            <a:r>
              <a:rPr lang="en-US" altLang="en-US" sz="2500" b="1" dirty="0" smtClean="0">
                <a:solidFill>
                  <a:schemeClr val="bg1">
                    <a:lumMod val="75000"/>
                  </a:schemeClr>
                </a:solidFill>
              </a:rPr>
              <a:t>does the takeoff chart take into consideration?</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What a factor that needs to be taken into consideration with landing distance and weight of an aircraft?</a:t>
            </a:r>
            <a:endParaRPr lang="en-US" altLang="en-US" sz="2500" b="1" dirty="0">
              <a:solidFill>
                <a:schemeClr val="bg1">
                  <a:lumMod val="7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rgbClr val="0070C0"/>
                </a:solidFill>
              </a:rPr>
              <a:t>Describe </a:t>
            </a:r>
            <a:r>
              <a:rPr lang="en-US" altLang="en-US" sz="2500" b="1" dirty="0" smtClean="0">
                <a:solidFill>
                  <a:srgbClr val="0070C0"/>
                </a:solidFill>
              </a:rPr>
              <a:t>where we would find the maximum crosswind component. </a:t>
            </a:r>
            <a:endParaRPr lang="en-US" altLang="en-US" sz="2500" b="1" dirty="0">
              <a:solidFill>
                <a:srgbClr val="0070C0"/>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75000"/>
                  </a:schemeClr>
                </a:solidFill>
              </a:rPr>
              <a:t>Describe the two speeds which must be taken into account during landing.</a:t>
            </a:r>
            <a:endParaRPr lang="en-US" altLang="en-US" sz="2500" b="1" dirty="0">
              <a:solidFill>
                <a:schemeClr val="bg1">
                  <a:lumMod val="75000"/>
                </a:schemeClr>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934643609"/>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Precipitation</a:t>
            </a:r>
            <a:endParaRPr lang="en-US" sz="4000" b="1" dirty="0"/>
          </a:p>
        </p:txBody>
      </p:sp>
      <p:sp>
        <p:nvSpPr>
          <p:cNvPr id="5" name="TextBox 4"/>
          <p:cNvSpPr txBox="1"/>
          <p:nvPr/>
        </p:nvSpPr>
        <p:spPr>
          <a:xfrm>
            <a:off x="19878" y="1371600"/>
            <a:ext cx="5618922"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In </a:t>
            </a:r>
            <a:r>
              <a:rPr lang="en-US" sz="2800" b="1" dirty="0">
                <a:solidFill>
                  <a:srgbClr val="FF0000"/>
                </a:solidFill>
              </a:rPr>
              <a:t>the case of hail, freezing water droplets are carried up and down by drafts inside clouds, growing larger in size as they come in contact with more moisture. </a:t>
            </a:r>
            <a:endParaRPr lang="en-US" sz="2800" b="1" dirty="0" smtClean="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Once </a:t>
            </a:r>
            <a:r>
              <a:rPr lang="en-US" sz="2800" b="1" dirty="0">
                <a:solidFill>
                  <a:srgbClr val="FF0000"/>
                </a:solidFill>
              </a:rPr>
              <a:t>the updrafts can no longer hold the freezing water, it falls to the Earth in the form of hail. </a:t>
            </a:r>
            <a:endParaRPr lang="en-US" sz="2800" b="1" dirty="0" smtClean="0">
              <a:solidFill>
                <a:srgbClr val="FF0000"/>
              </a:solidFill>
            </a:endParaRPr>
          </a:p>
        </p:txBody>
      </p:sp>
    </p:spTree>
    <p:extLst>
      <p:ext uri="{BB962C8B-B14F-4D97-AF65-F5344CB8AC3E}">
        <p14:creationId xmlns:p14="http://schemas.microsoft.com/office/powerpoint/2010/main" val="1095629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Precipitation</a:t>
            </a:r>
            <a:endParaRPr lang="en-US" sz="4000" b="1" dirty="0"/>
          </a:p>
        </p:txBody>
      </p:sp>
      <p:sp>
        <p:nvSpPr>
          <p:cNvPr id="5" name="TextBox 4"/>
          <p:cNvSpPr txBox="1"/>
          <p:nvPr/>
        </p:nvSpPr>
        <p:spPr>
          <a:xfrm>
            <a:off x="19878" y="1997043"/>
            <a:ext cx="5618922"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Hail </a:t>
            </a:r>
            <a:r>
              <a:rPr lang="en-US" sz="2800" b="1" dirty="0">
                <a:solidFill>
                  <a:srgbClr val="FF0000"/>
                </a:solidFill>
              </a:rPr>
              <a:t>can be pea sized, or it can grow as large as five inches in diameter, larger than a softball</a:t>
            </a:r>
            <a:r>
              <a:rPr lang="en-US" sz="2800" b="1" dirty="0" smtClean="0">
                <a:solidFill>
                  <a:srgbClr val="FF0000"/>
                </a:solidFill>
              </a:rPr>
              <a:t>.</a:t>
            </a: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a:solidFill>
                  <a:srgbClr val="FF0000"/>
                </a:solidFill>
              </a:rPr>
              <a:t>Snow is precipitation in the form of ice </a:t>
            </a:r>
            <a:r>
              <a:rPr lang="en-US" sz="2800" b="1" dirty="0" smtClean="0">
                <a:solidFill>
                  <a:srgbClr val="FF0000"/>
                </a:solidFill>
              </a:rPr>
              <a:t>crystals.</a:t>
            </a:r>
          </a:p>
        </p:txBody>
      </p:sp>
    </p:spTree>
    <p:extLst>
      <p:ext uri="{BB962C8B-B14F-4D97-AF65-F5344CB8AC3E}">
        <p14:creationId xmlns:p14="http://schemas.microsoft.com/office/powerpoint/2010/main" val="2889678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Precipitation</a:t>
            </a:r>
            <a:endParaRPr lang="en-US" sz="4000" b="1" dirty="0"/>
          </a:p>
        </p:txBody>
      </p:sp>
      <p:sp>
        <p:nvSpPr>
          <p:cNvPr id="5" name="TextBox 4"/>
          <p:cNvSpPr txBox="1"/>
          <p:nvPr/>
        </p:nvSpPr>
        <p:spPr>
          <a:xfrm>
            <a:off x="19878" y="1416494"/>
            <a:ext cx="5618922"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Precipitation in any form poses a threat to safety of flight. </a:t>
            </a:r>
            <a:endParaRPr lang="en-US" sz="2800" b="1" dirty="0" smtClean="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Often</a:t>
            </a:r>
            <a:r>
              <a:rPr lang="en-US" sz="2800" b="1" dirty="0">
                <a:solidFill>
                  <a:srgbClr val="FF0000"/>
                </a:solidFill>
              </a:rPr>
              <a:t>, precipitation is accompanied by low ceilings and reduced visibility. </a:t>
            </a:r>
            <a:endParaRPr lang="en-US" sz="2800" b="1" dirty="0" smtClean="0">
              <a:solidFill>
                <a:srgbClr val="FF0000"/>
              </a:solidFill>
            </a:endParaRPr>
          </a:p>
        </p:txBody>
      </p:sp>
    </p:spTree>
    <p:extLst>
      <p:ext uri="{BB962C8B-B14F-4D97-AF65-F5344CB8AC3E}">
        <p14:creationId xmlns:p14="http://schemas.microsoft.com/office/powerpoint/2010/main" val="967036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Precipitation</a:t>
            </a:r>
            <a:endParaRPr lang="en-US" sz="4000" b="1" dirty="0"/>
          </a:p>
        </p:txBody>
      </p:sp>
      <p:sp>
        <p:nvSpPr>
          <p:cNvPr id="5" name="TextBox 4"/>
          <p:cNvSpPr txBox="1"/>
          <p:nvPr/>
        </p:nvSpPr>
        <p:spPr>
          <a:xfrm>
            <a:off x="19878" y="1416494"/>
            <a:ext cx="5618922" cy="440101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Aircraft </a:t>
            </a:r>
            <a:r>
              <a:rPr lang="en-US" sz="2800" b="1" dirty="0">
                <a:solidFill>
                  <a:srgbClr val="FF0000"/>
                </a:solidFill>
              </a:rPr>
              <a:t>that have ice, snow, or frost on their surfaces must be carefully cleaned prior to beginning a flight because of the possible airflow disruption and loss of lift</a:t>
            </a:r>
            <a:r>
              <a:rPr lang="en-US" sz="2800" b="1" dirty="0" smtClean="0">
                <a:solidFill>
                  <a:srgbClr val="FF0000"/>
                </a:solidFill>
              </a:rPr>
              <a:t>.</a:t>
            </a:r>
          </a:p>
          <a:p>
            <a:pPr marL="342242" indent="-342242">
              <a:buFont typeface="Arial" pitchFamily="34" charset="0"/>
              <a:buChar char="•"/>
            </a:pPr>
            <a:r>
              <a:rPr lang="en-US" sz="2800" b="1" dirty="0" smtClean="0">
                <a:solidFill>
                  <a:srgbClr val="FF0000"/>
                </a:solidFill>
              </a:rPr>
              <a:t> </a:t>
            </a:r>
          </a:p>
          <a:p>
            <a:pPr marL="342242" indent="-342242">
              <a:buFont typeface="Arial" pitchFamily="34" charset="0"/>
              <a:buChar char="•"/>
            </a:pPr>
            <a:r>
              <a:rPr lang="en-US" sz="2800" b="1" dirty="0" smtClean="0">
                <a:solidFill>
                  <a:srgbClr val="FF0000"/>
                </a:solidFill>
              </a:rPr>
              <a:t>Rain </a:t>
            </a:r>
            <a:r>
              <a:rPr lang="en-US" sz="2800" b="1" dirty="0">
                <a:solidFill>
                  <a:srgbClr val="FF0000"/>
                </a:solidFill>
              </a:rPr>
              <a:t>can contribute to water in the fuel tanks</a:t>
            </a:r>
            <a:r>
              <a:rPr lang="en-US" sz="2800" b="1" dirty="0" smtClean="0">
                <a:solidFill>
                  <a:srgbClr val="FF0000"/>
                </a:solidFill>
              </a:rPr>
              <a:t>.</a:t>
            </a:r>
          </a:p>
        </p:txBody>
      </p:sp>
    </p:spTree>
    <p:extLst>
      <p:ext uri="{BB962C8B-B14F-4D97-AF65-F5344CB8AC3E}">
        <p14:creationId xmlns:p14="http://schemas.microsoft.com/office/powerpoint/2010/main" val="4034385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Chapter Summary</a:t>
            </a:r>
            <a:endParaRPr lang="en-US" sz="4000" b="1" dirty="0"/>
          </a:p>
        </p:txBody>
      </p:sp>
      <p:sp>
        <p:nvSpPr>
          <p:cNvPr id="5" name="TextBox 4"/>
          <p:cNvSpPr txBox="1"/>
          <p:nvPr/>
        </p:nvSpPr>
        <p:spPr>
          <a:xfrm>
            <a:off x="0" y="1143000"/>
            <a:ext cx="9144000"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Knowledge of the atmosphere and the forces acting within it to create weather is essential to understand how weather affects a flight.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By </a:t>
            </a:r>
            <a:r>
              <a:rPr lang="en-US" sz="2800" b="1" dirty="0">
                <a:solidFill>
                  <a:srgbClr val="FF0000"/>
                </a:solidFill>
              </a:rPr>
              <a:t>understanding basic weather theories, a pilot can make sound decisions during flight planning after receiving weather briefings.</a:t>
            </a:r>
            <a:endParaRPr lang="en-US" sz="2800" b="1" dirty="0" smtClean="0">
              <a:solidFill>
                <a:srgbClr val="FF0000"/>
              </a:solidFill>
            </a:endParaRPr>
          </a:p>
        </p:txBody>
      </p:sp>
      <p:pic>
        <p:nvPicPr>
          <p:cNvPr id="16386" name="Picture 2" descr="http://4.bp.blogspot.com/-ZmBNlYx_F1c/UK3wIXmyV4I/AAAAAAAAHyw/Ey2CVTQ_XSU/s1600/boeing-aircraft-take-of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8769" y="4732543"/>
            <a:ext cx="3755231" cy="211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782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9" y="1752611"/>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56466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12265</TotalTime>
  <Words>3623</Words>
  <Application>Microsoft Office PowerPoint</Application>
  <PresentationFormat>On-screen Show (4:3)</PresentationFormat>
  <Paragraphs>446</Paragraphs>
  <Slides>95</Slides>
  <Notes>8</Notes>
  <HiddenSlides>0</HiddenSlides>
  <MMClips>0</MMClips>
  <ScaleCrop>false</ScaleCrop>
  <HeadingPairs>
    <vt:vector size="4" baseType="variant">
      <vt:variant>
        <vt:lpstr>Theme</vt:lpstr>
      </vt:variant>
      <vt:variant>
        <vt:i4>11</vt:i4>
      </vt:variant>
      <vt:variant>
        <vt:lpstr>Slide Titles</vt:lpstr>
      </vt:variant>
      <vt:variant>
        <vt:i4>95</vt:i4>
      </vt:variant>
    </vt:vector>
  </HeadingPairs>
  <TitlesOfParts>
    <vt:vector size="106" baseType="lpstr">
      <vt:lpstr>1_Office Theme</vt:lpstr>
      <vt:lpstr>6_Office Theme</vt:lpstr>
      <vt:lpstr>CurriculumTemplate</vt:lpstr>
      <vt:lpstr>1_Custom Design</vt:lpstr>
      <vt:lpstr>2_Custom Design</vt:lpstr>
      <vt:lpstr>PowerPointTemplateAE_2009_1217_NEW NEW Template</vt:lpstr>
      <vt:lpstr>3_Custom Design</vt:lpstr>
      <vt:lpstr>4_Custom Design</vt:lpstr>
      <vt:lpstr>5_Custom Design</vt:lpstr>
      <vt:lpstr>2_Office Theme</vt:lpstr>
      <vt:lpstr>3_Office Theme</vt:lpstr>
      <vt:lpstr>Warm-Up – 5/13 – 10 minutes</vt:lpstr>
      <vt:lpstr>Questions / Comments</vt:lpstr>
      <vt:lpstr>Warm-Up – 5/13 – 10 minutes</vt:lpstr>
      <vt:lpstr>Performance Charts</vt:lpstr>
      <vt:lpstr>Warm-Up – 5/13 – 10 minutes</vt:lpstr>
      <vt:lpstr>Takeoff Charts</vt:lpstr>
      <vt:lpstr>Warm-Up – 5/13 – 10 minutes</vt:lpstr>
      <vt:lpstr>Landing Charts</vt:lpstr>
      <vt:lpstr>Warm-Up – 5/13 – 10 minutes</vt:lpstr>
      <vt:lpstr>Crosswind and Headwind Component </vt:lpstr>
      <vt:lpstr>Warm-Up – 5/13 – 10 minutes</vt:lpstr>
      <vt:lpstr>Landing Performance</vt:lpstr>
      <vt:lpstr>Questions / Comments</vt:lpstr>
      <vt:lpstr>THIS DAY IN AVIATION</vt:lpstr>
      <vt:lpstr>THIS DAY IN AVIATION</vt:lpstr>
      <vt:lpstr>THIS DAY IN AVIATION</vt:lpstr>
      <vt:lpstr>THIS DAY IN AVIATION</vt:lpstr>
      <vt:lpstr>Questions / Comments</vt:lpstr>
      <vt:lpstr>PowerPoint Presentation</vt:lpstr>
      <vt:lpstr>Questions / Comments</vt:lpstr>
      <vt:lpstr>PowerPoint Presentation</vt:lpstr>
      <vt:lpstr>Today’s Mission Requirements</vt:lpstr>
      <vt:lpstr>Introduction</vt:lpstr>
      <vt:lpstr>Introduction</vt:lpstr>
      <vt:lpstr>Introduction</vt:lpstr>
      <vt:lpstr>Introduction</vt:lpstr>
      <vt:lpstr>Atmosphere</vt:lpstr>
      <vt:lpstr>Measurement of Atmosphere Pressure</vt:lpstr>
      <vt:lpstr>Measurement of Atmosphere Pressure</vt:lpstr>
      <vt:lpstr>Measurement of Atmosphere Pressure</vt:lpstr>
      <vt:lpstr>Measurement of Atmosphere Pressure</vt:lpstr>
      <vt:lpstr>Altitude and Atmospheric Pressure</vt:lpstr>
      <vt:lpstr>Altitude and Atmospheric Pressure</vt:lpstr>
      <vt:lpstr>Altitude and Atmospheric Pressure</vt:lpstr>
      <vt:lpstr>Altitude and Flight</vt:lpstr>
      <vt:lpstr>PowerPoint Presentation</vt:lpstr>
      <vt:lpstr>Altitude and Flight</vt:lpstr>
      <vt:lpstr>Altitude and the Human Body</vt:lpstr>
      <vt:lpstr>PowerPoint Presentation</vt:lpstr>
      <vt:lpstr>Altitude and the Human Body</vt:lpstr>
      <vt:lpstr>Altitude and the Human Body</vt:lpstr>
      <vt:lpstr>Wind and Currents</vt:lpstr>
      <vt:lpstr>Wind Patterns</vt:lpstr>
      <vt:lpstr>Wind Patterns</vt:lpstr>
      <vt:lpstr>Wind Patterns</vt:lpstr>
      <vt:lpstr>Wind Patterns</vt:lpstr>
      <vt:lpstr>Wind Patterns</vt:lpstr>
      <vt:lpstr>Convective Currents</vt:lpstr>
      <vt:lpstr>Convective Currents</vt:lpstr>
      <vt:lpstr>Convective Currents</vt:lpstr>
      <vt:lpstr>Convective Currents</vt:lpstr>
      <vt:lpstr>Convective Currents</vt:lpstr>
      <vt:lpstr>Convective Currents</vt:lpstr>
      <vt:lpstr>Convective Currents</vt:lpstr>
      <vt:lpstr>Convective Currents</vt:lpstr>
      <vt:lpstr>Questions / Comments</vt:lpstr>
      <vt:lpstr>Obstructions on Wind</vt:lpstr>
      <vt:lpstr>Obstructions on Wind</vt:lpstr>
      <vt:lpstr>Low Level Wind Shear</vt:lpstr>
      <vt:lpstr>Low Level Wind Shear</vt:lpstr>
      <vt:lpstr>Low Level Wind Shear</vt:lpstr>
      <vt:lpstr>Temperature/Dew Point Relationship</vt:lpstr>
      <vt:lpstr>Methods by Which Air Reaches the Saturation Point</vt:lpstr>
      <vt:lpstr>Fog</vt:lpstr>
      <vt:lpstr>Fog</vt:lpstr>
      <vt:lpstr>Fog</vt:lpstr>
      <vt:lpstr>Fog</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Clouds</vt:lpstr>
      <vt:lpstr>Ceiling</vt:lpstr>
      <vt:lpstr>Visibility</vt:lpstr>
      <vt:lpstr>Precipitation</vt:lpstr>
      <vt:lpstr>Precipitation</vt:lpstr>
      <vt:lpstr>Precipitation</vt:lpstr>
      <vt:lpstr>Precipitation</vt:lpstr>
      <vt:lpstr>Precipitation</vt:lpstr>
      <vt:lpstr>Precipitation</vt:lpstr>
      <vt:lpstr>Chapter Summary</vt:lpstr>
      <vt:lpstr>Questions /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684</cp:revision>
  <cp:lastPrinted>2013-10-17T15:17:33Z</cp:lastPrinted>
  <dcterms:created xsi:type="dcterms:W3CDTF">2011-08-16T23:18:18Z</dcterms:created>
  <dcterms:modified xsi:type="dcterms:W3CDTF">2014-05-13T15:07:40Z</dcterms:modified>
</cp:coreProperties>
</file>