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04" r:id="rId10"/>
    <p:sldMasterId id="2147484476" r:id="rId11"/>
    <p:sldMasterId id="2147484488" r:id="rId12"/>
  </p:sldMasterIdLst>
  <p:notesMasterIdLst>
    <p:notesMasterId r:id="rId45"/>
  </p:notesMasterIdLst>
  <p:handoutMasterIdLst>
    <p:handoutMasterId r:id="rId46"/>
  </p:handoutMasterIdLst>
  <p:sldIdLst>
    <p:sldId id="1711" r:id="rId13"/>
    <p:sldId id="399" r:id="rId14"/>
    <p:sldId id="2012" r:id="rId15"/>
    <p:sldId id="2007" r:id="rId16"/>
    <p:sldId id="2014" r:id="rId17"/>
    <p:sldId id="2009" r:id="rId18"/>
    <p:sldId id="2015" r:id="rId19"/>
    <p:sldId id="2010" r:id="rId20"/>
    <p:sldId id="2016" r:id="rId21"/>
    <p:sldId id="2011" r:id="rId22"/>
    <p:sldId id="1052" r:id="rId23"/>
    <p:sldId id="2044" r:id="rId24"/>
    <p:sldId id="2045" r:id="rId25"/>
    <p:sldId id="2046" r:id="rId26"/>
    <p:sldId id="2047" r:id="rId27"/>
    <p:sldId id="2048" r:id="rId28"/>
    <p:sldId id="1618" r:id="rId29"/>
    <p:sldId id="2050" r:id="rId30"/>
    <p:sldId id="2043" r:id="rId31"/>
    <p:sldId id="353" r:id="rId32"/>
    <p:sldId id="1265" r:id="rId33"/>
    <p:sldId id="1266" r:id="rId34"/>
    <p:sldId id="1988" r:id="rId35"/>
    <p:sldId id="1989" r:id="rId36"/>
    <p:sldId id="1990" r:id="rId37"/>
    <p:sldId id="1991" r:id="rId38"/>
    <p:sldId id="1992" r:id="rId39"/>
    <p:sldId id="1993" r:id="rId40"/>
    <p:sldId id="1994" r:id="rId41"/>
    <p:sldId id="1995" r:id="rId42"/>
    <p:sldId id="879" r:id="rId43"/>
    <p:sldId id="2049" r:id="rId44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896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34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69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324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852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25221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28624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33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4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0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144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1212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739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6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85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177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98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47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85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823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3613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86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59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49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84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31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05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245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633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843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191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58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33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0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55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0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mKFoBc3gXttinM&amp;tbnid=ag3RMdbd6jyG3M:&amp;ved=0CAYQjRw&amp;url=http://www.maximaphiles-francais.org/2010-Quelques-nouveautes&amp;ei=YO4oU7C_BaWa0AHL_ICIBA&amp;bvm=bv.62922401,d.dmQ&amp;psig=AFQjCNHeTiG1s3Rct81IdwN2eEzn5s_zJQ&amp;ust=13952777538125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uact=8&amp;docid=ThtarNRIjZdMaM&amp;tbnid=U_lyLpTZAsK2zM:&amp;ved=0CAYQjRw&amp;url=http://www.ctie.monash.edu.au/hargrave/delagrange.html&amp;ei=oe4oU7iiPJCh0gH6ioDwAw&amp;bvm=bv.62922401,d.dmQ&amp;psig=AFQjCNHeTiG1s3Rct81IdwN2eEzn5s_zJQ&amp;ust=1395277753812525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3LjqScS45IcXzM&amp;tbnid=KlHf5tHBZ9dCoM:&amp;ved=0CAYQjRw&amp;url=http://www.ctie.monash.edu.au/hargrave/fabre.html&amp;ei=3e4oU4vBA4ea0QGmloHQCg&amp;bvm=bv.62922401,d.dmQ&amp;psig=AFQjCNEr3iE8_jJPJAlu_-CxkPszZDaUWA&amp;ust=13952779010797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uact=8&amp;docid=3LjqScS45IcXzM&amp;tbnid=KlHf5tHBZ9dCoM:&amp;ved=0CAYQjRw&amp;url=http://www.ctie.monash.edu.au/hargrave/fabre.html&amp;ei=9O4oU6DFB4aM0AGrvoDIDQ&amp;bvm=bv.62922401,d.dmQ&amp;psig=AFQjCNEr3iE8_jJPJAlu_-CxkPszZDaUWA&amp;ust=1395277901079724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84ByFLlK48zaEM&amp;tbnid=uHjd6hxIVIIsWM:&amp;ved=0CAYQjRw&amp;url=http://history.nasa.gov/SP-4305/ch11.htm&amp;ei=MO8oU7L5EsTj0QGi1IGQBw&amp;bvm=bv.62922401,d.dmQ&amp;psig=AFQjCNHH_rZOEUdJ79P8vIkxzLpP_cpFGA&amp;ust=139527799295447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&amp;esrc=s&amp;frm=1&amp;source=images&amp;cd=&amp;cad=rja&amp;uact=8&amp;docid=Yac90ngmR_tiqM&amp;tbnid=SL3kZsgCeJYdTM:&amp;ved=0CAYQjRw&amp;url=http://history.nasa.gov/SP-4305/app-d.htm&amp;ei=Se8oU5HpDYKF0AGM94CQCQ&amp;bvm=bv.62922401,d.dmQ&amp;psig=AFQjCNHH_rZOEUdJ79P8vIkxzLpP_cpFGA&amp;ust=1395277992954479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com/url?sa=i&amp;rct=j&amp;q=&amp;esrc=s&amp;frm=1&amp;source=images&amp;cd=&amp;cad=rja&amp;uact=8&amp;docid=VdGIwWL7ItmcMM&amp;tbnid=XqrgaYLW4A_dGM:&amp;ved=0CAYQjRw&amp;url=http://www.militaryandpolicesupply.net/military-supply-catalog/military-accessories-military-medals-ribbons-pins-and-patches-patches-air-force/military-patch-15th-air-force&amp;ei=iu8oU5zwLYPJ0QHpi4CYAw&amp;bvm=bv.62922401,d.dmQ&amp;psig=AFQjCNEGNzKzgB9NqfZ1RV1OYgqvOAgGcQ&amp;ust=1395278085052744" TargetMode="External"/><Relationship Id="rId7" Type="http://schemas.openxmlformats.org/officeDocument/2006/relationships/hyperlink" Target="http://www.google.com/url?sa=i&amp;rct=j&amp;q=&amp;esrc=s&amp;frm=1&amp;source=images&amp;cd=&amp;cad=rja&amp;uact=8&amp;docid=2RF2rSQBcUf7-M&amp;tbnid=SI5rt3S1yNqeVM:&amp;ved=0CAYQjRw&amp;url=http://www.wwiivehicles.com/usa/aircraft/bomber/consolidated-b-24-liberator.asp&amp;ei=9e8oU8vqOsTI0AHc54GoAw&amp;bvm=bv.62922401,d.dmQ&amp;psig=AFQjCNEGNzKzgB9NqfZ1RV1OYgqvOAgGcQ&amp;ust=139527808505274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uact=8&amp;docid=VdGIwWL7ItmcMM&amp;tbnid=XqrgaYLW4A_dGM:&amp;ved=0CAYQjRw&amp;url=http://www.15thaf.org/49th_bw/484th_bg/Crews/825/Watts.htm&amp;ei=xu8oU7LIM-Xl0QHp54DoBw&amp;bvm=bv.62922401,d.dmQ&amp;psig=AFQjCNEGNzKzgB9NqfZ1RV1OYgqvOAgGcQ&amp;ust=1395278085052744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Any </a:t>
            </a:r>
            <a:r>
              <a:rPr lang="en-US" altLang="en-US" sz="2500" b="1" dirty="0">
                <a:solidFill>
                  <a:schemeClr val="tx1"/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tx1"/>
                </a:solidFill>
              </a:rPr>
              <a:t>downsloping</a:t>
            </a:r>
            <a:r>
              <a:rPr lang="en-US" altLang="en-US" sz="2500" b="1" dirty="0">
                <a:solidFill>
                  <a:schemeClr val="tx1"/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4"/>
            <a:ext cx="480060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err="1">
                <a:solidFill>
                  <a:srgbClr val="FF0000"/>
                </a:solidFill>
              </a:rPr>
              <a:t>downsloping</a:t>
            </a:r>
            <a:r>
              <a:rPr lang="en-US" sz="2800" b="1" dirty="0">
                <a:solidFill>
                  <a:srgbClr val="FF0000"/>
                </a:solidFill>
              </a:rPr>
              <a:t> runway aids in acceleration on takeoff resulting in shorter takeoff distances.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opposite is true when landing, as landing on a </a:t>
            </a:r>
            <a:r>
              <a:rPr lang="en-US" sz="2800" b="1" dirty="0" err="1">
                <a:solidFill>
                  <a:srgbClr val="FF0000"/>
                </a:solidFill>
              </a:rPr>
              <a:t>downsloping</a:t>
            </a:r>
            <a:r>
              <a:rPr lang="en-US" sz="2800" b="1" dirty="0">
                <a:solidFill>
                  <a:srgbClr val="FF0000"/>
                </a:solidFill>
              </a:rPr>
              <a:t> runway increases landing distances. </a:t>
            </a:r>
          </a:p>
        </p:txBody>
      </p:sp>
      <p:pic>
        <p:nvPicPr>
          <p:cNvPr id="6" name="Picture 2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2188"/>
            <a:ext cx="4343400" cy="6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1843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William Samuel Henson (1805-1888) receives the patent and publishes in London his design for an Aerial Steam Carriage.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This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is the first reasoned, formulated, and detailed design for a propeller-driven aircraft.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599719" cy="275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08264"/>
            <a:ext cx="3704703" cy="22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4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1908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Leon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Delagrange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makes the first passenger flight, taking Farman aboard his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Voisin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biplane at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Issy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-les-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Moulieaux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 descr="http://www.maximaphiles-francais.org/IMG/jpg/delagran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60" y="1981200"/>
            <a:ext cx="41201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tie.monash.edu.au/hargrave/images/delagrange_1_1908_7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6" y="4419600"/>
            <a:ext cx="3680597" cy="23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47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1910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The first flight of Henri Fabre's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Hydroavion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the first powered seaplane in the world, takes place at La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Mède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harbor,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Martigues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France.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hydroplane flies for about 1,600 ft. at the maximum height of 7 ft.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 descr="http://www.ctie.monash.edu.au/hargrave/images/fabre_06_1500_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704311" cy="2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tie.monash.edu.au/hargrave/images/fabre_02_1500_P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8109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1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486759"/>
          </a:xfrm>
        </p:spPr>
        <p:txBody>
          <a:bodyPr lIns="86367" tIns="49533" rIns="86367" bIns="49533" anchor="t">
            <a:normAutofit fontScale="85000" lnSpcReduction="2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1936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National Advisory Committee for Aeronautics (NACA) commences operational use of the newly constructed 8 foot high speed tunnel (8-Foot HST) at the Langley Memorial Aeronautical Laboratory, Langley, Virginia.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Built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as a companion to the full scale tunnel capable of simulated speeds of up to 118 mph, the new facility can test models and components to 577 mph (Mach 0.75).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 descr="http://history.nasa.gov/SP-4305/p314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705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istory.nasa.gov/SP-4305/p455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20" y="3962400"/>
            <a:ext cx="36766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91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2514959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28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1944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15th Air Force flew its first "1000-ton raid" striking targets in Italy.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 descr="http://www.militaryandpolicesupply.net/store/images/products/HFL101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15thaf.org/49th_bw/484th_bg/Crews/825/images/Watts%201%20-%20lar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10767"/>
            <a:ext cx="4457700" cy="33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www.wwiivehicles.com/usa/aircraft/bomber/consolidated-b-24-liberator-bomber/consolidated-b-24-liberator-bomber-15th-air-force-0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2619376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13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65891"/>
              </p:ext>
            </p:extLst>
          </p:nvPr>
        </p:nvGraphicFramePr>
        <p:xfrm>
          <a:off x="554728" y="657054"/>
          <a:ext cx="8078788" cy="484458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 10 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SCHOOL VISIT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 11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12 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12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Services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743200" y="390342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3075" y="-112387"/>
            <a:ext cx="51221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March / April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91200" y="10668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(8 weeks – May 24)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4334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10 – Aircraft Performance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8" y="1219205"/>
            <a:ext cx="3909737" cy="50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factors that affect aircraft performance.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how aircraft weight, atmospheric conditions, runway environment, and the fundamental physical laws governing the forces can affect aircraft performance. 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1162"/>
            <a:ext cx="495300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Water on the runways reduces the friction between the tires and the ground, and can reduce braking effectiveness.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This is also true of braking effectiveness when runways are covered in 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57588"/>
            <a:ext cx="4249886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5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To help minimize dynamic hydroplaning, </a:t>
            </a:r>
            <a:r>
              <a:rPr lang="en-US" sz="2800" b="1" dirty="0">
                <a:solidFill>
                  <a:srgbClr val="FF0000"/>
                </a:solidFill>
              </a:rPr>
              <a:t>some runways are grooved to help drain off water; most runways are not.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81400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62234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224660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Landing at higher </a:t>
            </a:r>
            <a:r>
              <a:rPr lang="en-US" sz="2800" b="1" dirty="0"/>
              <a:t>than recommended touchdown </a:t>
            </a:r>
            <a:r>
              <a:rPr lang="en-US" sz="2800" b="1" dirty="0">
                <a:solidFill>
                  <a:srgbClr val="FF0000"/>
                </a:solidFill>
              </a:rPr>
              <a:t>speeds will expose the aircraft to a greater potential for hydroplaning.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And once hydroplaning starts, it can continue well below the minimum initial hydroplaning speed.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91001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63" y="3607003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95394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minimum takeoff distance is of primary interest in the operation of any aircraft.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048001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Depending on the aircraft characteristics</a:t>
            </a:r>
            <a:r>
              <a:rPr lang="en-US" sz="2800" b="1" dirty="0">
                <a:solidFill>
                  <a:srgbClr val="FF0000"/>
                </a:solidFill>
              </a:rPr>
              <a:t>, the lift-off speed will be anywhere from 1.05 to 1.25 times the stall speed or minimum control speed.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659238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effect of gross weight on takeoff distance is significant </a:t>
            </a:r>
            <a:r>
              <a:rPr lang="en-US" sz="2800" b="1" dirty="0"/>
              <a:t>and proper consideration of this item must be made </a:t>
            </a:r>
            <a:r>
              <a:rPr lang="en-US" sz="2800" b="1" dirty="0">
                <a:solidFill>
                  <a:srgbClr val="FF0000"/>
                </a:solidFill>
              </a:rPr>
              <a:t>in predicting the aircraft’s takeoff distance.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37081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Higher lift-off speed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Greater mass to accelerate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3. Increased retarding force (drag and ground friction)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3" y="3748244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the gross weight increases, a greater speed is necessary to produce the greater lift necessary to get the aircraft airborne.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70" y="32004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(8 weeks – May 24)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38323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Region of Reversed Command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87" y="2225618"/>
            <a:ext cx="4125414" cy="310838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majority of aircraft flying (climb, cruise, and maneuvers) is conducted in the region of normal command.</a:t>
            </a:r>
          </a:p>
        </p:txBody>
      </p:sp>
      <p:pic>
        <p:nvPicPr>
          <p:cNvPr id="4098" name="Picture 2" descr="http://aeromanual.com/wiki/images/7/7b/PHAK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1" y="2044490"/>
            <a:ext cx="46958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Any </a:t>
            </a:r>
            <a:r>
              <a:rPr lang="en-US" altLang="en-US" sz="2500" b="1" dirty="0">
                <a:solidFill>
                  <a:schemeClr val="tx1"/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49644"/>
            <a:ext cx="480060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runway surface encountered may be concrete, asphalt, gravel, dirt, or grass.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Any surface that is not hard and smooth will increase the ground roll during takeoff. </a:t>
            </a:r>
          </a:p>
        </p:txBody>
      </p:sp>
      <p:pic>
        <p:nvPicPr>
          <p:cNvPr id="3077" name="Picture 5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3" y="1552341"/>
            <a:ext cx="4000500" cy="56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4"/>
            <a:ext cx="4800600" cy="5262818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gradient or slope of the runway is the amount of change in runway height over the length of the runway.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 positive gradient indicates the runway height increases, and a negative gradient indicates the runway decreases in height. </a:t>
            </a:r>
          </a:p>
        </p:txBody>
      </p:sp>
      <p:pic>
        <p:nvPicPr>
          <p:cNvPr id="10242" name="Picture 2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2188"/>
            <a:ext cx="4343400" cy="6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tx1"/>
                </a:solidFill>
              </a:rPr>
              <a:t>downsloping</a:t>
            </a:r>
            <a:r>
              <a:rPr lang="en-US" altLang="en-US" sz="2500" b="1" dirty="0">
                <a:solidFill>
                  <a:schemeClr val="tx1"/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3/28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11146</TotalTime>
  <Words>1371</Words>
  <Application>Microsoft Office PowerPoint</Application>
  <PresentationFormat>On-screen Show (4:3)</PresentationFormat>
  <Paragraphs>232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1_PowerPointTemplateAE_2009_1217_NEW NEW Template</vt:lpstr>
      <vt:lpstr>9_Office Theme</vt:lpstr>
      <vt:lpstr>40_Office Theme</vt:lpstr>
      <vt:lpstr>Warm-Up – 3/28 – 10 minutes</vt:lpstr>
      <vt:lpstr>Questions / Comments</vt:lpstr>
      <vt:lpstr>Warm-Up – 3/28 – 10 minutes</vt:lpstr>
      <vt:lpstr>Region of Reversed Command</vt:lpstr>
      <vt:lpstr>Warm-Up – 3/28 – 10 minutes</vt:lpstr>
      <vt:lpstr>Runway Surface and Gradient</vt:lpstr>
      <vt:lpstr>Warm-Up – 3/28 – 10 minutes</vt:lpstr>
      <vt:lpstr>Runway Surface and Gradient</vt:lpstr>
      <vt:lpstr>Warm-Up – 3/28 – 10 minutes</vt:lpstr>
      <vt:lpstr>Runway Surface and Gradient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(8 weeks – May 24)</vt:lpstr>
      <vt:lpstr>Questions / Comments</vt:lpstr>
      <vt:lpstr>PowerPoint Presentation</vt:lpstr>
      <vt:lpstr>Today’s Mission Requirements</vt:lpstr>
      <vt:lpstr>Water on the Runway and Dynamic Hydroplaning</vt:lpstr>
      <vt:lpstr>Water on the Runway and Dynamic Hydroplaning</vt:lpstr>
      <vt:lpstr>Water on the Runway and Dynamic Hydroplaning</vt:lpstr>
      <vt:lpstr>Takeoff Performance</vt:lpstr>
      <vt:lpstr>Takeoff Performance</vt:lpstr>
      <vt:lpstr>Takeoff Performance</vt:lpstr>
      <vt:lpstr>Takeoff Performance</vt:lpstr>
      <vt:lpstr>Takeoff Performance</vt:lpstr>
      <vt:lpstr>Questions / Comments</vt:lpstr>
      <vt:lpstr>2nd Quarter Requirements (8 weeks – May 24)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644</cp:revision>
  <cp:lastPrinted>2013-10-17T15:17:33Z</cp:lastPrinted>
  <dcterms:created xsi:type="dcterms:W3CDTF">2011-08-16T23:18:18Z</dcterms:created>
  <dcterms:modified xsi:type="dcterms:W3CDTF">2017-03-28T00:42:14Z</dcterms:modified>
</cp:coreProperties>
</file>