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16" r:id="rId2"/>
    <p:sldMasterId id="2147483924" r:id="rId3"/>
    <p:sldMasterId id="2147483936" r:id="rId4"/>
    <p:sldMasterId id="2147484008" r:id="rId5"/>
    <p:sldMasterId id="2147484020" r:id="rId6"/>
    <p:sldMasterId id="2147484032" r:id="rId7"/>
    <p:sldMasterId id="2147484068" r:id="rId8"/>
    <p:sldMasterId id="2147484128" r:id="rId9"/>
    <p:sldMasterId id="2147484380" r:id="rId10"/>
    <p:sldMasterId id="2147484404" r:id="rId11"/>
    <p:sldMasterId id="2147484416" r:id="rId12"/>
    <p:sldMasterId id="2147484428" r:id="rId13"/>
    <p:sldMasterId id="2147484440" r:id="rId14"/>
  </p:sldMasterIdLst>
  <p:notesMasterIdLst>
    <p:notesMasterId r:id="rId56"/>
  </p:notesMasterIdLst>
  <p:handoutMasterIdLst>
    <p:handoutMasterId r:id="rId57"/>
  </p:handoutMasterIdLst>
  <p:sldIdLst>
    <p:sldId id="1711" r:id="rId15"/>
    <p:sldId id="399" r:id="rId16"/>
    <p:sldId id="1889" r:id="rId17"/>
    <p:sldId id="1883" r:id="rId18"/>
    <p:sldId id="1890" r:id="rId19"/>
    <p:sldId id="1884" r:id="rId20"/>
    <p:sldId id="1885" r:id="rId21"/>
    <p:sldId id="1886" r:id="rId22"/>
    <p:sldId id="1891" r:id="rId23"/>
    <p:sldId id="1887" r:id="rId24"/>
    <p:sldId id="1892" r:id="rId25"/>
    <p:sldId id="1895" r:id="rId26"/>
    <p:sldId id="1896" r:id="rId27"/>
    <p:sldId id="1897" r:id="rId28"/>
    <p:sldId id="1893" r:id="rId29"/>
    <p:sldId id="1888" r:id="rId30"/>
    <p:sldId id="1052" r:id="rId31"/>
    <p:sldId id="1928" r:id="rId32"/>
    <p:sldId id="1929" r:id="rId33"/>
    <p:sldId id="1930" r:id="rId34"/>
    <p:sldId id="1931" r:id="rId35"/>
    <p:sldId id="1932" r:id="rId36"/>
    <p:sldId id="1618" r:id="rId37"/>
    <p:sldId id="1924" r:id="rId38"/>
    <p:sldId id="1925" r:id="rId39"/>
    <p:sldId id="1926" r:id="rId40"/>
    <p:sldId id="353" r:id="rId41"/>
    <p:sldId id="1927" r:id="rId42"/>
    <p:sldId id="1265" r:id="rId43"/>
    <p:sldId id="1266" r:id="rId44"/>
    <p:sldId id="1774" r:id="rId45"/>
    <p:sldId id="1874" r:id="rId46"/>
    <p:sldId id="1875" r:id="rId47"/>
    <p:sldId id="1876" r:id="rId48"/>
    <p:sldId id="1877" r:id="rId49"/>
    <p:sldId id="1878" r:id="rId50"/>
    <p:sldId id="1879" r:id="rId51"/>
    <p:sldId id="1880" r:id="rId52"/>
    <p:sldId id="1881" r:id="rId53"/>
    <p:sldId id="879" r:id="rId54"/>
    <p:sldId id="1918" r:id="rId55"/>
  </p:sldIdLst>
  <p:sldSz cx="9144000" cy="6858000" type="screen4x3"/>
  <p:notesSz cx="6858000" cy="9144000"/>
  <p:defaultTextStyle>
    <a:defPPr>
      <a:defRPr lang="en-US"/>
    </a:defPPr>
    <a:lvl1pPr marL="0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7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573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870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155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43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735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019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30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17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0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viewProps" Target="view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0881-0AC7-433B-AFD4-39F3ADAC4EE5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E71-27F6-492E-A795-8CF2C8A9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7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573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870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155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43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735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019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30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022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25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123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8617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9644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5082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3256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026019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428978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827" indent="0" algn="ctr">
              <a:buNone/>
              <a:defRPr/>
            </a:lvl2pPr>
            <a:lvl3pPr marL="641661" indent="0" algn="ctr">
              <a:buNone/>
              <a:defRPr/>
            </a:lvl3pPr>
            <a:lvl4pPr marL="962495" indent="0" algn="ctr">
              <a:buNone/>
              <a:defRPr/>
            </a:lvl4pPr>
            <a:lvl5pPr marL="1283329" indent="0" algn="ctr">
              <a:buNone/>
              <a:defRPr/>
            </a:lvl5pPr>
            <a:lvl6pPr marL="1604166" indent="0" algn="ctr">
              <a:buNone/>
              <a:defRPr/>
            </a:lvl6pPr>
            <a:lvl7pPr marL="1924994" indent="0" algn="ctr">
              <a:buNone/>
              <a:defRPr/>
            </a:lvl7pPr>
            <a:lvl8pPr marL="2245831" indent="0" algn="ctr">
              <a:buNone/>
              <a:defRPr/>
            </a:lvl8pPr>
            <a:lvl9pPr marL="256666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24" indent="0" algn="ctr">
              <a:buNone/>
              <a:defRPr/>
            </a:lvl2pPr>
            <a:lvl3pPr marL="642651" indent="0" algn="ctr">
              <a:buNone/>
              <a:defRPr/>
            </a:lvl3pPr>
            <a:lvl4pPr marL="963975" indent="0" algn="ctr">
              <a:buNone/>
              <a:defRPr/>
            </a:lvl4pPr>
            <a:lvl5pPr marL="1285302" indent="0" algn="ctr">
              <a:buNone/>
              <a:defRPr/>
            </a:lvl5pPr>
            <a:lvl6pPr marL="1606628" indent="0" algn="ctr">
              <a:buNone/>
              <a:defRPr/>
            </a:lvl6pPr>
            <a:lvl7pPr marL="1927954" indent="0" algn="ctr">
              <a:buNone/>
              <a:defRPr/>
            </a:lvl7pPr>
            <a:lvl8pPr marL="2249281" indent="0" algn="ctr">
              <a:buNone/>
              <a:defRPr/>
            </a:lvl8pPr>
            <a:lvl9pPr marL="25706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8042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253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24" indent="0">
              <a:buNone/>
              <a:defRPr sz="1300"/>
            </a:lvl2pPr>
            <a:lvl3pPr marL="642651" indent="0">
              <a:buNone/>
              <a:defRPr sz="1100"/>
            </a:lvl3pPr>
            <a:lvl4pPr marL="963975" indent="0">
              <a:buNone/>
              <a:defRPr sz="1000"/>
            </a:lvl4pPr>
            <a:lvl5pPr marL="1285302" indent="0">
              <a:buNone/>
              <a:defRPr sz="1000"/>
            </a:lvl5pPr>
            <a:lvl6pPr marL="1606628" indent="0">
              <a:buNone/>
              <a:defRPr sz="1000"/>
            </a:lvl6pPr>
            <a:lvl7pPr marL="1927954" indent="0">
              <a:buNone/>
              <a:defRPr sz="1000"/>
            </a:lvl7pPr>
            <a:lvl8pPr marL="2249281" indent="0">
              <a:buNone/>
              <a:defRPr sz="1000"/>
            </a:lvl8pPr>
            <a:lvl9pPr marL="25706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4913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378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589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915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0870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5" y="27348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7480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24" indent="0">
              <a:buNone/>
              <a:defRPr sz="2000"/>
            </a:lvl2pPr>
            <a:lvl3pPr marL="642651" indent="0">
              <a:buNone/>
              <a:defRPr sz="1700"/>
            </a:lvl3pPr>
            <a:lvl4pPr marL="963975" indent="0">
              <a:buNone/>
              <a:defRPr sz="1400"/>
            </a:lvl4pPr>
            <a:lvl5pPr marL="1285302" indent="0">
              <a:buNone/>
              <a:defRPr sz="1400"/>
            </a:lvl5pPr>
            <a:lvl6pPr marL="1606628" indent="0">
              <a:buNone/>
              <a:defRPr sz="1400"/>
            </a:lvl6pPr>
            <a:lvl7pPr marL="1927954" indent="0">
              <a:buNone/>
              <a:defRPr sz="1400"/>
            </a:lvl7pPr>
            <a:lvl8pPr marL="2249281" indent="0">
              <a:buNone/>
              <a:defRPr sz="1400"/>
            </a:lvl8pPr>
            <a:lvl9pPr marL="2570607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0394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9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126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10" indent="0" algn="ctr">
              <a:buNone/>
              <a:defRPr/>
            </a:lvl2pPr>
            <a:lvl3pPr marL="641826" indent="0" algn="ctr">
              <a:buNone/>
              <a:defRPr/>
            </a:lvl3pPr>
            <a:lvl4pPr marL="962741" indent="0" algn="ctr">
              <a:buNone/>
              <a:defRPr/>
            </a:lvl4pPr>
            <a:lvl5pPr marL="1283658" indent="0" algn="ctr">
              <a:buNone/>
              <a:defRPr/>
            </a:lvl5pPr>
            <a:lvl6pPr marL="1604576" indent="0" algn="ctr">
              <a:buNone/>
              <a:defRPr/>
            </a:lvl6pPr>
            <a:lvl7pPr marL="1925487" indent="0" algn="ctr">
              <a:buNone/>
              <a:defRPr/>
            </a:lvl7pPr>
            <a:lvl8pPr marL="2246406" indent="0" algn="ctr">
              <a:buNone/>
              <a:defRPr/>
            </a:lvl8pPr>
            <a:lvl9pPr marL="25673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158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625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10" indent="0">
              <a:buNone/>
              <a:defRPr sz="1300"/>
            </a:lvl2pPr>
            <a:lvl3pPr marL="641826" indent="0">
              <a:buNone/>
              <a:defRPr sz="1100"/>
            </a:lvl3pPr>
            <a:lvl4pPr marL="962741" indent="0">
              <a:buNone/>
              <a:defRPr sz="1000"/>
            </a:lvl4pPr>
            <a:lvl5pPr marL="1283658" indent="0">
              <a:buNone/>
              <a:defRPr sz="1000"/>
            </a:lvl5pPr>
            <a:lvl6pPr marL="1604576" indent="0">
              <a:buNone/>
              <a:defRPr sz="1000"/>
            </a:lvl6pPr>
            <a:lvl7pPr marL="1925487" indent="0">
              <a:buNone/>
              <a:defRPr sz="1000"/>
            </a:lvl7pPr>
            <a:lvl8pPr marL="2246406" indent="0">
              <a:buNone/>
              <a:defRPr sz="1000"/>
            </a:lvl8pPr>
            <a:lvl9pPr marL="25673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12663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621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766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576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1363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0" y="27350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2482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10" indent="0">
              <a:buNone/>
              <a:defRPr sz="2000"/>
            </a:lvl2pPr>
            <a:lvl3pPr marL="641826" indent="0">
              <a:buNone/>
              <a:defRPr sz="1700"/>
            </a:lvl3pPr>
            <a:lvl4pPr marL="962741" indent="0">
              <a:buNone/>
              <a:defRPr sz="1400"/>
            </a:lvl4pPr>
            <a:lvl5pPr marL="1283658" indent="0">
              <a:buNone/>
              <a:defRPr sz="1400"/>
            </a:lvl5pPr>
            <a:lvl6pPr marL="1604576" indent="0">
              <a:buNone/>
              <a:defRPr sz="1400"/>
            </a:lvl6pPr>
            <a:lvl7pPr marL="1925487" indent="0">
              <a:buNone/>
              <a:defRPr sz="1400"/>
            </a:lvl7pPr>
            <a:lvl8pPr marL="2246406" indent="0">
              <a:buNone/>
              <a:defRPr sz="1400"/>
            </a:lvl8pPr>
            <a:lvl9pPr marL="256731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25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91" indent="0" algn="ctr">
              <a:buNone/>
              <a:defRPr/>
            </a:lvl2pPr>
            <a:lvl3pPr marL="642585" indent="0" algn="ctr">
              <a:buNone/>
              <a:defRPr/>
            </a:lvl3pPr>
            <a:lvl4pPr marL="963876" indent="0" algn="ctr">
              <a:buNone/>
              <a:defRPr/>
            </a:lvl4pPr>
            <a:lvl5pPr marL="1285171" indent="0" algn="ctr">
              <a:buNone/>
              <a:defRPr/>
            </a:lvl5pPr>
            <a:lvl6pPr marL="1606464" indent="0" algn="ctr">
              <a:buNone/>
              <a:defRPr/>
            </a:lvl6pPr>
            <a:lvl7pPr marL="1927756" indent="0" algn="ctr">
              <a:buNone/>
              <a:defRPr/>
            </a:lvl7pPr>
            <a:lvl8pPr marL="2249051" indent="0" algn="ctr">
              <a:buNone/>
              <a:defRPr/>
            </a:lvl8pPr>
            <a:lvl9pPr marL="25703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68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982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294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6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52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88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9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6203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2652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21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13432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3213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9373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646"/>
            <a:ext cx="915069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>
            <a:extLst/>
          </a:lstStyle>
          <a:p>
            <a:pPr algn="ctr" defTabSz="914212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349" y="4952629"/>
            <a:ext cx="9147349" cy="1912069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372" y="4832896"/>
              <a:ext cx="7456628" cy="51842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914212">
                <a:defRPr/>
              </a:pPr>
              <a:endParaRPr lang="en-US">
                <a:solidFill>
                  <a:prstClr val="black"/>
                </a:solidFill>
                <a:sym typeface="Helvetica Light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 defTabSz="40740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 smtClean="0">
                <a:solidFill>
                  <a:srgbClr val="000000"/>
                </a:solidFill>
                <a:latin typeface="Helvetica Light" charset="0"/>
                <a:sym typeface="Helvetica Light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defTabSz="914212">
                <a:defRPr/>
              </a:pPr>
              <a:endParaRPr lang="en-US">
                <a:solidFill>
                  <a:prstClr val="white"/>
                </a:solidFill>
                <a:sym typeface="Helvetica Light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1" rIns="45711"/>
          <a:lstStyle>
            <a:lvl1pPr marL="0" marR="63995" indent="0" algn="r">
              <a:buNone/>
              <a:defRPr>
                <a:solidFill>
                  <a:schemeClr val="tx2"/>
                </a:solidFill>
              </a:defRPr>
            </a:lvl1pPr>
            <a:lvl2pPr marL="457106" indent="0" algn="ctr">
              <a:buNone/>
            </a:lvl2pPr>
            <a:lvl3pPr marL="914212" indent="0" algn="ctr">
              <a:buNone/>
            </a:lvl3pPr>
            <a:lvl4pPr marL="1371320" indent="0" algn="ctr">
              <a:buNone/>
            </a:lvl4pPr>
            <a:lvl5pPr marL="1828426" indent="0" algn="ctr">
              <a:buNone/>
            </a:lvl5pPr>
            <a:lvl6pPr marL="2285532" indent="0" algn="ctr">
              <a:buNone/>
            </a:lvl6pPr>
            <a:lvl7pPr marL="2742640" indent="0" algn="ctr">
              <a:buNone/>
            </a:lvl7pPr>
            <a:lvl8pPr marL="3199744" indent="0" algn="ctr">
              <a:buNone/>
            </a:lvl8pPr>
            <a:lvl9pPr marL="3656852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</a:defRPr>
            </a:lvl1pPr>
            <a:extLst/>
          </a:lstStyle>
          <a:p>
            <a:pPr>
              <a:defRPr/>
            </a:pPr>
            <a:fld id="{AE07349B-86B4-4E8B-9B6B-D20DCA878F5A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</a:defRPr>
            </a:lvl1pPr>
            <a:extLst/>
          </a:lstStyle>
          <a:p>
            <a:pPr>
              <a:defRPr/>
            </a:pPr>
            <a:fld id="{7E192DC3-D7EC-4494-AFFA-0374087A0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97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</a:defRPr>
            </a:lvl1pPr>
            <a:extLst/>
          </a:lstStyle>
          <a:p>
            <a:pPr>
              <a:defRPr/>
            </a:pPr>
            <a:fld id="{977E6DAE-426D-482E-A63B-A6DFA6B55F69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</a:defRPr>
            </a:lvl1pPr>
            <a:extLst/>
          </a:lstStyle>
          <a:p>
            <a:pPr>
              <a:defRPr/>
            </a:pPr>
            <a:fld id="{71B33F6F-DBB3-490F-9C4C-57EABD6C7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953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15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>
            <a:extLst/>
          </a:lstStyle>
          <a:p>
            <a:pPr defTabSz="914212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208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>
            <a:extLst/>
          </a:lstStyle>
          <a:p>
            <a:pPr defTabSz="914212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</a:defRPr>
            </a:lvl1pPr>
            <a:extLst/>
          </a:lstStyle>
          <a:p>
            <a:pPr>
              <a:defRPr/>
            </a:pPr>
            <a:fld id="{A29941EB-FC21-4097-9760-E0299B15BA1E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</a:defRPr>
            </a:lvl1pPr>
            <a:extLst/>
          </a:lstStyle>
          <a:p>
            <a:pPr>
              <a:defRPr/>
            </a:pPr>
            <a:fld id="{EEFED95E-76CC-4A25-87AF-77FB9EAE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49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</a:defRPr>
            </a:lvl1pPr>
            <a:extLst/>
          </a:lstStyle>
          <a:p>
            <a:pPr>
              <a:defRPr/>
            </a:pPr>
            <a:fld id="{F7039D6D-4BE3-4F4A-B4B7-F6119669C611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</a:defRPr>
            </a:lvl1pPr>
            <a:extLst/>
          </a:lstStyle>
          <a:p>
            <a:pPr>
              <a:defRPr/>
            </a:pPr>
            <a:fld id="{6D30F45F-0D39-4F32-BC4A-8EB19B6C4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55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43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43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8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8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</a:defRPr>
            </a:lvl1pPr>
            <a:extLst/>
          </a:lstStyle>
          <a:p>
            <a:pPr>
              <a:defRPr/>
            </a:pPr>
            <a:fld id="{5FFCF1CB-2B9F-4156-9DF5-DD43A6B5C35F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</a:defRPr>
            </a:lvl1pPr>
            <a:extLst/>
          </a:lstStyle>
          <a:p>
            <a:pPr>
              <a:defRPr/>
            </a:pPr>
            <a:fld id="{ADC678B7-E081-4C3D-BB7C-A237FEB1F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54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</a:defRPr>
            </a:lvl1pPr>
            <a:extLst/>
          </a:lstStyle>
          <a:p>
            <a:pPr>
              <a:defRPr/>
            </a:pPr>
            <a:fld id="{11D43539-75A6-4ED4-8541-A6AEC11D9F42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</a:defRPr>
            </a:lvl1pPr>
            <a:extLst/>
          </a:lstStyle>
          <a:p>
            <a:pPr>
              <a:defRPr/>
            </a:pPr>
            <a:fld id="{715C3417-B5BA-4F2B-B49A-156046C46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09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</a:defRPr>
            </a:lvl1pPr>
            <a:extLst/>
          </a:lstStyle>
          <a:p>
            <a:pPr>
              <a:defRPr/>
            </a:pPr>
            <a:fld id="{E6138BDE-B7E8-4B6D-BC9D-999C6026122F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</a:defRPr>
            </a:lvl1pPr>
            <a:extLst/>
          </a:lstStyle>
          <a:p>
            <a:pPr>
              <a:defRPr/>
            </a:pPr>
            <a:fld id="{E052F117-07C9-41F8-8BE0-BE805A7AF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79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91" indent="0">
              <a:buNone/>
              <a:defRPr sz="1300"/>
            </a:lvl2pPr>
            <a:lvl3pPr marL="642585" indent="0">
              <a:buNone/>
              <a:defRPr sz="1100"/>
            </a:lvl3pPr>
            <a:lvl4pPr marL="963876" indent="0">
              <a:buNone/>
              <a:defRPr sz="1000"/>
            </a:lvl4pPr>
            <a:lvl5pPr marL="1285171" indent="0">
              <a:buNone/>
              <a:defRPr sz="1000"/>
            </a:lvl5pPr>
            <a:lvl6pPr marL="1606464" indent="0">
              <a:buNone/>
              <a:defRPr sz="1000"/>
            </a:lvl6pPr>
            <a:lvl7pPr marL="1927756" indent="0">
              <a:buNone/>
              <a:defRPr sz="1000"/>
            </a:lvl7pPr>
            <a:lvl8pPr marL="2249051" indent="0">
              <a:buNone/>
              <a:defRPr sz="1000"/>
            </a:lvl8pPr>
            <a:lvl9pPr marL="2570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421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</a:defRPr>
            </a:lvl1pPr>
            <a:extLst/>
          </a:lstStyle>
          <a:p>
            <a:pPr>
              <a:defRPr/>
            </a:pPr>
            <a:fld id="{94D64953-0BC7-4E89-AE39-89347130EDE3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</a:defRPr>
            </a:lvl1pPr>
            <a:extLst/>
          </a:lstStyle>
          <a:p>
            <a:pPr>
              <a:defRPr/>
            </a:pPr>
            <a:fld id="{D79B5A5C-5420-43BB-81B7-BD7C40FDA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28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947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1" tIns="45711" rIns="91421" bIns="45711"/>
          <a:lstStyle>
            <a:extLst/>
          </a:lstStyle>
          <a:p>
            <a:pPr defTabSz="914212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21" tIns="45711" rIns="91421" bIns="45711"/>
          <a:lstStyle/>
          <a:p>
            <a:pPr algn="ctr" defTabSz="407403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>
            <a:extLst/>
          </a:lstStyle>
          <a:p>
            <a:pPr algn="ctr" defTabSz="914212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3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029" y="4988347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>
            <a:extLst/>
          </a:lstStyle>
          <a:p>
            <a:pPr defTabSz="914212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622" y="4988347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>
            <a:extLst/>
          </a:lstStyle>
          <a:p>
            <a:pPr defTabSz="914212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18284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</a:defRPr>
            </a:lvl1pPr>
            <a:extLst/>
          </a:lstStyle>
          <a:p>
            <a:pPr>
              <a:defRPr/>
            </a:pPr>
            <a:fld id="{67BAD099-0CA3-4CB1-B5A5-B64A83517817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</a:defRPr>
            </a:lvl1pPr>
            <a:extLst/>
          </a:lstStyle>
          <a:p>
            <a:pPr>
              <a:defRPr/>
            </a:pPr>
            <a:fld id="{CAB53455-4EC2-47FD-BE9B-3432602DD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45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</a:defRPr>
            </a:lvl1pPr>
            <a:extLst/>
          </a:lstStyle>
          <a:p>
            <a:pPr>
              <a:defRPr/>
            </a:pPr>
            <a:fld id="{A6B20689-109A-499F-9805-98A4A8774A26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</a:defRPr>
            </a:lvl1pPr>
            <a:extLst/>
          </a:lstStyle>
          <a:p>
            <a:pPr>
              <a:defRPr/>
            </a:pPr>
            <a:fld id="{CC010690-F46D-4D4E-9CF7-151B1BFC8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6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4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</a:defRPr>
            </a:lvl1pPr>
            <a:extLst/>
          </a:lstStyle>
          <a:p>
            <a:pPr>
              <a:defRPr/>
            </a:pPr>
            <a:fld id="{EB7916F9-D1A9-4D30-BD71-2B881635A4EB}" type="datetimeFigureOut">
              <a:rPr lang="en-US"/>
              <a:pPr>
                <a:defRPr/>
              </a:pPr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551" fontAlgn="base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</a:defRPr>
            </a:lvl1pPr>
            <a:extLst/>
          </a:lstStyle>
          <a:p>
            <a:pPr>
              <a:defRPr/>
            </a:pPr>
            <a:fld id="{BCD5688F-DE5F-4B97-AD1E-42D934AEC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103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3709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941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1842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106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865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97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77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934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07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072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741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62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4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82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7" y="27348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1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91" indent="0">
              <a:buNone/>
              <a:defRPr sz="2000"/>
            </a:lvl2pPr>
            <a:lvl3pPr marL="642585" indent="0">
              <a:buNone/>
              <a:defRPr sz="1700"/>
            </a:lvl3pPr>
            <a:lvl4pPr marL="963876" indent="0">
              <a:buNone/>
              <a:defRPr sz="1400"/>
            </a:lvl4pPr>
            <a:lvl5pPr marL="1285171" indent="0">
              <a:buNone/>
              <a:defRPr sz="1400"/>
            </a:lvl5pPr>
            <a:lvl6pPr marL="1606464" indent="0">
              <a:buNone/>
              <a:defRPr sz="1400"/>
            </a:lvl6pPr>
            <a:lvl7pPr marL="1927756" indent="0">
              <a:buNone/>
              <a:defRPr sz="1400"/>
            </a:lvl7pPr>
            <a:lvl8pPr marL="2249051" indent="0">
              <a:buNone/>
              <a:defRPr sz="1400"/>
            </a:lvl8pPr>
            <a:lvl9pPr marL="257034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259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1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1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827" indent="0">
              <a:buNone/>
              <a:defRPr sz="1300"/>
            </a:lvl2pPr>
            <a:lvl3pPr marL="641661" indent="0">
              <a:buNone/>
              <a:defRPr sz="1100"/>
            </a:lvl3pPr>
            <a:lvl4pPr marL="962495" indent="0">
              <a:buNone/>
              <a:defRPr sz="1000"/>
            </a:lvl4pPr>
            <a:lvl5pPr marL="1283329" indent="0">
              <a:buNone/>
              <a:defRPr sz="1000"/>
            </a:lvl5pPr>
            <a:lvl6pPr marL="1604166" indent="0">
              <a:buNone/>
              <a:defRPr sz="1000"/>
            </a:lvl6pPr>
            <a:lvl7pPr marL="1924994" indent="0">
              <a:buNone/>
              <a:defRPr sz="1000"/>
            </a:lvl7pPr>
            <a:lvl8pPr marL="2245831" indent="0">
              <a:buNone/>
              <a:defRPr sz="1000"/>
            </a:lvl8pPr>
            <a:lvl9pPr marL="25666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2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4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6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4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1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1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6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5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6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6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27" indent="0">
              <a:buNone/>
              <a:defRPr sz="1400" b="1"/>
            </a:lvl2pPr>
            <a:lvl3pPr marL="641661" indent="0">
              <a:buNone/>
              <a:defRPr sz="1300" b="1"/>
            </a:lvl3pPr>
            <a:lvl4pPr marL="962495" indent="0">
              <a:buNone/>
              <a:defRPr sz="1100" b="1"/>
            </a:lvl4pPr>
            <a:lvl5pPr marL="1283329" indent="0">
              <a:buNone/>
              <a:defRPr sz="1100" b="1"/>
            </a:lvl5pPr>
            <a:lvl6pPr marL="1604166" indent="0">
              <a:buNone/>
              <a:defRPr sz="1100" b="1"/>
            </a:lvl6pPr>
            <a:lvl7pPr marL="1924994" indent="0">
              <a:buNone/>
              <a:defRPr sz="1100" b="1"/>
            </a:lvl7pPr>
            <a:lvl8pPr marL="2245831" indent="0">
              <a:buNone/>
              <a:defRPr sz="1100" b="1"/>
            </a:lvl8pPr>
            <a:lvl9pPr marL="256666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27" indent="0">
              <a:buNone/>
              <a:defRPr sz="1400" b="1"/>
            </a:lvl2pPr>
            <a:lvl3pPr marL="641661" indent="0">
              <a:buNone/>
              <a:defRPr sz="1300" b="1"/>
            </a:lvl3pPr>
            <a:lvl4pPr marL="962495" indent="0">
              <a:buNone/>
              <a:defRPr sz="1100" b="1"/>
            </a:lvl4pPr>
            <a:lvl5pPr marL="1283329" indent="0">
              <a:buNone/>
              <a:defRPr sz="1100" b="1"/>
            </a:lvl5pPr>
            <a:lvl6pPr marL="1604166" indent="0">
              <a:buNone/>
              <a:defRPr sz="1100" b="1"/>
            </a:lvl6pPr>
            <a:lvl7pPr marL="1924994" indent="0">
              <a:buNone/>
              <a:defRPr sz="1100" b="1"/>
            </a:lvl7pPr>
            <a:lvl8pPr marL="2245831" indent="0">
              <a:buNone/>
              <a:defRPr sz="1100" b="1"/>
            </a:lvl8pPr>
            <a:lvl9pPr marL="256666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5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5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1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1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6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88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35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83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6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6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4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76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2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5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31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5" y="27351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827" indent="0">
              <a:buNone/>
              <a:defRPr sz="800"/>
            </a:lvl2pPr>
            <a:lvl3pPr marL="641661" indent="0">
              <a:buNone/>
              <a:defRPr sz="700"/>
            </a:lvl3pPr>
            <a:lvl4pPr marL="962495" indent="0">
              <a:buNone/>
              <a:defRPr sz="600"/>
            </a:lvl4pPr>
            <a:lvl5pPr marL="1283329" indent="0">
              <a:buNone/>
              <a:defRPr sz="600"/>
            </a:lvl5pPr>
            <a:lvl6pPr marL="1604166" indent="0">
              <a:buNone/>
              <a:defRPr sz="600"/>
            </a:lvl6pPr>
            <a:lvl7pPr marL="1924994" indent="0">
              <a:buNone/>
              <a:defRPr sz="600"/>
            </a:lvl7pPr>
            <a:lvl8pPr marL="2245831" indent="0">
              <a:buNone/>
              <a:defRPr sz="600"/>
            </a:lvl8pPr>
            <a:lvl9pPr marL="256666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843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07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23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5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4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30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5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47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7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827" indent="0">
              <a:buNone/>
              <a:defRPr sz="2000"/>
            </a:lvl2pPr>
            <a:lvl3pPr marL="641661" indent="0">
              <a:buNone/>
              <a:defRPr sz="1700"/>
            </a:lvl3pPr>
            <a:lvl4pPr marL="962495" indent="0">
              <a:buNone/>
              <a:defRPr sz="1400"/>
            </a:lvl4pPr>
            <a:lvl5pPr marL="1283329" indent="0">
              <a:buNone/>
              <a:defRPr sz="1400"/>
            </a:lvl5pPr>
            <a:lvl6pPr marL="1604166" indent="0">
              <a:buNone/>
              <a:defRPr sz="1400"/>
            </a:lvl6pPr>
            <a:lvl7pPr marL="1924994" indent="0">
              <a:buNone/>
              <a:defRPr sz="1400"/>
            </a:lvl7pPr>
            <a:lvl8pPr marL="2245831" indent="0">
              <a:buNone/>
              <a:defRPr sz="1400"/>
            </a:lvl8pPr>
            <a:lvl9pPr marL="2566661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827" indent="0">
              <a:buNone/>
              <a:defRPr sz="800"/>
            </a:lvl2pPr>
            <a:lvl3pPr marL="641661" indent="0">
              <a:buNone/>
              <a:defRPr sz="700"/>
            </a:lvl3pPr>
            <a:lvl4pPr marL="962495" indent="0">
              <a:buNone/>
              <a:defRPr sz="600"/>
            </a:lvl4pPr>
            <a:lvl5pPr marL="1283329" indent="0">
              <a:buNone/>
              <a:defRPr sz="600"/>
            </a:lvl5pPr>
            <a:lvl6pPr marL="1604166" indent="0">
              <a:buNone/>
              <a:defRPr sz="600"/>
            </a:lvl6pPr>
            <a:lvl7pPr marL="1924994" indent="0">
              <a:buNone/>
              <a:defRPr sz="600"/>
            </a:lvl7pPr>
            <a:lvl8pPr marL="2245831" indent="0">
              <a:buNone/>
              <a:defRPr sz="600"/>
            </a:lvl8pPr>
            <a:lvl9pPr marL="256666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794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814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702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54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422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008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421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669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2" tIns="35642" rIns="35642" bIns="3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7" y="194671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2" tIns="35642" rIns="35642" bIns="3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827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661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495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329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35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71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08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443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796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7633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466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298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129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827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66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495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329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166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994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583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666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1" tIns="35701" rIns="35701" bIns="3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7" y="194668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1" tIns="35701" rIns="35701" bIns="3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12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ctr" defTabSz="41058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58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58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58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58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324" algn="ctr" defTabSz="41058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651" algn="ctr" defTabSz="41058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975" algn="ctr" defTabSz="41058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302" algn="ctr" defTabSz="41058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770" indent="-267770" algn="l" defTabSz="41058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541" indent="-267770" algn="l" defTabSz="41058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315" indent="-267770" algn="l" defTabSz="41058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084" indent="-267770" algn="l" defTabSz="41058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8856" indent="-267770" algn="l" defTabSz="41058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183" indent="-267770" algn="l" defTabSz="41058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507" indent="-267770" algn="l" defTabSz="41058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833" indent="-267770" algn="l" defTabSz="41058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160" indent="-267770" algn="l" defTabSz="41058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24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51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75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02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628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954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281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607" algn="l" defTabSz="64265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2" y="194670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85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10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826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741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658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424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852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290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717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139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058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972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887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799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1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2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741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65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57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487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40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31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9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947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1" tIns="45711" rIns="91421" bIns="45711"/>
          <a:lstStyle>
            <a:extLst/>
          </a:lstStyle>
          <a:p>
            <a:pPr defTabSz="914212">
              <a:defRPr/>
            </a:pPr>
            <a:endParaRPr lang="en-US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3075" name="Freeform 11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21" tIns="45711" rIns="91421" bIns="45711"/>
          <a:lstStyle/>
          <a:p>
            <a:pPr algn="ctr" defTabSz="407403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1" tIns="45711" rIns="91421" bIns="45711" anchor="ctr"/>
          <a:lstStyle>
            <a:extLst/>
          </a:lstStyle>
          <a:p>
            <a:pPr algn="ctr" defTabSz="914212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3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91421" tIns="45711" rIns="91421" bIns="45711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647" y="1481212"/>
            <a:ext cx="8228707" cy="45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404" y="6408167"/>
            <a:ext cx="1919883" cy="365001"/>
          </a:xfrm>
          <a:prstGeom prst="rect">
            <a:avLst/>
          </a:prstGeom>
        </p:spPr>
        <p:txBody>
          <a:bodyPr vert="horz" lIns="91421" tIns="45711" rIns="91421" bIns="45711" anchor="b"/>
          <a:lstStyle>
            <a:lvl1pPr algn="l" defTabSz="914212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</a:defRPr>
            </a:lvl1pPr>
            <a:extLst/>
          </a:lstStyle>
          <a:p>
            <a:pPr>
              <a:defRPr/>
            </a:pPr>
            <a:fld id="{1C13CCF0-334B-48B6-80E5-FBD715C9C116}" type="datetimeFigureOut">
              <a:rPr lang="en-US">
                <a:sym typeface="Helvetica Light" charset="0"/>
              </a:rPr>
              <a:pPr>
                <a:defRPr/>
              </a:pPr>
              <a:t>3/12/2017</a:t>
            </a:fld>
            <a:endParaRPr lang="en-US">
              <a:sym typeface="Helvetica Light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12" y="6408167"/>
            <a:ext cx="2350740" cy="365001"/>
          </a:xfrm>
          <a:prstGeom prst="rect">
            <a:avLst/>
          </a:prstGeom>
        </p:spPr>
        <p:txBody>
          <a:bodyPr vert="horz" lIns="91421" tIns="45711" rIns="91421" bIns="45711" anchor="b"/>
          <a:lstStyle>
            <a:lvl1pPr algn="r" defTabSz="914212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/>
                </a:solidFill>
                <a:latin typeface="Lucida Sans Unicode"/>
              </a:defRPr>
            </a:lvl1pPr>
            <a:extLst/>
          </a:lstStyle>
          <a:p>
            <a:pPr>
              <a:defRPr/>
            </a:pPr>
            <a:endParaRPr lang="en-US">
              <a:sym typeface="Helvetica Light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87" y="6408167"/>
            <a:ext cx="366117" cy="365001"/>
          </a:xfrm>
          <a:prstGeom prst="rect">
            <a:avLst/>
          </a:prstGeom>
        </p:spPr>
        <p:txBody>
          <a:bodyPr vert="horz" lIns="91421" tIns="45711" rIns="91421" bIns="45711" anchor="b"/>
          <a:lstStyle>
            <a:lvl1pPr algn="r" defTabSz="914212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prstClr val="black"/>
                </a:solidFill>
                <a:latin typeface="Lucida Sans Unicode"/>
              </a:defRPr>
            </a:lvl1pPr>
            <a:extLst/>
          </a:lstStyle>
          <a:p>
            <a:pPr>
              <a:defRPr/>
            </a:pPr>
            <a:fld id="{70157128-E86D-409F-B9A5-711C30EE9273}" type="slidenum">
              <a:rPr lang="en-US">
                <a:sym typeface="Helvetica Light" charset="0"/>
              </a:rPr>
              <a:pPr>
                <a:defRPr/>
              </a:pPr>
              <a:t>‹#›</a:t>
            </a:fld>
            <a:endParaRPr lang="en-US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321407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642816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964224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285631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3872" indent="-254487" algn="l" rtl="0" eaLnBrk="0" fontAlgn="base" hangingPunct="0">
        <a:spcBef>
          <a:spcPts val="404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591" indent="-226583" algn="l" rtl="0" eaLnBrk="0" fontAlgn="base" hangingPunct="0">
        <a:spcBef>
          <a:spcPts val="326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336" indent="-226583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0727" indent="-226583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542" indent="-226583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872" indent="-228552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426" indent="-228552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6980" indent="-228552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532" indent="-228552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3/12/2017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8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7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79" y="194668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291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585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876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171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743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486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233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0974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8719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013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303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597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890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9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85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7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7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46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75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05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34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12" indent="-22848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80" indent="-22848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5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316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12" indent="-22848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80" indent="-22848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5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316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uact=8&amp;docid=tNq6bP_Prt5epM&amp;tbnid=3RCHjwSfmEnHSM:&amp;ved=0CAUQjRw&amp;url=http://www.dutchops.com/Portfolio_Marcel/Articles/Instruments/Gyroscopic_Instruments/Turn_Coordinator.htm&amp;ei=uGw4U5KELsi1sATS4oGoCQ&amp;bvm=bv.63808443,d.dmQ&amp;psig=AFQjCNF5Smkp5YaT1JYYWjsp4vpElii4qQ&amp;ust=1396292311635501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uact=8&amp;docid=UpbnFuWaVYIEmM&amp;tbnid=YrsOD8zQjuEvhM:&amp;ved=0CAUQjRw&amp;url=http://www.flyingway.com/vb/archive/index.php/t-52525.html&amp;ei=-m44U4ylAqersQTZ9YFQ&amp;bvm=bv.63808443,d.dmQ&amp;psig=AFQjCNES4PooazRphzeG28nCbIS1YW6-Pw&amp;ust=1396293733057882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uact=8&amp;docid=UpbnFuWaVYIEmM&amp;tbnid=YrsOD8zQjuEvhM:&amp;ved=0CAUQjRw&amp;url=http://www.flyingway.com/vb/archive/index.php/t-52525.html&amp;ei=-m44U4ylAqersQTZ9YFQ&amp;bvm=bv.63808443,d.dmQ&amp;psig=AFQjCNES4PooazRphzeG28nCbIS1YW6-Pw&amp;ust=1396293733057882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uact=8&amp;docid=md3s0ZNmrvxJlM&amp;tbnid=Qft-i_dLVbKciM:&amp;ved=0CAUQjRw&amp;url=http://www.flightlearnings.com/2010/09/30/attitude-indicator/&amp;ei=Q284U4a9MfHnsATLjYLwDQ&amp;bvm=bv.63808443,d.dmQ&amp;psig=AFQjCNES4PooazRphzeG28nCbIS1YW6-Pw&amp;ust=1396293733057882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google.com/url?sa=i&amp;rct=j&amp;q=&amp;esrc=s&amp;frm=1&amp;source=images&amp;cd=&amp;cad=rja&amp;uact=8&amp;docid=Q03cF3E-W0m0LM&amp;tbnid=pCqWd1XX2669JM:&amp;ved=0CAUQjRw&amp;url=http://www.pilotfriend.com/training/flight_training/fxd_wing/di.htm&amp;ei=q284U4mRC43gsATx3YKgBQ&amp;bvm=bv.63808443,d.dmQ&amp;psig=AFQjCNHTbwR0ZLEC8Ub9tripBo-sZB0g2Q&amp;ust=1396293903266815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hyperlink" Target="http://www.google.com/url?sa=i&amp;rct=j&amp;q=&amp;esrc=s&amp;frm=1&amp;source=images&amp;cd=&amp;cad=rja&amp;docid=QaKFyHB76-Ve9M&amp;tbnid=CMDc2ew8VJttvM:&amp;ved=0CAUQjRw&amp;url=http://www.slideshare.net/ccoyure/power-plant-part-1&amp;ei=7zrdUtXNJdagsQTAq4GIBQ&amp;bvm=bv.59568121,d.eW0&amp;psig=AFQjCNHOAyF67eyiA75ZpFajbeUAW1h1ew&amp;ust=139031659399864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uact=8&amp;docid=hs4UQwEPsrkgOM&amp;tbnid=wW3nolmPzxWxVM:&amp;ved=0CAUQjRw&amp;url=http://atr.flight1.net/forums/3-degrees-seconds-turn_topic5343.html&amp;ei=b2k4U4bMJ6e0sQSukIGADw&amp;bvm=bv.63808443,d.dmQ&amp;psig=AFQjCNF5Smkp5YaT1JYYWjsp4vpElii4qQ&amp;ust=139629231163550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m/url?sa=i&amp;rct=j&amp;q=&amp;esrc=s&amp;frm=1&amp;source=images&amp;cd=&amp;cad=rja&amp;uact=8&amp;docid=UpbnFuWaVYIEmM&amp;tbnid=YrsOD8zQjuEvhM:&amp;ved=0CAUQjRw&amp;url=http://www.farmboyzimsflightsims.com/KingSchools_Rev_3.html&amp;ei=EGo4U8yuEKi0sQSw0IGQDw&amp;bvm=bv.63808443,d.dmQ&amp;psig=AFQjCNF5Smkp5YaT1JYYWjsp4vpElii4qQ&amp;ust=1396292311635501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&amp;esrc=s&amp;frm=1&amp;source=images&amp;cd=&amp;cad=rja&amp;uact=8&amp;docid=hs4UQwEPsrkgOM&amp;tbnid=wW3nolmPzxWxVM:&amp;ved=0CAUQjRw&amp;url=http://www.truthquest.net/Flight-School/Clip%20Art%20Library/Instruments/&amp;ei=l2k4U-LYC8mwsASMpYAY&amp;bvm=bv.63808443,d.dmQ&amp;psig=AFQjCNF5Smkp5YaT1JYYWjsp4vpElii4qQ&amp;ust=1396292311635501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uact=8&amp;docid=WLDOAFlxsr58fM&amp;tbnid=PcDgJQlKaN29cM:&amp;ved=0CAUQjRw&amp;url=http://williams.best.vwh.net/172RG_POH/7-35.html&amp;ei=v2o4U67IEaKlsASh74GwAg&amp;bvm=bv.63808443,d.dmQ&amp;psig=AFQjCNF5Smkp5YaT1JYYWjsp4vpElii4qQ&amp;ust=1396292311635501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uact=8&amp;docid=WLDOAFlxsr58fM&amp;tbnid=PcDgJQlKaN29cM:&amp;ved=0CAUQjRw&amp;url=http://williams.best.vwh.net/172RG_POH/7-35.html&amp;ei=v2o4U67IEaKlsASh74GwAg&amp;bvm=bv.63808443,d.dmQ&amp;psig=AFQjCNF5Smkp5YaT1JYYWjsp4vpElii4qQ&amp;ust=1396292311635501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uact=8&amp;docid=WLDOAFlxsr58fM&amp;tbnid=PcDgJQlKaN29cM:&amp;ved=0CAUQjRw&amp;url=http://williams.best.vwh.net/172RG_POH/7-35.html&amp;ei=v2o4U67IEaKlsASh74GwAg&amp;bvm=bv.63808443,d.dmQ&amp;psig=AFQjCNF5Smkp5YaT1JYYWjsp4vpElii4qQ&amp;ust=1396292311635501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are the most common instruments containing gyroscopes?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Describe the components of a typical vacuum and its operation.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Describe the turn coordinator and its operation. 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What is often termed the most realistic instrument for use by a pilot?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is the possible maximum error a heading indicator may have over an hour?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3/21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8527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Turn Coordinator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883" y="1794736"/>
            <a:ext cx="4258717" cy="353926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turn coordinator can be used to establish and maintain a standard-rate turn by aligning the wing of the miniature aircraft with the turn index. </a:t>
            </a:r>
          </a:p>
        </p:txBody>
      </p:sp>
      <p:pic>
        <p:nvPicPr>
          <p:cNvPr id="6" name="Picture 2" descr="http://www.dutchops.com/Portfolio_Marcel/Articles/Instruments/Gyroscopic_Instruments/Images/Turn_Coordinator_Inter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5" y="1981205"/>
            <a:ext cx="341947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6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are the most common instruments containing gyroscopes?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the components of a typical vacuum and its operation.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the turn coordinator and its operation. 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What is often termed the most realistic instrument for use by a pilot?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the possible maximum error a heading indicator may have over an hour?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3/21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1773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/>
              <a:t>Attitude Indicator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883" y="1371605"/>
            <a:ext cx="5630317" cy="440104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attitude indicator, with its miniature aircraft and horizon bar, displays a picture of the attitude of the aircraft.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The relationship of the miniature aircraft to the horizon bar is the same as the relationship of the real aircraft to the actual horizon. </a:t>
            </a:r>
          </a:p>
        </p:txBody>
      </p:sp>
      <p:pic>
        <p:nvPicPr>
          <p:cNvPr id="19462" name="Picture 6" descr="http://www.fsflightschool.com/Flight%20School%20Pics/Attiude%20Indicato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3124200" cy="283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07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/>
              <a:t>Attitude Indicator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883" y="1371605"/>
            <a:ext cx="5630317" cy="353926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The instrument gives an instantaneous indication of even the smallest changes in attitude.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horizon bar represents the true horizon.</a:t>
            </a:r>
          </a:p>
        </p:txBody>
      </p:sp>
      <p:pic>
        <p:nvPicPr>
          <p:cNvPr id="6" name="Picture 6" descr="http://www.fsflightschool.com/Flight%20School%20Pics/Attiude%20Indicato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09800"/>
            <a:ext cx="3124200" cy="283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94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/>
              <a:t>Attitude Indicator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888" y="1947136"/>
            <a:ext cx="3496717" cy="353926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relationship of the miniature aircraft to the horizon bar should be used for an indication of the direction of bank.</a:t>
            </a:r>
          </a:p>
        </p:txBody>
      </p:sp>
      <p:pic>
        <p:nvPicPr>
          <p:cNvPr id="22530" name="Picture 2" descr="http://www.aero-mechanic.com/wp-content/uploads/2010/09/7-2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61646"/>
            <a:ext cx="5029200" cy="591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are the most common instruments containing gyroscopes?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the components of a typical vacuum and its operation.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the turn coordinator and its operation. 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often termed the most realistic instrument for use by a pilot?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is the possible maximum error a heading indicator may have over an hour?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3/21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1773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/>
              <a:t>Heading Indicator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883" y="1061782"/>
            <a:ext cx="5173117" cy="5262818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Another error in the heading indicator is caused by the fact that the gyro is oriented in space, and the Earth rotates in space at a rate of 15° in 1 hour.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heading indicator may indicate as much as 15° error per every hour of operation.</a:t>
            </a:r>
          </a:p>
        </p:txBody>
      </p:sp>
      <p:pic>
        <p:nvPicPr>
          <p:cNvPr id="27650" name="Picture 2" descr="http://www.pilotfriend.com/training/flight_training/fxd_wing/images2/4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5" y="1781047"/>
            <a:ext cx="4312493" cy="38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60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750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21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1877 — Maurice Farman (1877-1964), aviation pioneer and manufacturer, is born in Paris, France. </a:t>
            </a: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In 1908, he made the first circular flight of more than one mile (1,6 km) with his brother, Henri.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893" y="1219201"/>
            <a:ext cx="2606675" cy="315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693" y="4648200"/>
            <a:ext cx="32115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461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21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1908 — Henri Farman covers 6,275 feet in 3 minutes 47 seconds in his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Voisin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-Farman No.1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bis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at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Issy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-les-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Moulineaux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93" y="1295693"/>
            <a:ext cx="269716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819" y="4095007"/>
            <a:ext cx="3379641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598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839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21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1916 — The French government authorizes the formation of the Escadrille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Americaine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(later Lafayette Escadrille) made up of American volunteer pilots.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1"/>
            <a:ext cx="4037012" cy="31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93" y="5171154"/>
            <a:ext cx="31083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759" y="1202548"/>
            <a:ext cx="3276600" cy="221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606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21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1933 — James L. Kinney makes the first cross-country test of blind flying and landing from College Park, Maryland to Newark, New Jersey.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962400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170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March 21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1933 —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Fairey's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TSR.1 torpedo spotter-reconnaissance airplane makes its first flight at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Harmondsworth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, Middlesex, England.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65" y="1371601"/>
            <a:ext cx="4437062" cy="27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2" y="4419600"/>
            <a:ext cx="4478338" cy="224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803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5490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728" y="657054"/>
          <a:ext cx="8078788" cy="5921546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Powerplants</a:t>
                      </a:r>
                      <a:endParaRPr kumimoji="0" lang="en-US" sz="1200" b="1" i="0" u="none" strike="noStrike" kern="8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ndara"/>
                        <a:ea typeface="Candar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Propellers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Induction Carb Systems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Flight Systems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Carb Icing and Heating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30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560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5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6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6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Ignition Systems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7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Oil Systems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8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Fuel Systems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9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6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Fuel Systems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HALF DAY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 6 Test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11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12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13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Instruments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Instruments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Altimeter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15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Instruments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Vertical Speed Indicator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16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Instruments 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Airspeed Indicator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17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18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19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20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Instruments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Gyro Systems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21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Instruments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Magnetic Compass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22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7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Flight Instruments Review and Test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23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8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Flight Manuals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24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8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Flight Manuals Review and Test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25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2667000" y="5003549"/>
            <a:ext cx="1339453" cy="1752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02061" y="-112387"/>
            <a:ext cx="61841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February / March 2017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638800" y="2667000"/>
            <a:ext cx="2187678" cy="2362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5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63357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2nd Quarter Requirements</a:t>
            </a:r>
            <a:br>
              <a:rPr lang="en-US" sz="4000" b="1" dirty="0" smtClean="0"/>
            </a:br>
            <a:r>
              <a:rPr lang="en-US" sz="4000" b="1" dirty="0" smtClean="0"/>
              <a:t>(9 weeks – May 24)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9067800" cy="563215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Private Pilot Syllabus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Lessons 1 – 6 (Taxiing through Air Traffic Control)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Must pass written with 80%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ERAU Aviation 101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3 quizzes and 1 test 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NOTE: All unfinished Student Pilot and ERAU must be complete prior to starting Private Pilot and last 3 quizzes and test for ERAU.</a:t>
            </a:r>
          </a:p>
        </p:txBody>
      </p:sp>
    </p:spTree>
    <p:extLst>
      <p:ext uri="{BB962C8B-B14F-4D97-AF65-F5344CB8AC3E}">
        <p14:creationId xmlns:p14="http://schemas.microsoft.com/office/powerpoint/2010/main" val="11090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7382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9395" name="AutoShape 3" descr="image1.jp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7382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 lIns="88868" tIns="50784" rIns="88868" bIns="50784"/>
          <a:lstStyle/>
          <a:p>
            <a:pPr defTabSz="913863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AVIATION ACES</a:t>
            </a:r>
            <a:endParaRPr lang="en-US" dirty="0" smtClean="0"/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1133" y="1364010"/>
            <a:ext cx="4040684" cy="762372"/>
          </a:xfrm>
        </p:spPr>
        <p:txBody>
          <a:bodyPr lIns="88868" tIns="50784" rIns="88868" bIns="50784" anchor="t">
            <a:normAutofit lnSpcReduction="10000"/>
          </a:bodyPr>
          <a:lstStyle/>
          <a:p>
            <a:pPr marL="220934" indent="-169606" defTabSz="913863" eaLnBrk="1" fontAlgn="auto" hangingPunct="1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Font typeface="Wingdings 3" pitchFamily="18" charset="2"/>
              <a:buChar char="•"/>
              <a:defRPr/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1B</a:t>
            </a:r>
            <a:endParaRPr lang="en-US" sz="28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2200" u="sng" dirty="0"/>
              <a:t>Pilots (A – </a:t>
            </a:r>
            <a:r>
              <a:rPr lang="en-US" sz="2200" u="sng" dirty="0" smtClean="0"/>
              <a:t>90 </a:t>
            </a:r>
            <a:r>
              <a:rPr lang="en-US" sz="2200" u="sng" dirty="0"/>
              <a:t>&amp; above)</a:t>
            </a:r>
          </a:p>
        </p:txBody>
      </p:sp>
      <p:sp>
        <p:nvSpPr>
          <p:cNvPr id="45062" name="Content Placeholder 1"/>
          <p:cNvSpPr>
            <a:spLocks noGrp="1"/>
          </p:cNvSpPr>
          <p:nvPr>
            <p:ph sz="quarter" idx="2"/>
          </p:nvPr>
        </p:nvSpPr>
        <p:spPr>
          <a:xfrm>
            <a:off x="178592" y="2143131"/>
            <a:ext cx="6984208" cy="4728263"/>
          </a:xfrm>
          <a:extLst/>
        </p:spPr>
        <p:txBody>
          <a:bodyPr lIns="64270" tIns="32135" rIns="64270" bIns="32135" numCol="2">
            <a:normAutofit/>
          </a:bodyPr>
          <a:lstStyle/>
          <a:p>
            <a:pPr marL="365665" indent="-255967" eaLnBrk="1" fontAlgn="auto" hangingPunct="1">
              <a:spcBef>
                <a:spcPts val="4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/>
              <a:t>007</a:t>
            </a:r>
          </a:p>
          <a:p>
            <a:pPr marL="365665" indent="-255967" eaLnBrk="1" fontAlgn="auto" hangingPunct="1">
              <a:spcBef>
                <a:spcPts val="4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Jon Doe</a:t>
            </a:r>
          </a:p>
          <a:p>
            <a:pPr marL="365665" indent="-255967" eaLnBrk="1" fontAlgn="auto" hangingPunct="1">
              <a:spcBef>
                <a:spcPts val="4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Bulldog</a:t>
            </a:r>
          </a:p>
          <a:p>
            <a:pPr marL="365665" indent="-255967" eaLnBrk="1" fontAlgn="auto" hangingPunct="1">
              <a:spcBef>
                <a:spcPts val="4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Nimbus</a:t>
            </a:r>
          </a:p>
          <a:p>
            <a:pPr marL="365665" indent="-255967" eaLnBrk="1" fontAlgn="auto" hangingPunct="1">
              <a:spcBef>
                <a:spcPts val="4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DB n/a</a:t>
            </a:r>
          </a:p>
          <a:p>
            <a:pPr marL="365665" indent="-255967" eaLnBrk="1" fontAlgn="auto" hangingPunct="1">
              <a:spcBef>
                <a:spcPts val="4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b="1" dirty="0" smtClean="0"/>
              <a:t>Cincinnati</a:t>
            </a:r>
          </a:p>
          <a:p>
            <a:pPr marL="365665" indent="-255967" eaLnBrk="1" fontAlgn="auto" hangingPunct="1">
              <a:spcBef>
                <a:spcPts val="4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b="1" dirty="0" smtClean="0"/>
              <a:t>Chief</a:t>
            </a:r>
          </a:p>
          <a:p>
            <a:pPr marL="365665" indent="-255967" eaLnBrk="1" fontAlgn="auto" hangingPunct="1">
              <a:spcBef>
                <a:spcPts val="4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Jack in the Box</a:t>
            </a:r>
          </a:p>
          <a:p>
            <a:pPr marL="365665" indent="-255967" eaLnBrk="1" fontAlgn="auto" hangingPunct="1">
              <a:spcBef>
                <a:spcPts val="4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Goose</a:t>
            </a:r>
            <a:endParaRPr lang="en-US" altLang="en-US" b="1" dirty="0">
              <a:solidFill>
                <a:srgbClr val="FF0000"/>
              </a:solidFill>
            </a:endParaRPr>
          </a:p>
          <a:p>
            <a:pPr marL="109698" indent="0" eaLnBrk="1" fontAlgn="auto" hangingPunct="1">
              <a:spcBef>
                <a:spcPts val="400"/>
              </a:spcBef>
              <a:spcAft>
                <a:spcPts val="0"/>
              </a:spcAft>
              <a:buNone/>
              <a:defRPr/>
            </a:pPr>
            <a:endParaRPr lang="en-US" b="1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90120" y="1361778"/>
            <a:ext cx="4040684" cy="761256"/>
          </a:xfrm>
        </p:spPr>
        <p:txBody>
          <a:bodyPr lIns="88868" tIns="50784" rIns="88868" bIns="50784" anchor="t">
            <a:normAutofit lnSpcReduction="10000"/>
          </a:bodyPr>
          <a:lstStyle/>
          <a:p>
            <a:pPr marL="220934" indent="-169606" defTabSz="913863" eaLnBrk="1" fontAlgn="auto" hangingPunct="1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Font typeface="Wingdings 3" pitchFamily="18" charset="2"/>
              <a:buChar char="•"/>
              <a:defRPr/>
            </a:pPr>
            <a:r>
              <a:rPr lang="en-US" sz="28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1B</a:t>
            </a:r>
            <a:endParaRPr lang="en-US" sz="2800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2200" u="sng" dirty="0"/>
              <a:t>Co-Pilots (B – </a:t>
            </a:r>
            <a:r>
              <a:rPr lang="en-US" sz="2200" u="sng" dirty="0" smtClean="0"/>
              <a:t>80 </a:t>
            </a:r>
            <a:r>
              <a:rPr lang="en-US" sz="2200" u="sng" dirty="0"/>
              <a:t>– </a:t>
            </a:r>
            <a:r>
              <a:rPr lang="en-US" sz="2200" u="sng" dirty="0" smtClean="0"/>
              <a:t>89)</a:t>
            </a:r>
            <a:endParaRPr lang="en-US" sz="2200" u="sng" dirty="0"/>
          </a:p>
        </p:txBody>
      </p:sp>
      <p:sp>
        <p:nvSpPr>
          <p:cNvPr id="59400" name="Content Placeholder 1"/>
          <p:cNvSpPr>
            <a:spLocks noGrp="1"/>
          </p:cNvSpPr>
          <p:nvPr>
            <p:ph sz="quarter" idx="2"/>
          </p:nvPr>
        </p:nvSpPr>
        <p:spPr>
          <a:xfrm>
            <a:off x="4724922" y="2286001"/>
            <a:ext cx="3916784" cy="4500563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lIns="64270" tIns="32135" rIns="64270" bIns="32135"/>
          <a:lstStyle/>
          <a:p>
            <a:pPr eaLnBrk="1" hangingPunct="1"/>
            <a:endParaRPr lang="en-US" altLang="en-US" sz="2800" b="1" dirty="0" smtClean="0"/>
          </a:p>
        </p:txBody>
      </p:sp>
      <p:sp>
        <p:nvSpPr>
          <p:cNvPr id="59401" name="TextBox 8"/>
          <p:cNvSpPr txBox="1">
            <a:spLocks noChangeArrowheads="1"/>
          </p:cNvSpPr>
          <p:nvPr/>
        </p:nvSpPr>
        <p:spPr bwMode="auto">
          <a:xfrm>
            <a:off x="4267276" y="5947172"/>
            <a:ext cx="3977002" cy="61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70" tIns="32135" rIns="64270" bIns="32135">
            <a:spAutoFit/>
          </a:bodyPr>
          <a:lstStyle>
            <a:lvl1pPr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defTabSz="13001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13001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C00000"/>
                </a:solidFill>
              </a:rPr>
              <a:t>High Shooter (98)</a:t>
            </a:r>
          </a:p>
        </p:txBody>
      </p:sp>
    </p:spTree>
    <p:extLst>
      <p:ext uri="{BB962C8B-B14F-4D97-AF65-F5344CB8AC3E}">
        <p14:creationId xmlns:p14="http://schemas.microsoft.com/office/powerpoint/2010/main" val="116385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12" tIns="50705" rIns="88712" bIns="50705"/>
          <a:lstStyle/>
          <a:p>
            <a:pPr algn="ctr" defTabSz="91232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7 – Flight Instruments</a:t>
            </a:r>
          </a:p>
          <a:p>
            <a:pPr algn="ctr" defTabSz="91232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MTEhQUEhQUFRUXFRgXFBcYGBUWFBUYGRgWGBYVFhQYHSggGBolHRgVIjEhJSkrLi4uFx8zODMsNygtLisBCgoKDg0OGxAQGy8kICQsLSwsLSwsLC0sLCwvLCwsLCwsLCwsLSwsLCwsLCwsLCwsLCwsLCwsLCwsLCwsLCwsLP/AABEIAQAAxQMBIgACEQEDEQH/xAAcAAACAgMBAQAAAAAAAAAAAAAEBQMGAAIHAQj/xABLEAABAwIEAgcDBwcLBAIDAAABAgMRACEEBRIxQVEGEyJhcYGRMqGxFCNCUsHR8AckU3KCwuEVFjM0Q1Rik6Kz8URzw9KSsjWDhP/EABkBAQEBAQEBAAAAAAAAAAAAAAABAgMEBf/EADERAAICAQIDBgUDBQEAAAAAAAABAhEDEjEhQVEEE3GhsfAiYYGRwTJC0QUUM1LxI//aAAwDAQACEQMRAD8A5G2qvFG9axFeJoAtDBBFWHBYewpvgMh63DodCeyob8O/4H0rRljT2Tw99Qp4xhwLxUykQanU0UwFCJAIniDsaxSZoCJ9rUhSeYrzJ8NoRfc3NTiBcmgcJmhW5pgabxzoBtSHPHJWByHxp6DVazBUuK8Y9KA1wSoWk94ozN09ugmBx5Ufm52PhQAqDenmX+z50kUKc5Yex50AZWq1gCTYVjiwBJ2qt5nmJWYFkj30BtmuYlZ0psn40tipWGSo06w+XjTB4igK/T/IXgpJSd0/DhSXENFKiDwNbYHEdWsK4bHwO/47qAt1C5miWl+E+l6KBmtXkykjmCPdUKVAitTUhrQiqQe9E93f2P36yveie7v7H79ZVIUzHYeDPMVAy1Min+Ow0oSeVeZflZKhNCl9/JZmn5q4goEYcJ1KJ36xatAIj6xNG9JcxLcnQRIB9oggFJuJG0Kn04UuyTL1N4V0N6AX+vEFaErUWMMpbQQgmV/OL+iDG9F/KcOWgXWg4FDCIgrcBHXYPrlaSFC+rnIFCCDFZiHSFBMAJCbGZibk8/urRt8kgRTXJg0MUjBHD2SrBhToU72i9hg66l0lZAUpRUU6QmyFUxyQsPlCiw0hJdw7Kta8QQVLLmoNBBJClJCbrVAKe+oUSY/AL6kK7PziVFCQe3CSpJUREASkjfhQnRzI1nrHFKbQEASVmANRMbA3MH0q04bGjSz8y2YwOMuS7J0rfEGFgQdJn9YxFoWZOuWXS6mWFBKXwCNYknQtE/SSQTyNwbGgIsSyW1rbVGpCilUXEpJBvVUcSVKMAkkk2vzNX5eXpSjErcOpxhb6H1lSu2shKGFmT+kKz3xea0wDbKMQ0prDJSmX09pTwWgjDEqZfbU5KXgZuOypK5HcBRW9j4UwzFILaSOVOU4BjqGpbbC3GUOQn5UXQo4vQZMlpLPVSkSdUxuSCWr+DYUeq+TNgddjmgQt/UkMNBbShLpGqTeQR3CgKQ0klANFYHFBEgzBqxuYNoYVvQzpPzQWSVh1Ky0VKDiFqIIWe2hSQBpBHdS97LhPZoBTm+PBTpSJnckfClDLWpQHM1Zl5Vq3NRfySAdzQGmFwoTTFCYr0Jr2KhRPn2EmFjwV9hpERVzcQCCDsRBqp4tgoUUnh7xwNUg6yHFakaDunbw4fd6Uzqp4HEdWsK4bHwO9WwUBVH0QpQ5Ej31ERTDMWPnVd5kedeIy4n2uyPf6VG0gHdFN3f2P369pp0awqU9ZA+rvf61ZU1ChDgrtg70Yyo/VNAZIrskd9Ng4EglVoE1SmmIzFxPVkFSerJLcbgq3gd9V5TmKI0/OFIU2QNNvmkdU1w+ijsjupvkb/W4tGr2ZMDuro+Hy4EDS6lXeEpINtt/41SpJ7uih9I8TjVIYfacc0pKFQEiUrQkpQonTJgFQEzE0DkmbYthOlvrACUq9mSCmdJuNxJ9a6pgsGfZLwKVGfYTB4QL28v8AmJGVlBCS4DBB9kXHETPGl/IuiP8AsvP+ClZe48NC0KXKAtKezsFlRUmCNiVKMHnU2B+UNJUGypOqx7MgwZEggir60hAIgJv4Xpm0wg8E+6hg5kWHlMvoUFqW+42taoNwjWYI5lSwZ7qIThMYtxKi44dCipHZEgkaSSQLki0qm1dQThE8hRLbKQOHuoDm7eWYko0FZ0ztpG2vrImNtfajaa3GWupVOpU61rmPpOJCXDt9IATXRCE32tvtbjUCynu48uFj8DQHP8fhHlIShS1FCYgEfVEJvEmEki9BON10DH6erO21q5nicUL3oCQgVFiIoFeLFeO4iU7UBsXhI77fdU1JHXjTTDv6kg/iaAnpVnmF1J1jdO/eP4Uzgmp8LhgqQdov3zUbriUowQTYCT3VashQS3CzBTw3McKFx7aGVFIHhFyR3moMJjVpcSfZSbHmRxrNt7CqH2YMgJ1ABMC5N1Efj40lU4Sewn9o/iKsKUp5FU89qU47sKIJ8AOVFHqWz3o4okuySfZ/frK96Nbufs/vV5WzIDk7EICuZ/4obO8RfT6/ZTZoBKByAqsYh3Uoq5mhRt0PP523511JDR3LKAYj2+BERMeArlvQ/wDrbfnXSk4WP+m3Pa7aeRMi/OKGSZWCsghtGoe0LxvMpM2Mje+9FvMdYiSy3rCRCdQMgW5WiE3+6hEo9nSwbXA1ABOo9oQfAE+NGYXCBKtKWOyoJSTqSBA02iZtHuqgjZwZPZ6lvTIKpVsCIM+EC/GPOnTWABKwtltWxBKrn2UoBBFtjHhQLGGhU/JhOnSe2n2dtO+0fGiUNQlSfktjFusTCtKgQd7EG48KgCkYcwofJ0BJ0yesBkDtBQtcT8K1dw4kgYdCkyIJVBMgSYg7EnjwqJxlMH82HG2tImIIm/EzULbUAxh9MgFQCwZIIA2PAavSONATLY1LIcZb09m4VKhAi44xCY291DrSoFMMt9nbt3AJ9oWtu5bjzFaO4MT/AFXzDiAeHfxgeVEPYFokkoBJBBmZIO4N6FF7uG0pPzKE2VcKEgwdhHK1c2xCACZNdMxzLaUKUlMEBRsTxmbT3muPYzGEk0ASt0UVh06wYqtrfvc1ZejhSTQAmIw0GjsCiAR5/fR2OwoCiIrZtsCgIIrdneOcTXpTXqBUZSLM8LKSQACnYncjjVYeeuIvE++raqq5m2B0kkbG4+71qWBjkmOK0aSbpt5cPuqXMsPqTPEfDjVey3E9W4k8NleB/E+VW8J7p58aMAPR1u7n7P71ZRGTgpU536SP9VZW9DM2hFmuIAatuq330hrdxskmTsTUQRUKPeh4/O2/OustIxMCW0EwJ7UDvF+P48KN0DysIdQtQ7R2ngK6CHhokPrjVY9WZsJIjTMdpPpHOoaUq5WClT4IlpM3+kCIEceZv6UfgVukjWhKU6ZMGTqtA329r3eYil6nAA8syCB2ITPAkkenhUTeLsD1yxJsOrExaxABHpzFWiuaa2Xn/I/Lleh6kD+OB2eUJUP7M2EKJABTsY3PKN61TixAPXrgkj2L+5MiJFzG1U5lkCq16yKSNYzV2Q+okkXLcbDh2YvUAxcyoPriJMt7crafsqAfLeodxykqscJEPOCSE/0ZMnw08bn/AIqN9/sz1y4mJ0G0KTJjT5cr91UBec4iGXP1TXz7icxUSYteu049zU2sdapXZMAogG3E6RXGRl6iCeVAQsFSjcmrr0UFxVWwmHqz5MdJqFLdmrcgKHKD9lDJFh4UQ29qBHMe+LV4tqwqAGWmsQmpCK9QmjKaJbvw91QZjg0rRF54CQYI76KeQUjVG1RMHUvT51aVWZbd0U5vArWrSAZm/IcyatziYT4CjdCe8+6o8YBoMCN/HasmiDLmdzzA/erKIy1s6QOOhJPmVx7orK6mCkZ00hAbQi9pUec1FkmE6x1I4C58BUWNwakHmOB51YehjHZWrjIFYNFiwOJ6t5sDdRgVZsBju2nU8s7EgoHGSASkWkTVQLR+V4c8O19lW7A4oDfEA8QdH0YuI40DJHcYNIPXmJIko39nhHCd+/uoRWLvHXqm0gti0pCgdrfea3VmA/vA7MA9iJFvHhWvym5T14kLOrsiwCQSkco3nvqkI04yQfnyYEToEgykTEX3/wBVZh8akEjriZIN0cNRkbeXlNa/KpBIfMXX7FwmCqPIfCtQ/wBlJ68C5MhFlC1o4G/qaAldx2nd89kwodWN9oHZ2FR/KoTd5RkwDomIEnhfcVo1iLn58ERYBF72n1I99eHFwB8+JBNyjcQNIPK3HjNATNYjUTDxgzEI234xOwN6MeWNCgXjM6SerjSSSZsIuLTtagcPiu0UqeBNgBpggkAgg8dwRTVrGJ0kHEAwST2e4EDuA386ATYl8FCh1uqUkAaNMkCSZA7jVG6P4ILMEbyKv2OcspJd1GCQCiCZBsDz3qj5E7pPnNQorxWW9U4pJ4GPuqfDpg096TthSkuD6Sb+I/hFKEptQB+DxPaI/G1WVxMiao6XYX6VcsK+Cn1oCBbdesWJopaah01CkONXCTEzwmhm7KQv6yb9xBIPlEUY+jUUjzPlWYnCkIB4A/GLz5VVxRGbSaGxYJAAkkm1GIFhULphSTEwayisOwGH7SxySgDyBrKOy/SoE847udZW7Zk5YzmYXCVBKRFzwNPOj7yUr0JiFC0VSxVn6HIMrWowhI3O01CltU2NSFkgaDMmwA40xbz0L7CHm4tEJO3Hj6fgDmvSbPS6dCLNg/8AyPM91GdAtClOTuNJHvoDoGOzENABTzYkdnsxECDxjlQq+kLd4fb9q1vo3tvv7N+41V/yh4cFlCx9FUeornLz1qoO1fzja1CX2yniBYk+PvqdXSXDR/Sp9a4SzcimbmC4R7STHiOFCHXz0nwv6VPqKz+c+F/Sp9RXCMQ1pNRRQHe/5z4X9Kn1FWHLc8YWkKStJtvafXyHpXzK2yVbCrf0PxfV9k8ZFAdU6QZ6yELSFiSCN655ljlxSzP3QVzXuXYmoUtOLXKAD5UsKoqVeJ7NKsTiwDQHmIxACx5U5wObwImqRi8XCt68w+NUow2FLPJAKj6JoDo7edDnXn8rid6qWCyjMHPYwmII5qQWx6uaRT7CdB8yWJUhtr9d1Nv8vVXKWXHHeS+5pRfQc5djQtZE8Ld0/wAYpjisT2dBA1HkZ4zJ8eVCZP0NWyuX8UwLXSJJv3qI7+HCrUx0ZbBkqUfQfZXCXbMUefka7uTEjbcAVBjG+I4VcUZU0Poz4k0pznDpDgAhI0C3M6lfwqYu2RyTUYplljaVsXZStHaseHLvrKLwGGAKvL7ayvZ73ORyHLMIXXUI5m/hxq8u4NlZVh0jShCQVaTHaO0xvtSLo0ptltx5Sk69kpkT6V50YcedfWG0LdK7kISVEX3J4DvNUoSjoukpUibkzq4gC/wpT0WSprFqaVZUFJ8QZEfjjXT8ryR5BBeCUGCNJWgrv3JJ4TSnot0NLLzz7q0uK1FKCNR0ySVTqA7UaRbvrdfDZzt6gPHYUYlC2dQ5KiCUEQbjgY5865JmGHU24pChCkkpPl9ldxzHKynF4d9Nplp7/EkgqbJ5lKgQO5Zrl/TJhs4x8oIKdZ9RAV7waUtN/MW9X0Kwg1b8O2XcOCPaTC0/BQpA3g52vVpypfVtMA7aFg+Bdc++smyuZnhZB5g+43H2UpDJNXTE4cao4G33UtXgoJoAPKsLe/GpnBoVbgZohMJvQGZ4uTagNcwxeo1PgX7UnNT4d2KAeOY+1PvycZdh8W8+MSkKS2hKkgrUgSVEGdJE7VRH8RTr8n2EbexiUPNpdRpWdKgSCQkkbd9c8kHKLSdfMqdM687hMoYBIGAbXB0qX1KlA8LqJNAv9MmEJA+XYVu2zLTjgmeEC4jwrMPlLaTbLsKkWvpQriJIlM7SaEyk6MZmPVJbSQrDaQQlKUjq+0IG0idq8i7Cv3Sb9/Ozfe9Ebu9NGFnsYjGOiTZnDlNuABMX2vQ7nSNKUrWcHma0hJ1LelCQkgpJ1Xiyj607GY4j6TuHSIOyuPCQT40qz/MvzPEJcxDLilNwkJWgHvASDKprouyY0vf4J3jI8qxzriEqYywFBHZWt5J1R2SSk6eI9RVrYxeLUkFaG2zxAKTHnqNU/o/mrIwTCFYlpladRu4kKBKnAApBMx2gY4wKNLzS9KRjZVP0VkqVcnZPG/urX9rifFomuRZT8oO7qR5j7EfbS1KyolSiSdpJJ2J2naocE2htWrrXFGI7SXVDvNk7/eedSYTa/wBo4k7VVihBpxSGpvcYYAe15fbWVmAQO1bl9tZXTiQ5hi8pDTSSQCqbmrh0Hz7qcMWm0oBUohR0q1kkKI7SSPopMcr7capnOYBxuUnep+h6VadRBgvJCTBgw0/MHYx/zUyXobQW5eOioSkXVYOGVEyTE3J4k86fZXnmGWpbIUNQWrmFG++k+0O8TVbyj+jc/XV8TQeLycLGqOJIPEGTcEXBr1SdxTOMNy95jh2wguKUNCApZVwASkqk+EV85Z1HWOQdQ1rgjYjUYI8d66YrN32GnEvaX2tBSUuEhatXZCdSfbF7g8JvXMs3UkrWUJKUFSihJM6UkkpTPGBAq4thMteJwaIAS2hNhJCQD4W+FQ4rDwlruQr3uLpd0jzN1t0IQvSNCTEJ3lXMSNhb7ZodWPdWlkBSyoJUHISdy4opuBGxG1ePDwgjtLcJedix8qAexdWXKsMkwXEg/rDvjj32qxfyPlro+fQgd6NSFWMf2e97eNq3rj1JTOf5XkuIxaXFNaAlv2ipWm54JEEk/fVZxiClakq3Bg8q6DmuQlpxTWAxEYZYOorKy4hRlKtISgagYSBeSZE2qnZz0few41qKVokDUkkm8wSCNpBEzcgxMU7yD4JimLEVijUQVW2qtg1NGZaogkgkW4WNCkURgNzUYDm2lLWEi5JAEnjTLDdFMS7HVNBztESCnSkAxJJ28N61yEfneH5F1FjYRI3rtf5ScrZay3EFtASQgxBiCtxKlK8Z91tq8+WbiuBpI4Pj8rcYWEOo0KKQsA6bpV7KhHnUbYrUkm5JJ5m59a2brqrriQPwuBKk6yOz1iEi4urWiBHK4k1Z8t6P4tYQ4yytYCrKSCRKTz5bVnQfK0PtKSsGA6kza+lSF6fAlInnNWHpYx1TKyhS0nSAAlRATAMQNgOJ5xXzp9vjHP3PP/h3WFuOoYMOahcEEEhQNilQJCkkcwQRW57uH8f41XehuPKwtCySqdYJ3M+17/jVlHG8bc++vatzkF5evfy+2srXLkb8TabxzrK2mRxOLhzsEVfsvYPZ7atKENFKLaQVMJJ3H+NXhxrnijvXSMEd/wDtsf7Df4954VjtLaxuhHcdZYpCUlJUZJJPnfj40ewtKAQVCN5Jgd+9U/OHyhpaxugavIXPuv8AHeKQfzutCjvXp7NkWbFx5HGcdEuBv0szkvPK6uzKRoRaOsN9bl+HAdyZ41W0sKdJAgQJUo2SlI3Uo8AKnx2ZIUCb/j8fGnqsMGsG7zLS1LNrnQePdMd3ibb7RmWCCS3ZiEZTlbNMzz9LZQGwFlQmZgBPCCOO8RtfjWmLzlxLSFgJlSSeNoWtNr2sPKTxvQGPyx0pw6QmdCVA3AAJ02ub7GjMXlTimWkwJCDMkcXHDvXHH2TGltZqWV3uNeiuHxGJguKSgHbSmCBw3O8WHKfGrVj+hZWypTT7jZuAqGzBiBKdO3CxkDaKS9HcaEVcMJjW3JHWobtJKyQLRPCDuLEivlzUu8ajEzCblzOJs4rFJOKQ+6vW1oFjABKwiUxFim3gYo3P3CrLgVEqPWJubneAZ4WESbmIEAGZ+mOYJbxS0YdQUFgdY4UCVEbBBULDiY4gXtUGfqJy6T+lTwFpPIQEzHiY4AX+lKPwRdcbR0g239Ckg1vNRit66GiYDY0XgGZXp2kgTykxNDsiUnug/fTBlJAStNiIg8iDY1GU650M6KMowhceKFYjUlTYChKYPYgA3JPC+1F9PMyWvB41M6kQpQ4FP5wEISQb7IWfPbaq90c6YIOAfQ+U/KUJJYcKAtRNygSQfZUTE27Rqu530vxbzfVPFpQeaBcVoCVnQCpPaSQNxy4mvLlg5L4FzV348fL8FvjxKxTvovkK8U+G7pTutR7ISN7ki1pM8h4UiNdP6PZiy6NKCohIScQlADa1tAAOJBCu12oUQACQkxe49FW6uiN0rJsuw7WWOoaddTDyUuIV2ikgkwJKRG3Eca16aZ3h3UOJaeQtUTpSoao8N4rT8qJYOJy/qpnqTbtABrsdT/5OM2vXPHWwnFOBJBAQ4JBMHa4JvFeCf9MxvN/cW7X2Ose0SS0UPsmxnVOoXwBhX6psfv8AKuiqX2VHuFctbq6ZJj9eHIJukaT4X0n0+FeyjFlkyx4X8B9tZQeXOQkd6QfKVVldO6QeVs5E+YrouFP+2x/sN/ju9K5u+a6Kwf8AbY/2G/x3eMVw7V/jYhuLelmL0slsXW52QO76R8h7ze+yrK+iYWz1jqiCqeqbSUghI3cWVbgnZI7zyBPxmC67HNIO3VyrhYFUgd+3/M09ewvV6LglaVKOmyRBWnshJMC09xJ410xR7rBFr9zOM56ptdEcuzpr5OrqnOGqDFiJsQRI8gbVZ2syS9gXSCNSWVpXtYhBE9wPDxgXk15iMjTjcWtC3DDTZ0pCUpIKkgSCFSdJvEQLDxB6LstjD4tKULO6SC4m50kWITABkiZO9tzWc+qeKM5Loag0pNItWIbjRwlIPrWiV3Xfgn96rflGHSpMlKZ6po7A6SQqQJvuIvyoENfPYi36P/6mvo4pVGvH1PLkhcr97FRcaMykqSeMCx8qHxbrgT2lK5cvfFWrFt0rcRwN6kseNvU0YUH1K+0lKrESO+D9lSdKmgnL4AsHU98ST6THeTHAC7BWWGZQD4eU2PhfwoPpmkjAJmQesRvFp1KH6sgTAubEwAmePaZRail1PRgi034HPRUgqMVIKwdg3K0yojmCKb5W1qaWniKT5WqFjyNWTK06XXE8DUexUBYBBKtIBJuABvJsI84orHYbShrrArUWF9XyQUqdQUlPHVpJBG2sG9S4FOjEHuBI8gSL+MVY+lWIHyVlGmSDqB5XM35XNSNu0GB4fIsEcOwpwOoUtpJUtCiRqhO4MgEk7AcDQ2KwQy9TWJwzxcBWUwpI5GZIMKG4IgbmleH6RPtAIBQtCeyApIgAWEEQfU15m2e/KG0oLYRpVqsqUmxFkxb1NTg0CTpT0jXiVNPBKUKbQW0pSOyAm4sSee3dWmd4RKMa6EglIbSpMngtptZJPGCo+6gXcMSEpPCVEctUW8YAppnqJdZVElWDZn9ZLekn/R7q0l/5/cnM1bplleIKXAOCwE+e6ft9aV4ZVHBq6b7X8xesLc0dAwY7Sh9VKE+gP31la5E6FpKuJgnxvPvrK6WZo5fkmWnE4hDQMAmVq+qgXWrxjbvIq9OqT1jhRZEpSjuShKUC/GIiftqh9HseWnzBA1tqQCbATBknl2ac55n7bTRSy4hblkiCFFPNRja0+Z5kkeXtFySguZuPUbZDmCDj0g8UqbSe/wBryFiPMU0xrRQGUndLbgO/Bx4Ta/n323rlGAecS6h2SVJMjlMEbU5T0ixIWVSFAkkJM9md9JFxx9TETXomvgjBcmjlp4t9Sx5Vg+rxisSStYKCAhCJIslN1SBw2E8uFDZZ0eW0844krhxStSFIShIklQghZJIkptEyRbcKWOkj5K+t7QUmEgE9gmZIvMn3Rak7yMQoSp103j2lC4EbAx3VKuCg9vfiKd6l79Dp+BxLrU6FJTq0zJQqZkJMDz25ACACa8xmaKCNS3RAlSlcAkbEwBMwTAjV3AE1QP5w4oACEbAElJlXAk3iTxttawtQmNxuJeTpcXKdyAEpBg3JIEnh6DlXFQklpXBeLN1bt+g+d6cNnZt5X62mDeb3uOOwmwskQRXunSr6WBx9pczPMBN+Z52HsjTQODwCNlIVvFiOUnfupk3lmGN5xInSY0Mq9qyfpiq4Y+fqatgTvTrEH2UNDfcLWb85UJk3NrwJsAKT5xnj+J0h1QITcJAgTxVxJJkySb+lWBeU4XicURCjPVYbZJg367n61j/R/A6UQrG6ipQWAnD9mACJ1ORtOxPfFaj3a2ojsporarSMlwXPH8PoYT6W39pWHKcDzzDj9HCcLfXrprj1M0yu4FULHpVmQqHEK5ge61Rpy3AAj/8AISDywnj9anScPhCEkIx5g27LHxmjlHqhYvxhSl1ClDszCuccweFOc6aCmQQ6CgC08jyI3PdUWL+SKEFGMPkyDQK8LhIj89A3v1R+ArHG+EiOSZXnxJJ5kn1qJIp87gcMr2Xyk/40ge+w99eYvo4sJltQUYuDY/snbyNdljbXAjyRW/ANybABzUNiVWm8RzqfpBgbMwQSlGjusVKHxI8hztD0fxYbbXNlDcQeydr+P43rwuFSQ5cpAJF5EmRA5XrGqkboUtLvw34beVMS5IHuNKArtHbgLbWAFFtO8Kyilp6JYqOtBJtp779qayl/Rlfad/Y/frK2QqD7QNaMYYTUinKxhyFDxoApLN6Pawki4kVo9wo3CvWoAcMgbJA8bmnPSzJi0wkAEEvFPqtQTHl8Km6LY3CNrWrFpSsADQFexMnUSNidonmaddOM0S9hmihQMradYVBUCSsHqykXUCZFuVW2yUkVzLcnIZGrfq8Srv7C8Okb/r0yd6NtlREabu7W/o8U20Byjt7cad5KyteGSp0ALLWKChoU3Gp7DAdhdxZI3+2mz2FlR29p/wD1Y9lX7tWiWUjE9GlIQtQUCkBwE7kDry0tXZmVHTtwoLqTMi11KHZcgGNLY9nYD31cekeG/NMTCtEod7QJBTqxzi5kbVy75If76v8AzXPvrKwwe6I5S5MsAwQ2kwNAshRsm8GY3Vel5yh1Kj1agpB1GFhQKSoyqCAbGl/yU/31f+a599Z8kP8AfV/5rn311UMaVKC8/wAmPivjJ+RacuytgAF9LqlWKtKiEA90QojvonF4bBhPzeGWtUQNSnEpHj2r+FU35If76v8AzXPvrPkh/vq/81z764ywRlLVx8LdeR0U2lX4HjacUieqCGxMwlCbftb++ul5Q87pY1GT1eG195+TvlZ8SdNcVVk6SZOJJJ4lxRJ99di6Pt6EYYJUD8zhUk7yE4R+/dNr1XiindKyJ9CnBBdQFpvPMQZFiCOBBkEd1KsW+to/ONKj6w2+731ecRhmkPkNmQpGpwcEqBCUHxUAqf8Atjnf0tIr5sqxTcUbWVXWWKl5P7r82c0x+KQ42pKE9olPaMWSDJ24khPlNKnGlEdpRUe8k/Grb+UxCW2cOUQkqecClAAEwhEAkbi5qipxSiLkxz+ya9uNtxTR3UsDXCL+9heFxCm1Sn04elG4nN1qTpSNIi8Wn7hSpDoqYLFbcU9zgbtWrZx6owsVo4atAsvQ9Ul79j9+srToZu9+x+/XlaBViusSqtKkS1zoQch2Ug91E5cNZjUhP6ytI9aVMmBFF4B9pKwXkqWjiEmD5XHxoUaP5c6D7OpJI7SCFpv4bedW78qeYBJ1ACA5IUBtofWFJnxRMfeaAy3BZO+62cPjnsM5rR826k6VXHYCiADO3tnej86yN7EvDD4V3CPlKVudop6ooL7pCEwlQ1p6xKf2TetPTyMLVzoHynO1O4YLSSR1ON48W14RfKb7cfKnGNxpQpZUSAFYm5IA7OKZeTM7SNV9joNxxUOdGs4aAQ3gkaAVkJafw6UjWADuEncAmN4FAno3m59rLlmyEmX2JISdSpOr6Rie4RXOUmtl6G6XUbZpmja0OM3VrUps2BHaeW+CQsQRpMkRbyqqDCYeJ6pHshX9Fh/pK0o/s91b08b6K5mQS6wwxIcku4psXcPaV2ArZPZFDYjLilRBxeV6gqdKcU6vTCdKEnQwY07+Ncu8zrkvIOEXzYvOFw1/m27at2WY7NlGQnabbUE9iMOFFKcM25pMKIaZCQYnTKwmTG/Kp3gALYnALACR2X3jZJlW7A9o3Napw6A2kjEYJJV1moKdUgAlQJUk9WSZB4gR312WfJVOK9++hjulf6mM8ryzDPAQnBpJF0lDWsHkQRB8iRRuK6KoSJbbwrn+Hq2gT+ra9VxWHST/AFnLd5/rC+UAf0PCozl6T/1OWnYf1hXD/wDVxrnJ5nK1wXSl68GbShVc/Fmz7TQJCsGAeI6sj3AWrpWR43ssBKSgFvCiIiAWcQ0lMEDZSdp+lXPcKXWxDeOwCRyGKOnn7JbimLWd4tMRjctsQRL6LaSSn+z4aj61q8l7eZkMYxJbRJJUo3UqI1KgXjgIAAHICgMVj8Usw2Utp5nf4H4UItbyrnE5cf8A+of+lRlp4/8AU5env+UT7gmvPHs2Vu5I1HNDH+mKb6y4+W3qCZ2y+Gi4851qUKSNOonSVyNYSYAFgCd+0KRnHII2Phb8RVnXlTKgflGPC0mJQykkGCD7XakSBw4UZjGMuBT1bKVKVEBGpIE7auA8Ir2w7M9NyaX1NP8AqeThGr8I0vwUEIUTITA5CpNChwNWR0NpVdJAgG1wAR60QGG1CRcVxlOuRErKmSa811Y3sCn6oNDLyxP1D5E0U0HFoM6Eru94N/8AkrKYdEstCS7Gq+jlw193fWVvUjJS0mpAsChtVZNUBBerzVzqHVXhVQHrioII3BkeVH4vNkOj51nUrtGQtSU6lKnVpHISAKXTWVlxTLY0GfR7LagJkDrnCI0wE+E376hcznUIU0lVkjtKUqYMk350DWQKmhe2xZKrGjgwwN/oDj93Ctv5Td+jpTsYSkAW23moK9FXRHoLPFvuK3UT7vhUfU0QCK2SRIq1RDdvL+yFSASeNO8JlohMjcIvfjr+4etMstylvTqg3TzJHC8HjRSWSIANpSPTUD7yPSlloUIwKYHZ4Dn+iKuXO1evYMWGie0Rb9VBm4jjRxcUAJ3gT49Qr7UmhMxxaoEA/wBJHKxbaUD76Fo0TgU/o1eqP/aljoIUYUgQSItIg8e+mSXuaj9lTN4UrvpnvIHxNdHBxVtpHLWnwQoDivro91E5etRdbGtEa0zATJuKafyUfqo933Vo3gVJcQoITAWkmybQRcEVjXB819zVPoyZpgKUQoiyG/G6BM1N8mSggpIuYKefePDj3eVB4ll8qAQkRoQLkAAhIB+FFMYQpupQKuJ+wchXHJkilVm9EnsgnSK16sVC6uONDnEnlXFOzLg1uWTIGx2/2f3qyg+jmIJ6yRHs8R/irK6xXAlHL9VZqrNB5H0NZoPI+hruUyayazQrkfQ1mg8j6GgPZryazQrkfQ1mg8j6GgM1V7NeaDyPoazQeR9DQGaqzVWaDyPoazQeR9DQHuqvdda6DyPoazQrkfQ0Axy/NloJBW5BEbk6b2MHh4Uzbzw2+fHDdH+Kf4+cVW9B5H0NZoPI+hrLRpSLJ/LJP9sBt9EW358gY8TUT2Y6hBf5chFhO29gAO+kGg8j6Gs0HkfQ0p9RY2bxWgyh1Mx9LtnafpSN7TRJ6QOj+1bP7B+ykGg8j6Gs0HkfQ0cVLfj9EROth2vpC7+lSPBs/aKiVnjkz1qz4JAFtpE0p0HkfQ1nVnkfQ0UEtl5IWxwvPybwSfIeGxqJeerOw99K+rVyPoazq1cj6GmhECXsxcUfaI7hb30Op1R3Uo+Kia86tXI+hrNCuR9DVoFo6Cbv+Df/AJKyvegqDL8g7N8P+5WV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80" y="-1951033"/>
            <a:ext cx="31337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19" y="1219201"/>
            <a:ext cx="4288056" cy="52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663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are the most common instruments containing gyroscopes?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the components of a typical vacuum and its operation.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the turn coordinator and its operation. 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often termed the most realistic instrument for use by a pilot?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the possible maximum error a heading indicator may have over an hour?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3/21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1773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05" tIns="50705" rIns="50705" bIns="50705" anchor="ctr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05" tIns="50705" rIns="50705" bIns="50705" anchor="ctr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65" tIns="32078" rIns="64165" bIns="32078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357313"/>
            <a:ext cx="8534549" cy="4054078"/>
          </a:xfrm>
        </p:spPr>
        <p:txBody>
          <a:bodyPr lIns="88712" tIns="50705" rIns="88712" bIns="50705" anchor="t"/>
          <a:lstStyle/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in writing how to interpret and operate flight instruments.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pilot’s ability to recognize errors and malfunctions with flight instruments.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</a:t>
            </a:r>
            <a:r>
              <a:rPr lang="en-US" sz="2000" b="1" dirty="0" err="1">
                <a:latin typeface="Helvetica" pitchFamily="34" charset="0"/>
                <a:cs typeface="Helvetica" pitchFamily="34" charset="0"/>
                <a:sym typeface="Helvetica" pitchFamily="34" charset="0"/>
              </a:rPr>
              <a:t>pitot</a:t>
            </a: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-static system and associated instruments.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vacuum system and related instruments.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gyroscopic instruments and the magnetic compass.</a:t>
            </a:r>
          </a:p>
          <a:p>
            <a:pPr marL="76860" indent="0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868" lvl="1" indent="-153720" defTabSz="912320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868" lvl="1" indent="-153720" defTabSz="912320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70" y="274588"/>
            <a:ext cx="8229823" cy="1143000"/>
          </a:xfrm>
        </p:spPr>
        <p:txBody>
          <a:bodyPr lIns="88712" tIns="50705" rIns="88712" bIns="50705"/>
          <a:lstStyle/>
          <a:p>
            <a:pPr algn="l" defTabSz="912320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32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Magnetic Compass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1" y="1371600"/>
            <a:ext cx="5184840" cy="483193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One of the oldest and simplest instruments for indicating direction is the magnetic compass.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/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It is </a:t>
            </a:r>
            <a:r>
              <a:rPr lang="en-US" sz="2800" b="1" dirty="0"/>
              <a:t>also one of the basic instruments </a:t>
            </a:r>
            <a:r>
              <a:rPr lang="en-US" sz="2800" b="1" dirty="0">
                <a:solidFill>
                  <a:srgbClr val="FF0000"/>
                </a:solidFill>
              </a:rPr>
              <a:t>required by Title 14 of the Code of Federal Regulations (14 CFR) part 91 for both VFR and IFR flight.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5" y="2286001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9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Magnetic Compass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1" y="1076575"/>
            <a:ext cx="5184840" cy="5693705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An </a:t>
            </a:r>
            <a:r>
              <a:rPr lang="en-US" sz="2800" b="1" dirty="0">
                <a:solidFill>
                  <a:srgbClr val="FF0000"/>
                </a:solidFill>
              </a:rPr>
              <a:t>aircraft magnetic compass is marked with letters representing </a:t>
            </a:r>
            <a:r>
              <a:rPr lang="en-US" sz="2800" b="1" dirty="0">
                <a:solidFill>
                  <a:srgbClr val="000000"/>
                </a:solidFill>
              </a:rPr>
              <a:t>the cardinal directions, </a:t>
            </a:r>
            <a:r>
              <a:rPr lang="en-US" sz="2800" b="1" dirty="0">
                <a:solidFill>
                  <a:srgbClr val="FF0000"/>
                </a:solidFill>
              </a:rPr>
              <a:t>north, east, south, and west, and a number for each 30° between these letters</a:t>
            </a:r>
            <a:r>
              <a:rPr lang="en-US" sz="2800" b="1" dirty="0">
                <a:solidFill>
                  <a:srgbClr val="000000"/>
                </a:solidFill>
              </a:rPr>
              <a:t>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final “0” is omitted </a:t>
            </a:r>
            <a:r>
              <a:rPr lang="en-US" sz="2800" b="1" dirty="0">
                <a:solidFill>
                  <a:srgbClr val="000000"/>
                </a:solidFill>
              </a:rPr>
              <a:t>from these directions.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 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For example, 3 = 30°, 6 = 60°, and 33 = 330°.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5" y="2286001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Magnetic Compass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1794731"/>
            <a:ext cx="4118040" cy="397015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There are long and short graduation marks </a:t>
            </a:r>
            <a:r>
              <a:rPr lang="en-US" sz="2800" b="1" dirty="0">
                <a:solidFill>
                  <a:srgbClr val="000000"/>
                </a:solidFill>
              </a:rPr>
              <a:t>between the letters and numbers.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Each long mark representing 10° and each short mark representing 5°.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5" y="2286001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5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Magnetic Compass</a:t>
            </a:r>
            <a:br>
              <a:rPr lang="en-US" sz="4000" b="1" dirty="0"/>
            </a:br>
            <a:r>
              <a:rPr lang="en-US" sz="4000" b="1" dirty="0"/>
              <a:t>Induced Errors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1794731"/>
            <a:ext cx="4422840" cy="3108382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magnetic compass </a:t>
            </a:r>
            <a:r>
              <a:rPr lang="en-US" sz="2800" b="1" dirty="0">
                <a:solidFill>
                  <a:srgbClr val="000000"/>
                </a:solidFill>
              </a:rPr>
              <a:t>is the simplest instrument in the panel, but it </a:t>
            </a:r>
            <a:r>
              <a:rPr lang="en-US" sz="2800" b="1" dirty="0">
                <a:solidFill>
                  <a:srgbClr val="FF0000"/>
                </a:solidFill>
              </a:rPr>
              <a:t>is subject to a number of errors</a:t>
            </a:r>
            <a:r>
              <a:rPr lang="en-US" sz="2800" b="1" dirty="0">
                <a:solidFill>
                  <a:srgbClr val="000000"/>
                </a:solidFill>
              </a:rPr>
              <a:t> that must be considered.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5" y="2286001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3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Magnetic Compass</a:t>
            </a:r>
            <a:br>
              <a:rPr lang="en-US" sz="4000" b="1" dirty="0"/>
            </a:br>
            <a:r>
              <a:rPr lang="en-US" sz="4000" b="1" dirty="0"/>
              <a:t>Induced Errors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1794731"/>
            <a:ext cx="4422840" cy="397015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Variation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true directions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magnetic directions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In aerial navigation, the difference between true and magnetic directions is called variation.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5" y="2286001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8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Magnetic Compass</a:t>
            </a:r>
            <a:br>
              <a:rPr lang="en-US" sz="4000" b="1" dirty="0"/>
            </a:br>
            <a:r>
              <a:rPr lang="en-US" sz="4000" b="1" dirty="0"/>
              <a:t>Deviation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1219201"/>
            <a:ext cx="4651440" cy="5693705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Magnetic fields in an aircraft caused by electrical current flowing in the structure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Nearby wiring or any magnetized part of the structure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Conflict with the Earth’s magnetic field and cause a compass error called deviation.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5" y="2286001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9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Magnetic Compass</a:t>
            </a:r>
            <a:br>
              <a:rPr lang="en-US" sz="4000" b="1" dirty="0"/>
            </a:br>
            <a:r>
              <a:rPr lang="en-US" sz="4000" b="1" dirty="0"/>
              <a:t>Oscillation Error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2073218"/>
            <a:ext cx="4651440" cy="397015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Oscillation is a combination of all of the other errors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It results in the compass card swinging back and forth around the heading being flown.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5" y="2286001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Outside Air Temperature (OAT) Gauge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1870936"/>
            <a:ext cx="4651440" cy="3539269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outside air temperature (OAT) gauge </a:t>
            </a:r>
            <a:r>
              <a:rPr lang="en-US" sz="2800" b="1" dirty="0">
                <a:solidFill>
                  <a:srgbClr val="000000"/>
                </a:solidFill>
              </a:rPr>
              <a:t>is a simple and effective device mounted so that the </a:t>
            </a:r>
            <a:r>
              <a:rPr lang="en-US" sz="2800" b="1" dirty="0">
                <a:solidFill>
                  <a:srgbClr val="FF0000"/>
                </a:solidFill>
              </a:rPr>
              <a:t>sensing element is exposed to the outside air.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34" y="2362200"/>
            <a:ext cx="4340066" cy="333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88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Outside Air Temperature (OAT) Gauge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1600205"/>
            <a:ext cx="4651440" cy="440104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OAT gauges are calibrated in degrees °C, °F, or both.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An accurate air temperature </a:t>
            </a:r>
            <a:r>
              <a:rPr lang="en-US" sz="2800" b="1" dirty="0">
                <a:solidFill>
                  <a:srgbClr val="FF0000"/>
                </a:solidFill>
              </a:rPr>
              <a:t>provides the pilot with useful information about temperature lapse rate with altitude change.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34" y="2362200"/>
            <a:ext cx="4340066" cy="333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Gyroscopic Flight Instruments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1" y="1371600"/>
            <a:ext cx="5184840" cy="483193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Several flight instruments utilize the properties of a gyroscope for their operation.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most common instruments containing gyroscopes are the turn coordinator, heading indicator, and the attitude indicator.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atr.flight1.net/forums/uploads/20100716_143539_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40" y="1241386"/>
            <a:ext cx="2275832" cy="231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ruthquest.net/Flight-School/Clip%20Art%20Library/Instruments/Heading%20Indicato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90" y="2768389"/>
            <a:ext cx="2038350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armboyzimsflightsims.com/Kings_RevPic_Attitude_Indic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386" y="4364464"/>
            <a:ext cx="2338386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2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9" y="175261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564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2nd Quarter Requirements</a:t>
            </a:r>
            <a:br>
              <a:rPr lang="en-US" sz="4000" b="1" dirty="0"/>
            </a:br>
            <a:r>
              <a:rPr lang="en-US" sz="4000" b="1" dirty="0"/>
              <a:t>(26 Class Meetings – Dec 14)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1"/>
            <a:ext cx="9067800" cy="563215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Private Pilot Syllabus</a:t>
            </a:r>
          </a:p>
          <a:p>
            <a:pPr marL="1254815" lvl="2" indent="-342242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Lessons 1 – 6 (Taxiing through Air Traffic Control)</a:t>
            </a:r>
          </a:p>
          <a:p>
            <a:pPr marL="1254815" lvl="2" indent="-342242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Must pass written with 80%</a:t>
            </a:r>
          </a:p>
          <a:p>
            <a:pPr marL="1254815" lvl="2" indent="-342242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>
                <a:solidFill>
                  <a:srgbClr val="FF0000"/>
                </a:solidFill>
              </a:rPr>
              <a:t>sim</a:t>
            </a:r>
            <a:endParaRPr lang="en-US" sz="2400" b="1" dirty="0">
              <a:solidFill>
                <a:srgbClr val="FF0000"/>
              </a:solidFill>
            </a:endParaRPr>
          </a:p>
          <a:p>
            <a:pPr marL="1254815" lvl="2" indent="-342242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>
                <a:solidFill>
                  <a:srgbClr val="FF0000"/>
                </a:solidFill>
              </a:rPr>
              <a:t>sim</a:t>
            </a:r>
            <a:endParaRPr lang="en-US" sz="2400" b="1" dirty="0">
              <a:solidFill>
                <a:srgbClr val="FF0000"/>
              </a:solidFill>
            </a:endParaRP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Complete ERAU Aviation 101</a:t>
            </a:r>
          </a:p>
          <a:p>
            <a:pPr marL="1254815" lvl="2" indent="-342242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3 quizzes and 1 test </a:t>
            </a:r>
          </a:p>
          <a:p>
            <a:pPr marL="798519" lvl="1" indent="-342242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  <a:p>
            <a:pPr marL="798519" lvl="1" indent="-342242"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NOTE: All unfinished Student Pilot and ERAU must be complete prior to starting Private Pilot and last 3 quizzes and test for ERAU.</a:t>
            </a:r>
          </a:p>
        </p:txBody>
      </p:sp>
    </p:spTree>
    <p:extLst>
      <p:ext uri="{BB962C8B-B14F-4D97-AF65-F5344CB8AC3E}">
        <p14:creationId xmlns:p14="http://schemas.microsoft.com/office/powerpoint/2010/main" val="1476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are the most common instruments containing gyroscopes?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Describe the components of a typical vacuum and its operation.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the turn coordinator and its operation. 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often termed the most realistic instrument for use by a pilot?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the possible maximum error a heading indicator may have over an hour?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3/21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1773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Gyroscopic Flight Instruments</a:t>
            </a:r>
            <a:br>
              <a:rPr lang="en-US" sz="4000" b="1" dirty="0"/>
            </a:br>
            <a:r>
              <a:rPr lang="en-US" sz="4000" b="1" dirty="0"/>
              <a:t>Sources of Power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714" y="2286002"/>
            <a:ext cx="5184840" cy="2677495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 typical vacuum system consists of an engine-driven vacuum pump, relief valve, air filter, gauge, and tubing </a:t>
            </a:r>
            <a:r>
              <a:rPr lang="en-US" sz="2800" b="1" dirty="0">
                <a:solidFill>
                  <a:srgbClr val="000000"/>
                </a:solidFill>
              </a:rPr>
              <a:t>necessary to complete the connections. </a:t>
            </a:r>
          </a:p>
        </p:txBody>
      </p:sp>
      <p:pic>
        <p:nvPicPr>
          <p:cNvPr id="4098" name="Picture 2" descr="http://williams.best.vwh.net/172RG_POH/7-3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5"/>
            <a:ext cx="29146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Gyroscopic Flight Instruments</a:t>
            </a:r>
            <a:br>
              <a:rPr lang="en-US" sz="4000" b="1" dirty="0"/>
            </a:br>
            <a:r>
              <a:rPr lang="en-US" sz="4000" b="1" dirty="0"/>
              <a:t>Sources of Power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1" y="1694962"/>
            <a:ext cx="5184840" cy="440104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Air is drawn into the vacuum system by the engine-driven vacuum pump.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It first </a:t>
            </a:r>
            <a:r>
              <a:rPr lang="en-US" sz="2800" b="1" dirty="0">
                <a:solidFill>
                  <a:srgbClr val="FF0000"/>
                </a:solidFill>
              </a:rPr>
              <a:t>goes through a filter</a:t>
            </a:r>
            <a:r>
              <a:rPr lang="en-US" sz="2800" b="1" dirty="0">
                <a:solidFill>
                  <a:srgbClr val="000000"/>
                </a:solidFill>
              </a:rPr>
              <a:t>, which prevents foreign matter from entering the vacuum or pressure system. </a:t>
            </a:r>
          </a:p>
        </p:txBody>
      </p:sp>
      <p:pic>
        <p:nvPicPr>
          <p:cNvPr id="5122" name="Picture 2" descr="http://williams.best.vwh.net/172RG_POH/7-3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94962"/>
            <a:ext cx="29146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2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Gyroscopic Flight Instruments</a:t>
            </a:r>
            <a:br>
              <a:rPr lang="en-US" sz="4000" b="1" dirty="0"/>
            </a:br>
            <a:r>
              <a:rPr lang="en-US" sz="4000" b="1" dirty="0"/>
              <a:t>Sources of Power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1" y="1744844"/>
            <a:ext cx="5184840" cy="397015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air then moves through the attitude and heading indicators, where it causes the gyros to spin.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 relief valve prevents </a:t>
            </a:r>
            <a:r>
              <a:rPr lang="en-US" sz="2800" b="1" dirty="0">
                <a:solidFill>
                  <a:srgbClr val="000000"/>
                </a:solidFill>
              </a:rPr>
              <a:t>the vacuum pressure, or suction, from </a:t>
            </a:r>
            <a:r>
              <a:rPr lang="en-US" sz="2800" b="1" dirty="0">
                <a:solidFill>
                  <a:srgbClr val="FF0000"/>
                </a:solidFill>
              </a:rPr>
              <a:t>exceeding prescribed limits</a:t>
            </a:r>
            <a:r>
              <a:rPr lang="en-US" sz="2800" b="1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6146" name="Picture 2" descr="http://williams.best.vwh.net/172RG_POH/7-3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44849"/>
            <a:ext cx="29146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9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are the most common instruments containing gyroscopes?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the components of a typical vacuum and its operation.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Describe the turn coordinator and its operation. 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often termed the most realistic instrument for use by a pilot?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is the possible maximum error a heading indicator may have over an hour?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3/21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1773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1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2.xml><?xml version="1.0" encoding="utf-8"?>
<a:theme xmlns:a="http://schemas.openxmlformats.org/drawingml/2006/main" name="1_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10143</TotalTime>
  <Words>1745</Words>
  <Application>Microsoft Office PowerPoint</Application>
  <PresentationFormat>On-screen Show (4:3)</PresentationFormat>
  <Paragraphs>310</Paragraphs>
  <Slides>41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41</vt:i4>
      </vt:variant>
    </vt:vector>
  </HeadingPairs>
  <TitlesOfParts>
    <vt:vector size="67" baseType="lpstr">
      <vt:lpstr>Arial</vt:lpstr>
      <vt:lpstr>Calibri</vt:lpstr>
      <vt:lpstr>Cambria</vt:lpstr>
      <vt:lpstr>Candara</vt:lpstr>
      <vt:lpstr>Helvetica</vt:lpstr>
      <vt:lpstr>Helvetica Light</vt:lpstr>
      <vt:lpstr>Lucida Sans Unicode</vt:lpstr>
      <vt:lpstr>Noteworthy Bold</vt:lpstr>
      <vt:lpstr>Times New Roman</vt:lpstr>
      <vt:lpstr>Verdana</vt:lpstr>
      <vt:lpstr>Wingdings 2</vt:lpstr>
      <vt:lpstr>Wingdings 3</vt:lpstr>
      <vt:lpstr>1_Office Theme</vt:lpstr>
      <vt:lpstr>6_Office Theme</vt:lpstr>
      <vt:lpstr>CurriculumTemplate</vt:lpstr>
      <vt:lpstr>1_Custom Design</vt:lpstr>
      <vt:lpstr>2_Custom Design</vt:lpstr>
      <vt:lpstr>PowerPointTemplateAE_2009_1217_NEW NEW Template</vt:lpstr>
      <vt:lpstr>3_Custom Design</vt:lpstr>
      <vt:lpstr>4_Custom Design</vt:lpstr>
      <vt:lpstr>5_Custom Design</vt:lpstr>
      <vt:lpstr>7_Office Theme</vt:lpstr>
      <vt:lpstr>2_Office Theme</vt:lpstr>
      <vt:lpstr>1_PowerPointTemplateAE_2009_1217_NEW NEW Template</vt:lpstr>
      <vt:lpstr>Concourse</vt:lpstr>
      <vt:lpstr>Office Theme</vt:lpstr>
      <vt:lpstr>Warm-Up – 3/21 – 10 minutes</vt:lpstr>
      <vt:lpstr>Questions / Comments</vt:lpstr>
      <vt:lpstr>Warm-Up – 3/21 – 10 minutes</vt:lpstr>
      <vt:lpstr>Gyroscopic Flight Instruments</vt:lpstr>
      <vt:lpstr>Warm-Up – 3/21 – 10 minutes</vt:lpstr>
      <vt:lpstr>Gyroscopic Flight Instruments Sources of Power</vt:lpstr>
      <vt:lpstr>Gyroscopic Flight Instruments Sources of Power</vt:lpstr>
      <vt:lpstr>Gyroscopic Flight Instruments Sources of Power</vt:lpstr>
      <vt:lpstr>Warm-Up – 3/21 – 10 minutes</vt:lpstr>
      <vt:lpstr>Turn Coordinator</vt:lpstr>
      <vt:lpstr>Warm-Up – 3/21 – 10 minutes</vt:lpstr>
      <vt:lpstr>Attitude Indicator</vt:lpstr>
      <vt:lpstr>Attitude Indicator</vt:lpstr>
      <vt:lpstr>Attitude Indicator</vt:lpstr>
      <vt:lpstr>Warm-Up – 3/21 – 10 minutes</vt:lpstr>
      <vt:lpstr>Heading Indicator</vt:lpstr>
      <vt:lpstr>Questions / Comments</vt:lpstr>
      <vt:lpstr>THIS DAY IN AVIATION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2nd Quarter Requirements (9 weeks – May 24)</vt:lpstr>
      <vt:lpstr>Questions / Comments</vt:lpstr>
      <vt:lpstr>AVIATION ACES</vt:lpstr>
      <vt:lpstr>PowerPoint Presentation</vt:lpstr>
      <vt:lpstr>Today’s Mission Requirements</vt:lpstr>
      <vt:lpstr>Magnetic Compass</vt:lpstr>
      <vt:lpstr>Magnetic Compass</vt:lpstr>
      <vt:lpstr>Magnetic Compass</vt:lpstr>
      <vt:lpstr>Magnetic Compass Induced Errors</vt:lpstr>
      <vt:lpstr>Magnetic Compass Induced Errors</vt:lpstr>
      <vt:lpstr>Magnetic Compass Deviation</vt:lpstr>
      <vt:lpstr>Magnetic Compass Oscillation Error</vt:lpstr>
      <vt:lpstr>Outside Air Temperature (OAT) Gauge</vt:lpstr>
      <vt:lpstr>Outside Air Temperature (OAT) Gauge</vt:lpstr>
      <vt:lpstr>Questions / Comments</vt:lpstr>
      <vt:lpstr>2nd Quarter Requirements (26 Class Meetings – Dec 14)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604</cp:revision>
  <cp:lastPrinted>2013-10-17T15:17:33Z</cp:lastPrinted>
  <dcterms:created xsi:type="dcterms:W3CDTF">2011-08-16T23:18:18Z</dcterms:created>
  <dcterms:modified xsi:type="dcterms:W3CDTF">2017-03-12T21:06:10Z</dcterms:modified>
</cp:coreProperties>
</file>