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404" r:id="rId10"/>
    <p:sldMasterId id="2147484416" r:id="rId11"/>
    <p:sldMasterId id="2147484428" r:id="rId12"/>
  </p:sldMasterIdLst>
  <p:notesMasterIdLst>
    <p:notesMasterId r:id="rId52"/>
  </p:notesMasterIdLst>
  <p:handoutMasterIdLst>
    <p:handoutMasterId r:id="rId53"/>
  </p:handoutMasterIdLst>
  <p:sldIdLst>
    <p:sldId id="1711" r:id="rId13"/>
    <p:sldId id="399" r:id="rId14"/>
    <p:sldId id="1776" r:id="rId15"/>
    <p:sldId id="1769" r:id="rId16"/>
    <p:sldId id="1777" r:id="rId17"/>
    <p:sldId id="1775" r:id="rId18"/>
    <p:sldId id="1778" r:id="rId19"/>
    <p:sldId id="1770" r:id="rId20"/>
    <p:sldId id="1779" r:id="rId21"/>
    <p:sldId id="1771" r:id="rId22"/>
    <p:sldId id="1780" r:id="rId23"/>
    <p:sldId id="1772" r:id="rId24"/>
    <p:sldId id="1773" r:id="rId25"/>
    <p:sldId id="1774" r:id="rId26"/>
    <p:sldId id="1052" r:id="rId27"/>
    <p:sldId id="1806" r:id="rId28"/>
    <p:sldId id="1807" r:id="rId29"/>
    <p:sldId id="1808" r:id="rId30"/>
    <p:sldId id="1809" r:id="rId31"/>
    <p:sldId id="1810" r:id="rId32"/>
    <p:sldId id="1618" r:id="rId33"/>
    <p:sldId id="1811" r:id="rId34"/>
    <p:sldId id="1812" r:id="rId35"/>
    <p:sldId id="353" r:id="rId36"/>
    <p:sldId id="1265" r:id="rId37"/>
    <p:sldId id="1266" r:id="rId38"/>
    <p:sldId id="1473" r:id="rId39"/>
    <p:sldId id="1694" r:id="rId40"/>
    <p:sldId id="1757" r:id="rId41"/>
    <p:sldId id="1758" r:id="rId42"/>
    <p:sldId id="1728" r:id="rId43"/>
    <p:sldId id="1759" r:id="rId44"/>
    <p:sldId id="1760" r:id="rId45"/>
    <p:sldId id="1729" r:id="rId46"/>
    <p:sldId id="1761" r:id="rId47"/>
    <p:sldId id="1762" r:id="rId48"/>
    <p:sldId id="879" r:id="rId49"/>
    <p:sldId id="1805" r:id="rId50"/>
    <p:sldId id="1813" r:id="rId51"/>
  </p:sldIdLst>
  <p:sldSz cx="9144000" cy="6858000" type="screen4x3"/>
  <p:notesSz cx="6858000" cy="9144000"/>
  <p:defaultTextStyle>
    <a:defPPr>
      <a:defRPr lang="en-US"/>
    </a:defPPr>
    <a:lvl1pPr marL="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1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3" d="100"/>
        <a:sy n="83" d="100"/>
      </p:scale>
      <p:origin x="0" y="-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939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238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664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819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888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10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61327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53498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2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061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1670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26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74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3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9955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4946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1316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24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27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01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94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5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543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8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26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44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6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36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10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560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07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275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991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155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744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718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6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718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413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3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73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73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4" y="194667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7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1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24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438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249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06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438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813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187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562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n1DSMGNIpdyK9M&amp;tbnid=MSujDspaL5F27M:&amp;ved=0CAYQjRw&amp;url=http://www.gardneraviation.com/store/101420-01249-encoding-altimeter.html&amp;ei=_z0qU8zEC6aU0AGFkoGACA&amp;bvm=bv.62922401,d.dmQ&amp;psig=AFQjCNEg38-YjV2jaV6L68-5X7bbKl8iRA&amp;ust=1395363678071904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YcT-wKtK8enEpM&amp;tbnid=b7ufVhpnli19pM:&amp;ved=0CAYQjRw&amp;url=http://avstop.com/ac/instument/4.0.html&amp;ei=Zz8qU7jPGqXW0QGR64HABw&amp;bvm=bv.62922401,d.dmQ&amp;psig=AFQjCNF0dz6lKbfH6JqRatCcHYP3Qoo2Xg&amp;ust=139536399553387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YcT-wKtK8enEpM&amp;tbnid=b7ufVhpnli19pM:&amp;ved=0CAYQjRw&amp;url=http://avstop.com/ac/instument/4.0.html&amp;ei=Zz8qU7jPGqXW0QGR64HABw&amp;bvm=bv.62922401,d.dmQ&amp;psig=AFQjCNF0dz6lKbfH6JqRatCcHYP3Qoo2Xg&amp;ust=1395363995533874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YcT-wKtK8enEpM&amp;tbnid=b7ufVhpnli19pM:&amp;ved=0CAYQjRw&amp;url=http://avstop.com/ac/instument/4.0.html&amp;ei=Zz8qU7jPGqXW0QGR64HABw&amp;bvm=bv.62922401,d.dmQ&amp;psig=AFQjCNF0dz6lKbfH6JqRatCcHYP3Qoo2Xg&amp;ust=139536399553387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uact=8&amp;docid=6A1-GKyXF_sseM&amp;tbnid=DdYZOkuuvrzg_M:&amp;ved=0CAUQjRw&amp;url=http://www.chiefaircraft.com/ca-vsi2fm-3.html&amp;ei=ZD4vU5iJHc670AHfq4DIAQ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uact=8&amp;docid=6A1-GKyXF_sseM&amp;tbnid=DdYZOkuuvrzg_M:&amp;ved=0CAUQjRw&amp;url=http://www.chiefaircraft.com/ca-vsi2fm-3.html&amp;ei=ZD4vU5iJHc670AHfq4DIAQ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8Je8Uwypyn2LEM&amp;tbnid=gRNDFvYmGNAt8M:&amp;ved=0CAUQjRw&amp;url=http://en.wikipedia.org/wiki/Variometer&amp;ei=oD4vU7zpJMql0gGah4A4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8Je8Uwypyn2LEM&amp;tbnid=gRNDFvYmGNAt8M:&amp;ved=0CAUQjRw&amp;url=http://en.wikipedia.org/wiki/Variometer&amp;ei=oD4vU7zpJMql0gGah4A4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8Je8Uwypyn2LEM&amp;tbnid=gRNDFvYmGNAt8M:&amp;ved=0CAUQjRw&amp;url=http://en.wikipedia.org/wiki/Variometer&amp;ei=oD4vU7zpJMql0gGah4A4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8Je8Uwypyn2LEM&amp;tbnid=gRNDFvYmGNAt8M:&amp;ved=0CAUQjRw&amp;url=http://en.wikipedia.org/wiki/Variometer&amp;ei=oD4vU7zpJMql0gGah4A4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8Je8Uwypyn2LEM&amp;tbnid=gRNDFvYmGNAt8M:&amp;ved=0CAUQjRw&amp;url=http://en.wikipedia.org/wiki/Variometer&amp;ei=oD4vU7zpJMql0gGah4A4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uact=8&amp;docid=6A1-GKyXF_sseM&amp;tbnid=DdYZOkuuvrzg_M:&amp;ved=0CAUQjRw&amp;url=http://www.chiefaircraft.com/ca-vsi2fm-3.html&amp;ei=ZD4vU5iJHc670AHfq4DIAQ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uact=8&amp;docid=6A1-GKyXF_sseM&amp;tbnid=DdYZOkuuvrzg_M:&amp;ved=0CAUQjRw&amp;url=http://www.chiefaircraft.com/ca-vsi2fm-3.html&amp;ei=ZD4vU5iJHc670AHfq4DIAQ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uact=8&amp;docid=6A1-GKyXF_sseM&amp;tbnid=DdYZOkuuvrzg_M:&amp;ved=0CAUQjRw&amp;url=http://www.chiefaircraft.com/ca-vsi2fm-3.html&amp;ei=ZD4vU5iJHc670AHfq4DIAQ&amp;bvm=bv.63556303,d.dmQ&amp;psig=AFQjCNFLf0dPtY3FRyoATl_jRgl_W2hvCw&amp;ust=1395691471222381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n1DSMGNIpdyK9M&amp;tbnid=MSujDspaL5F27M:&amp;ved=0CAYQjRw&amp;url=http://www.gardneraviation.com/store/101420-01249-encoding-altimeter.html&amp;ei=_z0qU8zEC6aU0AGFkoGACA&amp;bvm=bv.62922401,d.dmQ&amp;psig=AFQjCNEg38-YjV2jaV6L68-5X7bbKl8iRA&amp;ust=139536367807190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n1DSMGNIpdyK9M&amp;tbnid=MSujDspaL5F27M:&amp;ved=0CAYQjRw&amp;url=http://www.gardneraviation.com/store/101420-01249-encoding-altimeter.html&amp;ei=_z0qU8zEC6aU0AGFkoGACA&amp;bvm=bv.62922401,d.dmQ&amp;psig=AFQjCNEg38-YjV2jaV6L68-5X7bbKl8iRA&amp;ust=139536367807190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n1DSMGNIpdyK9M&amp;tbnid=MSujDspaL5F27M:&amp;ved=0CAYQjRw&amp;url=http://www.gardneraviation.com/store/101420-01249-encoding-altimeter.html&amp;ei=_z0qU8zEC6aU0AGFkoGACA&amp;bvm=bv.62922401,d.dmQ&amp;psig=AFQjCNEg38-YjV2jaV6L68-5X7bbKl8iRA&amp;ust=139536367807190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the purpose of an altimeter.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How are adjustments made to an altimeter?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window on an altimeter named?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does a decrease </a:t>
            </a:r>
            <a:r>
              <a:rPr lang="en-US" altLang="en-US" sz="2500" b="1" dirty="0">
                <a:solidFill>
                  <a:srgbClr val="0070C0"/>
                </a:solidFill>
              </a:rPr>
              <a:t>in pressure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cause </a:t>
            </a:r>
            <a:r>
              <a:rPr lang="en-US" altLang="en-US" sz="2500" b="1" dirty="0">
                <a:solidFill>
                  <a:srgbClr val="0070C0"/>
                </a:solidFill>
              </a:rPr>
              <a:t>the altimeter to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indicate?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Name and describe the five types of altitude a pilot must be familiar.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gardneraviation.com/store/media/catalog/product/cache/1/image/9df78eab33525d08d6e5fb8d27136e95/a/e/aerosonic_101420-01249_encod_a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61" y="1524000"/>
            <a:ext cx="4381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Altimeter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80" y="914400"/>
            <a:ext cx="556422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When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the aircraft climbs or descends, changing pressure within the altimeter case expands or contracts the aneroid barometer. 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decrease in pressure causes the altimeter to indicate an increase in altitude, and an increase in pressure causes the altimeter to indicate a decrease in altitude. </a:t>
            </a:r>
          </a:p>
        </p:txBody>
      </p:sp>
    </p:spTree>
    <p:extLst>
      <p:ext uri="{BB962C8B-B14F-4D97-AF65-F5344CB8AC3E}">
        <p14:creationId xmlns:p14="http://schemas.microsoft.com/office/powerpoint/2010/main" val="29622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the purpose of an altimeter.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How are adjustments made to an altimeter?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window on an altimeter named?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does a decrease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in pressure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cause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altimeter to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indicate?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Name and describe the five types of altitude a pilot must be familiar.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66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Types of Altitude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80" y="1592444"/>
            <a:ext cx="442122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. Indicated altitude—read directly from the altimeter (uncorrected) when it is set to the current altimeter setting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2. True altitude—the vertical distance of the aircraft above sea level—the actual altitude. </a:t>
            </a:r>
          </a:p>
        </p:txBody>
      </p:sp>
      <p:pic>
        <p:nvPicPr>
          <p:cNvPr id="4098" name="Picture 2" descr="http://avstop.com/ac/instument/4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418734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Types of Altitude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80" y="1390157"/>
            <a:ext cx="457362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. Absolute altitude—the vertical distance of an aircraft above the terrain, or above ground level (AGL).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. Pressure altitude—the altitude indicated when the altimeter setting window (barometric scale) is adjusted to 29.92 "Hg.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avstop.com/ac/instument/4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418734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Types of Altitude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80" y="914400"/>
            <a:ext cx="5564220" cy="6124592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FF0000"/>
                </a:solidFill>
              </a:rPr>
              <a:t>. Density altitude—pressure altitude corrected for variations from standard temperature.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This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is an important altitude because it is directly related to the aircraft’s performance.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density of the air affects how much power a naturally aspirated engine produces, as well as how efficient the airfoils are. </a:t>
            </a:r>
          </a:p>
        </p:txBody>
      </p:sp>
      <p:pic>
        <p:nvPicPr>
          <p:cNvPr id="6" name="Picture 2" descr="http://avstop.com/ac/instument/4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505200" cy="19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348" y="1371241"/>
            <a:ext cx="5314281" cy="32010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1908 — Henri Farman makes the first flight in his modified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Voisin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-Farman I-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bis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, the biplane built by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Voisin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brothers.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153829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78" y="1337187"/>
            <a:ext cx="312122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71265"/>
            <a:ext cx="3833420" cy="19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82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2286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1918 — The first aerial patrol by the 1st Pursuit Group is flown in France.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32" y="182880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504603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98126"/>
            <a:ext cx="2966092" cy="22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79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fontScale="925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1927 — The Aviation Corp. of America (AVCO), headed by Juan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Trippe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, forms Pan American Airways to qualify for a contract for airmail deliveries from the post office and establishes the route between Key West, Florida and Havana, Cuba as the first of several routes it would acquire.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3810001"/>
            <a:ext cx="3599329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14" y="1219200"/>
            <a:ext cx="3771900" cy="24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61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2286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1936 — Imperial Airways opens a weekly service to Hong Kong.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45" y="1295732"/>
            <a:ext cx="4205287" cy="279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" y="3745443"/>
            <a:ext cx="4087024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26" y="4153045"/>
            <a:ext cx="315365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34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fontScale="92500" lnSpcReduction="2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14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1960 — Within a year of completion of a major expansion program, Chicago's O'Hare International airport has become the busiest terminal in the US, handling 10.2 million passengers in 1959, the Federal Aviation Agency (FAA) reports. </a:t>
            </a: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In the same year it handled 431,600 take-offs and landings.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829175" cy="229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49" y="3704814"/>
            <a:ext cx="405788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05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2154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Powerplants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Propellers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Induction Carb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Carb Icing and Heating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56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Ignition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Oil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Fuel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Electrical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Mighty 8</a:t>
                      </a:r>
                      <a:r>
                        <a:rPr kumimoji="0" lang="en-US" alt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th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 Museum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Altimeter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Vertical Speed Indicator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Airspeed Indicator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Gyro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Magnetic Compass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7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Instruments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3810000" y="3429000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2062" y="-112387"/>
            <a:ext cx="61841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February / March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638800" y="2634558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Quarter Requirements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/>
              <a:t> </a:t>
            </a:r>
            <a:r>
              <a:rPr lang="en-US" sz="4000" b="1" dirty="0" smtClean="0"/>
              <a:t>days of Class Meetings – Mar 16)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489348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Flight Sim. Tutorials (1 – 5 x 3 + 1)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Aircraft Fam. and Student Pilot Syllabus</a:t>
            </a: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7 (Straight &amp; Level Flight through First Solo)</a:t>
            </a: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quizzes and 2 tests 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</p:txBody>
      </p:sp>
    </p:spTree>
    <p:extLst>
      <p:ext uri="{BB962C8B-B14F-4D97-AF65-F5344CB8AC3E}">
        <p14:creationId xmlns:p14="http://schemas.microsoft.com/office/powerpoint/2010/main" val="1126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7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Flight Instruments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19" y="1219201"/>
            <a:ext cx="4288056" cy="52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80" tIns="32087" rIns="64180" bIns="32087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35" tIns="50717" rIns="88735" bIns="50717" anchor="t"/>
          <a:lstStyle/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how to interpret and operate flight instruments.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pilot’s ability to recognize errors and malfunctions with flight instruments.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000" b="1" dirty="0" err="1">
                <a:latin typeface="Helvetica" pitchFamily="34" charset="0"/>
                <a:cs typeface="Helvetica" pitchFamily="34" charset="0"/>
                <a:sym typeface="Helvetica" pitchFamily="34" charset="0"/>
              </a:rPr>
              <a:t>pitot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-static system and associated instruments.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vacuum system and related instruments.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gyroscopic instruments and the magnetic compass.</a:t>
            </a:r>
          </a:p>
          <a:p>
            <a:pPr marL="76880" indent="0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5" y="274588"/>
            <a:ext cx="8229823" cy="1143000"/>
          </a:xfrm>
        </p:spPr>
        <p:txBody>
          <a:bodyPr lIns="88735" tIns="50717" rIns="88735" bIns="50717"/>
          <a:lstStyle/>
          <a:p>
            <a:pPr algn="l" defTabSz="91255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Vertical Speed Indicator (VSI)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371600"/>
            <a:ext cx="518484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VSI indicates </a:t>
            </a:r>
            <a:r>
              <a:rPr lang="en-US" sz="2800" b="1" dirty="0">
                <a:solidFill>
                  <a:srgbClr val="FF0000"/>
                </a:solidFill>
              </a:rPr>
              <a:t>whether the aircraft is climbing, descending, or in level flight.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rate of climb or descent is indicated in feet per minute (fpm).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If </a:t>
            </a:r>
            <a:r>
              <a:rPr lang="en-US" sz="2800" b="1" dirty="0"/>
              <a:t>properly calibrated, the VSI indicates zero in level flight</a:t>
            </a:r>
            <a:r>
              <a:rPr lang="en-US" sz="2800" b="1" dirty="0" smtClean="0"/>
              <a:t>.</a:t>
            </a:r>
          </a:p>
        </p:txBody>
      </p:sp>
      <p:pic>
        <p:nvPicPr>
          <p:cNvPr id="1026" name="Picture 2" descr="http://media.chiefaircraft.com/media/catalog/product/cache/1/thumbnail/9df78eab33525d08d6e5fb8d27136e95/c/a/ca_33-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6" y="1833563"/>
            <a:ext cx="35433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14" y="1219201"/>
            <a:ext cx="4860585" cy="483193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Although </a:t>
            </a:r>
            <a:r>
              <a:rPr lang="en-US" sz="2800" b="1" dirty="0">
                <a:solidFill>
                  <a:srgbClr val="FF0000"/>
                </a:solidFill>
              </a:rPr>
              <a:t>the VSI </a:t>
            </a:r>
            <a:r>
              <a:rPr lang="en-US" sz="2800" b="1" dirty="0">
                <a:solidFill>
                  <a:srgbClr val="000000"/>
                </a:solidFill>
              </a:rPr>
              <a:t>operates solely from static pressure, it </a:t>
            </a:r>
            <a:r>
              <a:rPr lang="en-US" sz="2800" b="1" dirty="0">
                <a:solidFill>
                  <a:srgbClr val="FF0000"/>
                </a:solidFill>
              </a:rPr>
              <a:t>is a differential pressure instrument.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It </a:t>
            </a:r>
            <a:r>
              <a:rPr lang="en-US" sz="2800" b="1" dirty="0">
                <a:solidFill>
                  <a:srgbClr val="000000"/>
                </a:solidFill>
              </a:rPr>
              <a:t>contains a diaphragm with connecting linkage and gearing to the indicator pointer inside an airtight case.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http://media.chiefaircraft.com/media/catalog/product/cache/1/thumbnail/9df78eab33525d08d6e5fb8d27136e95/c/a/ca_33-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3040"/>
            <a:ext cx="35433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1"/>
            <a:ext cx="4860585" cy="4401043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inside of the diaphragm is connected directly to the static line of the </a:t>
            </a:r>
            <a:r>
              <a:rPr lang="en-US" sz="2800" b="1" dirty="0" err="1">
                <a:solidFill>
                  <a:srgbClr val="000000"/>
                </a:solidFill>
              </a:rPr>
              <a:t>pitot</a:t>
            </a:r>
            <a:r>
              <a:rPr lang="en-US" sz="2800" b="1" dirty="0">
                <a:solidFill>
                  <a:srgbClr val="000000"/>
                </a:solidFill>
              </a:rPr>
              <a:t>-static system.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instrument case, is also connected to the static line, but through a restricted orifice (calibrated leak</a:t>
            </a:r>
            <a:r>
              <a:rPr lang="en-US" sz="2800" b="1" dirty="0" smtClean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6" name="Picture 2" descr="http://upload.wikimedia.org/wikipedia/commons/4/46/Faa_vertical_air_spe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36" y="1447800"/>
            <a:ext cx="443576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the purpose of an altimeter.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How are adjustments made to an altimeter?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window on an altimeter named?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does a decrease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in pressure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cause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altimeter to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indicate?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Name and describe the five types of altitude a pilot must be familiar.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66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390157"/>
            <a:ext cx="4860585" cy="4401043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Both </a:t>
            </a:r>
            <a:r>
              <a:rPr lang="en-US" sz="2800" b="1" dirty="0">
                <a:solidFill>
                  <a:srgbClr val="000000"/>
                </a:solidFill>
              </a:rPr>
              <a:t>the diaphragm and the case receive air from the static line at existing atmospheric pressure.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diaphragm receives unrestricted air while the case receives the static pressure via the metered leak.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 descr="http://upload.wikimedia.org/wikipedia/commons/4/46/Faa_vertical_air_spe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36" y="1447800"/>
            <a:ext cx="443576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028" y="2553993"/>
            <a:ext cx="4264197" cy="267749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inside the diaphragm and the instrument </a:t>
            </a:r>
            <a:r>
              <a:rPr lang="en-US" sz="2800" b="1" dirty="0" smtClean="0">
                <a:solidFill>
                  <a:srgbClr val="FF0000"/>
                </a:solidFill>
              </a:rPr>
              <a:t>case, the pressures are </a:t>
            </a:r>
            <a:r>
              <a:rPr lang="en-US" sz="2800" b="1" dirty="0">
                <a:solidFill>
                  <a:srgbClr val="FF0000"/>
                </a:solidFill>
              </a:rPr>
              <a:t>equal and the pointer is at the zero indication.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://upload.wikimedia.org/wikipedia/commons/4/46/Faa_vertical_air_spe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836808"/>
            <a:ext cx="4600575" cy="40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4467225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When </a:t>
            </a:r>
            <a:r>
              <a:rPr lang="en-US" sz="2800" b="1" dirty="0">
                <a:solidFill>
                  <a:srgbClr val="FF0000"/>
                </a:solidFill>
              </a:rPr>
              <a:t>the aircraft climbs or descends, the pressure inside the diaphragm changes immediately,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but </a:t>
            </a:r>
            <a:r>
              <a:rPr lang="en-US" sz="2800" b="1" dirty="0"/>
              <a:t>due to the metering action of the restricted passage, </a:t>
            </a:r>
            <a:endParaRPr lang="en-US" sz="2800" b="1" dirty="0" smtClean="0"/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case pressure remains higher or lower for a short time, </a:t>
            </a:r>
            <a:r>
              <a:rPr lang="en-US" sz="2800" b="1" dirty="0">
                <a:solidFill>
                  <a:srgbClr val="FF0000"/>
                </a:solidFill>
              </a:rPr>
              <a:t>causing the diaphragm to contract or expand.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://upload.wikimedia.org/wikipedia/commons/4/46/Faa_vertical_air_spe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836808"/>
            <a:ext cx="4600575" cy="40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53993"/>
            <a:ext cx="4467225" cy="2246607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causes a pressure differential that is indicated on the instrument needle as a climb or descent.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3074" name="Picture 2" descr="http://upload.wikimedia.org/wikipedia/commons/4/46/Faa_vertical_air_spe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836808"/>
            <a:ext cx="4600575" cy="40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14" y="1219201"/>
            <a:ext cx="5241586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VSI displays two different types of </a:t>
            </a:r>
            <a:r>
              <a:rPr lang="en-US" sz="2800" b="1" dirty="0" smtClean="0">
                <a:solidFill>
                  <a:srgbClr val="FF0000"/>
                </a:solidFill>
              </a:rPr>
              <a:t>information: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Trend </a:t>
            </a:r>
            <a:r>
              <a:rPr lang="en-US" sz="2800" b="1" dirty="0">
                <a:solidFill>
                  <a:srgbClr val="FF0000"/>
                </a:solidFill>
              </a:rPr>
              <a:t>information </a:t>
            </a:r>
            <a:r>
              <a:rPr lang="en-US" sz="2800" b="1" dirty="0">
                <a:solidFill>
                  <a:srgbClr val="000000"/>
                </a:solidFill>
              </a:rPr>
              <a:t>shows an </a:t>
            </a:r>
            <a:r>
              <a:rPr lang="en-US" sz="2800" b="1" dirty="0">
                <a:solidFill>
                  <a:srgbClr val="FF0000"/>
                </a:solidFill>
              </a:rPr>
              <a:t>immediate indication of</a:t>
            </a:r>
            <a:r>
              <a:rPr lang="en-US" sz="2800" b="1" dirty="0">
                <a:solidFill>
                  <a:srgbClr val="000000"/>
                </a:solidFill>
              </a:rPr>
              <a:t> an increase or decrease in </a:t>
            </a:r>
            <a:r>
              <a:rPr lang="en-US" sz="2800" b="1" dirty="0">
                <a:solidFill>
                  <a:srgbClr val="FF0000"/>
                </a:solidFill>
              </a:rPr>
              <a:t>the aircraft’s rate of climb or descent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Rate </a:t>
            </a:r>
            <a:r>
              <a:rPr lang="en-US" sz="2800" b="1" dirty="0">
                <a:solidFill>
                  <a:srgbClr val="FF0000"/>
                </a:solidFill>
              </a:rPr>
              <a:t>information shows a stabilized rate of change in altitude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media.chiefaircraft.com/media/catalog/product/cache/1/thumbnail/9df78eab33525d08d6e5fb8d27136e95/c/a/ca_33-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3040"/>
            <a:ext cx="35433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14" y="2149418"/>
            <a:ext cx="5241586" cy="3108382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If </a:t>
            </a:r>
            <a:r>
              <a:rPr lang="en-US" sz="2800" b="1" dirty="0">
                <a:solidFill>
                  <a:srgbClr val="000000"/>
                </a:solidFill>
              </a:rPr>
              <a:t>an aircraft is maintaining level flight and the </a:t>
            </a:r>
            <a:r>
              <a:rPr lang="en-US" sz="2800" b="1" dirty="0">
                <a:solidFill>
                  <a:srgbClr val="FF0000"/>
                </a:solidFill>
              </a:rPr>
              <a:t>pilot pulls back on </a:t>
            </a:r>
            <a:r>
              <a:rPr lang="en-US" sz="2800" b="1" dirty="0">
                <a:solidFill>
                  <a:srgbClr val="000000"/>
                </a:solidFill>
              </a:rPr>
              <a:t>the control </a:t>
            </a:r>
            <a:r>
              <a:rPr lang="en-US" sz="2800" b="1" dirty="0">
                <a:solidFill>
                  <a:srgbClr val="FF0000"/>
                </a:solidFill>
              </a:rPr>
              <a:t>yoke</a:t>
            </a:r>
            <a:r>
              <a:rPr lang="en-US" sz="2800" b="1" dirty="0">
                <a:solidFill>
                  <a:srgbClr val="000000"/>
                </a:solidFill>
              </a:rPr>
              <a:t> causing the </a:t>
            </a:r>
            <a:r>
              <a:rPr lang="en-US" sz="2800" b="1" dirty="0">
                <a:solidFill>
                  <a:srgbClr val="FF0000"/>
                </a:solidFill>
              </a:rPr>
              <a:t>nose</a:t>
            </a:r>
            <a:r>
              <a:rPr lang="en-US" sz="2800" b="1" dirty="0">
                <a:solidFill>
                  <a:srgbClr val="000000"/>
                </a:solidFill>
              </a:rPr>
              <a:t> of the aircraft to </a:t>
            </a:r>
            <a:r>
              <a:rPr lang="en-US" sz="2800" b="1" dirty="0">
                <a:solidFill>
                  <a:srgbClr val="FF0000"/>
                </a:solidFill>
              </a:rPr>
              <a:t>pitch up</a:t>
            </a:r>
            <a:r>
              <a:rPr lang="en-US" sz="2800" b="1" dirty="0">
                <a:solidFill>
                  <a:srgbClr val="000000"/>
                </a:solidFill>
              </a:rPr>
              <a:t>, the </a:t>
            </a:r>
            <a:r>
              <a:rPr lang="en-US" sz="2800" b="1" dirty="0">
                <a:solidFill>
                  <a:srgbClr val="FF0000"/>
                </a:solidFill>
              </a:rPr>
              <a:t>VSI needle moves upward </a:t>
            </a:r>
            <a:r>
              <a:rPr lang="en-US" sz="2800" b="1" dirty="0">
                <a:solidFill>
                  <a:srgbClr val="000000"/>
                </a:solidFill>
              </a:rPr>
              <a:t>to indicate a climb.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 descr="http://media.chiefaircraft.com/media/catalog/product/cache/1/thumbnail/9df78eab33525d08d6e5fb8d27136e95/c/a/ca_33-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3040"/>
            <a:ext cx="35433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14" y="1219201"/>
            <a:ext cx="5241586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If </a:t>
            </a:r>
            <a:r>
              <a:rPr lang="en-US" sz="2800" b="1" dirty="0">
                <a:solidFill>
                  <a:srgbClr val="FF0000"/>
                </a:solidFill>
              </a:rPr>
              <a:t>the pitch attitude is held constant, the needle stabilizes </a:t>
            </a:r>
            <a:r>
              <a:rPr lang="en-US" sz="2800" b="1" dirty="0">
                <a:solidFill>
                  <a:srgbClr val="000000"/>
                </a:solidFill>
              </a:rPr>
              <a:t>after a short period (6–9 seconds) </a:t>
            </a:r>
            <a:r>
              <a:rPr lang="en-US" sz="2800" b="1" dirty="0">
                <a:solidFill>
                  <a:srgbClr val="FF0000"/>
                </a:solidFill>
              </a:rPr>
              <a:t>and indicates the rate of climb in hundreds of fpm.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time period from the initial change in the rate of climb</a:t>
            </a:r>
            <a:r>
              <a:rPr lang="en-US" sz="2800" b="1" dirty="0">
                <a:solidFill>
                  <a:srgbClr val="000000"/>
                </a:solidFill>
              </a:rPr>
              <a:t>,</a:t>
            </a:r>
            <a:r>
              <a:rPr lang="en-US" sz="2800" b="1" dirty="0">
                <a:solidFill>
                  <a:srgbClr val="FF0000"/>
                </a:solidFill>
              </a:rPr>
              <a:t> until </a:t>
            </a:r>
            <a:r>
              <a:rPr lang="en-US" sz="2800" b="1" dirty="0">
                <a:solidFill>
                  <a:srgbClr val="000000"/>
                </a:solidFill>
              </a:rPr>
              <a:t>the VSI displays an accurate </a:t>
            </a:r>
            <a:r>
              <a:rPr lang="en-US" sz="2800" b="1" dirty="0">
                <a:solidFill>
                  <a:srgbClr val="FF0000"/>
                </a:solidFill>
              </a:rPr>
              <a:t>indication of the new rate,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is called the lag.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media.chiefaircraft.com/media/catalog/product/cache/1/thumbnail/9df78eab33525d08d6e5fb8d27136e95/c/a/ca_33-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3040"/>
            <a:ext cx="35433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4" y="1752606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Quarter Requirements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/>
              <a:t> </a:t>
            </a:r>
            <a:r>
              <a:rPr lang="en-US" sz="4000" b="1" dirty="0" smtClean="0"/>
              <a:t>days of Class Meetings – Mar </a:t>
            </a:r>
            <a:r>
              <a:rPr lang="en-US" sz="4000" b="1" dirty="0" smtClean="0"/>
              <a:t>16)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489348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Flight Sim. Tutorials (1 – 5 x 3 + 1)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Aircraft Fam. and Student Pilot Syllabus</a:t>
            </a: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7 (Straight &amp; Level Flight through First Solo)</a:t>
            </a: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quizzes and 2 tests 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</p:txBody>
      </p:sp>
    </p:spTree>
    <p:extLst>
      <p:ext uri="{BB962C8B-B14F-4D97-AF65-F5344CB8AC3E}">
        <p14:creationId xmlns:p14="http://schemas.microsoft.com/office/powerpoint/2010/main" val="5491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4" y="1752606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2928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gardneraviation.com/store/media/catalog/product/cache/1/image/9df78eab33525d08d6e5fb8d27136e95/a/e/aerosonic_101420-01249_encod_a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61" y="1524000"/>
            <a:ext cx="4381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Altimeter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371600"/>
            <a:ext cx="518484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altimeter is an instrument that measures the height of an aircraft above a given pressure level. 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Since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the altimeter is the only instrument that is capable of indicating altitude, this is one of the most vital instruments installed in the aircraft.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the purpose of an altimeter.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How are adjustments made to an altimeter?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window on an altimeter named?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does a decrease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in pressure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cause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altimeter to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indicate?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Name and describe the five types of altitude a pilot must be familiar.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66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80" y="1821044"/>
            <a:ext cx="43434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Adjustments </a:t>
            </a:r>
            <a:r>
              <a:rPr lang="en-US" sz="2800" b="1" dirty="0">
                <a:solidFill>
                  <a:srgbClr val="FF0000"/>
                </a:solidFill>
              </a:rPr>
              <a:t>for nonstandard pressures are </a:t>
            </a:r>
            <a:r>
              <a:rPr lang="en-US" sz="2800" b="1" dirty="0">
                <a:solidFill>
                  <a:srgbClr val="000000"/>
                </a:solidFill>
              </a:rPr>
              <a:t>accomplished </a:t>
            </a:r>
            <a:r>
              <a:rPr lang="en-US" sz="2800" b="1" dirty="0">
                <a:solidFill>
                  <a:srgbClr val="FF0000"/>
                </a:solidFill>
              </a:rPr>
              <a:t>by setting</a:t>
            </a:r>
            <a:r>
              <a:rPr lang="en-US" sz="2800" b="1" dirty="0">
                <a:solidFill>
                  <a:srgbClr val="000000"/>
                </a:solidFill>
              </a:rPr>
              <a:t> the corrected pressure into a barometric scale located </a:t>
            </a:r>
            <a:r>
              <a:rPr lang="en-US" sz="2800" b="1" dirty="0">
                <a:solidFill>
                  <a:srgbClr val="FF0000"/>
                </a:solidFill>
              </a:rPr>
              <a:t>on the face of the altimeter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4" descr="http://www.gardneraviation.com/store/media/catalog/product/cache/1/image/9df78eab33525d08d6e5fb8d27136e95/a/e/aerosonic_101420-01249_encod_a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61" y="1524000"/>
            <a:ext cx="4381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the purpose of an altimeter.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How are adjustments made to an altimeter?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window on an altimeter named?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does a decrease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in pressure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cause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altimeter to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indicate?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Name and describe the five types of altitude a pilot must be familiar.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66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Principle of Operation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980" y="2023331"/>
            <a:ext cx="4040220" cy="3539269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barometric pressure window is sometimes referred to as the </a:t>
            </a:r>
            <a:r>
              <a:rPr lang="en-US" sz="2800" b="1" dirty="0" err="1">
                <a:solidFill>
                  <a:srgbClr val="FF0000"/>
                </a:solidFill>
              </a:rPr>
              <a:t>Kollsman</a:t>
            </a:r>
            <a:r>
              <a:rPr lang="en-US" sz="2800" b="1" dirty="0">
                <a:solidFill>
                  <a:srgbClr val="FF0000"/>
                </a:solidFill>
              </a:rPr>
              <a:t> window; </a:t>
            </a:r>
            <a:r>
              <a:rPr lang="en-US" sz="2800" b="1" dirty="0">
                <a:solidFill>
                  <a:srgbClr val="000000"/>
                </a:solidFill>
              </a:rPr>
              <a:t>only after the altimeter is set does it indicate the correct altitude.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4" descr="http://www.gardneraviation.com/store/media/catalog/product/cache/1/image/9df78eab33525d08d6e5fb8d27136e95/a/e/aerosonic_101420-01249_encod_a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61" y="1524000"/>
            <a:ext cx="4381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the purpose of an altimeter.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How are adjustments made to an altimeter?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window on an altimeter named?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does a decrease </a:t>
            </a:r>
            <a:r>
              <a:rPr lang="en-US" altLang="en-US" sz="2500" b="1" dirty="0">
                <a:solidFill>
                  <a:srgbClr val="0070C0"/>
                </a:solidFill>
              </a:rPr>
              <a:t>in pressure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cause </a:t>
            </a:r>
            <a:r>
              <a:rPr lang="en-US" altLang="en-US" sz="2500" b="1" dirty="0">
                <a:solidFill>
                  <a:srgbClr val="0070C0"/>
                </a:solidFill>
              </a:rPr>
              <a:t>the altimeter to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indicate?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Name and describe the five types of altitude a pilot must be familiar.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3/14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66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9957</TotalTime>
  <Words>1725</Words>
  <Application>Microsoft Office PowerPoint</Application>
  <PresentationFormat>On-screen Show (4:3)</PresentationFormat>
  <Paragraphs>287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60" baseType="lpstr">
      <vt:lpstr>Arial</vt:lpstr>
      <vt:lpstr>Calibri</vt:lpstr>
      <vt:lpstr>Cambria</vt:lpstr>
      <vt:lpstr>Candara</vt:lpstr>
      <vt:lpstr>Helvetica</vt:lpstr>
      <vt:lpstr>Helvetica Light</vt:lpstr>
      <vt:lpstr>Noteworthy Bold</vt:lpstr>
      <vt:lpstr>Times New Roman</vt:lpstr>
      <vt:lpstr>Wingdings 3</vt:lpstr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8_Office Theme</vt:lpstr>
      <vt:lpstr>9_Office Theme</vt:lpstr>
      <vt:lpstr>39_Office Theme</vt:lpstr>
      <vt:lpstr>Warm-Up – 3/14 – 10 minutes</vt:lpstr>
      <vt:lpstr>Questions / Comments</vt:lpstr>
      <vt:lpstr>Warm-Up – 3/14 – 10 minutes</vt:lpstr>
      <vt:lpstr>Altimeter</vt:lpstr>
      <vt:lpstr>Warm-Up – 3/14 – 10 minutes</vt:lpstr>
      <vt:lpstr>Principle of Operation</vt:lpstr>
      <vt:lpstr>Warm-Up – 3/14 – 10 minutes</vt:lpstr>
      <vt:lpstr>Principle of Operation</vt:lpstr>
      <vt:lpstr>Warm-Up – 3/14 – 10 minutes</vt:lpstr>
      <vt:lpstr>Altimeter Operation</vt:lpstr>
      <vt:lpstr>Warm-Up – 3/14 – 10 minutes</vt:lpstr>
      <vt:lpstr>Types of Altitude</vt:lpstr>
      <vt:lpstr>Types of Altitude</vt:lpstr>
      <vt:lpstr>Types of Altitude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1st Quarter Requirements (2 days of Class Meetings – Mar 16)</vt:lpstr>
      <vt:lpstr>Questions / Comments</vt:lpstr>
      <vt:lpstr>PowerPoint Presentation</vt:lpstr>
      <vt:lpstr>Today’s Mission Requirements</vt:lpstr>
      <vt:lpstr>Vertical Speed Indicator (VSI)</vt:lpstr>
      <vt:lpstr>Principle of Operation</vt:lpstr>
      <vt:lpstr>Principle of Operation</vt:lpstr>
      <vt:lpstr>Principle of Operation</vt:lpstr>
      <vt:lpstr>Principle of Operation</vt:lpstr>
      <vt:lpstr>Principle of Operation</vt:lpstr>
      <vt:lpstr>Principle of Operation</vt:lpstr>
      <vt:lpstr>Principle of Operation</vt:lpstr>
      <vt:lpstr>Principle of Operation</vt:lpstr>
      <vt:lpstr>Principle of Operation</vt:lpstr>
      <vt:lpstr>Questions / Comments</vt:lpstr>
      <vt:lpstr>1st Quarter Requirements (2 days of Class Meetings – Mar 16)</vt:lpstr>
      <vt:lpstr>Questions / 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594</cp:revision>
  <cp:lastPrinted>2013-10-17T15:17:33Z</cp:lastPrinted>
  <dcterms:created xsi:type="dcterms:W3CDTF">2011-08-16T23:18:18Z</dcterms:created>
  <dcterms:modified xsi:type="dcterms:W3CDTF">2018-03-12T00:45:17Z</dcterms:modified>
</cp:coreProperties>
</file>