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68" r:id="rId8"/>
    <p:sldMasterId id="2147484092" r:id="rId9"/>
    <p:sldMasterId id="2147484128" r:id="rId10"/>
    <p:sldMasterId id="2147484152" r:id="rId11"/>
    <p:sldMasterId id="2147484164" r:id="rId12"/>
    <p:sldMasterId id="2147484176" r:id="rId13"/>
    <p:sldMasterId id="2147484188" r:id="rId14"/>
  </p:sldMasterIdLst>
  <p:notesMasterIdLst>
    <p:notesMasterId r:id="rId52"/>
  </p:notesMasterIdLst>
  <p:handoutMasterIdLst>
    <p:handoutMasterId r:id="rId53"/>
  </p:handoutMasterIdLst>
  <p:sldIdLst>
    <p:sldId id="883" r:id="rId15"/>
    <p:sldId id="399" r:id="rId16"/>
    <p:sldId id="1357" r:id="rId17"/>
    <p:sldId id="1348" r:id="rId18"/>
    <p:sldId id="1358" r:id="rId19"/>
    <p:sldId id="1350" r:id="rId20"/>
    <p:sldId id="1359" r:id="rId21"/>
    <p:sldId id="1352" r:id="rId22"/>
    <p:sldId id="1360" r:id="rId23"/>
    <p:sldId id="1354" r:id="rId24"/>
    <p:sldId id="1361" r:id="rId25"/>
    <p:sldId id="1356" r:id="rId26"/>
    <p:sldId id="1052" r:id="rId27"/>
    <p:sldId id="1262" r:id="rId28"/>
    <p:sldId id="1263" r:id="rId29"/>
    <p:sldId id="397" r:id="rId30"/>
    <p:sldId id="1370" r:id="rId31"/>
    <p:sldId id="353" r:id="rId32"/>
    <p:sldId id="1265" r:id="rId33"/>
    <p:sldId id="1266" r:id="rId34"/>
    <p:sldId id="1267" r:id="rId35"/>
    <p:sldId id="1269" r:id="rId36"/>
    <p:sldId id="1363" r:id="rId37"/>
    <p:sldId id="1268" r:id="rId38"/>
    <p:sldId id="1362" r:id="rId39"/>
    <p:sldId id="1270" r:id="rId40"/>
    <p:sldId id="1271" r:id="rId41"/>
    <p:sldId id="1272" r:id="rId42"/>
    <p:sldId id="1364" r:id="rId43"/>
    <p:sldId id="1273" r:id="rId44"/>
    <p:sldId id="1274" r:id="rId45"/>
    <p:sldId id="1275" r:id="rId46"/>
    <p:sldId id="1276" r:id="rId47"/>
    <p:sldId id="1277" r:id="rId48"/>
    <p:sldId id="1278" r:id="rId49"/>
    <p:sldId id="1368" r:id="rId50"/>
    <p:sldId id="1369" r:id="rId51"/>
  </p:sldIdLst>
  <p:sldSz cx="9144000" cy="6858000" type="screen4x3"/>
  <p:notesSz cx="6858000" cy="9144000"/>
  <p:defaultTextStyle>
    <a:defPPr>
      <a:defRPr lang="en-US"/>
    </a:defPPr>
    <a:lvl1pPr marL="0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96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07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220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62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435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836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24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5" autoAdjust="0"/>
    <p:restoredTop sz="94660"/>
  </p:normalViewPr>
  <p:slideViewPr>
    <p:cSldViewPr showGuides="1">
      <p:cViewPr varScale="1">
        <p:scale>
          <a:sx n="65" d="100"/>
          <a:sy n="65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96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07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220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435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836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24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10" indent="0" algn="ctr">
              <a:buNone/>
              <a:defRPr/>
            </a:lvl2pPr>
            <a:lvl3pPr marL="641826" indent="0" algn="ctr">
              <a:buNone/>
              <a:defRPr/>
            </a:lvl3pPr>
            <a:lvl4pPr marL="962741" indent="0" algn="ctr">
              <a:buNone/>
              <a:defRPr/>
            </a:lvl4pPr>
            <a:lvl5pPr marL="1283658" indent="0" algn="ctr">
              <a:buNone/>
              <a:defRPr/>
            </a:lvl5pPr>
            <a:lvl6pPr marL="1604576" indent="0" algn="ctr">
              <a:buNone/>
              <a:defRPr/>
            </a:lvl6pPr>
            <a:lvl7pPr marL="1925487" indent="0" algn="ctr">
              <a:buNone/>
              <a:defRPr/>
            </a:lvl7pPr>
            <a:lvl8pPr marL="2246406" indent="0" algn="ctr">
              <a:buNone/>
              <a:defRPr/>
            </a:lvl8pPr>
            <a:lvl9pPr marL="25673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206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925" tIns="44463" rIns="88925" bIns="44463" anchor="ctr"/>
          <a:lstStyle>
            <a:extLst/>
          </a:lstStyle>
          <a:p>
            <a:pPr algn="ctr" defTabSz="88994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0" y="4953159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889947">
                <a:defRPr/>
              </a:pPr>
              <a:endParaRPr lang="en-US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39969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889947"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313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4463" rIns="44463"/>
          <a:lstStyle>
            <a:lvl1pPr marL="0" marR="62308" indent="0" algn="r">
              <a:buNone/>
              <a:defRPr>
                <a:solidFill>
                  <a:schemeClr val="tx2"/>
                </a:solidFill>
              </a:defRPr>
            </a:lvl1pPr>
            <a:lvl2pPr marL="444939" indent="0" algn="ctr">
              <a:buNone/>
            </a:lvl2pPr>
            <a:lvl3pPr marL="889947" indent="0" algn="ctr">
              <a:buNone/>
            </a:lvl3pPr>
            <a:lvl4pPr marL="1334828" indent="0" algn="ctr">
              <a:buNone/>
            </a:lvl4pPr>
            <a:lvl5pPr marL="1779770" indent="0" algn="ctr">
              <a:buNone/>
            </a:lvl5pPr>
            <a:lvl6pPr marL="2224715" indent="0" algn="ctr">
              <a:buNone/>
            </a:lvl6pPr>
            <a:lvl7pPr marL="2669653" indent="0" algn="ctr">
              <a:buNone/>
            </a:lvl7pPr>
            <a:lvl8pPr marL="3114594" indent="0" algn="ctr">
              <a:buNone/>
            </a:lvl8pPr>
            <a:lvl9pPr marL="3559524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57FF613-8D0E-400D-B338-1D5FA408F97E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E0801A7-A31F-4488-B550-01F1FFB95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745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9A8F9B-6EF1-4F3C-98BD-2415FDB38C6C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36EBE09-2CEF-4340-A666-879E30F3A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218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7145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925" tIns="44463" rIns="88925" bIns="44463" anchor="ctr"/>
          <a:lstStyle>
            <a:extLst/>
          </a:lstStyle>
          <a:p>
            <a:pPr defTabSz="88994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738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925" tIns="44463" rIns="88925" bIns="44463" anchor="ctr"/>
          <a:lstStyle>
            <a:extLst/>
          </a:lstStyle>
          <a:p>
            <a:pPr defTabSz="88994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4FAF35A-EC63-4A70-9A75-450AB7F1FFC5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E397B45-2914-4D04-A3EE-2E6895A7D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93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85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85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ED61AC9-58C2-453D-8943-148970A55ACD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C784F01-DC10-47B7-A32A-9FF564802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12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78026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78026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82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82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489D0BF-D640-4493-84A9-F192685C0871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9BC58EF-CBF6-4791-9FD8-90E66590B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8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5F02158-9A7A-48E9-8DE4-ED1C78B0AF0C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5F36E99-A6D3-4D77-BBFE-10BCDF025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0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71B7D77-7545-4FBC-9308-786E0F0A3805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CEAD42-63C6-4639-9E04-5C31F4EAF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991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E0F3B604-B2B1-44E3-9ED2-B122B7CEB575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EA952A9-B434-48C0-9012-417F7BD7B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2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9477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8925" tIns="44463" rIns="88925" bIns="44463"/>
          <a:lstStyle>
            <a:extLst/>
          </a:lstStyle>
          <a:p>
            <a:pPr defTabSz="88994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88925" tIns="44463" rIns="88925" bIns="44463"/>
          <a:lstStyle/>
          <a:p>
            <a:pPr algn="ctr" defTabSz="399693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925" tIns="44463" rIns="88925" bIns="44463" anchor="ctr"/>
          <a:lstStyle>
            <a:extLst/>
          </a:lstStyle>
          <a:p>
            <a:pPr algn="ctr" defTabSz="88994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2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59" y="4988877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925" tIns="44463" rIns="88925" bIns="44463" anchor="ctr"/>
          <a:lstStyle>
            <a:extLst/>
          </a:lstStyle>
          <a:p>
            <a:pPr defTabSz="88994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8152" y="4988877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925" tIns="44463" rIns="88925" bIns="44463" anchor="ctr"/>
          <a:lstStyle>
            <a:extLst/>
          </a:lstStyle>
          <a:p>
            <a:pPr defTabSz="88994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7757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FCE8CBD-5578-456C-B290-2298DF81F70C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4B25645-3731-47FF-BB06-3D092DA49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5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EBABBC0A-713A-4197-9D51-FBBCEF8A5B1C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CCB9F58-45B6-4BA5-8236-32EA41975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721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5171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EA58381-5C36-4008-9FEC-526CFA5F44A3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9969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B74FC2C-8376-4883-8BB3-470252691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798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algn="ctr" defTabSz="914353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9" y="4952629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53">
                <a:defRPr/>
              </a:pPr>
              <a:endParaRPr lang="en-US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53"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8" rIns="45718"/>
          <a:lstStyle>
            <a:lvl1pPr marL="0" marR="64005" indent="0" algn="r">
              <a:buNone/>
              <a:defRPr>
                <a:solidFill>
                  <a:schemeClr val="tx2"/>
                </a:solidFill>
              </a:defRPr>
            </a:lvl1pPr>
            <a:lvl2pPr marL="457177" indent="0" algn="ctr">
              <a:buNone/>
            </a:lvl2pPr>
            <a:lvl3pPr marL="914353" indent="0" algn="ctr">
              <a:buNone/>
            </a:lvl3pPr>
            <a:lvl4pPr marL="1371530" indent="0" algn="ctr">
              <a:buNone/>
            </a:lvl4pPr>
            <a:lvl5pPr marL="1828706" indent="0" algn="ctr">
              <a:buNone/>
            </a:lvl5pPr>
            <a:lvl6pPr marL="2285883" indent="0" algn="ctr">
              <a:buNone/>
            </a:lvl6pPr>
            <a:lvl7pPr marL="2743060" indent="0" algn="ctr">
              <a:buNone/>
            </a:lvl7pPr>
            <a:lvl8pPr marL="3200236" indent="0" algn="ctr">
              <a:buNone/>
            </a:lvl8pPr>
            <a:lvl9pPr marL="3657413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41415AE-8E16-41F3-8B7C-FAF55C9F4C01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31996970-17DE-4E2F-A156-F7CF83A19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23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063D94DD-324B-4074-86CE-57799324D13F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954ABB1-EB83-4AA2-9C80-7661ABF68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650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5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defTabSz="914353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8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defTabSz="914353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99F09ED-C3E6-4FFA-ABBB-AE0E4FA3CF33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9AE38-B487-4BC3-AF72-9DB8DFF9E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9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476E65C2-826D-42B8-A268-CF8AB4DB7282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5644232-2E3E-415B-9EBC-A32CAE817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82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71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71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696BAF1-5E31-4789-A16B-0F886DCC5C0E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448BABB-742D-4A4E-BA52-2291AB72E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85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7C334E-AD5C-4F92-BBEC-DE876CC1B3AC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A0AD472-17F2-4450-91C0-CFF25278F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83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D6190A1-C968-4ECD-87CC-A9177745D450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F45DC11-C521-4AF6-8D1D-795E30C7F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265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57D11F6-69D3-44C7-8553-5F9362E7F326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4E64985-8AE8-4287-A2BA-425ED6313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30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7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5" tIns="45718" rIns="91435" bIns="45718"/>
          <a:lstStyle>
            <a:extLst/>
          </a:lstStyle>
          <a:p>
            <a:pPr defTabSz="914353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5" tIns="45718" rIns="91435" bIns="45718"/>
          <a:lstStyle/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algn="ctr" defTabSz="914353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6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29" y="4988347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defTabSz="914353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2" y="4988347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defTabSz="914353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7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430E7A04-EC3C-4582-85E1-4FED65F33667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E5A2E0D-3B6B-4C39-B7BD-6F3C9D6F5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40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62E1CDF-240D-4FF4-8B12-690481F5A54C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ECBED62-2455-4A50-8DBE-284499763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654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5A279DF-D0A8-403C-9597-9C2BC175CE85}" type="datetimeFigureOut">
              <a:rPr lang="en-US"/>
              <a:pPr>
                <a:defRPr/>
              </a:pPr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AF5CB05-D7DB-4BFE-B324-76874F0E3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179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810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418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163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42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206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92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47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93359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2715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699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556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85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257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1015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100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280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74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18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3612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2851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39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51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4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10" indent="0">
              <a:buNone/>
              <a:defRPr sz="1300"/>
            </a:lvl2pPr>
            <a:lvl3pPr marL="641826" indent="0">
              <a:buNone/>
              <a:defRPr sz="1100"/>
            </a:lvl3pPr>
            <a:lvl4pPr marL="962741" indent="0">
              <a:buNone/>
              <a:defRPr sz="1000"/>
            </a:lvl4pPr>
            <a:lvl5pPr marL="1283658" indent="0">
              <a:buNone/>
              <a:defRPr sz="1000"/>
            </a:lvl5pPr>
            <a:lvl6pPr marL="1604576" indent="0">
              <a:buNone/>
              <a:defRPr sz="1000"/>
            </a:lvl6pPr>
            <a:lvl7pPr marL="1925487" indent="0">
              <a:buNone/>
              <a:defRPr sz="1000"/>
            </a:lvl7pPr>
            <a:lvl8pPr marL="2246406" indent="0">
              <a:buNone/>
              <a:defRPr sz="1000"/>
            </a:lvl8pPr>
            <a:lvl9pPr marL="25673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0" y="27350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2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10" indent="0">
              <a:buNone/>
              <a:defRPr sz="2000"/>
            </a:lvl2pPr>
            <a:lvl3pPr marL="641826" indent="0">
              <a:buNone/>
              <a:defRPr sz="1700"/>
            </a:lvl3pPr>
            <a:lvl4pPr marL="962741" indent="0">
              <a:buNone/>
              <a:defRPr sz="1400"/>
            </a:lvl4pPr>
            <a:lvl5pPr marL="1283658" indent="0">
              <a:buNone/>
              <a:defRPr sz="1400"/>
            </a:lvl5pPr>
            <a:lvl6pPr marL="1604576" indent="0">
              <a:buNone/>
              <a:defRPr sz="1400"/>
            </a:lvl6pPr>
            <a:lvl7pPr marL="1925487" indent="0">
              <a:buNone/>
              <a:defRPr sz="1400"/>
            </a:lvl7pPr>
            <a:lvl8pPr marL="2246406" indent="0">
              <a:buNone/>
              <a:defRPr sz="1400"/>
            </a:lvl8pPr>
            <a:lvl9pPr marL="256731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02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8561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915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489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684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7295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265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5018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112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3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2" y="194670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10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826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741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658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24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852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290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717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139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058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972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887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799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1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2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41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65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57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487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40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1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477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8925" tIns="44463" rIns="88925" bIns="44463"/>
          <a:lstStyle>
            <a:extLst/>
          </a:lstStyle>
          <a:p>
            <a:pPr defTabSz="889947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88925" tIns="44463" rIns="88925" bIns="44463"/>
          <a:lstStyle/>
          <a:p>
            <a:pPr algn="ctr" defTabSz="399693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8925" tIns="44463" rIns="88925" bIns="44463" anchor="ctr"/>
          <a:lstStyle>
            <a:extLst/>
          </a:lstStyle>
          <a:p>
            <a:pPr algn="ctr" defTabSz="889947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2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88925" tIns="44463" rIns="88925" bIns="4446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25" tIns="44463" rIns="88925" bIns="444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697"/>
            <a:ext cx="1919883" cy="365001"/>
          </a:xfrm>
          <a:prstGeom prst="rect">
            <a:avLst/>
          </a:prstGeom>
        </p:spPr>
        <p:txBody>
          <a:bodyPr vert="horz" wrap="square" lIns="88925" tIns="44463" rIns="88925" bIns="44463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399693" fontAlgn="base">
              <a:spcBef>
                <a:spcPct val="0"/>
              </a:spcBef>
              <a:spcAft>
                <a:spcPct val="0"/>
              </a:spcAft>
              <a:defRPr/>
            </a:pPr>
            <a:fld id="{312F66E0-BFD5-472E-AF7E-3080D54FFC0C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399693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1/5/2014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697"/>
            <a:ext cx="2350740" cy="365001"/>
          </a:xfrm>
          <a:prstGeom prst="rect">
            <a:avLst/>
          </a:prstGeom>
        </p:spPr>
        <p:txBody>
          <a:bodyPr vert="horz" wrap="square" lIns="88925" tIns="44463" rIns="88925" bIns="44463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3996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697"/>
            <a:ext cx="366117" cy="365001"/>
          </a:xfrm>
          <a:prstGeom prst="rect">
            <a:avLst/>
          </a:prstGeom>
        </p:spPr>
        <p:txBody>
          <a:bodyPr vert="horz" wrap="square" lIns="88925" tIns="44463" rIns="88925" bIns="44463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399693" fontAlgn="base">
              <a:spcBef>
                <a:spcPct val="0"/>
              </a:spcBef>
              <a:spcAft>
                <a:spcPct val="0"/>
              </a:spcAft>
              <a:defRPr/>
            </a:pPr>
            <a:fld id="{D6000D7C-2DEF-4378-9588-278DC6805885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399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1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12858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25699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38575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5146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55079" indent="-248734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05106" indent="-221477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36468" indent="-221477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11311" indent="-221477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33971" indent="-221477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57294" indent="-22232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79770" indent="-22232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02242" indent="-22232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24715" indent="-22232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449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899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348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79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247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696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14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595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7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5" tIns="45718" rIns="91435" bIns="45718"/>
          <a:lstStyle>
            <a:extLst/>
          </a:lstStyle>
          <a:p>
            <a:pPr defTabSz="914353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5" tIns="45718" rIns="91435" bIns="45718"/>
          <a:lstStyle/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extLst/>
          </a:lstStyle>
          <a:p>
            <a:pPr algn="ctr" defTabSz="914353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35" tIns="45718" rIns="91435" bIns="45718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7"/>
            <a:ext cx="1919883" cy="365001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51" fontAlgn="base">
              <a:spcBef>
                <a:spcPct val="0"/>
              </a:spcBef>
              <a:spcAft>
                <a:spcPct val="0"/>
              </a:spcAft>
              <a:defRPr/>
            </a:pPr>
            <a:fld id="{35163A14-6A6B-4DF4-8935-91A1E54B880F}" type="datetimeFigureOut">
              <a:rPr lang="en-US">
                <a:solidFill>
                  <a:srgbClr val="000000"/>
                </a:solidFill>
                <a:sym typeface="Helvetica Light" charset="0"/>
              </a:rPr>
              <a:pPr defTabSz="410751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1/5/2014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7"/>
            <a:ext cx="2350740" cy="365001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5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7"/>
            <a:ext cx="366117" cy="365001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51" fontAlgn="base">
              <a:spcBef>
                <a:spcPct val="0"/>
              </a:spcBef>
              <a:spcAft>
                <a:spcPct val="0"/>
              </a:spcAft>
              <a:defRPr/>
            </a:pPr>
            <a:fld id="{06C7BAEC-9A0B-48F7-B1ED-ADF1988B3C7D}" type="slidenum">
              <a:rPr lang="en-US">
                <a:solidFill>
                  <a:srgbClr val="000000"/>
                </a:solidFill>
                <a:sym typeface="Helvetica Light" charset="0"/>
              </a:rPr>
              <a:pPr defTabSz="41075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5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88" indent="-255604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08" indent="-227699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52" indent="-227699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844" indent="-227699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58" indent="-227699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118" indent="-22858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06" indent="-22858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295" indent="-22858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883" indent="-228588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45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228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81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762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643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524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406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863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320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777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235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74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74" y="1946677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74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750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124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500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12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24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438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249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062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438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813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187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562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42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40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82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23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763" algn="ctr" defTabSz="41073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6765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4646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2527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409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290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778" indent="-267867" algn="l" defTabSz="41073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219" indent="-267867" algn="l" defTabSz="41073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659" indent="-267867" algn="l" defTabSz="41073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100" indent="-267867" algn="l" defTabSz="41073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64288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Moh_right.gi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Relationship Id="rId6" Type="http://schemas.openxmlformats.org/officeDocument/2006/relationships/hyperlink" Target="//upload.wikimedia.org/wikipedia/en/9/98/Schilt_CF_USMC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en.wikipedia.org/wiki/File:Schilt_Christian_1stLt_USMC_CalvinCoolidge_1928_NH45819.jpg" TargetMode="External"/><Relationship Id="rId4" Type="http://schemas.openxmlformats.org/officeDocument/2006/relationships/hyperlink" Target="//upload.wikimedia.org/wikipedia/commons/9/90/Schilt_Christian_1stLt_USMC_1925_H45854.jpg" TargetMode="Externa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&amp;esrc=s&amp;frm=1&amp;source=images&amp;cd=&amp;cad=rja&amp;docid=sVKuC-A4umxEDM&amp;tbnid=INQ4CT3b6ZDNlM:&amp;ved=0CAUQjRw&amp;url=http://www.flickr.com/photos/lushiepeach/6946039378/&amp;ei=e6C9UsusMozpkQeHpYDICw&amp;bvm=bv.58187178,d.eW0&amp;psig=AFQjCNHp7vLx7NyGxMURjfn_uGXX4AJiFQ&amp;ust=138824548730243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&amp;esrc=s&amp;frm=1&amp;source=images&amp;cd=&amp;cad=rja&amp;docid=GNlH7iEXdX8KXM&amp;tbnid=pn0FejNFf9vumM:&amp;ved=0CAUQjRw&amp;url=http://www.slideshare.net/junio_oliveira/flight-controls-chapter-5&amp;ei=z1TAUoylBsjIkAewv4DoAg&amp;bvm=bv.58187178,d.eW0&amp;psig=AFQjCNECxRAZOAuG9cjkLjDJoOvjGJLrcw&amp;ust=138842270896530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google.com/url?sa=i&amp;rct=j&amp;q=&amp;esrc=s&amp;frm=1&amp;source=images&amp;cd=&amp;cad=rja&amp;docid=fb_JAWLOxRQSZM&amp;tbnid=raAI4nVJSCKZKM:&amp;ved=0CAUQjRw&amp;url=http://aeroknowledge.blogspot.com/2012/05/conventional-fixed-wing-aircraft-flight.html&amp;ei=--jGUtjeOszHkAf70oCwCw&amp;bvm=bv.58187178,d.eW0&amp;psig=AFQjCNFKUa--QaSAgEgKEuQEg8vFuaMNZw&amp;ust=1388853782786286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google.com/url?sa=i&amp;rct=j&amp;q=&amp;esrc=s&amp;frm=1&amp;source=images&amp;cd=&amp;cad=rja&amp;docid=fb_JAWLOxRQSZM&amp;tbnid=raAI4nVJSCKZKM:&amp;ved=0CAUQjRw&amp;url=http://www.astech-engineering.com/systems/avionics/aircraft/flightcontrolsdesign.html&amp;ei=aenGUv__MpK-kQerjoHACA&amp;bvm=bv.58187178,d.eW0&amp;psig=AFQjCNFKUa--QaSAgEgKEuQEg8vFuaMNZw&amp;ust=138885378278628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frm=1&amp;source=images&amp;cd=&amp;cad=rja&amp;docid=qCmwTOTEv-JCQM&amp;tbnid=e6erfV8asok8SM:&amp;ved=0CAUQjRw&amp;url=http://pakfa.ucoz.ru/news/neshtatnaja_situacija/1-0-11&amp;ei=S-XGUoqYD86fkQfCs4D4DQ&amp;bvm=bv.58187178,d.eW0&amp;psig=AFQjCNFDqwC3-1l63I3E4rHeiBMaLSD0kA&amp;ust=1388852723770182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docid=w934WYLLn0snBM&amp;tbnid=ekNe3NNQZzeR-M:&amp;ved=0CAUQjRw&amp;url=http://sibotic.wordpress.com/&amp;ei=3-XGUu6RL9SMkAf-7IGgBA&amp;bvm=bv.58187178,d.eW0&amp;psig=AFQjCNFDqwC3-1l63I3E4rHeiBMaLSD0kA&amp;ust=1388852723770182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oogle.com/url?sa=i&amp;rct=j&amp;q=&amp;esrc=s&amp;frm=1&amp;source=images&amp;cd=&amp;cad=rja&amp;docid=fb_JAWLOxRQSZM&amp;tbnid=raAI4nVJSCKZKM:&amp;ved=0CAUQjRw&amp;url=http://www.emeraldinsight.com/journals.htm?articleid%3D876549%26show%3Dhtml&amp;ei=wOnGUtOTFsr0kQe3x4GICA&amp;bvm=bv.58187178,d.eW0&amp;psig=AFQjCNFKUa--QaSAgEgKEuQEg8vFuaMNZw&amp;ust=1388853782786286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frm=1&amp;source=images&amp;cd=&amp;cad=rja&amp;docid=qCmwTOTEv-JCQM&amp;tbnid=e6erfV8asok8SM:&amp;ved=0CAUQjRw&amp;url=http://pakfa.ucoz.ru/news/neshtatnaja_situacija/1-0-11&amp;ei=S-XGUoqYD86fkQfCs4D4DQ&amp;bvm=bv.58187178,d.eW0&amp;psig=AFQjCNFDqwC3-1l63I3E4rHeiBMaLSD0kA&amp;ust=1388852723770182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google.com/url?sa=i&amp;rct=j&amp;q=&amp;esrc=s&amp;frm=1&amp;source=images&amp;cd=&amp;cad=rja&amp;docid=KxNrUa6iwuotCM&amp;tbnid=LJx1ZVKSdOh-gM:&amp;ved=0CAUQjRw&amp;url=http://www.flightlearnings.com/2009/08/31/flight-control-systems-part-one/&amp;ei=eufGUp-RCsWjkQe6sYCIBw&amp;bvm=bv.58187178,d.eW0&amp;psig=AFQjCNFDqwC3-1l63I3E4rHeiBMaLSD0kA&amp;ust=1388852723770182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google.com/url?sa=i&amp;rct=j&amp;q=&amp;esrc=s&amp;frm=1&amp;source=images&amp;cd=&amp;cad=rja&amp;docid=KxNrUa6iwuotCM&amp;tbnid=LJx1ZVKSdOh-gM:&amp;ved=0CAUQjRw&amp;url=http://www.flightlearnings.com/2009/08/31/flight-control-systems-part-one/&amp;ei=eufGUp-RCsWjkQe6sYCIBw&amp;bvm=bv.58187178,d.eW0&amp;psig=AFQjCNFDqwC3-1l63I3E4rHeiBMaLSD0kA&amp;ust=1388852723770182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are the categories of aircraft for which a pilot may be rated? 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CFR and subpart contains the eligibility, aeronautical knowledge, proficiency, and aeronautical requirements for the private pilot?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is the definition of a complex aircraft?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are the three categories of aircraft instruments?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On a hot day will an aircraft located at an airport at a high altitude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need </a:t>
            </a:r>
            <a:r>
              <a:rPr lang="en-US" altLang="en-US" sz="2500" b="1" dirty="0">
                <a:solidFill>
                  <a:srgbClr val="0070C0"/>
                </a:solidFill>
              </a:rPr>
              <a:t>more or less runway to take off than usual?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959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Instrumentation: Moving into the Future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43200"/>
            <a:ext cx="4495800" cy="156964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 defTabSz="914259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Instrumentation </a:t>
            </a:r>
            <a:r>
              <a:rPr lang="en-US" sz="2400" b="1" dirty="0">
                <a:solidFill>
                  <a:srgbClr val="FF0000"/>
                </a:solidFill>
              </a:rPr>
              <a:t>falls into three different categories: performance, control, and navigation.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4038600" cy="548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categories of aircraft for which a pilot may be rated? 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CFR and subpart contains the eligibility, aeronautical knowledge, proficiency, and aeronautical requirements for the private pilot?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definition of a complex aircraft?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three categories of aircraft instruments?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On a hot day will an aircraft located at an airport at a high altitude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need </a:t>
            </a:r>
            <a:r>
              <a:rPr lang="en-US" altLang="en-US" sz="2500" b="1" dirty="0">
                <a:solidFill>
                  <a:srgbClr val="0070C0"/>
                </a:solidFill>
              </a:rPr>
              <a:t>more or less runway to take off than usual?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4916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68" y="1660923"/>
            <a:ext cx="5063133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394" y="1098353"/>
            <a:ext cx="4929188" cy="4018359"/>
          </a:xfrm>
        </p:spPr>
        <p:txBody>
          <a:bodyPr lIns="88892" tIns="50795" rIns="88892" bIns="50795" anchor="t"/>
          <a:lstStyle/>
          <a:p>
            <a:pPr marL="276796" indent="-213178" defTabSz="91409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Air at higher altitudes has less pressure – it is also less dense.</a:t>
            </a:r>
          </a:p>
          <a:p>
            <a:pPr marL="276796" indent="-213178" defTabSz="91409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796" indent="-213178" defTabSz="91409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Density is also related to temperature.</a:t>
            </a:r>
          </a:p>
          <a:p>
            <a:pPr marL="544664" lvl="1" indent="-213178" defTabSz="91409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As air is heated, the molecules move farther apart</a:t>
            </a:r>
          </a:p>
          <a:p>
            <a:pPr marL="544664" lvl="1" indent="-213178" defTabSz="91409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Which means there is a decrease in density</a:t>
            </a:r>
          </a:p>
          <a:p>
            <a:pPr marL="544664" lvl="1" indent="-213178" defTabSz="91409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4664" lvl="1" indent="-213178" defTabSz="91409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On a hot day, aircraft in high altitudes have difficulty taking off – air is too thin</a:t>
            </a:r>
          </a:p>
          <a:p>
            <a:pPr marL="276796" indent="-213178" defTabSz="91409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3441"/>
            <a:ext cx="8507760" cy="1143000"/>
          </a:xfrm>
        </p:spPr>
        <p:txBody>
          <a:bodyPr lIns="88892" tIns="50795" rIns="88892" bIns="50795"/>
          <a:lstStyle/>
          <a:p>
            <a:pPr defTabSz="91409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Density</a:t>
            </a:r>
            <a:endParaRPr lang="en-US" sz="4200" dirty="0"/>
          </a:p>
        </p:txBody>
      </p:sp>
      <p:pic>
        <p:nvPicPr>
          <p:cNvPr id="34826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230439" cy="423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72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8435" name="AutoShape 3" descr="image1.jp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3558480"/>
          </a:xfrm>
        </p:spPr>
        <p:txBody>
          <a:bodyPr lIns="88892" tIns="50795" rIns="88892" bIns="50795"/>
          <a:lstStyle/>
          <a:p>
            <a:pPr marL="220991" indent="-169650" defTabSz="91409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  <a:defRPr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January 6</a:t>
            </a:r>
          </a:p>
          <a:p>
            <a:pPr marL="220991" indent="-169650" defTabSz="91409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  <a:defRPr/>
            </a:pPr>
            <a:endParaRPr lang="en-US" sz="1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400" dirty="0"/>
              <a:t>In 1928... Pilot Lt. C. F. </a:t>
            </a:r>
            <a:r>
              <a:rPr lang="en-US" sz="2400" dirty="0" err="1"/>
              <a:t>Schilt</a:t>
            </a:r>
            <a:r>
              <a:rPr lang="en-US" sz="2400" dirty="0"/>
              <a:t>, USMC, lands a Vought O2U-1 Corsair in the street of a Nicaraguan village to rescue wounded officers. </a:t>
            </a:r>
          </a:p>
          <a:p>
            <a:pPr>
              <a:defRPr/>
            </a:pPr>
            <a:r>
              <a:rPr lang="en-US" sz="2400" dirty="0"/>
              <a:t>Eighteen servicemen are rescued and, for his bravery, Lt. </a:t>
            </a:r>
            <a:r>
              <a:rPr lang="en-US" sz="2400" dirty="0" err="1"/>
              <a:t>Schilt</a:t>
            </a:r>
            <a:r>
              <a:rPr lang="en-US" sz="2400" dirty="0"/>
              <a:t> is awarded the Medal of Honor.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274588"/>
            <a:ext cx="8229823" cy="1143000"/>
          </a:xfrm>
        </p:spPr>
        <p:txBody>
          <a:bodyPr lIns="88892" tIns="50795" rIns="88892" bIns="50795"/>
          <a:lstStyle/>
          <a:p>
            <a:pPr defTabSz="914098" eaLnBrk="1">
              <a:defRPr/>
            </a:pPr>
            <a:r>
              <a:rPr lang="en-US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8438" name="Picture 9" descr="File:Schilt Christian 1stLt USMC 1925 H4585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17" y="573733"/>
            <a:ext cx="2210098" cy="294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File:Schilt CF USM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4" y="4018359"/>
            <a:ext cx="1768078" cy="221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A light blue neck ribbon with a gold star shaped medallion hanging from it. The ribbon is similar in shape to a bowtie with 13 white stars in the center of the ribbon.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34" y="1607344"/>
            <a:ext cx="1352848" cy="196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5" descr="http://upload.wikimedia.org/wikipedia/commons/thumb/d/d2/Schilt_Christian_1stLt_USMC_CalvinCoolidge_1928_NH45819.jpg/220px-Schilt_Christian_1stLt_USMC_CalvinCoolidge_1928_NH45819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69" y="3926830"/>
            <a:ext cx="2223492" cy="293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57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8435" name="AutoShape 3" descr="image1.jp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3558480"/>
          </a:xfrm>
        </p:spPr>
        <p:txBody>
          <a:bodyPr lIns="88892" tIns="50795" rIns="88892" bIns="50795"/>
          <a:lstStyle/>
          <a:p>
            <a:pPr marL="220991" indent="-169650" defTabSz="91409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  <a:defRPr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January 6</a:t>
            </a:r>
          </a:p>
          <a:p>
            <a:pPr marL="220991" indent="-169650" defTabSz="91409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  <a:defRPr/>
            </a:pPr>
            <a:endParaRPr lang="en-US" sz="1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400" dirty="0"/>
              <a:t>1943 </a:t>
            </a:r>
            <a:r>
              <a:rPr lang="en-US" sz="2400" dirty="0" smtClean="0"/>
              <a:t>— </a:t>
            </a:r>
            <a:r>
              <a:rPr lang="en-US" sz="2400" dirty="0"/>
              <a:t>Major General James Doolittle assumed command of the 8th Air Force.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274588"/>
            <a:ext cx="8229823" cy="1143000"/>
          </a:xfrm>
        </p:spPr>
        <p:txBody>
          <a:bodyPr lIns="88892" tIns="50795" rIns="88892" bIns="50795"/>
          <a:lstStyle/>
          <a:p>
            <a:pPr defTabSz="914098" eaLnBrk="1">
              <a:defRPr/>
            </a:pPr>
            <a:r>
              <a:rPr lang="en-US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098" name="Picture 2" descr="https://encrypted-tbn0.gstatic.com/images?q=tbn:ANd9GcRpHSS6LwPlkrGUaCAElMRhES4ZIz98M3sWPla2IaOXtqLIc85PD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217714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14924"/>
            <a:ext cx="2628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423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765450"/>
              </p:ext>
            </p:extLst>
          </p:nvPr>
        </p:nvGraphicFramePr>
        <p:xfrm>
          <a:off x="228599" y="814009"/>
          <a:ext cx="8688389" cy="6661927"/>
        </p:xfrm>
        <a:graphic>
          <a:graphicData uri="http://schemas.openxmlformats.org/drawingml/2006/table">
            <a:tbl>
              <a:tblPr firstRow="1" firstCol="1" bandRow="1"/>
              <a:tblGrid>
                <a:gridCol w="1237053"/>
                <a:gridCol w="1240352"/>
                <a:gridCol w="1242988"/>
                <a:gridCol w="1241010"/>
                <a:gridCol w="1242988"/>
                <a:gridCol w="1242988"/>
                <a:gridCol w="1241010"/>
              </a:tblGrid>
              <a:tr h="2737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69" marR="602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69" marR="602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69" marR="602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69" marR="602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69" marR="602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69" marR="602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69" marR="602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7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9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5 Flight Controls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Primary Flight Controls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5 Flight Controls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Ailerons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Adverse Yaw Elevators </a:t>
                      </a:r>
                      <a:r>
                        <a:rPr lang="en-US" sz="1300" dirty="0" err="1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Stabilators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5 Flight Controls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18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9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5 Flight Controls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Canards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Flaps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5 Flight Controls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Trim Systems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Autopilot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TEST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Grades Due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26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9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6 Aircraft Systems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6 Aircraft Systems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9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6 Aircraft Systems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6 Aircraft Systems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8428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69" marR="6026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8896" y="76200"/>
            <a:ext cx="3435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January 2014</a:t>
            </a:r>
            <a:endParaRPr lang="en-US" sz="4000" b="1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219200" y="1509341"/>
            <a:ext cx="1446609" cy="1691059"/>
          </a:xfrm>
          <a:prstGeom prst="ellipse">
            <a:avLst/>
          </a:prstGeom>
          <a:noFill/>
          <a:ln w="44450" algn="ctr">
            <a:solidFill>
              <a:srgbClr val="0070C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88" tIns="32144" rIns="64288" bIns="32144"/>
          <a:lstStyle>
            <a:lvl1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72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44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16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1988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5" name="Explosion 1 4"/>
          <p:cNvSpPr>
            <a:spLocks noChangeArrowheads="1"/>
          </p:cNvSpPr>
          <p:nvPr/>
        </p:nvSpPr>
        <p:spPr bwMode="auto">
          <a:xfrm>
            <a:off x="6019800" y="1033909"/>
            <a:ext cx="1752600" cy="2166491"/>
          </a:xfrm>
          <a:prstGeom prst="irregularSeal1">
            <a:avLst/>
          </a:prstGeom>
          <a:noFill/>
          <a:ln w="508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88" tIns="32144" rIns="64288" bIns="32144"/>
          <a:lstStyle>
            <a:lvl1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72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44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16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1988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6" name="Explosion 1 5"/>
          <p:cNvSpPr>
            <a:spLocks noChangeArrowheads="1"/>
          </p:cNvSpPr>
          <p:nvPr/>
        </p:nvSpPr>
        <p:spPr bwMode="auto">
          <a:xfrm>
            <a:off x="4724400" y="2895600"/>
            <a:ext cx="2133600" cy="2676832"/>
          </a:xfrm>
          <a:prstGeom prst="irregularSeal1">
            <a:avLst/>
          </a:prstGeom>
          <a:noFill/>
          <a:ln w="508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88" tIns="32144" rIns="64288" bIns="32144"/>
          <a:lstStyle>
            <a:lvl1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72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44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16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1988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597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35" tIns="50717" rIns="88735" bIns="50717"/>
          <a:lstStyle/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5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Flight Controls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pic>
        <p:nvPicPr>
          <p:cNvPr id="2050" name="Picture 2" descr="https://encrypted-tbn1.gstatic.com/images?q=tbn:ANd9GcSS7d6b_mTwpkZFyPHMHHaaC_SOtlT1HuKkPYbc-0FJRA_3Xr3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60" y="1221771"/>
            <a:ext cx="3897936" cy="507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17" tIns="50717" rIns="50717" bIns="50717" anchor="ctr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17" tIns="50717" rIns="50717" bIns="50717" anchor="ctr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80" tIns="32087" rIns="64180" bIns="32087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35" tIns="50717" rIns="88735" bIns="50717" anchor="t"/>
          <a:lstStyle/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in writing the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flight control systems a pilot uses to control the forces of flight, and the aircraft’s direction and attitude.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Describe how the </a:t>
            </a:r>
            <a:r>
              <a:rPr lang="en-US" altLang="en-US" sz="20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flight control systems and characteristics can vary greatly depending on the type of aircraft flown.</a:t>
            </a:r>
            <a:endParaRPr lang="en-US" altLang="en-US" sz="20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in writing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the basic flight control system designs.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6880" indent="0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978" lvl="1" indent="-153760" defTabSz="91255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978" lvl="1" indent="-153760" defTabSz="91255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65" y="274588"/>
            <a:ext cx="8229823" cy="1143000"/>
          </a:xfrm>
        </p:spPr>
        <p:txBody>
          <a:bodyPr lIns="88735" tIns="50717" rIns="88735" bIns="50717"/>
          <a:lstStyle/>
          <a:p>
            <a:pPr algn="l" defTabSz="912554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Introduction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4429" y="1216921"/>
            <a:ext cx="5845629" cy="4401043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This chapter focuses on the flight control systems a pilot </a:t>
            </a:r>
            <a:r>
              <a:rPr lang="en-US" sz="2800" b="1" dirty="0" smtClean="0">
                <a:solidFill>
                  <a:srgbClr val="000000"/>
                </a:solidFill>
              </a:rPr>
              <a:t>uses to </a:t>
            </a:r>
            <a:r>
              <a:rPr lang="en-US" sz="2800" b="1" dirty="0">
                <a:solidFill>
                  <a:srgbClr val="000000"/>
                </a:solidFill>
              </a:rPr>
              <a:t>control the forces of flight, and the aircraft’s direction </a:t>
            </a:r>
            <a:r>
              <a:rPr lang="en-US" sz="2800" b="1" dirty="0" smtClean="0">
                <a:solidFill>
                  <a:srgbClr val="000000"/>
                </a:solidFill>
              </a:rPr>
              <a:t>and attitude</a:t>
            </a:r>
            <a:r>
              <a:rPr lang="en-US" sz="2800" b="1" dirty="0">
                <a:solidFill>
                  <a:srgbClr val="000000"/>
                </a:solidFill>
              </a:rPr>
              <a:t>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Flight </a:t>
            </a:r>
            <a:r>
              <a:rPr lang="en-US" sz="2800" b="1" dirty="0">
                <a:solidFill>
                  <a:srgbClr val="000000"/>
                </a:solidFill>
              </a:rPr>
              <a:t>control systems </a:t>
            </a:r>
            <a:r>
              <a:rPr lang="en-US" sz="2800" b="1" dirty="0" smtClean="0">
                <a:solidFill>
                  <a:srgbClr val="000000"/>
                </a:solidFill>
              </a:rPr>
              <a:t>and characteristics </a:t>
            </a:r>
            <a:r>
              <a:rPr lang="en-US" sz="2800" b="1" dirty="0">
                <a:solidFill>
                  <a:srgbClr val="000000"/>
                </a:solidFill>
              </a:rPr>
              <a:t>can vary greatly depending on the type </a:t>
            </a:r>
            <a:r>
              <a:rPr lang="en-US" sz="2800" b="1" dirty="0" smtClean="0">
                <a:solidFill>
                  <a:srgbClr val="000000"/>
                </a:solidFill>
              </a:rPr>
              <a:t>of aircraft </a:t>
            </a:r>
            <a:r>
              <a:rPr lang="en-US" sz="2800" b="1" dirty="0">
                <a:solidFill>
                  <a:srgbClr val="000000"/>
                </a:solidFill>
              </a:rPr>
              <a:t>flown.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E:\My Files\Aviation Class\Aviation Pics\Aviation Pics\imagesCA65MYH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402325"/>
            <a:ext cx="3257550" cy="20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4065996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Introduction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4429" y="1492670"/>
            <a:ext cx="5617029" cy="483193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Purpose of flight controls</a:t>
            </a:r>
          </a:p>
          <a:p>
            <a:pPr marL="798724" lvl="1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To transmit the forces of the flight deck controls to the control surfaces. 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Mechanical flight control systems are still used today in small general and sport </a:t>
            </a:r>
            <a:r>
              <a:rPr lang="en-US" sz="2800" b="1" dirty="0">
                <a:solidFill>
                  <a:srgbClr val="000000"/>
                </a:solidFill>
              </a:rPr>
              <a:t>category aircraft where the aerodynamic forces are </a:t>
            </a:r>
            <a:r>
              <a:rPr lang="en-US" sz="2800" b="1" dirty="0" smtClean="0">
                <a:solidFill>
                  <a:srgbClr val="000000"/>
                </a:solidFill>
              </a:rPr>
              <a:t>not excessive.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kkBI1PQwaBU/T7a4ySwDhTI/AAAAAAAAB1E/HEpqPuSdZf4/s1600/123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1210"/>
            <a:ext cx="8610600" cy="591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7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Flight Controls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1" y="1295400"/>
            <a:ext cx="5029200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As </a:t>
            </a:r>
            <a:r>
              <a:rPr lang="en-US" sz="2800" b="1" dirty="0"/>
              <a:t>aviation matured and aircraft designers learned more about aerodynamics, the industry produced larger and faster aircraft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Therefore</a:t>
            </a:r>
            <a:r>
              <a:rPr lang="en-US" sz="2800" b="1" dirty="0"/>
              <a:t>, the aerodynamic forces acting upon the control surfaces increased exponentially. </a:t>
            </a:r>
            <a:endParaRPr lang="en-US" sz="2800" b="1" dirty="0" smtClean="0"/>
          </a:p>
        </p:txBody>
      </p:sp>
      <p:pic>
        <p:nvPicPr>
          <p:cNvPr id="23554" name="Picture 2" descr="E:\My Files\Aviation Class\Aviation Pics\Aviation Pics\Aerospac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12316"/>
            <a:ext cx="4142335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E:\My Files\Aviation Class\Aviation Pics\Aero Club\Fokker DV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524000"/>
            <a:ext cx="359387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3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Flight Controls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1" y="2123105"/>
            <a:ext cx="4343400" cy="267749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To </a:t>
            </a:r>
            <a:r>
              <a:rPr lang="en-US" sz="2800" b="1" dirty="0"/>
              <a:t>make the control force required by pilots manageable, aircraft engineers designed more complex systems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2865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9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Flight Controls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794731"/>
            <a:ext cx="5638799" cy="3539269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At </a:t>
            </a:r>
            <a:r>
              <a:rPr lang="en-US" sz="2800" b="1" dirty="0"/>
              <a:t>first, </a:t>
            </a:r>
            <a:r>
              <a:rPr lang="en-US" sz="2800" b="1" dirty="0" err="1">
                <a:solidFill>
                  <a:srgbClr val="FF0000"/>
                </a:solidFill>
              </a:rPr>
              <a:t>hydromechanical</a:t>
            </a:r>
            <a:r>
              <a:rPr lang="en-US" sz="2800" b="1" dirty="0">
                <a:solidFill>
                  <a:srgbClr val="FF0000"/>
                </a:solidFill>
              </a:rPr>
              <a:t> designs, consisting of a mechanical circuit and a hydraulic circuit, were used to reduce the complexity, weight, and limitations of mechanical flight controls systems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54" y="2286000"/>
            <a:ext cx="3796146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22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Flight Controls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5638799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/>
              <a:t>As aircraft became more sophisticated, the </a:t>
            </a:r>
            <a:r>
              <a:rPr lang="en-US" sz="2800" b="1" dirty="0">
                <a:solidFill>
                  <a:srgbClr val="FF0000"/>
                </a:solidFill>
              </a:rPr>
              <a:t>control surfaces were actuated by electric motors, digital computers, or fiber optic </a:t>
            </a:r>
            <a:r>
              <a:rPr lang="en-US" sz="2800" b="1" dirty="0" smtClean="0">
                <a:solidFill>
                  <a:srgbClr val="FF0000"/>
                </a:solidFill>
              </a:rPr>
              <a:t>cables, called </a:t>
            </a:r>
            <a:r>
              <a:rPr lang="en-US" sz="2800" b="1" dirty="0">
                <a:solidFill>
                  <a:srgbClr val="FF0000"/>
                </a:solidFill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</a:rPr>
              <a:t>fly-by-wire.” 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This flight </a:t>
            </a:r>
            <a:r>
              <a:rPr lang="en-US" sz="2800" b="1" dirty="0"/>
              <a:t>control system replaces the physical connection between pilot controls and the flight control surfaces with an electrical interface.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810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Flight Controls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1" y="1618757"/>
            <a:ext cx="5334000" cy="483193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In </a:t>
            </a:r>
            <a:r>
              <a:rPr lang="en-US" sz="2800" b="1" dirty="0"/>
              <a:t>addition, </a:t>
            </a:r>
            <a:r>
              <a:rPr lang="en-US" sz="2800" b="1" dirty="0">
                <a:solidFill>
                  <a:srgbClr val="FF0000"/>
                </a:solidFill>
              </a:rPr>
              <a:t>in some large and fast aircraft, controls are boosted by hydraulically or electrically actuated systems.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/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In </a:t>
            </a:r>
            <a:r>
              <a:rPr lang="en-US" sz="2800" b="1" dirty="0"/>
              <a:t>both the fly-by-wire and boosted controls, the feel of the control reaction is fed back to the pilot by simulated means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25034"/>
            <a:ext cx="3810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1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astech-engineering.com/systems/avionics/aircraft/flightcontrolsdesig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9" y="914401"/>
            <a:ext cx="8580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9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are the categories of aircraft for which a pilot may be rated? 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CFR and subpart contains the eligibility, aeronautical knowledge, proficiency, and aeronautical requirements for the private pilot?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definition of a complex aircraft?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three categories of aircraft instruments?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On a hot day will an aircraft located at an airport at a high altitude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need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more or less runway to take off than usual?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4916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Flight Control Systems</a:t>
            </a:r>
            <a:br>
              <a:rPr lang="en-US" sz="4000" b="1" dirty="0" smtClean="0"/>
            </a:br>
            <a:r>
              <a:rPr lang="en-US" sz="4000" b="1" dirty="0" smtClean="0"/>
              <a:t>Flight Controls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1" y="1618757"/>
            <a:ext cx="5181600" cy="4553443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Aircraft </a:t>
            </a:r>
            <a:r>
              <a:rPr lang="en-US" sz="2800" b="1" dirty="0"/>
              <a:t>flight control systems consist of primary and secondary systems. </a:t>
            </a:r>
            <a:endParaRPr lang="en-US" sz="2800" b="1" dirty="0" smtClean="0"/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ailerons, elevator (or </a:t>
            </a:r>
            <a:r>
              <a:rPr lang="en-US" sz="2800" b="1" dirty="0" err="1">
                <a:solidFill>
                  <a:srgbClr val="FF0000"/>
                </a:solidFill>
              </a:rPr>
              <a:t>stabilator</a:t>
            </a:r>
            <a:r>
              <a:rPr lang="en-US" sz="2800" b="1" dirty="0">
                <a:solidFill>
                  <a:srgbClr val="FF0000"/>
                </a:solidFill>
              </a:rPr>
              <a:t>), and rudder constitute the primary control system and are required to control an aircraft safely during flight. </a:t>
            </a:r>
          </a:p>
        </p:txBody>
      </p:sp>
      <p:pic>
        <p:nvPicPr>
          <p:cNvPr id="3076" name="Picture 4" descr="http://pakfa.ucoz.ru/avia/image-14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24124"/>
            <a:ext cx="3810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Flight Control Systems</a:t>
            </a:r>
            <a:br>
              <a:rPr lang="en-US" sz="4000" b="1" dirty="0" smtClean="0"/>
            </a:br>
            <a:r>
              <a:rPr lang="en-US" sz="4000" b="1" dirty="0" smtClean="0"/>
              <a:t>Flight Controls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1" y="1524000"/>
            <a:ext cx="4572000" cy="5262818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Wing </a:t>
            </a:r>
            <a:r>
              <a:rPr lang="en-US" sz="2800" b="1" dirty="0">
                <a:solidFill>
                  <a:srgbClr val="FF0000"/>
                </a:solidFill>
              </a:rPr>
              <a:t>flaps, leading edge devices, spoilers, and trim systems constitute the secondary control system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They </a:t>
            </a:r>
            <a:r>
              <a:rPr lang="en-US" sz="2800" b="1" dirty="0" smtClean="0">
                <a:solidFill>
                  <a:srgbClr val="FF0000"/>
                </a:solidFill>
              </a:rPr>
              <a:t>improve </a:t>
            </a:r>
            <a:r>
              <a:rPr lang="en-US" sz="2800" b="1" dirty="0">
                <a:solidFill>
                  <a:srgbClr val="FF0000"/>
                </a:solidFill>
              </a:rPr>
              <a:t>the performance characteristics of the airplane or relieve the pilot of excessive control forces.</a:t>
            </a:r>
          </a:p>
        </p:txBody>
      </p:sp>
      <p:pic>
        <p:nvPicPr>
          <p:cNvPr id="78850" name="Picture 2" descr="http://sibotic.files.wordpress.com/2013/11/airpla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60" y="2476034"/>
            <a:ext cx="4829440" cy="361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Flight Control Systems</a:t>
            </a:r>
            <a:br>
              <a:rPr lang="en-US" sz="4000" b="1" dirty="0" smtClean="0"/>
            </a:br>
            <a:r>
              <a:rPr lang="en-US" sz="4000" b="1" dirty="0" smtClean="0"/>
              <a:t>Primary Flight Controls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1" y="1676400"/>
            <a:ext cx="4800600" cy="487680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At </a:t>
            </a:r>
            <a:r>
              <a:rPr lang="en-US" sz="2800" b="1" dirty="0">
                <a:solidFill>
                  <a:srgbClr val="FF0000"/>
                </a:solidFill>
              </a:rPr>
              <a:t>low airspeeds, the controls usually feel soft and sluggish, and the aircraft responds slowly to control applications.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At </a:t>
            </a:r>
            <a:r>
              <a:rPr lang="en-US" sz="2800" b="1" dirty="0">
                <a:solidFill>
                  <a:srgbClr val="FF0000"/>
                </a:solidFill>
              </a:rPr>
              <a:t>higher airspeeds, the controls become increasingly firm and aircraft response is more rapid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7826" name="Picture 2" descr="http://www.emeraldinsight.com/content_images/fig/1270740103029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77" y="2438400"/>
            <a:ext cx="4115423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Flight Control Systems</a:t>
            </a:r>
            <a:br>
              <a:rPr lang="en-US" sz="4000" b="1" dirty="0" smtClean="0"/>
            </a:br>
            <a:r>
              <a:rPr lang="en-US" sz="4000" b="1" dirty="0" smtClean="0"/>
              <a:t>Primary Flight Controls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1" y="1997018"/>
            <a:ext cx="4876800" cy="397015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/>
              <a:t>Movement </a:t>
            </a:r>
            <a:r>
              <a:rPr lang="en-US" sz="2800" b="1" dirty="0"/>
              <a:t>of any of the three primary flight control surfaces (ailerons, elevator or </a:t>
            </a:r>
            <a:r>
              <a:rPr lang="en-US" sz="2800" b="1" dirty="0" err="1"/>
              <a:t>stabilator</a:t>
            </a:r>
            <a:r>
              <a:rPr lang="en-US" sz="2800" b="1" dirty="0"/>
              <a:t>, or rudder), changes the airflow and pressure distribution over and around the airfoil. </a:t>
            </a:r>
          </a:p>
        </p:txBody>
      </p:sp>
      <p:pic>
        <p:nvPicPr>
          <p:cNvPr id="7" name="Picture 4" descr="http://pakfa.ucoz.ru/avia/image-14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24124"/>
            <a:ext cx="38100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2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Flight Control Systems</a:t>
            </a:r>
            <a:br>
              <a:rPr lang="en-US" sz="4000" b="1" dirty="0" smtClean="0"/>
            </a:br>
            <a:r>
              <a:rPr lang="en-US" sz="4000" b="1" dirty="0" smtClean="0"/>
              <a:t>Primary Flight Controls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1" y="2301818"/>
            <a:ext cx="4572000" cy="397015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Primary Flight Controls allow </a:t>
            </a:r>
            <a:r>
              <a:rPr lang="en-US" sz="2800" b="1" dirty="0">
                <a:solidFill>
                  <a:srgbClr val="FF0000"/>
                </a:solidFill>
              </a:rPr>
              <a:t>a pilot to control the aircraft about its three axes of rotation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/>
              <a:t>Design features limit the amount of deflection of flight control surfaces. </a:t>
            </a:r>
            <a:endParaRPr lang="en-US" sz="2800" b="1" dirty="0" smtClean="0"/>
          </a:p>
        </p:txBody>
      </p:sp>
      <p:pic>
        <p:nvPicPr>
          <p:cNvPr id="75778" name="Picture 2" descr="http://www.aero-mechanic.com/wp-content/uploads/2009/08/5-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02819"/>
            <a:ext cx="4114800" cy="52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Flight Control Systems</a:t>
            </a:r>
            <a:br>
              <a:rPr lang="en-US" sz="4000" b="1" dirty="0" smtClean="0"/>
            </a:br>
            <a:r>
              <a:rPr lang="en-US" sz="4000" b="1" dirty="0" smtClean="0"/>
              <a:t>Primary Flight Controls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5638799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Control-stop </a:t>
            </a:r>
            <a:r>
              <a:rPr lang="en-US" sz="2800" b="1" dirty="0">
                <a:solidFill>
                  <a:srgbClr val="FF0000"/>
                </a:solidFill>
              </a:rPr>
              <a:t>mechanisms may be incorporated into the flight control linkages, or movement of the control column and/or rudder pedals may be limited.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purpose of these design limits is to prevent the pilot from inadvertently </a:t>
            </a:r>
            <a:r>
              <a:rPr lang="en-US" sz="2800" b="1" dirty="0" err="1">
                <a:solidFill>
                  <a:srgbClr val="FF0000"/>
                </a:solidFill>
              </a:rPr>
              <a:t>overcontrolling</a:t>
            </a:r>
            <a:r>
              <a:rPr lang="en-US" sz="2800" b="1" dirty="0">
                <a:solidFill>
                  <a:srgbClr val="FF0000"/>
                </a:solidFill>
              </a:rPr>
              <a:t> and overstressing the aircraft during normal maneuvers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www.aero-mechanic.com/wp-content/uploads/2009/08/5-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13" y="1911379"/>
            <a:ext cx="3249287" cy="410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4" y="1752606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6204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1056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1056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6" tIns="50776" rIns="50776" bIns="50776" anchor="ctr"/>
          <a:lstStyle/>
          <a:p>
            <a:pPr algn="ctr" defTabSz="41056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61" tIns="32130" rIns="64261" bIns="32130"/>
          <a:lstStyle/>
          <a:p>
            <a:pPr algn="ctr" defTabSz="41056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8" y="151813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54" tIns="50776" rIns="88854" bIns="50776"/>
          <a:lstStyle/>
          <a:p>
            <a:pPr algn="ctr" defTabSz="913722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562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722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52" y="4008323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562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722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562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722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352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2971" y="-533400"/>
            <a:ext cx="7358063" cy="1714500"/>
          </a:xfrm>
        </p:spPr>
        <p:txBody>
          <a:bodyPr/>
          <a:lstStyle/>
          <a:p>
            <a:r>
              <a:rPr lang="en-US" sz="4000" b="1" dirty="0" smtClean="0"/>
              <a:t>Aircraft Types and Categories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914400"/>
            <a:ext cx="8077199" cy="637096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900" indent="-342900" defTabSz="914259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Categories of aircraft for which a pilot may be rated are: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  <a:p>
            <a:pPr marL="800030" lvl="1" indent="-342900" defTabSz="914259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Airplane 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  <a:p>
            <a:pPr marL="800030" lvl="1" indent="-342900" defTabSz="914259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•</a:t>
            </a:r>
            <a:r>
              <a:rPr lang="en-US" sz="2400" dirty="0">
                <a:solidFill>
                  <a:srgbClr val="FF0000"/>
                </a:solidFill>
              </a:rPr>
              <a:t>Rotorcraft 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  <a:p>
            <a:pPr marL="800030" lvl="1" indent="-342900" defTabSz="914259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•</a:t>
            </a:r>
            <a:r>
              <a:rPr lang="en-US" sz="2400" dirty="0">
                <a:solidFill>
                  <a:srgbClr val="FF0000"/>
                </a:solidFill>
              </a:rPr>
              <a:t>Glider 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  <a:p>
            <a:pPr marL="800030" lvl="1" indent="-342900" defTabSz="914259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•</a:t>
            </a:r>
            <a:r>
              <a:rPr lang="en-US" sz="2400" dirty="0">
                <a:solidFill>
                  <a:srgbClr val="FF0000"/>
                </a:solidFill>
              </a:rPr>
              <a:t>Lighter than air 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  <a:p>
            <a:pPr marL="800030" lvl="1" indent="-342900" defTabSz="914259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•</a:t>
            </a:r>
            <a:r>
              <a:rPr lang="en-US" sz="2400" dirty="0">
                <a:solidFill>
                  <a:srgbClr val="FF0000"/>
                </a:solidFill>
              </a:rPr>
              <a:t>Powered lift 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  <a:p>
            <a:pPr marL="800030" lvl="1" indent="-342900" defTabSz="914259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•</a:t>
            </a:r>
            <a:r>
              <a:rPr lang="en-US" sz="2400" dirty="0">
                <a:solidFill>
                  <a:srgbClr val="FF0000"/>
                </a:solidFill>
              </a:rPr>
              <a:t>Powered parachute 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  <a:p>
            <a:pPr marL="800030" lvl="1" indent="-342900" defTabSz="914259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•</a:t>
            </a:r>
            <a:r>
              <a:rPr lang="en-US" sz="2400" dirty="0">
                <a:solidFill>
                  <a:srgbClr val="FF0000"/>
                </a:solidFill>
              </a:rPr>
              <a:t>Weight-shift-control </a:t>
            </a:r>
          </a:p>
          <a:p>
            <a:pPr defTabSz="914259"/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3952875" cy="296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3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categories of aircraft for which a pilot may be rated? 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CFR and subpart contains the eligibility, aeronautical knowledge, proficiency, and aeronautical requirements for the private pilot?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definition of a complex aircraft?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three categories of aircraft instruments?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On a hot day will an aircraft located at an airport at a high altitude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need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more or less runway to take off than usual?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4916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Becoming a Pilot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5562599" cy="378563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 defTabSz="914259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Eligibility</a:t>
            </a:r>
            <a:r>
              <a:rPr lang="en-US" sz="2400" b="1" dirty="0">
                <a:solidFill>
                  <a:srgbClr val="FF0000"/>
                </a:solidFill>
              </a:rPr>
              <a:t>, aeronautical knowledge, proficiency, and aeronautical requirements can be found in 14 CFR part 61, Certification: Pilots, Flight Instructors, and Ground Instructors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defTabSz="914259"/>
            <a:endParaRPr lang="en-US" sz="2400" b="1" dirty="0">
              <a:solidFill>
                <a:srgbClr val="FF0000"/>
              </a:solidFill>
            </a:endParaRPr>
          </a:p>
          <a:p>
            <a:pPr marL="342865" indent="-342865" defTabSz="914259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• Recreational Pilot, see subpart D</a:t>
            </a:r>
          </a:p>
          <a:p>
            <a:pPr marL="342865" indent="-342865" defTabSz="914259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• Private Pilot, see subpart E</a:t>
            </a:r>
          </a:p>
          <a:p>
            <a:pPr marL="342865" indent="-342865" defTabSz="914259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• Sport Pilot, see subpart J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820267" cy="280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1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categories of aircraft for which a pilot may be rated? 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CFR and subpart contains the eligibility, aeronautical knowledge, proficiency, and aeronautical requirements for the private pilot?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is the definition of a complex aircraft?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three categories of aircraft instruments?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On a hot day will an aircraft located at an airport at a high altitude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need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more or less runway to take off than usual?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4916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Pilot Certifications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Pilot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1384294"/>
            <a:ext cx="4800599" cy="304697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 defTabSz="914259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A commercial airplane pilot must be able to operate a complex </a:t>
            </a:r>
            <a:r>
              <a:rPr lang="en-US" sz="2400" b="1" dirty="0" smtClean="0">
                <a:solidFill>
                  <a:srgbClr val="000000"/>
                </a:solidFill>
              </a:rPr>
              <a:t>airplane</a:t>
            </a:r>
          </a:p>
          <a:p>
            <a:pPr marL="342865" indent="-342865" defTabSz="914259">
              <a:buFont typeface="Arial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342865" indent="-342865" defTabSz="914259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complex aircraft must have retractable landing gear, movable flaps, and a controllable pitch propeller.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68019"/>
            <a:ext cx="3034861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66" y="1777999"/>
            <a:ext cx="2819327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categories of aircraft for which a pilot may be rated? 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CFR and subpart contains the eligibility, aeronautical knowledge, proficiency, and aeronautical requirements for the private pilot?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definition of a complex aircraft?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are the three categories of aircraft instruments?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On a hot day will an aircraft located at an airport at a high altitude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need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more or less runway to take off than usual?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1/6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4916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4.xml><?xml version="1.0" encoding="utf-8"?>
<a:theme xmlns:a="http://schemas.openxmlformats.org/drawingml/2006/main" name="7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7966</TotalTime>
  <Words>1578</Words>
  <Application>Microsoft Office PowerPoint</Application>
  <PresentationFormat>On-screen Show (4:3)</PresentationFormat>
  <Paragraphs>248</Paragraphs>
  <Slides>37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3_Office Theme</vt:lpstr>
      <vt:lpstr>5_Custom Design</vt:lpstr>
      <vt:lpstr>2_Concourse</vt:lpstr>
      <vt:lpstr>3_Concourse</vt:lpstr>
      <vt:lpstr>2_Office Theme</vt:lpstr>
      <vt:lpstr>7_Office Theme</vt:lpstr>
      <vt:lpstr>Warm-Up – 1/6 – 10 minutes</vt:lpstr>
      <vt:lpstr>Questions / Comments</vt:lpstr>
      <vt:lpstr>Warm-Up – 1/6 – 10 minutes</vt:lpstr>
      <vt:lpstr>Aircraft Types and Categories</vt:lpstr>
      <vt:lpstr>Warm-Up – 1/6 – 10 minutes</vt:lpstr>
      <vt:lpstr>Becoming a Pilot</vt:lpstr>
      <vt:lpstr>Warm-Up – 1/6 – 10 minutes</vt:lpstr>
      <vt:lpstr>Pilot Certifications Commercial Pilot</vt:lpstr>
      <vt:lpstr>Warm-Up – 1/6 – 10 minutes</vt:lpstr>
      <vt:lpstr>Instrumentation: Moving into the Future</vt:lpstr>
      <vt:lpstr>Warm-Up – 1/6 – 10 minutes</vt:lpstr>
      <vt:lpstr>Density</vt:lpstr>
      <vt:lpstr>Questions / Comments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Introduction</vt:lpstr>
      <vt:lpstr>Introduction</vt:lpstr>
      <vt:lpstr>PowerPoint Presentation</vt:lpstr>
      <vt:lpstr>Flight Controls</vt:lpstr>
      <vt:lpstr>Flight Controls</vt:lpstr>
      <vt:lpstr>Flight Controls</vt:lpstr>
      <vt:lpstr>Flight Controls</vt:lpstr>
      <vt:lpstr>Flight Controls</vt:lpstr>
      <vt:lpstr>PowerPoint Presentation</vt:lpstr>
      <vt:lpstr>Flight Control Systems Flight Controls</vt:lpstr>
      <vt:lpstr>Flight Control Systems Flight Controls</vt:lpstr>
      <vt:lpstr>Flight Control Systems Primary Flight Controls</vt:lpstr>
      <vt:lpstr>Flight Control Systems Primary Flight Controls</vt:lpstr>
      <vt:lpstr>Flight Control Systems Primary Flight Controls</vt:lpstr>
      <vt:lpstr>Flight Control Systems Primary Flight Controls</vt:lpstr>
      <vt:lpstr>Questions / Comments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462</cp:revision>
  <cp:lastPrinted>2013-10-17T15:17:33Z</cp:lastPrinted>
  <dcterms:created xsi:type="dcterms:W3CDTF">2011-08-16T23:18:18Z</dcterms:created>
  <dcterms:modified xsi:type="dcterms:W3CDTF">2014-01-06T01:13:09Z</dcterms:modified>
</cp:coreProperties>
</file>