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00" r:id="rId3"/>
    <p:sldMasterId id="2147483924" r:id="rId4"/>
    <p:sldMasterId id="2147483936" r:id="rId5"/>
    <p:sldMasterId id="2147483996" r:id="rId6"/>
    <p:sldMasterId id="2147484001" r:id="rId7"/>
    <p:sldMasterId id="2147484013" r:id="rId8"/>
    <p:sldMasterId id="2147484037" r:id="rId9"/>
    <p:sldMasterId id="2147484049" r:id="rId10"/>
  </p:sldMasterIdLst>
  <p:notesMasterIdLst>
    <p:notesMasterId r:id="rId50"/>
  </p:notesMasterIdLst>
  <p:sldIdLst>
    <p:sldId id="754" r:id="rId11"/>
    <p:sldId id="399" r:id="rId12"/>
    <p:sldId id="917" r:id="rId13"/>
    <p:sldId id="902" r:id="rId14"/>
    <p:sldId id="918" r:id="rId15"/>
    <p:sldId id="903" r:id="rId16"/>
    <p:sldId id="919" r:id="rId17"/>
    <p:sldId id="916" r:id="rId18"/>
    <p:sldId id="920" r:id="rId19"/>
    <p:sldId id="845" r:id="rId20"/>
    <p:sldId id="921" r:id="rId21"/>
    <p:sldId id="846" r:id="rId22"/>
    <p:sldId id="834" r:id="rId23"/>
    <p:sldId id="924" r:id="rId24"/>
    <p:sldId id="925" r:id="rId25"/>
    <p:sldId id="926" r:id="rId26"/>
    <p:sldId id="397" r:id="rId27"/>
    <p:sldId id="927" r:id="rId28"/>
    <p:sldId id="915" r:id="rId29"/>
    <p:sldId id="353" r:id="rId30"/>
    <p:sldId id="294" r:id="rId31"/>
    <p:sldId id="885" r:id="rId32"/>
    <p:sldId id="887" r:id="rId33"/>
    <p:sldId id="878" r:id="rId34"/>
    <p:sldId id="879" r:id="rId35"/>
    <p:sldId id="880" r:id="rId36"/>
    <p:sldId id="881" r:id="rId37"/>
    <p:sldId id="882" r:id="rId38"/>
    <p:sldId id="883" r:id="rId39"/>
    <p:sldId id="884" r:id="rId40"/>
    <p:sldId id="863" r:id="rId41"/>
    <p:sldId id="864" r:id="rId42"/>
    <p:sldId id="865" r:id="rId43"/>
    <p:sldId id="868" r:id="rId44"/>
    <p:sldId id="869" r:id="rId45"/>
    <p:sldId id="871" r:id="rId46"/>
    <p:sldId id="872" r:id="rId47"/>
    <p:sldId id="922" r:id="rId48"/>
    <p:sldId id="923" r:id="rId49"/>
  </p:sldIdLst>
  <p:sldSz cx="9144000" cy="6858000" type="screen4x3"/>
  <p:notesSz cx="6858000" cy="9144000"/>
  <p:defaultText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108" autoAdjust="0"/>
    <p:restoredTop sz="94660"/>
  </p:normalViewPr>
  <p:slideViewPr>
    <p:cSldViewPr showGuides="1">
      <p:cViewPr varScale="1">
        <p:scale>
          <a:sx n="106" d="100"/>
          <a:sy n="106" d="100"/>
        </p:scale>
        <p:origin x="1308" y="13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3040" rtl="0" eaLnBrk="1" latinLnBrk="0" hangingPunct="1">
      <a:defRPr sz="1200" kern="1200">
        <a:solidFill>
          <a:schemeClr val="tx1"/>
        </a:solidFill>
        <a:latin typeface="+mn-lt"/>
        <a:ea typeface="+mn-ea"/>
        <a:cs typeface="+mn-cs"/>
      </a:defRPr>
    </a:lvl1pPr>
    <a:lvl2pPr marL="456514" algn="l" defTabSz="913040" rtl="0" eaLnBrk="1" latinLnBrk="0" hangingPunct="1">
      <a:defRPr sz="1200" kern="1200">
        <a:solidFill>
          <a:schemeClr val="tx1"/>
        </a:solidFill>
        <a:latin typeface="+mn-lt"/>
        <a:ea typeface="+mn-ea"/>
        <a:cs typeface="+mn-cs"/>
      </a:defRPr>
    </a:lvl2pPr>
    <a:lvl3pPr marL="913040" algn="l" defTabSz="913040" rtl="0" eaLnBrk="1" latinLnBrk="0" hangingPunct="1">
      <a:defRPr sz="1200" kern="1200">
        <a:solidFill>
          <a:schemeClr val="tx1"/>
        </a:solidFill>
        <a:latin typeface="+mn-lt"/>
        <a:ea typeface="+mn-ea"/>
        <a:cs typeface="+mn-cs"/>
      </a:defRPr>
    </a:lvl3pPr>
    <a:lvl4pPr marL="1369570" algn="l" defTabSz="913040" rtl="0" eaLnBrk="1" latinLnBrk="0" hangingPunct="1">
      <a:defRPr sz="1200" kern="1200">
        <a:solidFill>
          <a:schemeClr val="tx1"/>
        </a:solidFill>
        <a:latin typeface="+mn-lt"/>
        <a:ea typeface="+mn-ea"/>
        <a:cs typeface="+mn-cs"/>
      </a:defRPr>
    </a:lvl4pPr>
    <a:lvl5pPr marL="1826089" algn="l" defTabSz="913040" rtl="0" eaLnBrk="1" latinLnBrk="0" hangingPunct="1">
      <a:defRPr sz="1200" kern="1200">
        <a:solidFill>
          <a:schemeClr val="tx1"/>
        </a:solidFill>
        <a:latin typeface="+mn-lt"/>
        <a:ea typeface="+mn-ea"/>
        <a:cs typeface="+mn-cs"/>
      </a:defRPr>
    </a:lvl5pPr>
    <a:lvl6pPr marL="2282607" algn="l" defTabSz="913040" rtl="0" eaLnBrk="1" latinLnBrk="0" hangingPunct="1">
      <a:defRPr sz="1200" kern="1200">
        <a:solidFill>
          <a:schemeClr val="tx1"/>
        </a:solidFill>
        <a:latin typeface="+mn-lt"/>
        <a:ea typeface="+mn-ea"/>
        <a:cs typeface="+mn-cs"/>
      </a:defRPr>
    </a:lvl6pPr>
    <a:lvl7pPr marL="2739135" algn="l" defTabSz="913040" rtl="0" eaLnBrk="1" latinLnBrk="0" hangingPunct="1">
      <a:defRPr sz="1200" kern="1200">
        <a:solidFill>
          <a:schemeClr val="tx1"/>
        </a:solidFill>
        <a:latin typeface="+mn-lt"/>
        <a:ea typeface="+mn-ea"/>
        <a:cs typeface="+mn-cs"/>
      </a:defRPr>
    </a:lvl7pPr>
    <a:lvl8pPr marL="3195653" algn="l" defTabSz="913040" rtl="0" eaLnBrk="1" latinLnBrk="0" hangingPunct="1">
      <a:defRPr sz="1200" kern="1200">
        <a:solidFill>
          <a:schemeClr val="tx1"/>
        </a:solidFill>
        <a:latin typeface="+mn-lt"/>
        <a:ea typeface="+mn-ea"/>
        <a:cs typeface="+mn-cs"/>
      </a:defRPr>
    </a:lvl8pPr>
    <a:lvl9pPr marL="3652177" algn="l" defTabSz="913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rc.nasa.gov/WWW/K-12/airplane/atmosmet.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rc.nasa.gov/WWW/K-12/airplane/atmosme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01736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298079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Rearranging the coefficient</a:t>
            </a:r>
            <a:r>
              <a:rPr lang="en-US" baseline="0" dirty="0" smtClean="0"/>
              <a:t> of lift equation shows that lift is increased by wing area, air density, and velocity. Velocity is a squared function, giving it a more significant impact on lift.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33036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7696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p>
          <a:p>
            <a:endParaRPr lang="en-US" baseline="0" dirty="0" smtClean="0"/>
          </a:p>
          <a:p>
            <a:r>
              <a:rPr lang="en-US" baseline="0" dirty="0" smtClean="0"/>
              <a:t>More information available at </a:t>
            </a:r>
            <a:r>
              <a:rPr lang="en-US" dirty="0" smtClean="0">
                <a:hlinkClick r:id="rId3"/>
              </a:rPr>
              <a:t>http://www.grc.nasa.gov/WWW/K-12/airplane/atmosmet.html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2059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33135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2059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72746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p>
          <a:p>
            <a:endParaRPr lang="en-US" baseline="0" dirty="0" smtClean="0"/>
          </a:p>
          <a:p>
            <a:r>
              <a:rPr lang="en-US" baseline="0" dirty="0" smtClean="0"/>
              <a:t>More information available at </a:t>
            </a:r>
            <a:r>
              <a:rPr lang="en-US" dirty="0" smtClean="0">
                <a:hlinkClick r:id="rId3"/>
              </a:rPr>
              <a:t>http://www.grc.nasa.gov/WWW/K-12/airplane/atmosmet.html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6815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39145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417205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p:spPr>
        <p:txBody>
          <a:bodyPr/>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2229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790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2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1374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096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118440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193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646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6269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4005193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29637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9023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8784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F6C88-DF7A-42C4-960E-E540B9C6F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88967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64910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361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74559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5248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325477970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62005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2154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2779200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85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834686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090118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0230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83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01010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618952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235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2066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7780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13963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0686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7511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1699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14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3259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7"/>
            <a:ext cx="6400354" cy="1752451"/>
          </a:xfrm>
        </p:spPr>
        <p:txBody>
          <a:bodyPr/>
          <a:lstStyle>
            <a:lvl1pPr marL="0" indent="0" algn="ctr">
              <a:buNone/>
              <a:defRPr/>
            </a:lvl1pPr>
            <a:lvl2pPr marL="320960" indent="0" algn="ctr">
              <a:buNone/>
              <a:defRPr/>
            </a:lvl2pPr>
            <a:lvl3pPr marL="641925" indent="0" algn="ctr">
              <a:buNone/>
              <a:defRPr/>
            </a:lvl3pPr>
            <a:lvl4pPr marL="962890" indent="0" algn="ctr">
              <a:buNone/>
              <a:defRPr/>
            </a:lvl4pPr>
            <a:lvl5pPr marL="1283855" indent="0" algn="ctr">
              <a:buNone/>
              <a:defRPr/>
            </a:lvl5pPr>
            <a:lvl6pPr marL="1604822" indent="0" algn="ctr">
              <a:buNone/>
              <a:defRPr/>
            </a:lvl6pPr>
            <a:lvl7pPr marL="1925783" indent="0" algn="ctr">
              <a:buNone/>
              <a:defRPr/>
            </a:lvl7pPr>
            <a:lvl8pPr marL="2246751" indent="0" algn="ctr">
              <a:buNone/>
              <a:defRPr/>
            </a:lvl8pPr>
            <a:lvl9pPr marL="2567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96362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023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60" indent="0">
              <a:buNone/>
              <a:defRPr sz="1300"/>
            </a:lvl2pPr>
            <a:lvl3pPr marL="641925" indent="0">
              <a:buNone/>
              <a:defRPr sz="1100"/>
            </a:lvl3pPr>
            <a:lvl4pPr marL="962890" indent="0">
              <a:buNone/>
              <a:defRPr sz="1000"/>
            </a:lvl4pPr>
            <a:lvl5pPr marL="1283855" indent="0">
              <a:buNone/>
              <a:defRPr sz="1000"/>
            </a:lvl5pPr>
            <a:lvl6pPr marL="1604822" indent="0">
              <a:buNone/>
              <a:defRPr sz="1000"/>
            </a:lvl6pPr>
            <a:lvl7pPr marL="1925783" indent="0">
              <a:buNone/>
              <a:defRPr sz="1000"/>
            </a:lvl7pPr>
            <a:lvl8pPr marL="2246751" indent="0">
              <a:buNone/>
              <a:defRPr sz="1000"/>
            </a:lvl8pPr>
            <a:lvl9pPr marL="2567713" indent="0">
              <a:buNone/>
              <a:defRPr sz="1000"/>
            </a:lvl9pPr>
          </a:lstStyle>
          <a:p>
            <a:pPr lvl="0"/>
            <a:r>
              <a:rPr lang="en-US" smtClean="0"/>
              <a:t>Click to edit Master text styles</a:t>
            </a:r>
          </a:p>
        </p:txBody>
      </p:sp>
    </p:spTree>
    <p:extLst>
      <p:ext uri="{BB962C8B-B14F-4D97-AF65-F5344CB8AC3E}">
        <p14:creationId xmlns:p14="http://schemas.microsoft.com/office/powerpoint/2010/main" val="3229889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508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5331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7405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1049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50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24618119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5" y="612800"/>
            <a:ext cx="5486177" cy="4114354"/>
          </a:xfrm>
        </p:spPr>
        <p:txBody>
          <a:bodyPr/>
          <a:lstStyle>
            <a:lvl1pPr marL="0" indent="0">
              <a:buNone/>
              <a:defRPr sz="2200"/>
            </a:lvl1pPr>
            <a:lvl2pPr marL="320960" indent="0">
              <a:buNone/>
              <a:defRPr sz="2000"/>
            </a:lvl2pPr>
            <a:lvl3pPr marL="641925" indent="0">
              <a:buNone/>
              <a:defRPr sz="1700"/>
            </a:lvl3pPr>
            <a:lvl4pPr marL="962890" indent="0">
              <a:buNone/>
              <a:defRPr sz="1400"/>
            </a:lvl4pPr>
            <a:lvl5pPr marL="1283855" indent="0">
              <a:buNone/>
              <a:defRPr sz="1400"/>
            </a:lvl5pPr>
            <a:lvl6pPr marL="1604822" indent="0">
              <a:buNone/>
              <a:defRPr sz="1400"/>
            </a:lvl6pPr>
            <a:lvl7pPr marL="1925783" indent="0">
              <a:buNone/>
              <a:defRPr sz="1400"/>
            </a:lvl7pPr>
            <a:lvl8pPr marL="2246751" indent="0">
              <a:buNone/>
              <a:defRPr sz="1400"/>
            </a:lvl8pPr>
            <a:lvl9pPr marL="256771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5" y="5367860"/>
            <a:ext cx="5486177" cy="80478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6813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p:spPr>
        <p:txBody>
          <a:bodyPr/>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3" y="5367860"/>
            <a:ext cx="5486177" cy="80478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298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12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9033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058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902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704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9266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7404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152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38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9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97" y="194670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93"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989"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495"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990"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483"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483"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478"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475"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469"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12/27/2017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1346821777"/>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1"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71" y="1946674"/>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6456131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10709"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2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53"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07"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561"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414"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268"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693"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118"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541"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965"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a typeface="ＭＳ Ｐゴシック"/>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a typeface="ＭＳ Ｐゴシック"/>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940E21-42B8-4226-8C60-9DE6FF1CCD57}" type="slidenum">
              <a:rPr lang="en-US">
                <a:solidFill>
                  <a:srgbClr val="000000"/>
                </a:solidFill>
                <a:ea typeface="ＭＳ Ｐゴシック"/>
              </a:rPr>
              <a:pPr defTabSz="914400" fontAlgn="base">
                <a:spcBef>
                  <a:spcPct val="0"/>
                </a:spcBef>
                <a:spcAft>
                  <a:spcPct val="0"/>
                </a:spcAft>
                <a:defRPr/>
              </a:pPr>
              <a:t>‹#›</a:t>
            </a:fld>
            <a:endParaRPr lang="en-US">
              <a:solidFill>
                <a:srgbClr val="000000"/>
              </a:solidFill>
              <a:ea typeface="ＭＳ Ｐゴシック"/>
            </a:endParaRPr>
          </a:p>
        </p:txBody>
      </p:sp>
    </p:spTree>
    <p:extLst>
      <p:ext uri="{BB962C8B-B14F-4D97-AF65-F5344CB8AC3E}">
        <p14:creationId xmlns:p14="http://schemas.microsoft.com/office/powerpoint/2010/main" val="72703121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26616160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5418053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8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title style</a:t>
            </a:r>
          </a:p>
        </p:txBody>
      </p:sp>
      <p:sp>
        <p:nvSpPr>
          <p:cNvPr id="2051" name="Rectangle 2"/>
          <p:cNvSpPr>
            <a:spLocks noGrp="1"/>
          </p:cNvSpPr>
          <p:nvPr>
            <p:ph type="body" idx="1"/>
          </p:nvPr>
        </p:nvSpPr>
        <p:spPr bwMode="auto">
          <a:xfrm>
            <a:off x="892987" y="194669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49566677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ctr" defTabSz="405910"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6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2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89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85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168"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08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798441"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6080"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37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313"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276"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240"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201"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9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4.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34.png"/><Relationship Id="rId5" Type="http://schemas.openxmlformats.org/officeDocument/2006/relationships/image" Target="../media/image410.png"/><Relationship Id="rId10" Type="http://schemas.openxmlformats.org/officeDocument/2006/relationships/image" Target="../media/image91.png"/><Relationship Id="rId4" Type="http://schemas.openxmlformats.org/officeDocument/2006/relationships/image" Target="../media/image310.png"/><Relationship Id="rId9"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46.xml"/><Relationship Id="rId4" Type="http://schemas.openxmlformats.org/officeDocument/2006/relationships/image" Target="../media/image17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0.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90.png"/><Relationship Id="rId5"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What is the formula for temperature?</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tx1"/>
                </a:solidFill>
              </a:rPr>
              <a:t>What is the formula for density?</a:t>
            </a:r>
            <a:endParaRPr lang="en-US" altLang="en-US" sz="2500" b="1" dirty="0">
              <a:solidFill>
                <a:schemeClr val="tx1"/>
              </a:solidFill>
            </a:endParaRPr>
          </a:p>
          <a:p>
            <a:pPr marL="550245" indent="-473233" defTabSz="914098"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is the formula for pressure?</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a:solidFill>
                  <a:schemeClr val="tx1"/>
                </a:solidFill>
              </a:rPr>
              <a:t>What are the two types of drag?</a:t>
            </a:r>
          </a:p>
          <a:p>
            <a:pPr marL="550245" lvl="0" indent="-473233" defTabSz="914098" eaLnBrk="1">
              <a:spcBef>
                <a:spcPts val="281"/>
              </a:spcBef>
              <a:buClr>
                <a:srgbClr val="0070C0"/>
              </a:buClr>
              <a:buSzPct val="80000"/>
              <a:buFontTx/>
              <a:buAutoNum type="arabicParenR"/>
            </a:pPr>
            <a:r>
              <a:rPr lang="en-US" altLang="en-US" sz="2500" b="1" dirty="0" smtClean="0">
                <a:solidFill>
                  <a:srgbClr val="0070C0"/>
                </a:solidFill>
              </a:rPr>
              <a:t>What </a:t>
            </a:r>
            <a:r>
              <a:rPr lang="en-US" altLang="en-US" sz="2500" b="1" dirty="0">
                <a:solidFill>
                  <a:srgbClr val="0070C0"/>
                </a:solidFill>
              </a:rPr>
              <a:t>are the three types of parasite drag?</a:t>
            </a: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1/31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5098307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4894006" cy="4191000"/>
          </a:xfrm>
        </p:spPr>
        <p:txBody>
          <a:bodyPr anchor="t"/>
          <a:lstStyle/>
          <a:p>
            <a:r>
              <a:rPr lang="en-US" sz="2800" dirty="0">
                <a:solidFill>
                  <a:schemeClr val="tx1"/>
                </a:solidFill>
              </a:rPr>
              <a:t>The force that resists forward motion and acts against thrust. </a:t>
            </a:r>
          </a:p>
          <a:p>
            <a:r>
              <a:rPr lang="en-US" sz="2800" b="1" dirty="0" smtClean="0">
                <a:solidFill>
                  <a:srgbClr val="FF0000"/>
                </a:solidFill>
              </a:rPr>
              <a:t>Two types are:</a:t>
            </a:r>
          </a:p>
          <a:p>
            <a:pPr lvl="1"/>
            <a:r>
              <a:rPr lang="en-US" sz="2800" b="1" dirty="0" smtClean="0">
                <a:solidFill>
                  <a:srgbClr val="FF0000"/>
                </a:solidFill>
              </a:rPr>
              <a:t>Parasite Drag</a:t>
            </a:r>
          </a:p>
          <a:p>
            <a:pPr lvl="1"/>
            <a:r>
              <a:rPr lang="en-US" sz="2800" b="1" dirty="0" smtClean="0">
                <a:solidFill>
                  <a:srgbClr val="FF0000"/>
                </a:solidFill>
              </a:rPr>
              <a:t>Induced Drag</a:t>
            </a:r>
            <a:endParaRPr lang="en-US" sz="2800" b="1" dirty="0">
              <a:solidFill>
                <a:srgbClr val="FF0000"/>
              </a:solidFill>
            </a:endParaRPr>
          </a:p>
        </p:txBody>
      </p:sp>
      <p:sp>
        <p:nvSpPr>
          <p:cNvPr id="2" name="Title 1"/>
          <p:cNvSpPr>
            <a:spLocks noGrp="1"/>
          </p:cNvSpPr>
          <p:nvPr>
            <p:ph type="title"/>
          </p:nvPr>
        </p:nvSpPr>
        <p:spPr>
          <a:xfrm>
            <a:off x="892971" y="178594"/>
            <a:ext cx="7358063" cy="964406"/>
          </a:xfrm>
        </p:spPr>
        <p:txBody>
          <a:bodyPr anchor="t">
            <a:normAutofit/>
          </a:bodyPr>
          <a:lstStyle/>
          <a:p>
            <a:r>
              <a:rPr lang="en-US" b="1" dirty="0" smtClean="0"/>
              <a:t>Drag</a:t>
            </a:r>
            <a:endParaRPr lang="en-US"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41148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489" y="4279901"/>
            <a:ext cx="1749425" cy="609600"/>
          </a:xfrm>
          <a:prstGeom prst="rect">
            <a:avLst/>
          </a:prstGeom>
          <a:noFill/>
          <a:ln>
            <a:noFill/>
          </a:ln>
          <a:effectLst/>
          <a:extLst/>
        </p:spPr>
      </p:pic>
    </p:spTree>
    <p:extLst>
      <p:ext uri="{BB962C8B-B14F-4D97-AF65-F5344CB8AC3E}">
        <p14:creationId xmlns:p14="http://schemas.microsoft.com/office/powerpoint/2010/main" val="186440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temperature?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density?</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is the formula for pressure?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drag?</a:t>
            </a:r>
          </a:p>
          <a:p>
            <a:pPr marL="550245" lvl="0" indent="-473233" defTabSz="914098" eaLnBrk="1">
              <a:spcBef>
                <a:spcPts val="281"/>
              </a:spcBef>
              <a:buClr>
                <a:srgbClr val="0070C0"/>
              </a:buClr>
              <a:buSzPct val="80000"/>
              <a:buFontTx/>
              <a:buAutoNum type="arabicParenR"/>
            </a:pPr>
            <a:r>
              <a:rPr lang="en-US" altLang="en-US" sz="2500" b="1" dirty="0" smtClean="0">
                <a:solidFill>
                  <a:srgbClr val="0070C0"/>
                </a:solidFill>
              </a:rPr>
              <a:t>What </a:t>
            </a:r>
            <a:r>
              <a:rPr lang="en-US" altLang="en-US" sz="2500" b="1" dirty="0">
                <a:solidFill>
                  <a:srgbClr val="0070C0"/>
                </a:solidFill>
              </a:rPr>
              <a:t>are the three types of parasite drag?</a:t>
            </a: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1/31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56032585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85000" lnSpcReduction="10000"/>
          </a:bodyPr>
          <a:lstStyle/>
          <a:p>
            <a:pPr lvl="1"/>
            <a:r>
              <a:rPr lang="en-US" sz="3200" b="1" dirty="0">
                <a:solidFill>
                  <a:srgbClr val="FF0000"/>
                </a:solidFill>
              </a:rPr>
              <a:t>Parasite drag is comprised of all the forces that work to slow an aircraft’s movement</a:t>
            </a:r>
            <a:r>
              <a:rPr lang="en-US" sz="3200" b="1" dirty="0" smtClean="0">
                <a:solidFill>
                  <a:srgbClr val="FF0000"/>
                </a:solidFill>
              </a:rPr>
              <a:t>.</a:t>
            </a:r>
          </a:p>
          <a:p>
            <a:pPr lvl="1"/>
            <a:r>
              <a:rPr lang="en-US" sz="3200" b="1" dirty="0">
                <a:solidFill>
                  <a:srgbClr val="FF0000"/>
                </a:solidFill>
              </a:rPr>
              <a:t>D</a:t>
            </a:r>
            <a:r>
              <a:rPr lang="en-US" sz="3200" b="1" dirty="0" smtClean="0">
                <a:solidFill>
                  <a:srgbClr val="FF0000"/>
                </a:solidFill>
              </a:rPr>
              <a:t>rag </a:t>
            </a:r>
            <a:r>
              <a:rPr lang="en-US" sz="3200" b="1" dirty="0">
                <a:solidFill>
                  <a:srgbClr val="FF0000"/>
                </a:solidFill>
              </a:rPr>
              <a:t>that is not associated with the production of lift. </a:t>
            </a:r>
            <a:endParaRPr lang="en-US" sz="3200" b="1" dirty="0" smtClean="0">
              <a:solidFill>
                <a:srgbClr val="FF0000"/>
              </a:solidFill>
            </a:endParaRPr>
          </a:p>
          <a:p>
            <a:pPr lvl="1"/>
            <a:r>
              <a:rPr lang="en-US" sz="3200" b="1" dirty="0" smtClean="0">
                <a:solidFill>
                  <a:schemeClr val="tx1"/>
                </a:solidFill>
              </a:rPr>
              <a:t>This </a:t>
            </a:r>
            <a:r>
              <a:rPr lang="en-US" sz="3200" b="1" dirty="0">
                <a:solidFill>
                  <a:schemeClr val="tx1"/>
                </a:solidFill>
              </a:rPr>
              <a:t>includes the displacement of the air by the aircraft, turbulence generated in the airstream, or a hindrance of air moving over the surface of the aircraft and airfoil. </a:t>
            </a:r>
            <a:endParaRPr lang="en-US" sz="3200" b="1" dirty="0" smtClean="0">
              <a:solidFill>
                <a:schemeClr val="tx1"/>
              </a:solidFill>
            </a:endParaRPr>
          </a:p>
          <a:p>
            <a:pPr lvl="1"/>
            <a:r>
              <a:rPr lang="en-US" sz="3200" b="1" dirty="0" smtClean="0">
                <a:solidFill>
                  <a:srgbClr val="FF0000"/>
                </a:solidFill>
              </a:rPr>
              <a:t>There </a:t>
            </a:r>
            <a:r>
              <a:rPr lang="en-US" sz="3200" b="1" dirty="0">
                <a:solidFill>
                  <a:srgbClr val="FF0000"/>
                </a:solidFill>
              </a:rPr>
              <a:t>are three types of parasite drag: form drag, interference drag, and skin friction.</a:t>
            </a:r>
          </a:p>
        </p:txBody>
      </p:sp>
      <p:sp>
        <p:nvSpPr>
          <p:cNvPr id="2" name="Title 1"/>
          <p:cNvSpPr>
            <a:spLocks noGrp="1"/>
          </p:cNvSpPr>
          <p:nvPr>
            <p:ph type="title"/>
          </p:nvPr>
        </p:nvSpPr>
        <p:spPr>
          <a:xfrm>
            <a:off x="892971" y="178594"/>
            <a:ext cx="7358063" cy="735806"/>
          </a:xfrm>
        </p:spPr>
        <p:txBody>
          <a:bodyPr/>
          <a:lstStyle/>
          <a:p>
            <a:r>
              <a:rPr lang="en-US" b="1" dirty="0" smtClean="0"/>
              <a:t>Drag</a:t>
            </a:r>
            <a:endParaRPr lang="en-US" b="1" dirty="0"/>
          </a:p>
        </p:txBody>
      </p:sp>
    </p:spTree>
    <p:extLst>
      <p:ext uri="{BB962C8B-B14F-4D97-AF65-F5344CB8AC3E}">
        <p14:creationId xmlns:p14="http://schemas.microsoft.com/office/powerpoint/2010/main" val="2738980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4080015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January 31</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1918 — The Curtiss R-6 twin-float seaplane becomes the first United States built airplane to operate overseas with American forces at Naval Base 13, Ponta Delgado, in the Azores.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13" y="1295400"/>
            <a:ext cx="3309937" cy="241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839" y="4114800"/>
            <a:ext cx="4566284"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83274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January 31</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1926 — An American altitude record of 37,704 feet set at Dayton, Ohio.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27521"/>
            <a:ext cx="4286250" cy="333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87444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0708"/>
            <a:ext cx="4675584" cy="22868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January 31</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1949 — Pan Am receives its first Boeing Model 377 “</a:t>
            </a:r>
            <a:r>
              <a:rPr lang="en-US" sz="2800" dirty="0" err="1">
                <a:latin typeface="Helvetica" pitchFamily="34" charset="0"/>
                <a:cs typeface="Helvetica" pitchFamily="34" charset="0"/>
              </a:rPr>
              <a:t>Stratocruiser</a:t>
            </a:r>
            <a:r>
              <a:rPr lang="en-US" sz="2800" dirty="0">
                <a:latin typeface="Helvetica" pitchFamily="34" charset="0"/>
                <a:cs typeface="Helvetica" pitchFamily="34" charset="0"/>
              </a:rPr>
              <a:t>.”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977972" cy="250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11" y="4018494"/>
            <a:ext cx="3599851"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6555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4728" y="657054"/>
          <a:ext cx="8078788" cy="6302126"/>
        </p:xfrm>
        <a:graphic>
          <a:graphicData uri="http://schemas.openxmlformats.org/drawingml/2006/table">
            <a:tbl>
              <a:tblPr firstRow="1" firstCol="1" bandRow="1"/>
              <a:tblGrid>
                <a:gridCol w="1150258"/>
                <a:gridCol w="1153325"/>
                <a:gridCol w="1155777"/>
                <a:gridCol w="1153937"/>
                <a:gridCol w="1155777"/>
                <a:gridCol w="1155777"/>
                <a:gridCol w="1153937"/>
              </a:tblGrid>
              <a:tr h="225044">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642849"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Flight Line Friday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9302">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10</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71646">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16</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9972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19</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mbria"/>
                          <a:ea typeface="Cambria"/>
                          <a:cs typeface="Times New Roman"/>
                        </a:rPr>
                        <a:t>HOLIDAY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23</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25774">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25</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40132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18527" name="Oval 2"/>
          <p:cNvSpPr>
            <a:spLocks noChangeArrowheads="1"/>
          </p:cNvSpPr>
          <p:nvPr/>
        </p:nvSpPr>
        <p:spPr bwMode="auto">
          <a:xfrm>
            <a:off x="3916096" y="550195"/>
            <a:ext cx="1339453" cy="1752600"/>
          </a:xfrm>
          <a:prstGeom prst="ellipse">
            <a:avLst/>
          </a:prstGeom>
          <a:noFill/>
          <a:ln w="381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22" tIns="32109" rIns="64222" bIns="32109"/>
          <a:lstStyle/>
          <a:p>
            <a:pPr algn="ctr" defTabSz="409236" fontAlgn="base" hangingPunct="0">
              <a:spcBef>
                <a:spcPct val="0"/>
              </a:spcBef>
              <a:spcAft>
                <a:spcPct val="0"/>
              </a:spcAft>
            </a:pPr>
            <a:endParaRPr lang="en-US" sz="2500">
              <a:solidFill>
                <a:srgbClr val="000000"/>
              </a:solidFill>
              <a:sym typeface="Helvetica Light"/>
            </a:endParaRPr>
          </a:p>
        </p:txBody>
      </p:sp>
      <p:sp>
        <p:nvSpPr>
          <p:cNvPr id="4" name="Rectangle 1"/>
          <p:cNvSpPr>
            <a:spLocks noChangeArrowheads="1"/>
          </p:cNvSpPr>
          <p:nvPr/>
        </p:nvSpPr>
        <p:spPr bwMode="auto">
          <a:xfrm>
            <a:off x="2585561" y="-112387"/>
            <a:ext cx="40171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b="1" dirty="0" smtClean="0">
                <a:solidFill>
                  <a:srgbClr val="0D0D0D"/>
                </a:solidFill>
                <a:latin typeface="Cambria" pitchFamily="18" charset="0"/>
                <a:ea typeface="Cambria" pitchFamily="18" charset="0"/>
                <a:cs typeface="Times New Roman" pitchFamily="18" charset="0"/>
              </a:rPr>
              <a:t>February 2018</a:t>
            </a:r>
            <a:endParaRPr lang="en-US" b="1" dirty="0" smtClean="0">
              <a:solidFill>
                <a:srgbClr val="000000"/>
              </a:solidFill>
              <a:latin typeface="Arial" pitchFamily="34" charset="0"/>
              <a:cs typeface="Arial" pitchFamily="34" charset="0"/>
            </a:endParaRPr>
          </a:p>
        </p:txBody>
      </p:sp>
      <p:sp>
        <p:nvSpPr>
          <p:cNvPr id="5" name="5-Point Star 4"/>
          <p:cNvSpPr/>
          <p:nvPr/>
        </p:nvSpPr>
        <p:spPr bwMode="auto">
          <a:xfrm>
            <a:off x="4585823" y="152400"/>
            <a:ext cx="2187678" cy="2362200"/>
          </a:xfrm>
          <a:prstGeom prst="star5">
            <a:avLst/>
          </a:prstGeom>
          <a:noFill/>
          <a:ln w="79375" cap="flat" cmpd="sng" algn="ctr">
            <a:solidFill>
              <a:srgbClr val="0070C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354658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solidFill>
                  <a:srgbClr val="FF0000"/>
                </a:solidFill>
              </a:rPr>
              <a:t>30</a:t>
            </a:r>
            <a:r>
              <a:rPr lang="en-US" sz="4000" b="1" dirty="0" smtClean="0"/>
              <a:t> days of Class Meetings – Mar </a:t>
            </a:r>
            <a:r>
              <a:rPr lang="en-US" sz="4000" b="1" dirty="0" smtClean="0"/>
              <a:t>16)</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4893486"/>
          </a:xfrm>
          <a:prstGeom prst="rect">
            <a:avLst/>
          </a:prstGeom>
          <a:noFill/>
        </p:spPr>
        <p:txBody>
          <a:bodyPr wrap="square" lIns="91279" tIns="45640" rIns="91279" bIns="45640" rtlCol="0">
            <a:spAutoFit/>
          </a:bodyPr>
          <a:lstStyle/>
          <a:p>
            <a:pPr marL="342328" indent="-342328" defTabSz="912807">
              <a:buFont typeface="Arial" pitchFamily="34" charset="0"/>
              <a:buChar char="•"/>
            </a:pPr>
            <a:r>
              <a:rPr lang="en-US" sz="2400" b="1" dirty="0" smtClean="0">
                <a:solidFill>
                  <a:srgbClr val="FF0000"/>
                </a:solidFill>
              </a:rPr>
              <a:t>All students will complete the following:</a:t>
            </a:r>
          </a:p>
          <a:p>
            <a:pPr marL="798724" lvl="1" indent="-342328" defTabSz="912807">
              <a:buFont typeface="Arial" pitchFamily="34" charset="0"/>
              <a:buChar char="•"/>
            </a:pPr>
            <a:r>
              <a:rPr lang="en-US" sz="2400" b="1" dirty="0" smtClean="0">
                <a:solidFill>
                  <a:srgbClr val="FF0000"/>
                </a:solidFill>
              </a:rPr>
              <a:t>Take notes - All in class quizzes and tests</a:t>
            </a:r>
          </a:p>
          <a:p>
            <a:pPr marL="798724" lvl="1" indent="-342328" defTabSz="912807">
              <a:buFont typeface="Arial" pitchFamily="34" charset="0"/>
              <a:buChar char="•"/>
            </a:pPr>
            <a:r>
              <a:rPr lang="en-US" sz="2400" b="1" dirty="0" smtClean="0">
                <a:solidFill>
                  <a:srgbClr val="FF0000"/>
                </a:solidFill>
              </a:rPr>
              <a:t>Complete Flight Sim. Tutorials (1 – 5 x 3 + 1)</a:t>
            </a:r>
          </a:p>
          <a:p>
            <a:pPr marL="798724" lvl="1" indent="-342328" defTabSz="912807">
              <a:buFont typeface="Arial" pitchFamily="34" charset="0"/>
              <a:buChar char="•"/>
            </a:pPr>
            <a:r>
              <a:rPr lang="en-US" sz="2400" b="1" dirty="0" smtClean="0">
                <a:solidFill>
                  <a:srgbClr val="FF0000"/>
                </a:solidFill>
              </a:rPr>
              <a:t>Aircraft Fam. and Student Pilot Syllabus</a:t>
            </a:r>
          </a:p>
          <a:p>
            <a:pPr marL="1255135" lvl="2" indent="-342328" defTabSz="912807">
              <a:buFont typeface="Arial" pitchFamily="34" charset="0"/>
              <a:buChar char="•"/>
            </a:pPr>
            <a:r>
              <a:rPr lang="en-US" sz="2400" b="1" dirty="0" smtClean="0">
                <a:solidFill>
                  <a:srgbClr val="FF0000"/>
                </a:solidFill>
              </a:rPr>
              <a:t>Lessons 1 – 7 (Straight &amp; Level Flight through First Solo)</a:t>
            </a:r>
          </a:p>
          <a:p>
            <a:pPr marL="1255135" lvl="2" indent="-342328" defTabSz="912807">
              <a:buFont typeface="Arial" pitchFamily="34" charset="0"/>
              <a:buChar char="•"/>
            </a:pPr>
            <a:r>
              <a:rPr lang="en-US" sz="2400" b="1" dirty="0" smtClean="0">
                <a:solidFill>
                  <a:srgbClr val="FF0000"/>
                </a:solidFill>
              </a:rPr>
              <a:t>Must pass written with 80%</a:t>
            </a:r>
          </a:p>
          <a:p>
            <a:pPr marL="1255135" lvl="2" indent="-342328" defTabSz="912807">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defTabSz="912807">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defTabSz="912807">
              <a:buFont typeface="Arial" pitchFamily="34" charset="0"/>
              <a:buChar char="•"/>
            </a:pPr>
            <a:r>
              <a:rPr lang="en-US" sz="2400" b="1" dirty="0" smtClean="0">
                <a:solidFill>
                  <a:srgbClr val="FF0000"/>
                </a:solidFill>
              </a:rPr>
              <a:t>Complete ERAU Aviation 101</a:t>
            </a:r>
          </a:p>
          <a:p>
            <a:pPr marL="1255135" lvl="2" indent="-342328" defTabSz="912807">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defTabSz="912807">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586741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59" tIns="50729" rIns="88759" bIns="50729"/>
          <a:lstStyle/>
          <a:p>
            <a:pPr algn="ctr" defTabSz="912788"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4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Aerodynamics </a:t>
            </a:r>
            <a:r>
              <a:rPr lang="en-US" sz="3800" b="1" dirty="0">
                <a:solidFill>
                  <a:srgbClr val="000000"/>
                </a:solidFill>
                <a:latin typeface="Helvetica" pitchFamily="34" charset="0"/>
                <a:cs typeface="Helvetica" pitchFamily="34" charset="0"/>
                <a:sym typeface="Helvetica" pitchFamily="34" charset="0"/>
              </a:rPr>
              <a:t>of Flight</a:t>
            </a:r>
          </a:p>
          <a:p>
            <a:pPr algn="ctr" defTabSz="912788"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297" y="1143000"/>
            <a:ext cx="3920825" cy="523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5776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to Drag Ratio</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371601"/>
            <a:ext cx="4339388" cy="4831955"/>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 </a:t>
            </a:r>
            <a:r>
              <a:rPr lang="en-US" sz="2800" b="1" dirty="0">
                <a:solidFill>
                  <a:srgbClr val="FF0000"/>
                </a:solidFill>
              </a:rPr>
              <a:t>ratio of L/D indicates airfoil efficiency. </a:t>
            </a:r>
            <a:endParaRPr lang="en-US" sz="2800" b="1" dirty="0" smtClean="0">
              <a:solidFill>
                <a:srgbClr val="FF0000"/>
              </a:solidFill>
            </a:endParaRPr>
          </a:p>
          <a:p>
            <a:pPr marL="342415" indent="-342415">
              <a:buFont typeface="Arial" pitchFamily="34" charset="0"/>
              <a:buChar char="•"/>
            </a:pPr>
            <a:r>
              <a:rPr lang="en-US" sz="2800" b="1" dirty="0" smtClean="0">
                <a:solidFill>
                  <a:schemeClr val="bg1">
                    <a:lumMod val="85000"/>
                  </a:schemeClr>
                </a:solidFill>
              </a:rPr>
              <a:t>Higher </a:t>
            </a:r>
            <a:r>
              <a:rPr lang="en-US" sz="2800" b="1" dirty="0">
                <a:solidFill>
                  <a:schemeClr val="bg1">
                    <a:lumMod val="85000"/>
                  </a:schemeClr>
                </a:solidFill>
              </a:rPr>
              <a:t>L/D ratios are more efficient than those with lower L/D ratios. </a:t>
            </a:r>
            <a:endParaRPr lang="en-US" sz="2800" b="1" dirty="0" smtClean="0">
              <a:solidFill>
                <a:schemeClr val="bg1">
                  <a:lumMod val="85000"/>
                </a:schemeClr>
              </a:solidFill>
            </a:endParaRPr>
          </a:p>
          <a:p>
            <a:pPr marL="342415" indent="-342415">
              <a:buFont typeface="Arial" pitchFamily="34" charset="0"/>
              <a:buChar char="•"/>
            </a:pPr>
            <a:r>
              <a:rPr lang="en-US" sz="2800" b="1" dirty="0">
                <a:solidFill>
                  <a:srgbClr val="FF0000"/>
                </a:solidFill>
              </a:rPr>
              <a:t>The L/D ratio is determined by dividing the CL by the </a:t>
            </a:r>
            <a:r>
              <a:rPr lang="en-US" sz="2800" b="1" dirty="0" smtClean="0">
                <a:solidFill>
                  <a:srgbClr val="FF0000"/>
                </a:solidFill>
              </a:rPr>
              <a:t>CD. (</a:t>
            </a:r>
            <a:r>
              <a:rPr lang="en-US" sz="2800" b="1" dirty="0">
                <a:solidFill>
                  <a:srgbClr val="FF0000"/>
                </a:solidFill>
              </a:rPr>
              <a:t>CL/CD</a:t>
            </a:r>
            <a:r>
              <a:rPr lang="en-US" sz="2800" b="1" dirty="0" smtClean="0">
                <a:solidFill>
                  <a:srgbClr val="FF0000"/>
                </a:solidFill>
              </a:rPr>
              <a:t>.)</a:t>
            </a:r>
            <a:endParaRPr lang="en-US" sz="28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635" y="2057400"/>
            <a:ext cx="4957364" cy="31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706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 to Drag Ratio</a:t>
            </a:r>
            <a:endParaRPr lang="en-US" sz="2400" b="1"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66" y="1108992"/>
            <a:ext cx="8758634" cy="552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718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4724400" cy="5334000"/>
          </a:xfrm>
        </p:spPr>
        <p:txBody>
          <a:bodyPr>
            <a:normAutofit fontScale="92500" lnSpcReduction="10000"/>
          </a:bodyPr>
          <a:lstStyle/>
          <a:p>
            <a:pPr lvl="1"/>
            <a:r>
              <a:rPr lang="en-US" sz="3200" b="1" dirty="0">
                <a:solidFill>
                  <a:srgbClr val="FF0000"/>
                </a:solidFill>
              </a:rPr>
              <a:t>Form drag is </a:t>
            </a:r>
            <a:r>
              <a:rPr lang="en-US" sz="3200" b="1" dirty="0">
                <a:solidFill>
                  <a:schemeClr val="tx1"/>
                </a:solidFill>
              </a:rPr>
              <a:t>the portion of parasite drag </a:t>
            </a:r>
            <a:r>
              <a:rPr lang="en-US" sz="3200" b="1" dirty="0">
                <a:solidFill>
                  <a:srgbClr val="FF0000"/>
                </a:solidFill>
              </a:rPr>
              <a:t>generated by the aircraft due to its shape and airflow around it. </a:t>
            </a:r>
            <a:endParaRPr lang="en-US" sz="3200" b="1" dirty="0" smtClean="0">
              <a:solidFill>
                <a:srgbClr val="FF0000"/>
              </a:solidFill>
            </a:endParaRPr>
          </a:p>
          <a:p>
            <a:pPr lvl="1"/>
            <a:r>
              <a:rPr lang="en-US" sz="3200" b="1" dirty="0" smtClean="0">
                <a:solidFill>
                  <a:schemeClr val="tx1"/>
                </a:solidFill>
              </a:rPr>
              <a:t>Examples </a:t>
            </a:r>
            <a:r>
              <a:rPr lang="en-US" sz="3200" b="1" dirty="0">
                <a:solidFill>
                  <a:schemeClr val="tx1"/>
                </a:solidFill>
              </a:rPr>
              <a:t>include the engine cowlings, antennas, and the aerodynamic shape of other components.</a:t>
            </a:r>
            <a:endParaRPr lang="en-US" sz="3200" b="1" dirty="0" smtClean="0">
              <a:solidFill>
                <a:schemeClr val="tx1"/>
              </a:solidFill>
            </a:endParaRPr>
          </a:p>
        </p:txBody>
      </p:sp>
      <p:sp>
        <p:nvSpPr>
          <p:cNvPr id="2" name="Title 1"/>
          <p:cNvSpPr>
            <a:spLocks noGrp="1"/>
          </p:cNvSpPr>
          <p:nvPr>
            <p:ph type="title"/>
          </p:nvPr>
        </p:nvSpPr>
        <p:spPr>
          <a:xfrm>
            <a:off x="892971" y="178594"/>
            <a:ext cx="7358063" cy="735806"/>
          </a:xfrm>
        </p:spPr>
        <p:txBody>
          <a:bodyPr/>
          <a:lstStyle/>
          <a:p>
            <a:r>
              <a:rPr lang="en-US" b="1" dirty="0" smtClean="0"/>
              <a:t>Form Drag</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814" y="1600200"/>
            <a:ext cx="470018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856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4419600" cy="5715000"/>
          </a:xfrm>
        </p:spPr>
        <p:txBody>
          <a:bodyPr>
            <a:normAutofit fontScale="92500" lnSpcReduction="20000"/>
          </a:bodyPr>
          <a:lstStyle/>
          <a:p>
            <a:pPr lvl="1"/>
            <a:r>
              <a:rPr lang="en-US" sz="3200" b="1" dirty="0">
                <a:solidFill>
                  <a:srgbClr val="FF0000"/>
                </a:solidFill>
              </a:rPr>
              <a:t>Interference drag comes from the intersection of airstreams that creates eddy currents, turbulence, or restricts smooth airflow. </a:t>
            </a:r>
            <a:endParaRPr lang="en-US" sz="3200" b="1" dirty="0" smtClean="0">
              <a:solidFill>
                <a:srgbClr val="FF0000"/>
              </a:solidFill>
            </a:endParaRPr>
          </a:p>
          <a:p>
            <a:pPr lvl="1"/>
            <a:r>
              <a:rPr lang="en-US" sz="3200" b="1" dirty="0" smtClean="0">
                <a:solidFill>
                  <a:schemeClr val="tx1"/>
                </a:solidFill>
              </a:rPr>
              <a:t>For </a:t>
            </a:r>
            <a:r>
              <a:rPr lang="en-US" sz="3200" b="1" dirty="0">
                <a:solidFill>
                  <a:schemeClr val="tx1"/>
                </a:solidFill>
              </a:rPr>
              <a:t>example, the intersection of the wing and the fuselage at the wing root has significant interference drag. </a:t>
            </a:r>
          </a:p>
        </p:txBody>
      </p:sp>
      <p:sp>
        <p:nvSpPr>
          <p:cNvPr id="2" name="Title 1"/>
          <p:cNvSpPr>
            <a:spLocks noGrp="1"/>
          </p:cNvSpPr>
          <p:nvPr>
            <p:ph type="title"/>
          </p:nvPr>
        </p:nvSpPr>
        <p:spPr>
          <a:xfrm>
            <a:off x="892971" y="178594"/>
            <a:ext cx="7358063" cy="735806"/>
          </a:xfrm>
        </p:spPr>
        <p:txBody>
          <a:bodyPr/>
          <a:lstStyle/>
          <a:p>
            <a:r>
              <a:rPr lang="en-US" b="1" dirty="0" smtClean="0"/>
              <a:t>Interference Drag</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7244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49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2846070"/>
          </a:xfrm>
        </p:spPr>
        <p:txBody>
          <a:bodyPr>
            <a:normAutofit fontScale="92500" lnSpcReduction="20000"/>
          </a:bodyPr>
          <a:lstStyle/>
          <a:p>
            <a:pPr lvl="1"/>
            <a:r>
              <a:rPr lang="en-US" sz="3200" b="1" dirty="0">
                <a:solidFill>
                  <a:srgbClr val="FF0000"/>
                </a:solidFill>
              </a:rPr>
              <a:t>Skin friction drag is the </a:t>
            </a:r>
            <a:r>
              <a:rPr lang="en-US" sz="3200" b="1" dirty="0">
                <a:solidFill>
                  <a:schemeClr val="tx1"/>
                </a:solidFill>
              </a:rPr>
              <a:t>aerodynamic resistance due to the </a:t>
            </a:r>
            <a:r>
              <a:rPr lang="en-US" sz="3200" b="1" dirty="0">
                <a:solidFill>
                  <a:srgbClr val="FF0000"/>
                </a:solidFill>
              </a:rPr>
              <a:t>contact of moving air with the surface of an aircraft. </a:t>
            </a:r>
            <a:endParaRPr lang="en-US" sz="3200" b="1" dirty="0" smtClean="0">
              <a:solidFill>
                <a:srgbClr val="FF0000"/>
              </a:solidFill>
            </a:endParaRPr>
          </a:p>
          <a:p>
            <a:pPr lvl="1"/>
            <a:r>
              <a:rPr lang="en-US" sz="3200" b="1" dirty="0">
                <a:solidFill>
                  <a:schemeClr val="tx1"/>
                </a:solidFill>
              </a:rPr>
              <a:t>The area between the wing and the free-stream velocity level is about as wide as a playing card and is called the boundary layer. </a:t>
            </a:r>
          </a:p>
        </p:txBody>
      </p:sp>
      <p:sp>
        <p:nvSpPr>
          <p:cNvPr id="2" name="Title 1"/>
          <p:cNvSpPr>
            <a:spLocks noGrp="1"/>
          </p:cNvSpPr>
          <p:nvPr>
            <p:ph type="title"/>
          </p:nvPr>
        </p:nvSpPr>
        <p:spPr>
          <a:xfrm>
            <a:off x="892971" y="178594"/>
            <a:ext cx="7358063" cy="735806"/>
          </a:xfrm>
        </p:spPr>
        <p:txBody>
          <a:bodyPr/>
          <a:lstStyle/>
          <a:p>
            <a:r>
              <a:rPr lang="en-US" b="1" dirty="0" smtClean="0"/>
              <a:t>Skin Friction Drag</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29050"/>
            <a:ext cx="69342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695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2846070"/>
          </a:xfrm>
        </p:spPr>
        <p:txBody>
          <a:bodyPr>
            <a:normAutofit fontScale="85000" lnSpcReduction="10000"/>
          </a:bodyPr>
          <a:lstStyle/>
          <a:p>
            <a:pPr lvl="1"/>
            <a:r>
              <a:rPr lang="en-US" sz="3200" b="1" dirty="0" smtClean="0">
                <a:solidFill>
                  <a:srgbClr val="FF0000"/>
                </a:solidFill>
              </a:rPr>
              <a:t>The </a:t>
            </a:r>
            <a:r>
              <a:rPr lang="en-US" sz="3200" b="1" dirty="0">
                <a:solidFill>
                  <a:srgbClr val="FF0000"/>
                </a:solidFill>
              </a:rPr>
              <a:t>boundary layer </a:t>
            </a:r>
            <a:r>
              <a:rPr lang="en-US" sz="3200" b="1" dirty="0">
                <a:solidFill>
                  <a:schemeClr val="tx1"/>
                </a:solidFill>
              </a:rPr>
              <a:t>gives any object an “effective” shape that</a:t>
            </a:r>
            <a:r>
              <a:rPr lang="en-US" sz="3200" b="1" dirty="0">
                <a:solidFill>
                  <a:srgbClr val="FF0000"/>
                </a:solidFill>
              </a:rPr>
              <a:t> is usually </a:t>
            </a:r>
            <a:r>
              <a:rPr lang="en-US" sz="3200" b="1" dirty="0">
                <a:solidFill>
                  <a:schemeClr val="tx1"/>
                </a:solidFill>
              </a:rPr>
              <a:t>slightly </a:t>
            </a:r>
            <a:r>
              <a:rPr lang="en-US" sz="3200" b="1" dirty="0">
                <a:solidFill>
                  <a:srgbClr val="FF0000"/>
                </a:solidFill>
              </a:rPr>
              <a:t>different from the physical shape. </a:t>
            </a:r>
            <a:endParaRPr lang="en-US" sz="3200" b="1" dirty="0" smtClean="0">
              <a:solidFill>
                <a:srgbClr val="FF0000"/>
              </a:solidFill>
            </a:endParaRPr>
          </a:p>
          <a:p>
            <a:pPr lvl="1"/>
            <a:r>
              <a:rPr lang="en-US" sz="3200" b="1" dirty="0" smtClean="0">
                <a:solidFill>
                  <a:schemeClr val="tx1"/>
                </a:solidFill>
              </a:rPr>
              <a:t>The </a:t>
            </a:r>
            <a:r>
              <a:rPr lang="en-US" sz="3200" b="1" dirty="0">
                <a:solidFill>
                  <a:schemeClr val="tx1"/>
                </a:solidFill>
              </a:rPr>
              <a:t>boundary layer may also separate from the body, thus creating an effective shape much different from the physical shape of the object. </a:t>
            </a:r>
          </a:p>
        </p:txBody>
      </p:sp>
      <p:sp>
        <p:nvSpPr>
          <p:cNvPr id="2" name="Title 1"/>
          <p:cNvSpPr>
            <a:spLocks noGrp="1"/>
          </p:cNvSpPr>
          <p:nvPr>
            <p:ph type="title"/>
          </p:nvPr>
        </p:nvSpPr>
        <p:spPr>
          <a:xfrm>
            <a:off x="892971" y="178594"/>
            <a:ext cx="7358063" cy="735806"/>
          </a:xfrm>
        </p:spPr>
        <p:txBody>
          <a:bodyPr/>
          <a:lstStyle/>
          <a:p>
            <a:r>
              <a:rPr lang="en-US" b="1" dirty="0" smtClean="0"/>
              <a:t>Skin Friction Drag</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29050"/>
            <a:ext cx="69342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885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2846070"/>
          </a:xfrm>
        </p:spPr>
        <p:txBody>
          <a:bodyPr>
            <a:normAutofit/>
          </a:bodyPr>
          <a:lstStyle/>
          <a:p>
            <a:pPr lvl="1"/>
            <a:r>
              <a:rPr lang="en-US" sz="3200" b="1" dirty="0" smtClean="0">
                <a:solidFill>
                  <a:srgbClr val="FF0000"/>
                </a:solidFill>
              </a:rPr>
              <a:t>This </a:t>
            </a:r>
            <a:r>
              <a:rPr lang="en-US" sz="3200" b="1" dirty="0">
                <a:solidFill>
                  <a:srgbClr val="FF0000"/>
                </a:solidFill>
              </a:rPr>
              <a:t>change in </a:t>
            </a:r>
            <a:r>
              <a:rPr lang="en-US" sz="3200" b="1" dirty="0">
                <a:solidFill>
                  <a:schemeClr val="tx1"/>
                </a:solidFill>
              </a:rPr>
              <a:t>the physical shape of </a:t>
            </a:r>
            <a:r>
              <a:rPr lang="en-US" sz="3200" b="1" dirty="0">
                <a:solidFill>
                  <a:srgbClr val="FF0000"/>
                </a:solidFill>
              </a:rPr>
              <a:t>the boundary layer causes a dramatic decrease in lift and an increase in drag. </a:t>
            </a:r>
            <a:endParaRPr lang="en-US" sz="3200" b="1" dirty="0" smtClean="0">
              <a:solidFill>
                <a:srgbClr val="FF0000"/>
              </a:solidFill>
            </a:endParaRPr>
          </a:p>
          <a:p>
            <a:pPr lvl="1"/>
            <a:r>
              <a:rPr lang="en-US" sz="3200" b="1" dirty="0" smtClean="0">
                <a:solidFill>
                  <a:srgbClr val="FF0000"/>
                </a:solidFill>
              </a:rPr>
              <a:t>When </a:t>
            </a:r>
            <a:r>
              <a:rPr lang="en-US" sz="3200" b="1" dirty="0">
                <a:solidFill>
                  <a:srgbClr val="FF0000"/>
                </a:solidFill>
              </a:rPr>
              <a:t>this happens, the airfoil has stalled</a:t>
            </a:r>
            <a:r>
              <a:rPr lang="en-US" sz="3200" b="1" dirty="0" smtClean="0">
                <a:solidFill>
                  <a:srgbClr val="FF0000"/>
                </a:solidFill>
              </a:rPr>
              <a:t>.</a:t>
            </a:r>
            <a:endParaRPr lang="en-US" sz="3200" b="1" dirty="0">
              <a:solidFill>
                <a:srgbClr val="FF0000"/>
              </a:solidFill>
            </a:endParaRPr>
          </a:p>
        </p:txBody>
      </p:sp>
      <p:sp>
        <p:nvSpPr>
          <p:cNvPr id="2" name="Title 1"/>
          <p:cNvSpPr>
            <a:spLocks noGrp="1"/>
          </p:cNvSpPr>
          <p:nvPr>
            <p:ph type="title"/>
          </p:nvPr>
        </p:nvSpPr>
        <p:spPr>
          <a:xfrm>
            <a:off x="892971" y="178594"/>
            <a:ext cx="7358063" cy="735806"/>
          </a:xfrm>
        </p:spPr>
        <p:txBody>
          <a:bodyPr/>
          <a:lstStyle/>
          <a:p>
            <a:r>
              <a:rPr lang="en-US" b="1" dirty="0" smtClean="0"/>
              <a:t>Skin Friction Drag</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29050"/>
            <a:ext cx="69342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185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Induced Drag</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3"/>
            <a:ext cx="4339388" cy="4401191"/>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a:solidFill>
                  <a:srgbClr val="000000"/>
                </a:solidFill>
              </a:rPr>
              <a:t>The</a:t>
            </a:r>
            <a:r>
              <a:rPr lang="en-US" sz="2800" b="1" dirty="0">
                <a:solidFill>
                  <a:srgbClr val="FF0000"/>
                </a:solidFill>
              </a:rPr>
              <a:t> high-pressure </a:t>
            </a:r>
            <a:r>
              <a:rPr lang="en-US" sz="2800" b="1" dirty="0">
                <a:solidFill>
                  <a:srgbClr val="000000"/>
                </a:solidFill>
              </a:rPr>
              <a:t>area on the bottom of an airfoil </a:t>
            </a:r>
            <a:r>
              <a:rPr lang="en-US" sz="2800" b="1" dirty="0">
                <a:solidFill>
                  <a:srgbClr val="FF0000"/>
                </a:solidFill>
              </a:rPr>
              <a:t>pushes around the tip to the low-pressure area on the top. </a:t>
            </a: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a:solidFill>
                  <a:srgbClr val="FF0000"/>
                </a:solidFill>
              </a:rPr>
              <a:t>This action creates a rotating flow called a tip vortex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6" y="1837655"/>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72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What is the formula for temperature?</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density?</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is the formula for pressure?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drag?</a:t>
            </a:r>
          </a:p>
          <a:p>
            <a:pPr marL="550245" lvl="0"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a:t>
            </a:r>
            <a:r>
              <a:rPr lang="en-US" altLang="en-US" sz="2500" b="1" dirty="0">
                <a:solidFill>
                  <a:schemeClr val="bg1">
                    <a:lumMod val="85000"/>
                  </a:schemeClr>
                </a:solidFill>
              </a:rPr>
              <a:t>are the three types of parasite drag?</a:t>
            </a: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1/31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7746487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029200" cy="5257800"/>
          </a:xfrm>
        </p:spPr>
        <p:txBody>
          <a:bodyPr>
            <a:normAutofit/>
          </a:bodyPr>
          <a:lstStyle/>
          <a:p>
            <a:pPr lvl="1"/>
            <a:r>
              <a:rPr lang="en-US" sz="3200" b="1" dirty="0" smtClean="0">
                <a:solidFill>
                  <a:srgbClr val="FF0000"/>
                </a:solidFill>
              </a:rPr>
              <a:t>These </a:t>
            </a:r>
            <a:r>
              <a:rPr lang="en-US" sz="3200" b="1" dirty="0">
                <a:solidFill>
                  <a:srgbClr val="FF0000"/>
                </a:solidFill>
              </a:rPr>
              <a:t>vortices circulate counterclockwise about the right tip and clockwise about the left tip. </a:t>
            </a:r>
          </a:p>
        </p:txBody>
      </p:sp>
      <p:sp>
        <p:nvSpPr>
          <p:cNvPr id="2" name="Title 1"/>
          <p:cNvSpPr>
            <a:spLocks noGrp="1"/>
          </p:cNvSpPr>
          <p:nvPr>
            <p:ph type="title"/>
          </p:nvPr>
        </p:nvSpPr>
        <p:spPr>
          <a:xfrm>
            <a:off x="892971" y="178594"/>
            <a:ext cx="7358063" cy="735806"/>
          </a:xfrm>
        </p:spPr>
        <p:txBody>
          <a:bodyPr/>
          <a:lstStyle/>
          <a:p>
            <a:r>
              <a:rPr lang="en-US" b="1" dirty="0" smtClean="0"/>
              <a:t>Induced Drag</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2021681"/>
            <a:ext cx="3903753"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612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The </a:t>
            </a:r>
            <a:r>
              <a:rPr lang="en-US" sz="2800" b="1" dirty="0">
                <a:solidFill>
                  <a:srgbClr val="FF0000"/>
                </a:solidFill>
              </a:rPr>
              <a:t>heavier and slower the aircraft, the greater the AOA and the stronger the wingtip vortices. </a:t>
            </a:r>
            <a:endParaRPr lang="en-US" sz="2800" b="1" dirty="0" smtClean="0">
              <a:solidFill>
                <a:srgbClr val="FF0000"/>
              </a:solidFill>
            </a:endParaRP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smtClean="0">
                <a:solidFill>
                  <a:schemeClr val="bg1">
                    <a:lumMod val="85000"/>
                  </a:schemeClr>
                </a:solidFill>
              </a:rPr>
              <a:t>Like a boat through water</a:t>
            </a:r>
            <a:endParaRPr lang="en-US" sz="2800" b="1" dirty="0">
              <a:solidFill>
                <a:schemeClr val="bg1">
                  <a:lumMod val="85000"/>
                </a:schemeClr>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157662" cy="403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512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chemeClr val="bg1">
                    <a:lumMod val="85000"/>
                  </a:schemeClr>
                </a:solidFill>
              </a:rPr>
              <a:t>Thus</a:t>
            </a:r>
            <a:r>
              <a:rPr lang="en-US" sz="2800" b="1" dirty="0">
                <a:solidFill>
                  <a:schemeClr val="bg1">
                    <a:lumMod val="85000"/>
                  </a:schemeClr>
                </a:solidFill>
              </a:rPr>
              <a:t>, an aircraft will create wingtip </a:t>
            </a:r>
            <a:r>
              <a:rPr lang="en-US" sz="2800" b="1" dirty="0">
                <a:solidFill>
                  <a:srgbClr val="FF0000"/>
                </a:solidFill>
              </a:rPr>
              <a:t>vortices </a:t>
            </a:r>
            <a:r>
              <a:rPr lang="en-US" sz="2800" b="1" dirty="0">
                <a:solidFill>
                  <a:schemeClr val="bg1">
                    <a:lumMod val="85000"/>
                  </a:schemeClr>
                </a:solidFill>
              </a:rPr>
              <a:t>with</a:t>
            </a:r>
            <a:r>
              <a:rPr lang="en-US" sz="2800" b="1" dirty="0">
                <a:solidFill>
                  <a:srgbClr val="FF0000"/>
                </a:solidFill>
              </a:rPr>
              <a:t> maximum </a:t>
            </a:r>
            <a:r>
              <a:rPr lang="en-US" sz="2800" b="1" dirty="0">
                <a:solidFill>
                  <a:schemeClr val="bg1">
                    <a:lumMod val="85000"/>
                  </a:schemeClr>
                </a:solidFill>
              </a:rPr>
              <a:t>strength </a:t>
            </a:r>
            <a:r>
              <a:rPr lang="en-US" sz="2800" b="1" dirty="0">
                <a:solidFill>
                  <a:srgbClr val="FF0000"/>
                </a:solidFill>
              </a:rPr>
              <a:t>occurring during the takeoff, climb, and landing phases of flight. </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793" y="2590800"/>
            <a:ext cx="3852862" cy="374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527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2246632"/>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These </a:t>
            </a:r>
            <a:r>
              <a:rPr lang="en-US" sz="2800" b="1" dirty="0">
                <a:solidFill>
                  <a:srgbClr val="FF0000"/>
                </a:solidFill>
              </a:rPr>
              <a:t>vortices lead to </a:t>
            </a:r>
            <a:r>
              <a:rPr lang="en-US" sz="2800" b="1" dirty="0">
                <a:solidFill>
                  <a:srgbClr val="000000"/>
                </a:solidFill>
              </a:rPr>
              <a:t>a particularly </a:t>
            </a:r>
            <a:r>
              <a:rPr lang="en-US" sz="2800" b="1" dirty="0">
                <a:solidFill>
                  <a:srgbClr val="FF0000"/>
                </a:solidFill>
              </a:rPr>
              <a:t>dangerous</a:t>
            </a:r>
            <a:r>
              <a:rPr lang="en-US" sz="2800" b="1" dirty="0">
                <a:solidFill>
                  <a:srgbClr val="000000"/>
                </a:solidFill>
              </a:rPr>
              <a:t> hazard to flight, </a:t>
            </a:r>
            <a:r>
              <a:rPr lang="en-US" sz="2800" b="1" dirty="0">
                <a:solidFill>
                  <a:srgbClr val="FF0000"/>
                </a:solidFill>
              </a:rPr>
              <a:t>wake turbulence</a:t>
            </a:r>
            <a:r>
              <a:rPr lang="en-US" sz="2800" b="1" dirty="0" smtClean="0">
                <a:solidFill>
                  <a:srgbClr val="FF0000"/>
                </a:solidFill>
              </a:rPr>
              <a:t>.</a:t>
            </a:r>
            <a:endParaRPr lang="en-US" sz="2800" b="1" dirty="0">
              <a:solidFill>
                <a:srgbClr val="FF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938" y="2514600"/>
            <a:ext cx="3852862" cy="374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750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6" y="1371601"/>
            <a:ext cx="8337883" cy="953970"/>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Avoid </a:t>
            </a:r>
            <a:r>
              <a:rPr lang="en-US" sz="2800" b="1" dirty="0">
                <a:solidFill>
                  <a:srgbClr val="FF0000"/>
                </a:solidFill>
              </a:rPr>
              <a:t>following another aircraft </a:t>
            </a:r>
            <a:r>
              <a:rPr lang="en-US" sz="2800" b="1" dirty="0">
                <a:solidFill>
                  <a:schemeClr val="bg1">
                    <a:lumMod val="85000"/>
                  </a:schemeClr>
                </a:solidFill>
              </a:rPr>
              <a:t>on a similar </a:t>
            </a:r>
            <a:r>
              <a:rPr lang="en-US" sz="2800" b="1" dirty="0" err="1">
                <a:solidFill>
                  <a:schemeClr val="bg1">
                    <a:lumMod val="85000"/>
                  </a:schemeClr>
                </a:solidFill>
              </a:rPr>
              <a:t>flightpath</a:t>
            </a:r>
            <a:r>
              <a:rPr lang="en-US" sz="2800" b="1" dirty="0">
                <a:solidFill>
                  <a:schemeClr val="bg1">
                    <a:lumMod val="85000"/>
                  </a:schemeClr>
                </a:solidFill>
              </a:rPr>
              <a:t> at an altitude </a:t>
            </a:r>
            <a:r>
              <a:rPr lang="en-US" sz="2800" b="1" dirty="0">
                <a:solidFill>
                  <a:srgbClr val="FF0000"/>
                </a:solidFill>
              </a:rPr>
              <a:t>within 1,000 feet. </a:t>
            </a: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9133766" cy="279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163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6" y="990600"/>
            <a:ext cx="8642683" cy="2246632"/>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Approach </a:t>
            </a:r>
            <a:r>
              <a:rPr lang="en-US" sz="2800" b="1" dirty="0">
                <a:solidFill>
                  <a:srgbClr val="FF0000"/>
                </a:solidFill>
              </a:rPr>
              <a:t>the runway above a preceding aircraft’s path when landing behind another aircraft</a:t>
            </a:r>
            <a:r>
              <a:rPr lang="en-US" sz="2800" b="1" dirty="0" smtClean="0">
                <a:solidFill>
                  <a:srgbClr val="FF0000"/>
                </a:solidFill>
              </a:rPr>
              <a:t>,</a:t>
            </a:r>
          </a:p>
          <a:p>
            <a:pPr marL="342415" indent="-342415">
              <a:buFont typeface="Arial" pitchFamily="34" charset="0"/>
              <a:buChar char="•"/>
            </a:pPr>
            <a:r>
              <a:rPr lang="en-US" sz="2800" b="1" dirty="0" smtClean="0">
                <a:solidFill>
                  <a:srgbClr val="FF0000"/>
                </a:solidFill>
              </a:rPr>
              <a:t>touch </a:t>
            </a:r>
            <a:r>
              <a:rPr lang="en-US" sz="2800" b="1" dirty="0">
                <a:solidFill>
                  <a:srgbClr val="FF0000"/>
                </a:solidFill>
              </a:rPr>
              <a:t>down after the point at which the other aircraft wheels contacted the runway. </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4" y="3357563"/>
            <a:ext cx="8872536"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52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If </a:t>
            </a:r>
            <a:r>
              <a:rPr lang="en-US" sz="2800" b="1" dirty="0">
                <a:solidFill>
                  <a:srgbClr val="FF0000"/>
                </a:solidFill>
              </a:rPr>
              <a:t>a pilot is unsure </a:t>
            </a:r>
            <a:r>
              <a:rPr lang="en-US" sz="2800" b="1" dirty="0">
                <a:solidFill>
                  <a:schemeClr val="bg1">
                    <a:lumMod val="85000"/>
                  </a:schemeClr>
                </a:solidFill>
              </a:rPr>
              <a:t>of the other aircraft’s takeoff or landing point, approximately </a:t>
            </a:r>
            <a:r>
              <a:rPr lang="en-US" sz="2800" b="1" dirty="0" smtClean="0">
                <a:solidFill>
                  <a:schemeClr val="bg1">
                    <a:lumMod val="85000"/>
                  </a:schemeClr>
                </a:solidFill>
              </a:rPr>
              <a:t> </a:t>
            </a:r>
            <a:r>
              <a:rPr lang="en-US" sz="2800" b="1" dirty="0" smtClean="0">
                <a:solidFill>
                  <a:srgbClr val="FF0000"/>
                </a:solidFill>
              </a:rPr>
              <a:t>3 </a:t>
            </a:r>
            <a:r>
              <a:rPr lang="en-US" sz="2800" b="1" dirty="0">
                <a:solidFill>
                  <a:srgbClr val="FF0000"/>
                </a:solidFill>
              </a:rPr>
              <a:t>minutes provides a margin of safety that allows wake turbulence </a:t>
            </a:r>
            <a:r>
              <a:rPr lang="en-US" sz="2800" b="1" dirty="0" smtClean="0">
                <a:solidFill>
                  <a:srgbClr val="FF0000"/>
                </a:solidFill>
              </a:rPr>
              <a:t>dissipation</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243262" cy="315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822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901982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Equation</a:t>
            </a:r>
            <a:endParaRPr lang="en-US" dirty="0"/>
          </a:p>
        </p:txBody>
      </p:sp>
      <p:sp>
        <p:nvSpPr>
          <p:cNvPr id="3" name="Content Placeholder 2"/>
          <p:cNvSpPr>
            <a:spLocks noGrp="1"/>
          </p:cNvSpPr>
          <p:nvPr>
            <p:ph idx="1"/>
          </p:nvPr>
        </p:nvSpPr>
        <p:spPr/>
        <p:txBody>
          <a:bodyPr/>
          <a:lstStyle/>
          <a:p>
            <a:pPr>
              <a:buNone/>
            </a:pPr>
            <a:r>
              <a:rPr lang="en-US" dirty="0" smtClean="0"/>
              <a:t>Coefficient of Lift, </a:t>
            </a:r>
            <a:r>
              <a:rPr lang="en-US" dirty="0" err="1" smtClean="0"/>
              <a:t>C</a:t>
            </a:r>
            <a:r>
              <a:rPr lang="en-US" baseline="-25000" dirty="0" err="1" smtClean="0"/>
              <a:t>l</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21" name="Group 20"/>
          <p:cNvGrpSpPr/>
          <p:nvPr/>
        </p:nvGrpSpPr>
        <p:grpSpPr>
          <a:xfrm>
            <a:off x="5515957" y="551393"/>
            <a:ext cx="3502891" cy="2571995"/>
            <a:chOff x="5622637" y="1404833"/>
            <a:chExt cx="3502891" cy="2571995"/>
          </a:xfrm>
        </p:grpSpPr>
        <p:pic>
          <p:nvPicPr>
            <p:cNvPr id="4"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16" name="Straight Arrow Connector 15"/>
            <p:cNvCxnSpPr/>
            <p:nvPr/>
          </p:nvCxnSpPr>
          <p:spPr>
            <a:xfrm rot="5400000" flipH="1" flipV="1">
              <a:off x="6496531" y="2361140"/>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9487" y="1404833"/>
              <a:ext cx="848080" cy="584775"/>
            </a:xfrm>
            <a:prstGeom prst="rect">
              <a:avLst/>
            </a:prstGeom>
            <a:noFill/>
          </p:spPr>
          <p:txBody>
            <a:bodyPr wrap="square" rtlCol="0">
              <a:spAutoFit/>
            </a:bodyPr>
            <a:lstStyle/>
            <a:p>
              <a:pPr defTabSz="914400" fontAlgn="base">
                <a:spcBef>
                  <a:spcPct val="0"/>
                </a:spcBef>
                <a:spcAft>
                  <a:spcPct val="0"/>
                </a:spcAft>
              </a:pPr>
              <a:r>
                <a:rPr lang="en-US" sz="3200" dirty="0" smtClean="0">
                  <a:solidFill>
                    <a:srgbClr val="000000"/>
                  </a:solidFill>
                </a:rPr>
                <a:t>Lift</a:t>
              </a:r>
              <a:endParaRPr lang="en-US" sz="3200" dirty="0">
                <a:solidFill>
                  <a:srgbClr val="000000"/>
                </a:solidFill>
              </a:endParaRPr>
            </a:p>
          </p:txBody>
        </p:sp>
        <p:cxnSp>
          <p:nvCxnSpPr>
            <p:cNvPr id="18" name="Straight Arrow Connector 1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2010" y="3392053"/>
              <a:ext cx="3423518" cy="584775"/>
            </a:xfrm>
            <a:prstGeom prst="rect">
              <a:avLst/>
            </a:prstGeom>
            <a:noFill/>
          </p:spPr>
          <p:txBody>
            <a:bodyPr wrap="square" rtlCol="0">
              <a:spAutoFit/>
            </a:bodyPr>
            <a:lstStyle/>
            <a:p>
              <a:pPr defTabSz="914400" fontAlgn="base">
                <a:spcBef>
                  <a:spcPct val="0"/>
                </a:spcBef>
                <a:spcAft>
                  <a:spcPct val="0"/>
                </a:spcAft>
              </a:pPr>
              <a:r>
                <a:rPr lang="en-US" sz="3200" dirty="0" smtClean="0">
                  <a:solidFill>
                    <a:srgbClr val="000000"/>
                  </a:solidFill>
                </a:rPr>
                <a:t>Direction of Flight</a:t>
              </a:r>
              <a:endParaRPr lang="en-US" sz="3200" dirty="0">
                <a:solidFill>
                  <a:srgbClr val="000000"/>
                </a:solidFill>
              </a:endParaRPr>
            </a:p>
          </p:txBody>
        </p:sp>
      </p:grpSp>
      <mc:AlternateContent xmlns:mc="http://schemas.openxmlformats.org/markup-compatibility/2006" xmlns:a14="http://schemas.microsoft.com/office/drawing/2010/main">
        <mc:Choice Requires="a14">
          <p:sp>
            <p:nvSpPr>
              <p:cNvPr id="11" name="Rectangle 10"/>
              <p:cNvSpPr/>
              <p:nvPr/>
            </p:nvSpPr>
            <p:spPr>
              <a:xfrm>
                <a:off x="262508" y="3771640"/>
                <a:ext cx="2094869" cy="2715615"/>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a:solidFill>
                                <a:srgbClr val="000000"/>
                              </a:solidFill>
                              <a:latin typeface="Cambria Math"/>
                            </a:rPr>
                            <m:t>𝐶</m:t>
                          </m:r>
                        </m:e>
                        <m:sub>
                          <m:r>
                            <a:rPr lang="en-US" sz="2800" i="1" smtClean="0">
                              <a:solidFill>
                                <a:srgbClr val="000000"/>
                              </a:solidFill>
                              <a:latin typeface="Cambria Math"/>
                            </a:rPr>
                            <m:t>𝑙</m:t>
                          </m:r>
                        </m:sub>
                      </m:sSub>
                      <m:r>
                        <a:rPr lang="en-US" sz="2800" i="1">
                          <a:solidFill>
                            <a:srgbClr val="000000"/>
                          </a:solidFill>
                          <a:latin typeface="Cambria Math"/>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2</m:t>
                          </m:r>
                          <m:r>
                            <a:rPr lang="en-US" sz="2800" i="1" smtClean="0">
                              <a:solidFill>
                                <a:srgbClr val="000000"/>
                              </a:solidFill>
                              <a:latin typeface="Cambria Math"/>
                            </a:rPr>
                            <m:t>𝐿</m:t>
                          </m:r>
                        </m:num>
                        <m:den>
                          <m:r>
                            <a:rPr lang="en-US" sz="2800" i="1">
                              <a:solidFill>
                                <a:srgbClr val="000000"/>
                              </a:solidFill>
                              <a:latin typeface="Cambria Math"/>
                            </a:rPr>
                            <m:t>𝐴</m:t>
                          </m:r>
                          <m:r>
                            <a:rPr lang="en-US" sz="2800" i="1">
                              <a:solidFill>
                                <a:srgbClr val="000000"/>
                              </a:solidFill>
                              <a:latin typeface="Cambria Math"/>
                            </a:rPr>
                            <m:t>𝜌</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𝑣</m:t>
                              </m:r>
                            </m:e>
                            <m:sup>
                              <m:r>
                                <a:rPr lang="en-US" sz="2800" i="1">
                                  <a:solidFill>
                                    <a:srgbClr val="000000"/>
                                  </a:solidFill>
                                  <a:latin typeface="Cambria Math"/>
                                </a:rPr>
                                <m:t>2</m:t>
                              </m:r>
                            </m:sup>
                          </m:sSup>
                        </m:den>
                      </m:f>
                    </m:oMath>
                  </m:oMathPara>
                </a14:m>
                <a:endParaRPr lang="en-US" sz="2800" dirty="0" smtClean="0">
                  <a:solidFill>
                    <a:srgbClr val="000000"/>
                  </a:solidFill>
                </a:endParaRPr>
              </a:p>
              <a:p>
                <a:pPr defTabSz="914400" fontAlgn="base">
                  <a:spcBef>
                    <a:spcPct val="0"/>
                  </a:spcBef>
                  <a:spcAft>
                    <a:spcPct val="0"/>
                  </a:spcAft>
                </a:pPr>
                <a:endParaRPr lang="en-US" sz="2800" dirty="0" smtClean="0">
                  <a:solidFill>
                    <a:srgbClr val="000000"/>
                  </a:solidFill>
                </a:endParaRPr>
              </a:p>
              <a:p>
                <a:pPr defTabSz="914400" fontAlgn="base">
                  <a:spcBef>
                    <a:spcPct val="0"/>
                  </a:spcBef>
                  <a:spcAft>
                    <a:spcPct val="0"/>
                  </a:spcAft>
                </a:pPr>
                <a:endParaRPr lang="en-US" sz="2800" i="1" dirty="0" smtClean="0">
                  <a:solidFill>
                    <a:srgbClr val="000000"/>
                  </a:solidFill>
                  <a:latin typeface="Cambria Math"/>
                </a:endParaRPr>
              </a:p>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a:rPr>
                            <m:t>𝐶</m:t>
                          </m:r>
                        </m:e>
                        <m:sub>
                          <m:r>
                            <a:rPr lang="en-US" sz="2800" i="1" smtClean="0">
                              <a:solidFill>
                                <a:srgbClr val="000000"/>
                              </a:solidFill>
                              <a:latin typeface="Cambria Math"/>
                            </a:rPr>
                            <m:t>𝑙</m:t>
                          </m:r>
                        </m:sub>
                      </m:sSub>
                      <m:r>
                        <a:rPr lang="en-US" sz="2800" i="1">
                          <a:solidFill>
                            <a:srgbClr val="000000"/>
                          </a:solidFill>
                          <a:latin typeface="Cambria Math"/>
                        </a:rPr>
                        <m:t>=</m:t>
                      </m:r>
                      <m:f>
                        <m:fPr>
                          <m:ctrlPr>
                            <a:rPr lang="en-US" sz="2800" i="1">
                              <a:solidFill>
                                <a:srgbClr val="000000"/>
                              </a:solidFill>
                              <a:latin typeface="Cambria Math" panose="02040503050406030204" pitchFamily="18" charset="0"/>
                            </a:rPr>
                          </m:ctrlPr>
                        </m:fPr>
                        <m:num>
                          <m:r>
                            <a:rPr lang="en-US" sz="2800" i="1" smtClean="0">
                              <a:solidFill>
                                <a:srgbClr val="000000"/>
                              </a:solidFill>
                              <a:latin typeface="Cambria Math"/>
                            </a:rPr>
                            <m:t>𝐿</m:t>
                          </m:r>
                        </m:num>
                        <m:den>
                          <m:r>
                            <a:rPr lang="en-US" sz="2800" i="1" smtClean="0">
                              <a:solidFill>
                                <a:srgbClr val="000000"/>
                              </a:solidFill>
                              <a:latin typeface="Cambria Math"/>
                            </a:rPr>
                            <m:t>𝑞</m:t>
                          </m:r>
                          <m:r>
                            <a:rPr lang="en-US" sz="2800" i="1">
                              <a:solidFill>
                                <a:srgbClr val="000000"/>
                              </a:solidFill>
                              <a:latin typeface="Cambria Math"/>
                            </a:rPr>
                            <m:t>𝐴</m:t>
                          </m:r>
                        </m:den>
                      </m:f>
                    </m:oMath>
                  </m:oMathPara>
                </a14:m>
                <a:endParaRPr lang="en-US" sz="2800" dirty="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2508" y="3771640"/>
                <a:ext cx="2094869"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35509" y="3202957"/>
                <a:ext cx="4195123"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a:solidFill>
                                <a:srgbClr val="000000"/>
                              </a:solidFill>
                              <a:latin typeface="Cambria Math"/>
                            </a:rPr>
                            <m:t>𝐶</m:t>
                          </m:r>
                        </m:e>
                        <m:sub>
                          <m:r>
                            <a:rPr lang="en-US" sz="2800" i="1" smtClean="0">
                              <a:solidFill>
                                <a:srgbClr val="000000"/>
                              </a:solidFill>
                              <a:latin typeface="Cambria Math"/>
                            </a:rPr>
                            <m:t>𝑙</m:t>
                          </m:r>
                        </m:sub>
                      </m:sSub>
                      <m:r>
                        <a:rPr lang="en-US" sz="2800" i="1">
                          <a:solidFill>
                            <a:srgbClr val="000000"/>
                          </a:solidFill>
                          <a:latin typeface="Cambria Math"/>
                        </a:rPr>
                        <m:t>=</m:t>
                      </m:r>
                      <m:r>
                        <a:rPr lang="en-US" sz="2800" i="1" smtClean="0">
                          <a:solidFill>
                            <a:srgbClr val="000000"/>
                          </a:solidFill>
                          <a:latin typeface="Cambria Math"/>
                        </a:rPr>
                        <m:t>𝐶𝑜𝑒𝑓𝑓𝑖𝑐𝑖𝑒𝑛𝑡</m:t>
                      </m:r>
                      <m:r>
                        <a:rPr lang="en-US" sz="2800" i="1" smtClean="0">
                          <a:solidFill>
                            <a:srgbClr val="000000"/>
                          </a:solidFill>
                          <a:latin typeface="Cambria Math"/>
                        </a:rPr>
                        <m:t> </m:t>
                      </m:r>
                      <m:r>
                        <a:rPr lang="en-US" sz="2800" i="1" smtClean="0">
                          <a:solidFill>
                            <a:srgbClr val="000000"/>
                          </a:solidFill>
                          <a:latin typeface="Cambria Math"/>
                        </a:rPr>
                        <m:t>𝑜𝑓</m:t>
                      </m:r>
                      <m:r>
                        <a:rPr lang="en-US" sz="2800" i="1" smtClean="0">
                          <a:solidFill>
                            <a:srgbClr val="000000"/>
                          </a:solidFill>
                          <a:latin typeface="Cambria Math"/>
                        </a:rPr>
                        <m:t> </m:t>
                      </m:r>
                      <m:r>
                        <a:rPr lang="en-US" sz="2800" i="1" smtClean="0">
                          <a:solidFill>
                            <a:srgbClr val="000000"/>
                          </a:solidFill>
                          <a:latin typeface="Cambria Math"/>
                        </a:rPr>
                        <m:t>𝐿𝑖𝑓𝑡</m:t>
                      </m:r>
                    </m:oMath>
                  </m:oMathPara>
                </a14:m>
                <a:endParaRPr lang="en-US" sz="2800" dirty="0">
                  <a:solidFill>
                    <a:srgbClr val="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35509" y="3202957"/>
                <a:ext cx="419512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72669" y="3683017"/>
                <a:ext cx="3827394"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𝐿</m:t>
                      </m:r>
                      <m:r>
                        <a:rPr lang="en-US" sz="2800" i="1">
                          <a:solidFill>
                            <a:srgbClr val="000000"/>
                          </a:solidFill>
                          <a:latin typeface="Cambria Math"/>
                        </a:rPr>
                        <m:t>=</m:t>
                      </m:r>
                      <m:r>
                        <a:rPr lang="en-US" sz="2800" i="1" smtClean="0">
                          <a:solidFill>
                            <a:srgbClr val="000000"/>
                          </a:solidFill>
                          <a:latin typeface="Cambria Math"/>
                        </a:rPr>
                        <m:t>𝐿𝑖𝑓𝑡</m:t>
                      </m:r>
                      <m:r>
                        <a:rPr lang="en-US" sz="2800" i="1" smtClean="0">
                          <a:solidFill>
                            <a:srgbClr val="000000"/>
                          </a:solidFill>
                          <a:latin typeface="Cambria Math"/>
                        </a:rPr>
                        <m:t> (</m:t>
                      </m:r>
                      <m:r>
                        <a:rPr lang="en-US" sz="2800" i="1" smtClean="0">
                          <a:solidFill>
                            <a:srgbClr val="000000"/>
                          </a:solidFill>
                          <a:latin typeface="Cambria Math"/>
                        </a:rPr>
                        <m:t>𝑊𝑒𝑖𝑔h𝑡</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𝑁</m:t>
                          </m:r>
                        </m:e>
                      </m:d>
                    </m:oMath>
                  </m:oMathPara>
                </a14:m>
                <a:endParaRPr lang="en-US" sz="2800" dirty="0">
                  <a:solidFill>
                    <a:srgbClr val="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172669" y="3683017"/>
                <a:ext cx="382739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30533" y="6334780"/>
                <a:ext cx="4679038"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𝑞</m:t>
                      </m:r>
                      <m:r>
                        <a:rPr lang="en-US" sz="2800" i="1">
                          <a:solidFill>
                            <a:srgbClr val="000000"/>
                          </a:solidFill>
                          <a:latin typeface="Cambria Math"/>
                        </a:rPr>
                        <m:t>=</m:t>
                      </m:r>
                      <m:r>
                        <a:rPr lang="en-US" sz="2800" i="1" smtClean="0">
                          <a:solidFill>
                            <a:srgbClr val="000000"/>
                          </a:solidFill>
                          <a:latin typeface="Cambria Math"/>
                        </a:rPr>
                        <m:t>𝐷𝑦𝑛𝑎𝑚𝑖𝑐</m:t>
                      </m:r>
                      <m:r>
                        <a:rPr lang="en-US" sz="2800" i="1" smtClean="0">
                          <a:solidFill>
                            <a:srgbClr val="000000"/>
                          </a:solidFill>
                          <a:latin typeface="Cambria Math"/>
                        </a:rPr>
                        <m:t> </m:t>
                      </m:r>
                      <m:r>
                        <a:rPr lang="en-US" sz="2800" i="1" smtClean="0">
                          <a:solidFill>
                            <a:srgbClr val="000000"/>
                          </a:solidFill>
                          <a:latin typeface="Cambria Math"/>
                        </a:rPr>
                        <m:t>𝑃𝑟𝑒𝑠𝑠𝑢𝑟𝑒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𝑃𝑎</m:t>
                          </m:r>
                        </m:e>
                      </m:d>
                    </m:oMath>
                  </m:oMathPara>
                </a14:m>
                <a:endParaRPr lang="en-US" sz="2800" dirty="0">
                  <a:solidFill>
                    <a:srgbClr val="00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130533" y="6334780"/>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10769" y="4086877"/>
                <a:ext cx="3586303"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𝐴</m:t>
                      </m:r>
                      <m:r>
                        <a:rPr lang="en-US" sz="2800" i="1">
                          <a:solidFill>
                            <a:srgbClr val="000000"/>
                          </a:solidFill>
                          <a:latin typeface="Cambria Math"/>
                        </a:rPr>
                        <m:t>=</m:t>
                      </m:r>
                      <m:r>
                        <a:rPr lang="en-US" sz="2800" i="1" smtClean="0">
                          <a:solidFill>
                            <a:srgbClr val="000000"/>
                          </a:solidFill>
                          <a:latin typeface="Cambria Math"/>
                        </a:rPr>
                        <m:t>𝑊𝑖𝑛𝑔</m:t>
                      </m:r>
                      <m:r>
                        <a:rPr lang="en-US" sz="2800" i="1" smtClean="0">
                          <a:solidFill>
                            <a:srgbClr val="000000"/>
                          </a:solidFill>
                          <a:latin typeface="Cambria Math"/>
                        </a:rPr>
                        <m:t> </m:t>
                      </m:r>
                      <m:r>
                        <a:rPr lang="en-US" sz="2800" i="1" smtClean="0">
                          <a:solidFill>
                            <a:srgbClr val="000000"/>
                          </a:solidFill>
                          <a:latin typeface="Cambria Math"/>
                        </a:rPr>
                        <m:t>𝐴𝑟𝑒𝑎</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𝑚</m:t>
                              </m:r>
                            </m:e>
                            <m:sup>
                              <m:r>
                                <a:rPr lang="en-US" sz="2800" i="1">
                                  <a:solidFill>
                                    <a:srgbClr val="000000"/>
                                  </a:solidFill>
                                  <a:latin typeface="Cambria Math"/>
                                </a:rPr>
                                <m:t>2</m:t>
                              </m:r>
                            </m:sup>
                          </m:sSup>
                        </m:e>
                      </m:d>
                    </m:oMath>
                  </m:oMathPara>
                </a14:m>
                <a:endParaRPr lang="en-US" sz="2800" dirty="0">
                  <a:solidFill>
                    <a:srgbClr val="00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210769" y="4086877"/>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219628" y="4546741"/>
                <a:ext cx="3242426" cy="1060483"/>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a:solidFill>
                            <a:srgbClr val="000000"/>
                          </a:solidFill>
                          <a:latin typeface="Cambria Math"/>
                        </a:rPr>
                        <m:t>=</m:t>
                      </m:r>
                      <m:r>
                        <a:rPr lang="en-US" sz="2800" i="1" smtClean="0">
                          <a:solidFill>
                            <a:srgbClr val="000000"/>
                          </a:solidFill>
                          <a:latin typeface="Cambria Math"/>
                        </a:rPr>
                        <m:t>𝐷𝑒𝑛𝑠𝑖𝑡𝑦</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𝑘𝑔</m:t>
                              </m:r>
                            </m:num>
                            <m:den>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𝑚</m:t>
                                  </m:r>
                                </m:e>
                                <m:sup>
                                  <m:r>
                                    <a:rPr lang="en-US" sz="2800" i="1">
                                      <a:solidFill>
                                        <a:srgbClr val="000000"/>
                                      </a:solidFill>
                                      <a:latin typeface="Cambria Math"/>
                                    </a:rPr>
                                    <m:t>3</m:t>
                                  </m:r>
                                </m:sup>
                              </m:sSup>
                            </m:den>
                          </m:f>
                        </m:e>
                      </m:d>
                    </m:oMath>
                  </m:oMathPara>
                </a14:m>
                <a:endParaRPr lang="en-US" sz="2800" dirty="0">
                  <a:solidFill>
                    <a:srgbClr val="00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4219628" y="4546741"/>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22" name="TextBox 21"/>
          <p:cNvSpPr txBox="1"/>
          <p:nvPr/>
        </p:nvSpPr>
        <p:spPr>
          <a:xfrm>
            <a:off x="493877" y="4929772"/>
            <a:ext cx="2743059" cy="523220"/>
          </a:xfrm>
          <a:prstGeom prst="rect">
            <a:avLst/>
          </a:prstGeom>
          <a:noFill/>
        </p:spPr>
        <p:txBody>
          <a:bodyPr wrap="none" rtlCol="0">
            <a:spAutoFit/>
          </a:bodyPr>
          <a:lstStyle/>
          <a:p>
            <a:pPr defTabSz="914400" fontAlgn="base">
              <a:spcBef>
                <a:spcPct val="0"/>
              </a:spcBef>
              <a:spcAft>
                <a:spcPct val="0"/>
              </a:spcAft>
            </a:pPr>
            <a:r>
              <a:rPr lang="en-US" sz="2800" dirty="0" smtClean="0">
                <a:solidFill>
                  <a:srgbClr val="000000"/>
                </a:solidFill>
              </a:rPr>
              <a:t>Alternate format</a:t>
            </a:r>
            <a:endParaRPr lang="en-US" sz="2800" dirty="0">
              <a:solidFill>
                <a:srgbClr val="000000"/>
              </a:solidFill>
            </a:endParaRPr>
          </a:p>
        </p:txBody>
      </p:sp>
      <mc:AlternateContent xmlns:mc="http://schemas.openxmlformats.org/markup-compatibility/2006" xmlns:a14="http://schemas.microsoft.com/office/drawing/2010/main">
        <mc:Choice Requires="a14">
          <p:sp>
            <p:nvSpPr>
              <p:cNvPr id="23" name="Rectangle 22"/>
              <p:cNvSpPr/>
              <p:nvPr/>
            </p:nvSpPr>
            <p:spPr>
              <a:xfrm>
                <a:off x="4162708" y="5459310"/>
                <a:ext cx="3091552" cy="854273"/>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𝑣</m:t>
                      </m:r>
                      <m:r>
                        <a:rPr lang="en-US" sz="2800" i="1">
                          <a:solidFill>
                            <a:srgbClr val="000000"/>
                          </a:solidFill>
                          <a:latin typeface="Cambria Math"/>
                        </a:rPr>
                        <m:t>=</m:t>
                      </m:r>
                      <m:r>
                        <a:rPr lang="en-US" sz="2800" i="1" smtClean="0">
                          <a:solidFill>
                            <a:srgbClr val="000000"/>
                          </a:solidFill>
                          <a:latin typeface="Cambria Math"/>
                        </a:rPr>
                        <m:t>𝑉𝑒𝑙𝑜𝑐𝑖𝑡𝑦</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f>
                            <m:fPr>
                              <m:ctrlPr>
                                <a:rPr lang="en-US" sz="2800" i="1">
                                  <a:solidFill>
                                    <a:srgbClr val="000000"/>
                                  </a:solidFill>
                                  <a:latin typeface="Cambria Math" panose="02040503050406030204" pitchFamily="18" charset="0"/>
                                </a:rPr>
                              </m:ctrlPr>
                            </m:fPr>
                            <m:num>
                              <m:r>
                                <a:rPr lang="en-US" sz="2800" i="1" smtClean="0">
                                  <a:solidFill>
                                    <a:srgbClr val="000000"/>
                                  </a:solidFill>
                                  <a:latin typeface="Cambria Math"/>
                                </a:rPr>
                                <m:t>𝑚</m:t>
                              </m:r>
                            </m:num>
                            <m:den>
                              <m:r>
                                <a:rPr lang="en-US" sz="2800" i="1" smtClean="0">
                                  <a:solidFill>
                                    <a:srgbClr val="000000"/>
                                  </a:solidFill>
                                  <a:latin typeface="Cambria Math"/>
                                </a:rPr>
                                <m:t>𝑠</m:t>
                              </m:r>
                            </m:den>
                          </m:f>
                        </m:e>
                      </m:d>
                    </m:oMath>
                  </m:oMathPara>
                </a14:m>
                <a:endParaRPr lang="en-US" sz="28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4162708" y="5459310"/>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54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2" grpId="0"/>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Calculate Air Density</a:t>
            </a:r>
          </a:p>
          <a:p>
            <a:endParaRPr lang="en-US" dirty="0"/>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7" name="Rectangle 6"/>
              <p:cNvSpPr/>
              <p:nvPr/>
            </p:nvSpPr>
            <p:spPr>
              <a:xfrm>
                <a:off x="1229754" y="1798679"/>
                <a:ext cx="5732788" cy="1271245"/>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a:rPr>
                        <m:t>𝜌</m:t>
                      </m:r>
                      <m:r>
                        <a:rPr lang="en-US" sz="2800" i="1">
                          <a:solidFill>
                            <a:srgbClr val="000000"/>
                          </a:solidFill>
                          <a:latin typeface="Cambria Math"/>
                        </a:rPr>
                        <m:t>=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𝑝</m:t>
                          </m:r>
                        </m:num>
                        <m:den>
                          <m:r>
                            <a:rPr lang="en-US" sz="2800" i="1">
                              <a:solidFill>
                                <a:srgbClr val="000000"/>
                              </a:solidFill>
                              <a:latin typeface="Cambria Math"/>
                            </a:rPr>
                            <m:t>0.2869</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𝐽</m:t>
                              </m:r>
                            </m:num>
                            <m:den>
                              <m:r>
                                <a:rPr lang="en-US" sz="2800" i="1">
                                  <a:solidFill>
                                    <a:srgbClr val="000000"/>
                                  </a:solidFill>
                                  <a:latin typeface="Cambria Math"/>
                                </a:rPr>
                                <m:t>𝑘𝑔</m:t>
                              </m:r>
                              <m:d>
                                <m:dPr>
                                  <m:ctrlPr>
                                    <a:rPr lang="en-US" sz="2800" i="1">
                                      <a:solidFill>
                                        <a:srgbClr val="000000"/>
                                      </a:solidFill>
                                      <a:latin typeface="Cambria Math" panose="02040503050406030204" pitchFamily="18" charset="0"/>
                                      <a:ea typeface="Cambria Math"/>
                                    </a:rPr>
                                  </m:ctrlPr>
                                </m:dPr>
                                <m:e>
                                  <m:r>
                                    <a:rPr lang="en-US" sz="2800" i="1">
                                      <a:solidFill>
                                        <a:srgbClr val="000000"/>
                                      </a:solidFill>
                                      <a:latin typeface="Cambria Math"/>
                                      <a:ea typeface="Cambria Math"/>
                                    </a:rPr>
                                    <m:t>𝐾</m:t>
                                  </m:r>
                                </m:e>
                              </m:d>
                            </m:den>
                          </m:f>
                          <m:d>
                            <m:dPr>
                              <m:ctrlPr>
                                <a:rPr lang="en-US" sz="2800" i="1">
                                  <a:solidFill>
                                    <a:srgbClr val="000000"/>
                                  </a:solidFill>
                                  <a:latin typeface="Cambria Math" panose="02040503050406030204" pitchFamily="18" charset="0"/>
                                </a:rPr>
                              </m:ctrlPr>
                            </m:dPr>
                            <m:e>
                              <m:r>
                                <a:rPr lang="en-US" sz="2800" i="1">
                                  <a:solidFill>
                                    <a:srgbClr val="000000"/>
                                  </a:solidFill>
                                  <a:latin typeface="Cambria Math"/>
                                </a:rPr>
                                <m:t>𝑇</m:t>
                              </m:r>
                              <m:r>
                                <a:rPr lang="en-US" sz="2800" i="1">
                                  <a:solidFill>
                                    <a:srgbClr val="000000"/>
                                  </a:solidFill>
                                  <a:latin typeface="Cambria Math"/>
                                </a:rPr>
                                <m:t>+273.1℃</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den>
                      </m:f>
                    </m:oMath>
                  </m:oMathPara>
                </a14:m>
                <a:endParaRPr lang="en-US" sz="2800" dirty="0">
                  <a:solidFill>
                    <a:srgbClr val="0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229754" y="1798679"/>
                <a:ext cx="5732788"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9927" y="3571276"/>
                <a:ext cx="6313203" cy="1351332"/>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101.29 </m:t>
                          </m:r>
                          <m:r>
                            <a:rPr lang="en-US" sz="2800" i="1">
                              <a:solidFill>
                                <a:srgbClr val="000000"/>
                              </a:solidFill>
                              <a:latin typeface="Cambria Math"/>
                            </a:rPr>
                            <m:t>𝑘𝑃𝑎</m:t>
                          </m:r>
                        </m:num>
                        <m:den>
                          <m:r>
                            <a:rPr lang="en-US" sz="2800" i="1">
                              <a:solidFill>
                                <a:srgbClr val="000000"/>
                              </a:solidFill>
                              <a:latin typeface="Cambria Math"/>
                            </a:rPr>
                            <m:t>0.2869</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𝐽</m:t>
                              </m:r>
                            </m:num>
                            <m:den>
                              <m:r>
                                <a:rPr lang="en-US" sz="2800" i="1">
                                  <a:solidFill>
                                    <a:srgbClr val="000000"/>
                                  </a:solidFill>
                                  <a:latin typeface="Cambria Math"/>
                                </a:rPr>
                                <m:t>𝑘𝑔</m:t>
                              </m:r>
                              <m:d>
                                <m:dPr>
                                  <m:ctrlPr>
                                    <a:rPr lang="en-US" sz="2800" i="1">
                                      <a:solidFill>
                                        <a:srgbClr val="000000"/>
                                      </a:solidFill>
                                      <a:latin typeface="Cambria Math" panose="02040503050406030204" pitchFamily="18" charset="0"/>
                                      <a:ea typeface="Cambria Math"/>
                                    </a:rPr>
                                  </m:ctrlPr>
                                </m:dPr>
                                <m:e>
                                  <m:r>
                                    <a:rPr lang="en-US" sz="2800" i="1">
                                      <a:solidFill>
                                        <a:srgbClr val="000000"/>
                                      </a:solidFill>
                                      <a:latin typeface="Cambria Math"/>
                                      <a:ea typeface="Cambria Math"/>
                                    </a:rPr>
                                    <m:t>𝐾</m:t>
                                  </m:r>
                                </m:e>
                              </m:d>
                            </m:den>
                          </m:f>
                          <m:d>
                            <m:dPr>
                              <m:ctrlPr>
                                <a:rPr lang="en-US" sz="2800" i="1">
                                  <a:solidFill>
                                    <a:srgbClr val="000000"/>
                                  </a:solidFill>
                                  <a:latin typeface="Cambria Math" panose="02040503050406030204" pitchFamily="18" charset="0"/>
                                </a:rPr>
                              </m:ctrlPr>
                            </m:dPr>
                            <m:e>
                              <m:r>
                                <a:rPr lang="en-US" sz="2800" i="1" smtClean="0">
                                  <a:solidFill>
                                    <a:srgbClr val="000000"/>
                                  </a:solidFill>
                                  <a:latin typeface="Cambria Math"/>
                                </a:rPr>
                                <m:t>22</m:t>
                              </m:r>
                              <m:r>
                                <a:rPr lang="en-US" sz="2800" i="1">
                                  <a:solidFill>
                                    <a:srgbClr val="000000"/>
                                  </a:solidFill>
                                  <a:latin typeface="Cambria Math"/>
                                </a:rPr>
                                <m:t> ℃+273.1</m:t>
                              </m:r>
                              <m:r>
                                <a:rPr lang="en-US" sz="2800" i="1">
                                  <a:solidFill>
                                    <a:srgbClr val="000000"/>
                                  </a:solidFill>
                                  <a:latin typeface="Cambria Math"/>
                                  <a:ea typeface="Cambria Math"/>
                                </a:rPr>
                                <m:t>℃</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den>
                      </m:f>
                    </m:oMath>
                  </m:oMathPara>
                </a14:m>
                <a:endParaRPr lang="en-US" sz="2800" dirty="0">
                  <a:solidFill>
                    <a:srgbClr val="0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219927" y="3571276"/>
                <a:ext cx="6313203" cy="1351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00059" y="5022435"/>
                <a:ext cx="2344040" cy="910314"/>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=1.196</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𝑘𝑔</m:t>
                          </m:r>
                        </m:num>
                        <m:den>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𝑚</m:t>
                              </m:r>
                            </m:e>
                            <m:sup>
                              <m:r>
                                <a:rPr lang="en-US" sz="2800" i="1">
                                  <a:solidFill>
                                    <a:srgbClr val="000000"/>
                                  </a:solidFill>
                                  <a:latin typeface="Cambria Math"/>
                                </a:rPr>
                                <m:t>3</m:t>
                              </m:r>
                            </m:sup>
                          </m:sSup>
                        </m:den>
                      </m:f>
                    </m:oMath>
                  </m:oMathPara>
                </a14:m>
                <a:endParaRPr lang="en-US" sz="2800" dirty="0">
                  <a:solidFill>
                    <a:srgbClr val="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00059" y="5022435"/>
                <a:ext cx="2344040"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22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xfrm>
            <a:off x="457200" y="990600"/>
            <a:ext cx="8229600" cy="5135563"/>
          </a:xfrm>
          <a:noFill/>
        </p:spPr>
        <p:txBody>
          <a:bodyPr/>
          <a:lstStyle/>
          <a:p>
            <a:pPr>
              <a:buNone/>
            </a:pPr>
            <a:r>
              <a:rPr lang="en-US" dirty="0" smtClean="0"/>
              <a:t>Temperature Formula</a:t>
            </a:r>
          </a:p>
        </p:txBody>
      </p:sp>
      <mc:AlternateContent xmlns:mc="http://schemas.openxmlformats.org/markup-compatibility/2006" xmlns:a14="http://schemas.microsoft.com/office/drawing/2010/main">
        <mc:Choice Requires="a14">
          <p:sp>
            <p:nvSpPr>
              <p:cNvPr id="4" name="TextBox 3"/>
              <p:cNvSpPr txBox="1"/>
              <p:nvPr/>
            </p:nvSpPr>
            <p:spPr>
              <a:xfrm>
                <a:off x="913426" y="2209800"/>
                <a:ext cx="6019800" cy="898964"/>
              </a:xfrm>
              <a:prstGeom prst="rect">
                <a:avLst/>
              </a:prstGeom>
              <a:noFill/>
            </p:spPr>
            <p:txBody>
              <a:bodyPr wrap="square" rtlCol="0">
                <a:spAutoFit/>
              </a:bodyPr>
              <a:lstStyle/>
              <a:p>
                <a:pPr defTabSz="914400" fontAlgn="base">
                  <a:spcBef>
                    <a:spcPct val="0"/>
                  </a:spcBef>
                  <a:spcAft>
                    <a:spcPct val="0"/>
                  </a:spcAft>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=15.04℃−0.00649</m:t>
                      </m:r>
                      <m:f>
                        <m:fPr>
                          <m:ctrlPr>
                            <a:rPr lang="en-US" sz="2800" i="1" smtClean="0">
                              <a:solidFill>
                                <a:srgbClr val="000000"/>
                              </a:solidFill>
                              <a:latin typeface="Cambria Math" panose="02040503050406030204" pitchFamily="18" charset="0"/>
                            </a:rPr>
                          </m:ctrlPr>
                        </m:fPr>
                        <m:num>
                          <m:r>
                            <a:rPr lang="en-US" sz="2800" i="1">
                              <a:solidFill>
                                <a:srgbClr val="000000"/>
                              </a:solidFill>
                              <a:latin typeface="Cambria Math"/>
                              <a:ea typeface="Cambria Math"/>
                            </a:rPr>
                            <m:t>℃</m:t>
                          </m:r>
                        </m:num>
                        <m:den>
                          <m:r>
                            <a:rPr lang="en-US" sz="2800" i="1" smtClean="0">
                              <a:solidFill>
                                <a:srgbClr val="000000"/>
                              </a:solidFill>
                              <a:latin typeface="Cambria Math"/>
                            </a:rPr>
                            <m:t>𝑚</m:t>
                          </m:r>
                        </m:den>
                      </m:f>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h</m:t>
                          </m:r>
                        </m:e>
                      </m:d>
                    </m:oMath>
                  </m:oMathPara>
                </a14:m>
                <a:endParaRPr lang="en-US" sz="2800"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13426" y="2209800"/>
                <a:ext cx="6019800" cy="89896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962400"/>
                <a:ext cx="3827073"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m:t>
                      </m:r>
                      <m:r>
                        <a:rPr lang="en-US" sz="2800" i="1" smtClean="0">
                          <a:solidFill>
                            <a:srgbClr val="000000"/>
                          </a:solidFill>
                          <a:latin typeface="Cambria Math"/>
                        </a:rPr>
                        <m:t>𝑇𝑒𝑚𝑝𝑒𝑟𝑎𝑡𝑢𝑟𝑒</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ea typeface="Cambria Math"/>
                            </a:rPr>
                            <m:t>℃</m:t>
                          </m:r>
                        </m:e>
                      </m:d>
                    </m:oMath>
                  </m:oMathPara>
                </a14:m>
                <a:endParaRPr lang="en-US" sz="2800"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962400"/>
                <a:ext cx="3827073"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419600"/>
                <a:ext cx="2643224"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h</m:t>
                      </m:r>
                      <m:r>
                        <a:rPr lang="en-US" sz="2800" i="1" smtClean="0">
                          <a:solidFill>
                            <a:srgbClr val="000000"/>
                          </a:solidFill>
                          <a:latin typeface="Cambria Math"/>
                        </a:rPr>
                        <m:t>=</m:t>
                      </m:r>
                      <m:r>
                        <a:rPr lang="en-US" sz="2800" i="1" smtClean="0">
                          <a:solidFill>
                            <a:srgbClr val="000000"/>
                          </a:solidFill>
                          <a:latin typeface="Cambria Math"/>
                        </a:rPr>
                        <m:t>h𝑒𝑖𝑔h𝑡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𝑚</m:t>
                          </m:r>
                        </m:e>
                      </m:d>
                    </m:oMath>
                  </m:oMathPara>
                </a14:m>
                <a:endParaRPr lang="en-US" sz="2800"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81000" y="4419600"/>
                <a:ext cx="2643224"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21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temperature?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tx1"/>
                </a:solidFill>
              </a:rPr>
              <a:t>What is the formula for density?</a:t>
            </a:r>
            <a:endParaRPr lang="en-US" altLang="en-US" sz="2500" b="1" dirty="0">
              <a:solidFill>
                <a:schemeClr val="tx1"/>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is the formula for pressure?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drag?</a:t>
            </a:r>
          </a:p>
          <a:p>
            <a:pPr marL="550245" lvl="0"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a:t>
            </a:r>
            <a:r>
              <a:rPr lang="en-US" altLang="en-US" sz="2500" b="1" dirty="0">
                <a:solidFill>
                  <a:schemeClr val="bg1">
                    <a:lumMod val="85000"/>
                  </a:schemeClr>
                </a:solidFill>
              </a:rPr>
              <a:t>are the three types of parasite drag?</a:t>
            </a: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1/31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2208174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noFill/>
        </p:spPr>
        <p:txBody>
          <a:bodyPr/>
          <a:lstStyle/>
          <a:p>
            <a:r>
              <a:rPr lang="en-US" dirty="0" smtClean="0"/>
              <a:t>Density Formula</a:t>
            </a:r>
          </a:p>
        </p:txBody>
      </p:sp>
      <mc:AlternateContent xmlns:mc="http://schemas.openxmlformats.org/markup-compatibility/2006" xmlns:a14="http://schemas.microsoft.com/office/drawing/2010/main">
        <mc:Choice Requires="a14">
          <p:sp>
            <p:nvSpPr>
              <p:cNvPr id="4" name="TextBox 3"/>
              <p:cNvSpPr txBox="1"/>
              <p:nvPr/>
            </p:nvSpPr>
            <p:spPr>
              <a:xfrm>
                <a:off x="304800" y="2743200"/>
                <a:ext cx="5889882" cy="1271245"/>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𝑝</m:t>
                          </m:r>
                        </m:num>
                        <m:den>
                          <m:r>
                            <a:rPr lang="en-US" sz="2800" i="1">
                              <a:solidFill>
                                <a:srgbClr val="000000"/>
                              </a:solidFill>
                              <a:latin typeface="Cambria Math"/>
                            </a:rPr>
                            <m:t>0.2869 </m:t>
                          </m:r>
                          <m:f>
                            <m:fPr>
                              <m:ctrlPr>
                                <a:rPr lang="en-US" sz="2800" i="1" smtClean="0">
                                  <a:solidFill>
                                    <a:srgbClr val="000000"/>
                                  </a:solidFill>
                                  <a:latin typeface="Cambria Math" panose="02040503050406030204" pitchFamily="18" charset="0"/>
                                </a:rPr>
                              </m:ctrlPr>
                            </m:fPr>
                            <m:num>
                              <m:r>
                                <a:rPr lang="en-US" sz="2800" i="1" smtClean="0">
                                  <a:solidFill>
                                    <a:srgbClr val="000000"/>
                                  </a:solidFill>
                                  <a:latin typeface="Cambria Math"/>
                                </a:rPr>
                                <m:t>𝐽</m:t>
                              </m:r>
                            </m:num>
                            <m:den>
                              <m:r>
                                <a:rPr lang="en-US" sz="2800" i="1" smtClean="0">
                                  <a:solidFill>
                                    <a:srgbClr val="000000"/>
                                  </a:solidFill>
                                  <a:latin typeface="Cambria Math"/>
                                </a:rPr>
                                <m:t>𝑘𝑔</m:t>
                              </m:r>
                              <m:d>
                                <m:dPr>
                                  <m:ctrlPr>
                                    <a:rPr lang="en-US" sz="2800" i="1" smtClean="0">
                                      <a:solidFill>
                                        <a:srgbClr val="000000"/>
                                      </a:solidFill>
                                      <a:latin typeface="Cambria Math" panose="02040503050406030204" pitchFamily="18" charset="0"/>
                                      <a:ea typeface="Cambria Math"/>
                                    </a:rPr>
                                  </m:ctrlPr>
                                </m:dPr>
                                <m:e>
                                  <m:r>
                                    <a:rPr lang="en-US" sz="2800" i="1" smtClean="0">
                                      <a:solidFill>
                                        <a:srgbClr val="000000"/>
                                      </a:solidFill>
                                      <a:latin typeface="Cambria Math"/>
                                      <a:ea typeface="Cambria Math"/>
                                    </a:rPr>
                                    <m:t>𝐾</m:t>
                                  </m:r>
                                </m:e>
                              </m:d>
                            </m:den>
                          </m:f>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a:solidFill>
                                    <a:srgbClr val="000000"/>
                                  </a:solidFill>
                                  <a:latin typeface="Cambria Math"/>
                                </a:rPr>
                                <m:t>𝑇</m:t>
                              </m:r>
                              <m:r>
                                <a:rPr lang="en-US" sz="2800" i="1">
                                  <a:solidFill>
                                    <a:srgbClr val="000000"/>
                                  </a:solidFill>
                                  <a:latin typeface="Cambria Math"/>
                                </a:rPr>
                                <m:t>+273.1℃</m:t>
                              </m:r>
                            </m:e>
                          </m:d>
                          <m:f>
                            <m:fPr>
                              <m:ctrlPr>
                                <a:rPr lang="en-US" sz="2800" i="1" smtClean="0">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den>
                      </m:f>
                    </m:oMath>
                  </m:oMathPara>
                </a14:m>
                <a:endParaRPr lang="en-US" sz="2800"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2743200"/>
                <a:ext cx="5889882" cy="127124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800600" y="4802497"/>
                <a:ext cx="3348930" cy="106247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m:t>
                      </m:r>
                      <m:r>
                        <a:rPr lang="en-US" sz="2800" i="1" smtClean="0">
                          <a:solidFill>
                            <a:srgbClr val="000000"/>
                          </a:solidFill>
                          <a:latin typeface="Cambria Math"/>
                        </a:rPr>
                        <m:t>𝐷𝑒𝑛𝑠𝑖𝑡𝑦</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f>
                            <m:fPr>
                              <m:ctrlPr>
                                <a:rPr lang="en-US" sz="2800" i="1" smtClean="0">
                                  <a:solidFill>
                                    <a:srgbClr val="000000"/>
                                  </a:solidFill>
                                  <a:latin typeface="Cambria Math" panose="02040503050406030204" pitchFamily="18" charset="0"/>
                                </a:rPr>
                              </m:ctrlPr>
                            </m:fPr>
                            <m:num>
                              <m:r>
                                <a:rPr lang="en-US" sz="2800" i="1" smtClean="0">
                                  <a:solidFill>
                                    <a:srgbClr val="000000"/>
                                  </a:solidFill>
                                  <a:latin typeface="Cambria Math"/>
                                </a:rPr>
                                <m:t>𝑘𝑔</m:t>
                              </m:r>
                            </m:num>
                            <m:den>
                              <m:sSup>
                                <m:sSupPr>
                                  <m:ctrlPr>
                                    <a:rPr lang="en-US" sz="2800" i="1" smtClean="0">
                                      <a:solidFill>
                                        <a:srgbClr val="000000"/>
                                      </a:solidFill>
                                      <a:latin typeface="Cambria Math" panose="02040503050406030204" pitchFamily="18" charset="0"/>
                                    </a:rPr>
                                  </m:ctrlPr>
                                </m:sSupPr>
                                <m:e>
                                  <m:r>
                                    <a:rPr lang="en-US" sz="2800" i="1" smtClean="0">
                                      <a:solidFill>
                                        <a:srgbClr val="000000"/>
                                      </a:solidFill>
                                      <a:latin typeface="Cambria Math"/>
                                    </a:rPr>
                                    <m:t>𝑚</m:t>
                                  </m:r>
                                </m:e>
                                <m:sup>
                                  <m:r>
                                    <a:rPr lang="en-US" sz="2800" i="1" smtClean="0">
                                      <a:solidFill>
                                        <a:srgbClr val="000000"/>
                                      </a:solidFill>
                                      <a:latin typeface="Cambria Math"/>
                                    </a:rPr>
                                    <m:t>3</m:t>
                                  </m:r>
                                </m:sup>
                              </m:sSup>
                            </m:den>
                          </m:f>
                        </m:e>
                      </m:d>
                    </m:oMath>
                  </m:oMathPara>
                </a14:m>
                <a:endParaRPr lang="en-US" sz="2800"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00600" y="4802497"/>
                <a:ext cx="3348930" cy="10624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5105400"/>
                <a:ext cx="3827073"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m:t>
                      </m:r>
                      <m:r>
                        <a:rPr lang="en-US" sz="2800" i="1" smtClean="0">
                          <a:solidFill>
                            <a:srgbClr val="000000"/>
                          </a:solidFill>
                          <a:latin typeface="Cambria Math"/>
                        </a:rPr>
                        <m:t>𝑇𝑒𝑚𝑝𝑒𝑟𝑎𝑡𝑢𝑟𝑒</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ea typeface="Cambria Math"/>
                            </a:rPr>
                            <m:t>℃</m:t>
                          </m:r>
                        </m:e>
                      </m:d>
                    </m:oMath>
                  </m:oMathPara>
                </a14:m>
                <a:endParaRPr lang="en-US" sz="2800"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3400" y="5105400"/>
                <a:ext cx="3827073"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3400" y="5628620"/>
                <a:ext cx="2643224"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h</m:t>
                      </m:r>
                      <m:r>
                        <a:rPr lang="en-US" sz="2800" i="1" smtClean="0">
                          <a:solidFill>
                            <a:srgbClr val="000000"/>
                          </a:solidFill>
                          <a:latin typeface="Cambria Math"/>
                        </a:rPr>
                        <m:t>=</m:t>
                      </m:r>
                      <m:r>
                        <a:rPr lang="en-US" sz="2800" i="1" smtClean="0">
                          <a:solidFill>
                            <a:srgbClr val="000000"/>
                          </a:solidFill>
                          <a:latin typeface="Cambria Math"/>
                        </a:rPr>
                        <m:t>h𝑒𝑖𝑔h𝑡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𝑚</m:t>
                          </m:r>
                        </m:e>
                      </m:d>
                    </m:oMath>
                  </m:oMathPara>
                </a14:m>
                <a:endParaRPr lang="en-US" sz="2800"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3400" y="5628620"/>
                <a:ext cx="264322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6151840"/>
                <a:ext cx="3328988"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m:t>
                      </m:r>
                      <m:r>
                        <a:rPr lang="en-US" sz="2800" i="1" smtClean="0">
                          <a:solidFill>
                            <a:srgbClr val="000000"/>
                          </a:solidFill>
                          <a:latin typeface="Cambria Math"/>
                        </a:rPr>
                        <m:t>𝑝𝑟𝑒𝑠𝑠𝑢𝑟𝑒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𝑘𝑃𝑎</m:t>
                          </m:r>
                        </m:e>
                      </m:d>
                    </m:oMath>
                  </m:oMathPara>
                </a14:m>
                <a:endParaRPr lang="en-US" sz="2800"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3400" y="6151840"/>
                <a:ext cx="3328988"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860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temperature?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density?</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is the formula for pressure?</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drag?</a:t>
            </a:r>
          </a:p>
          <a:p>
            <a:pPr marL="550245" lvl="0"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a:t>
            </a:r>
            <a:r>
              <a:rPr lang="en-US" altLang="en-US" sz="2500" b="1" dirty="0">
                <a:solidFill>
                  <a:schemeClr val="bg1">
                    <a:lumMod val="85000"/>
                  </a:schemeClr>
                </a:solidFill>
              </a:rPr>
              <a:t>are the three types of parasite drag?</a:t>
            </a: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1/31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90979255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xfrm>
            <a:off x="457200" y="990600"/>
            <a:ext cx="8229600" cy="5135563"/>
          </a:xfrm>
          <a:noFill/>
        </p:spPr>
        <p:txBody>
          <a:bodyPr/>
          <a:lstStyle/>
          <a:p>
            <a:pPr>
              <a:buNone/>
            </a:pPr>
            <a:r>
              <a:rPr lang="en-US" dirty="0" smtClean="0"/>
              <a:t>Pressure Formula</a:t>
            </a:r>
          </a:p>
        </p:txBody>
      </p:sp>
      <mc:AlternateContent xmlns:mc="http://schemas.openxmlformats.org/markup-compatibility/2006" xmlns:a14="http://schemas.microsoft.com/office/drawing/2010/main">
        <mc:Choice Requires="a14">
          <p:sp>
            <p:nvSpPr>
              <p:cNvPr id="6" name="TextBox 5"/>
              <p:cNvSpPr txBox="1"/>
              <p:nvPr/>
            </p:nvSpPr>
            <p:spPr>
              <a:xfrm>
                <a:off x="913426" y="2286000"/>
                <a:ext cx="6283580" cy="1301125"/>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=101.29 </m:t>
                      </m:r>
                      <m:r>
                        <a:rPr lang="en-US" sz="2800" i="1" smtClean="0">
                          <a:solidFill>
                            <a:srgbClr val="000000"/>
                          </a:solidFill>
                          <a:latin typeface="Cambria Math"/>
                        </a:rPr>
                        <m:t>𝑘𝑃𝑎</m:t>
                      </m:r>
                      <m:sSup>
                        <m:sSupPr>
                          <m:ctrlPr>
                            <a:rPr lang="en-US" sz="2800" i="1" smtClean="0">
                              <a:solidFill>
                                <a:srgbClr val="000000"/>
                              </a:solidFill>
                              <a:latin typeface="Cambria Math" panose="02040503050406030204" pitchFamily="18" charset="0"/>
                              <a:ea typeface="Cambria Math"/>
                            </a:rPr>
                          </m:ctrlPr>
                        </m:sSupPr>
                        <m:e>
                          <m:d>
                            <m:dPr>
                              <m:begChr m:val="["/>
                              <m:endChr m:val="]"/>
                              <m:ctrlPr>
                                <a:rPr lang="en-US" sz="2800" i="1" smtClean="0">
                                  <a:solidFill>
                                    <a:srgbClr val="000000"/>
                                  </a:solidFill>
                                  <a:latin typeface="Cambria Math" panose="02040503050406030204" pitchFamily="18" charset="0"/>
                                  <a:ea typeface="Cambria Math"/>
                                </a:rPr>
                              </m:ctrlPr>
                            </m:dPr>
                            <m:e>
                              <m:f>
                                <m:fPr>
                                  <m:ctrlPr>
                                    <a:rPr lang="en-US" sz="2800" i="1" smtClean="0">
                                      <a:solidFill>
                                        <a:srgbClr val="000000"/>
                                      </a:solidFill>
                                      <a:latin typeface="Cambria Math" panose="02040503050406030204" pitchFamily="18" charset="0"/>
                                      <a:ea typeface="Cambria Math"/>
                                    </a:rPr>
                                  </m:ctrlPr>
                                </m:fPr>
                                <m:num>
                                  <m:d>
                                    <m:dPr>
                                      <m:ctrlPr>
                                        <a:rPr lang="en-US" sz="2800" i="1" smtClean="0">
                                          <a:solidFill>
                                            <a:srgbClr val="000000"/>
                                          </a:solidFill>
                                          <a:latin typeface="Cambria Math" panose="02040503050406030204" pitchFamily="18" charset="0"/>
                                          <a:ea typeface="Cambria Math"/>
                                        </a:rPr>
                                      </m:ctrlPr>
                                    </m:dPr>
                                    <m:e>
                                      <m:r>
                                        <a:rPr lang="en-US" sz="2800" i="1" smtClean="0">
                                          <a:solidFill>
                                            <a:srgbClr val="000000"/>
                                          </a:solidFill>
                                          <a:latin typeface="Cambria Math"/>
                                          <a:ea typeface="Cambria Math"/>
                                        </a:rPr>
                                        <m:t>𝑇</m:t>
                                      </m:r>
                                      <m:r>
                                        <a:rPr lang="en-US" sz="2800" i="1" smtClean="0">
                                          <a:solidFill>
                                            <a:srgbClr val="000000"/>
                                          </a:solidFill>
                                          <a:latin typeface="Cambria Math"/>
                                          <a:ea typeface="Cambria Math"/>
                                        </a:rPr>
                                        <m:t>+273.1℃</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num>
                                <m:den>
                                  <m:r>
                                    <a:rPr lang="en-US" sz="2800" i="1">
                                      <a:solidFill>
                                        <a:srgbClr val="000000"/>
                                      </a:solidFill>
                                      <a:latin typeface="Cambria Math"/>
                                      <a:ea typeface="Cambria Math"/>
                                    </a:rPr>
                                    <m:t>288.08</m:t>
                                  </m:r>
                                  <m:r>
                                    <a:rPr lang="en-US" sz="2800" i="1" smtClean="0">
                                      <a:solidFill>
                                        <a:srgbClr val="000000"/>
                                      </a:solidFill>
                                      <a:latin typeface="Cambria Math"/>
                                      <a:ea typeface="Cambria Math"/>
                                    </a:rPr>
                                    <m:t> </m:t>
                                  </m:r>
                                  <m:r>
                                    <a:rPr lang="en-US" sz="2800" i="1" smtClean="0">
                                      <a:solidFill>
                                        <a:srgbClr val="000000"/>
                                      </a:solidFill>
                                      <a:latin typeface="Cambria Math"/>
                                      <a:ea typeface="Cambria Math"/>
                                    </a:rPr>
                                    <m:t>𝐾</m:t>
                                  </m:r>
                                </m:den>
                              </m:f>
                            </m:e>
                          </m:d>
                        </m:e>
                        <m:sup>
                          <m:r>
                            <a:rPr lang="en-US" sz="2800" i="1" smtClean="0">
                              <a:solidFill>
                                <a:srgbClr val="000000"/>
                              </a:solidFill>
                              <a:latin typeface="Cambria Math"/>
                              <a:ea typeface="Cambria Math"/>
                            </a:rPr>
                            <m:t>5.256</m:t>
                          </m:r>
                        </m:sup>
                      </m:sSup>
                    </m:oMath>
                  </m:oMathPara>
                </a14:m>
                <a:endParaRPr lang="en-US" sz="2800"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3426" y="2286000"/>
                <a:ext cx="6283580"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962400"/>
                <a:ext cx="3827073"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m:t>
                      </m:r>
                      <m:r>
                        <a:rPr lang="en-US" sz="2800" i="1" smtClean="0">
                          <a:solidFill>
                            <a:srgbClr val="000000"/>
                          </a:solidFill>
                          <a:latin typeface="Cambria Math"/>
                        </a:rPr>
                        <m:t>𝑇𝑒𝑚𝑝𝑒𝑟𝑎𝑡𝑢𝑟𝑒</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ea typeface="Cambria Math"/>
                            </a:rPr>
                            <m:t>℃</m:t>
                          </m:r>
                        </m:e>
                      </m:d>
                    </m:oMath>
                  </m:oMathPara>
                </a14:m>
                <a:endParaRPr lang="en-US" sz="2800"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962400"/>
                <a:ext cx="3827073"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4876800"/>
                <a:ext cx="3328988"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m:t>
                      </m:r>
                      <m:r>
                        <a:rPr lang="en-US" sz="2800" i="1" smtClean="0">
                          <a:solidFill>
                            <a:srgbClr val="000000"/>
                          </a:solidFill>
                          <a:latin typeface="Cambria Math"/>
                        </a:rPr>
                        <m:t>𝑝𝑟𝑒𝑠𝑠𝑢𝑟𝑒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𝑘𝑃𝑎</m:t>
                          </m:r>
                        </m:e>
                      </m:d>
                    </m:oMath>
                  </m:oMathPara>
                </a14:m>
                <a:endParaRPr lang="en-US" sz="2800"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1000" y="4876800"/>
                <a:ext cx="3328988" cy="52322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08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temperature?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the formula for density?</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is the formula for pressure?</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tx1"/>
                </a:solidFill>
              </a:rPr>
              <a:t>What are the two types of drag?</a:t>
            </a:r>
          </a:p>
          <a:p>
            <a:pPr marL="550245" lvl="0"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a:t>
            </a:r>
            <a:r>
              <a:rPr lang="en-US" altLang="en-US" sz="2500" b="1" dirty="0">
                <a:solidFill>
                  <a:schemeClr val="bg1">
                    <a:lumMod val="85000"/>
                  </a:schemeClr>
                </a:solidFill>
              </a:rPr>
              <a:t>are the three types of parasite drag?</a:t>
            </a: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1/31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8037467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4491</TotalTime>
  <Words>1841</Words>
  <Application>Microsoft Office PowerPoint</Application>
  <PresentationFormat>On-screen Show (4:3)</PresentationFormat>
  <Paragraphs>321</Paragraphs>
  <Slides>39</Slides>
  <Notes>11</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39</vt:i4>
      </vt:variant>
    </vt:vector>
  </HeadingPairs>
  <TitlesOfParts>
    <vt:vector size="60" baseType="lpstr">
      <vt:lpstr>ＭＳ Ｐゴシック</vt:lpstr>
      <vt:lpstr>Arial</vt:lpstr>
      <vt:lpstr>Calibri</vt:lpstr>
      <vt:lpstr>Cambria</vt:lpstr>
      <vt:lpstr>Cambria Math</vt:lpstr>
      <vt:lpstr>Candara</vt:lpstr>
      <vt:lpstr>Helvetica</vt:lpstr>
      <vt:lpstr>Helvetica Light</vt:lpstr>
      <vt:lpstr>Noteworthy Bold</vt:lpstr>
      <vt:lpstr>Times New Roman</vt:lpstr>
      <vt:lpstr>Wingdings 3</vt:lpstr>
      <vt:lpstr>1_Office Theme</vt:lpstr>
      <vt:lpstr>6_Office Theme</vt:lpstr>
      <vt:lpstr>2_Office Theme</vt:lpstr>
      <vt:lpstr>CurriculumTemplate</vt:lpstr>
      <vt:lpstr>1_Custom Design</vt:lpstr>
      <vt:lpstr>3_Custom Design</vt:lpstr>
      <vt:lpstr>PowerPointTemplateAE_2009_1217_NEW NEW Template</vt:lpstr>
      <vt:lpstr>2_Custom Design</vt:lpstr>
      <vt:lpstr>8_Office Theme</vt:lpstr>
      <vt:lpstr>4_Office Theme</vt:lpstr>
      <vt:lpstr>Warm-Up – 1/31 – 10 minutes</vt:lpstr>
      <vt:lpstr>Questions / Comments</vt:lpstr>
      <vt:lpstr>Warm-Up – 1/31 – 10 minutes</vt:lpstr>
      <vt:lpstr>Earth’s Atmosphere Conditions</vt:lpstr>
      <vt:lpstr>Warm-Up – 1/31 – 10 minutes</vt:lpstr>
      <vt:lpstr>Earth’s Atmosphere Conditions</vt:lpstr>
      <vt:lpstr>Warm-Up – 1/31 – 10 minutes</vt:lpstr>
      <vt:lpstr>Earth’s Atmosphere Conditions</vt:lpstr>
      <vt:lpstr>Warm-Up – 1/31 – 10 minutes</vt:lpstr>
      <vt:lpstr>Drag</vt:lpstr>
      <vt:lpstr>Warm-Up – 1/31 – 10 minutes</vt:lpstr>
      <vt:lpstr>Drag</vt:lpstr>
      <vt:lpstr>Questions / Comments</vt:lpstr>
      <vt:lpstr>THIS DAY IN AVIATION</vt:lpstr>
      <vt:lpstr>THIS DAY IN AVIATION</vt:lpstr>
      <vt:lpstr>THIS DAY IN AVIATION</vt:lpstr>
      <vt:lpstr>Questions / Comments</vt:lpstr>
      <vt:lpstr>PowerPoint Presentation</vt:lpstr>
      <vt:lpstr>1st Quarter Requirements (30 days of Class Meetings – Mar 16)</vt:lpstr>
      <vt:lpstr>Questions / Comments</vt:lpstr>
      <vt:lpstr>PowerPoint Presentation</vt:lpstr>
      <vt:lpstr>Lift to Drag Ratio</vt:lpstr>
      <vt:lpstr>Lift to Drag Ratio</vt:lpstr>
      <vt:lpstr>Form Drag</vt:lpstr>
      <vt:lpstr>Interference Drag</vt:lpstr>
      <vt:lpstr>Skin Friction Drag</vt:lpstr>
      <vt:lpstr>Skin Friction Drag</vt:lpstr>
      <vt:lpstr>Skin Friction Drag</vt:lpstr>
      <vt:lpstr>Induced Drag</vt:lpstr>
      <vt:lpstr>Induced Drag</vt:lpstr>
      <vt:lpstr>PowerPoint Presentation</vt:lpstr>
      <vt:lpstr>PowerPoint Presentation</vt:lpstr>
      <vt:lpstr>PowerPoint Presentation</vt:lpstr>
      <vt:lpstr>PowerPoint Presentation</vt:lpstr>
      <vt:lpstr>PowerPoint Presentation</vt:lpstr>
      <vt:lpstr>PowerPoint Presentation</vt:lpstr>
      <vt:lpstr>Questions / Comments</vt:lpstr>
      <vt:lpstr>Lift Equation</vt:lpstr>
      <vt:lpstr>Applying the Lift Equation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255</cp:revision>
  <dcterms:created xsi:type="dcterms:W3CDTF">2011-08-16T23:18:18Z</dcterms:created>
  <dcterms:modified xsi:type="dcterms:W3CDTF">2017-12-27T19:25:26Z</dcterms:modified>
</cp:coreProperties>
</file>