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00" r:id="rId3"/>
    <p:sldMasterId id="2147483912" r:id="rId4"/>
    <p:sldMasterId id="2147483924" r:id="rId5"/>
    <p:sldMasterId id="2147483936" r:id="rId6"/>
    <p:sldMasterId id="2147483984" r:id="rId7"/>
    <p:sldMasterId id="2147483989" r:id="rId8"/>
    <p:sldMasterId id="2147484001" r:id="rId9"/>
    <p:sldMasterId id="2147484025" r:id="rId10"/>
    <p:sldMasterId id="2147484037" r:id="rId11"/>
    <p:sldMasterId id="2147484049" r:id="rId12"/>
  </p:sldMasterIdLst>
  <p:notesMasterIdLst>
    <p:notesMasterId r:id="rId45"/>
  </p:notesMasterIdLst>
  <p:sldIdLst>
    <p:sldId id="754" r:id="rId13"/>
    <p:sldId id="399" r:id="rId14"/>
    <p:sldId id="855" r:id="rId15"/>
    <p:sldId id="850" r:id="rId16"/>
    <p:sldId id="856" r:id="rId17"/>
    <p:sldId id="851" r:id="rId18"/>
    <p:sldId id="857" r:id="rId19"/>
    <p:sldId id="852" r:id="rId20"/>
    <p:sldId id="858" r:id="rId21"/>
    <p:sldId id="861" r:id="rId22"/>
    <p:sldId id="859" r:id="rId23"/>
    <p:sldId id="854" r:id="rId24"/>
    <p:sldId id="834" r:id="rId25"/>
    <p:sldId id="882" r:id="rId26"/>
    <p:sldId id="883" r:id="rId27"/>
    <p:sldId id="884" r:id="rId28"/>
    <p:sldId id="397" r:id="rId29"/>
    <p:sldId id="886" r:id="rId30"/>
    <p:sldId id="885" r:id="rId31"/>
    <p:sldId id="879" r:id="rId32"/>
    <p:sldId id="353" r:id="rId33"/>
    <p:sldId id="294" r:id="rId34"/>
    <p:sldId id="295" r:id="rId35"/>
    <p:sldId id="873" r:id="rId36"/>
    <p:sldId id="874" r:id="rId37"/>
    <p:sldId id="881" r:id="rId38"/>
    <p:sldId id="871" r:id="rId39"/>
    <p:sldId id="872" r:id="rId40"/>
    <p:sldId id="814" r:id="rId41"/>
    <p:sldId id="808" r:id="rId42"/>
    <p:sldId id="824" r:id="rId43"/>
    <p:sldId id="813" r:id="rId44"/>
  </p:sldIdLst>
  <p:sldSz cx="9144000" cy="6858000" type="screen4x3"/>
  <p:notesSz cx="6858000" cy="9144000"/>
  <p:defaultText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08" autoAdjust="0"/>
    <p:restoredTop sz="94660"/>
  </p:normalViewPr>
  <p:slideViewPr>
    <p:cSldViewPr showGuides="1">
      <p:cViewPr varScale="1">
        <p:scale>
          <a:sx n="106" d="100"/>
          <a:sy n="106" d="100"/>
        </p:scale>
        <p:origin x="1308"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3040" rtl="0" eaLnBrk="1" latinLnBrk="0" hangingPunct="1">
      <a:defRPr sz="1200" kern="1200">
        <a:solidFill>
          <a:schemeClr val="tx1"/>
        </a:solidFill>
        <a:latin typeface="+mn-lt"/>
        <a:ea typeface="+mn-ea"/>
        <a:cs typeface="+mn-cs"/>
      </a:defRPr>
    </a:lvl1pPr>
    <a:lvl2pPr marL="456514" algn="l" defTabSz="913040" rtl="0" eaLnBrk="1" latinLnBrk="0" hangingPunct="1">
      <a:defRPr sz="1200" kern="1200">
        <a:solidFill>
          <a:schemeClr val="tx1"/>
        </a:solidFill>
        <a:latin typeface="+mn-lt"/>
        <a:ea typeface="+mn-ea"/>
        <a:cs typeface="+mn-cs"/>
      </a:defRPr>
    </a:lvl2pPr>
    <a:lvl3pPr marL="913040" algn="l" defTabSz="913040" rtl="0" eaLnBrk="1" latinLnBrk="0" hangingPunct="1">
      <a:defRPr sz="1200" kern="1200">
        <a:solidFill>
          <a:schemeClr val="tx1"/>
        </a:solidFill>
        <a:latin typeface="+mn-lt"/>
        <a:ea typeface="+mn-ea"/>
        <a:cs typeface="+mn-cs"/>
      </a:defRPr>
    </a:lvl3pPr>
    <a:lvl4pPr marL="1369570" algn="l" defTabSz="913040" rtl="0" eaLnBrk="1" latinLnBrk="0" hangingPunct="1">
      <a:defRPr sz="1200" kern="1200">
        <a:solidFill>
          <a:schemeClr val="tx1"/>
        </a:solidFill>
        <a:latin typeface="+mn-lt"/>
        <a:ea typeface="+mn-ea"/>
        <a:cs typeface="+mn-cs"/>
      </a:defRPr>
    </a:lvl4pPr>
    <a:lvl5pPr marL="1826089" algn="l" defTabSz="913040" rtl="0" eaLnBrk="1" latinLnBrk="0" hangingPunct="1">
      <a:defRPr sz="1200" kern="1200">
        <a:solidFill>
          <a:schemeClr val="tx1"/>
        </a:solidFill>
        <a:latin typeface="+mn-lt"/>
        <a:ea typeface="+mn-ea"/>
        <a:cs typeface="+mn-cs"/>
      </a:defRPr>
    </a:lvl5pPr>
    <a:lvl6pPr marL="2282607" algn="l" defTabSz="913040" rtl="0" eaLnBrk="1" latinLnBrk="0" hangingPunct="1">
      <a:defRPr sz="1200" kern="1200">
        <a:solidFill>
          <a:schemeClr val="tx1"/>
        </a:solidFill>
        <a:latin typeface="+mn-lt"/>
        <a:ea typeface="+mn-ea"/>
        <a:cs typeface="+mn-cs"/>
      </a:defRPr>
    </a:lvl6pPr>
    <a:lvl7pPr marL="2739135" algn="l" defTabSz="913040" rtl="0" eaLnBrk="1" latinLnBrk="0" hangingPunct="1">
      <a:defRPr sz="1200" kern="1200">
        <a:solidFill>
          <a:schemeClr val="tx1"/>
        </a:solidFill>
        <a:latin typeface="+mn-lt"/>
        <a:ea typeface="+mn-ea"/>
        <a:cs typeface="+mn-cs"/>
      </a:defRPr>
    </a:lvl7pPr>
    <a:lvl8pPr marL="3195653" algn="l" defTabSz="913040" rtl="0" eaLnBrk="1" latinLnBrk="0" hangingPunct="1">
      <a:defRPr sz="1200" kern="1200">
        <a:solidFill>
          <a:schemeClr val="tx1"/>
        </a:solidFill>
        <a:latin typeface="+mn-lt"/>
        <a:ea typeface="+mn-ea"/>
        <a:cs typeface="+mn-cs"/>
      </a:defRPr>
    </a:lvl8pPr>
    <a:lvl9pPr marL="3652177" algn="l" defTabSz="9130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rc.nasa.gov/WWW/K-12/airplane/atmosmet.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grc.nasa.gov/WWW/K-12/airplane/atmosmet.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207428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255275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8703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extLst>
      <p:ext uri="{BB962C8B-B14F-4D97-AF65-F5344CB8AC3E}">
        <p14:creationId xmlns:p14="http://schemas.microsoft.com/office/powerpoint/2010/main" val="372064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extLst>
      <p:ext uri="{BB962C8B-B14F-4D97-AF65-F5344CB8AC3E}">
        <p14:creationId xmlns:p14="http://schemas.microsoft.com/office/powerpoint/2010/main" val="330985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p>
          <a:p>
            <a:endParaRPr lang="en-US" baseline="0" dirty="0" smtClean="0"/>
          </a:p>
          <a:p>
            <a:r>
              <a:rPr lang="en-US" baseline="0" dirty="0" smtClean="0"/>
              <a:t>More information available at </a:t>
            </a:r>
            <a:r>
              <a:rPr lang="en-US" dirty="0" smtClean="0">
                <a:hlinkClick r:id="rId3"/>
              </a:rPr>
              <a:t>http://www.grc.nasa.gov/WWW/K-12/airplane/atmosmet.html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2059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20599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Lapse rate is the decrease in temperature and pressure as altitude</a:t>
            </a:r>
            <a:r>
              <a:rPr lang="en-US" baseline="0" dirty="0" smtClean="0"/>
              <a:t> increases. The standard temperature, T, and pressure, P, at sea level is defined as 15 </a:t>
            </a:r>
            <a:r>
              <a:rPr lang="en-US" baseline="0" dirty="0" err="1" smtClean="0"/>
              <a:t>degf</a:t>
            </a:r>
            <a:r>
              <a:rPr lang="en-US" baseline="0" dirty="0" smtClean="0"/>
              <a:t> and </a:t>
            </a:r>
            <a:r>
              <a:rPr lang="en-US" dirty="0" smtClean="0"/>
              <a:t>101.3 Pa </a:t>
            </a:r>
            <a:r>
              <a:rPr lang="en-US" baseline="0" dirty="0" smtClean="0"/>
              <a:t>to serve as a common reference point. The temperature and pressure obviously are not always these values in actual existence. From these values the atmosphere decreases in temperature and pressure following these equations as the altitude increases up to the top of the troposphere. Beyond this level the atmosphere does not behave linearly. The lapse rate is particularly important to engineers because aircraft performance is greatly impacted by temperature and pressure. Engines and lift generated by the wing are two examples since both use air as working fluid.</a:t>
            </a:r>
          </a:p>
          <a:p>
            <a:endParaRPr lang="en-US" baseline="0" dirty="0" smtClean="0"/>
          </a:p>
          <a:p>
            <a:r>
              <a:rPr lang="en-US" baseline="0" dirty="0" smtClean="0"/>
              <a:t>More information available at </a:t>
            </a:r>
            <a:r>
              <a:rPr lang="en-US" dirty="0" smtClean="0">
                <a:hlinkClick r:id="rId3"/>
              </a:rPr>
              <a:t>http://www.grc.nasa.gov/WWW/K-12/airplane/atmosmet.html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15518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Rearranging the coefficient</a:t>
            </a:r>
            <a:r>
              <a:rPr lang="en-US" baseline="0" dirty="0" smtClean="0"/>
              <a:t> of lift equation shows that lift is increased by wing area, air density, and velocity. Velocity is a squared function, giving it a more significant impact on lift.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132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25078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9562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Static equilibrium means that there is no acceleration. The object stays at rest</a:t>
            </a:r>
            <a:r>
              <a:rPr lang="en-US" baseline="0" dirty="0" smtClean="0"/>
              <a:t> or </a:t>
            </a:r>
            <a:r>
              <a:rPr lang="en-US" dirty="0" smtClean="0"/>
              <a:t>continues at its same velocity if already</a:t>
            </a:r>
            <a:r>
              <a:rPr lang="en-US" baseline="0" dirty="0" smtClean="0"/>
              <a:t> </a:t>
            </a:r>
            <a:r>
              <a:rPr lang="en-US" baseline="0" smtClean="0"/>
              <a:t>in motion.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8878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182645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9600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179870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21498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106652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5"/>
            <a:ext cx="6400354" cy="1752451"/>
          </a:xfrm>
        </p:spPr>
        <p:txBody>
          <a:bodyPr/>
          <a:lstStyle>
            <a:lvl1pPr marL="0" indent="0" algn="ctr">
              <a:buNone/>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5" y="612800"/>
            <a:ext cx="5486177" cy="4114354"/>
          </a:xfrm>
        </p:spPr>
        <p:txBody>
          <a:bodyPr/>
          <a:lstStyle>
            <a:lvl1pPr marL="0" indent="0">
              <a:buNone/>
              <a:defRPr sz="2200"/>
            </a:lvl1pPr>
            <a:lvl2pPr marL="320960" indent="0">
              <a:buNone/>
              <a:defRPr sz="2000"/>
            </a:lvl2pPr>
            <a:lvl3pPr marL="641925" indent="0">
              <a:buNone/>
              <a:defRPr sz="1700"/>
            </a:lvl3pPr>
            <a:lvl4pPr marL="962890" indent="0">
              <a:buNone/>
              <a:defRPr sz="1400"/>
            </a:lvl4pPr>
            <a:lvl5pPr marL="1283855" indent="0">
              <a:buNone/>
              <a:defRPr sz="1400"/>
            </a:lvl5pPr>
            <a:lvl6pPr marL="1604822" indent="0">
              <a:buNone/>
              <a:defRPr sz="1400"/>
            </a:lvl6pPr>
            <a:lvl7pPr marL="1925783" indent="0">
              <a:buNone/>
              <a:defRPr sz="1400"/>
            </a:lvl7pPr>
            <a:lvl8pPr marL="2246751" indent="0">
              <a:buNone/>
              <a:defRPr sz="1400"/>
            </a:lvl8pPr>
            <a:lvl9pPr marL="256771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5" y="5367860"/>
            <a:ext cx="5486177" cy="80478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19950396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602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074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7110"/>
            <a:ext cx="6400354" cy="1752451"/>
          </a:xfrm>
        </p:spPr>
        <p:txBody>
          <a:bodyPr/>
          <a:lstStyle>
            <a:lvl1pPr marL="0" indent="0" algn="ctr">
              <a:buNone/>
              <a:defRPr/>
            </a:lvl1pPr>
            <a:lvl2pPr marL="313930" indent="0" algn="ctr">
              <a:buNone/>
              <a:defRPr/>
            </a:lvl2pPr>
            <a:lvl3pPr marL="627843" indent="0" algn="ctr">
              <a:buNone/>
              <a:defRPr/>
            </a:lvl3pPr>
            <a:lvl4pPr marL="941793" indent="0" algn="ctr">
              <a:buNone/>
              <a:defRPr/>
            </a:lvl4pPr>
            <a:lvl5pPr marL="1255752" indent="0" algn="ctr">
              <a:buNone/>
              <a:defRPr/>
            </a:lvl5pPr>
            <a:lvl6pPr marL="1569660" indent="0" algn="ctr">
              <a:buNone/>
              <a:defRPr/>
            </a:lvl6pPr>
            <a:lvl7pPr marL="1883580" indent="0" algn="ctr">
              <a:buNone/>
              <a:defRPr/>
            </a:lvl7pPr>
            <a:lvl8pPr marL="2197503" indent="0" algn="ctr">
              <a:buNone/>
              <a:defRPr/>
            </a:lvl8pPr>
            <a:lvl9pPr marL="251143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76402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9790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13930" indent="0">
              <a:buNone/>
              <a:defRPr sz="1300"/>
            </a:lvl2pPr>
            <a:lvl3pPr marL="627843" indent="0">
              <a:buNone/>
              <a:defRPr sz="1100"/>
            </a:lvl3pPr>
            <a:lvl4pPr marL="941793" indent="0">
              <a:buNone/>
              <a:defRPr sz="1000"/>
            </a:lvl4pPr>
            <a:lvl5pPr marL="1255752" indent="0">
              <a:buNone/>
              <a:defRPr sz="1000"/>
            </a:lvl5pPr>
            <a:lvl6pPr marL="1569660" indent="0">
              <a:buNone/>
              <a:defRPr sz="1000"/>
            </a:lvl6pPr>
            <a:lvl7pPr marL="1883580" indent="0">
              <a:buNone/>
              <a:defRPr sz="1000"/>
            </a:lvl7pPr>
            <a:lvl8pPr marL="2197503" indent="0">
              <a:buNone/>
              <a:defRPr sz="1000"/>
            </a:lvl8pPr>
            <a:lvl9pPr marL="2511439" indent="0">
              <a:buNone/>
              <a:defRPr sz="1000"/>
            </a:lvl9pPr>
          </a:lstStyle>
          <a:p>
            <a:pPr lvl="0"/>
            <a:r>
              <a:rPr lang="en-US" smtClean="0"/>
              <a:t>Click to edit Master text styles</a:t>
            </a:r>
          </a:p>
        </p:txBody>
      </p:sp>
    </p:spTree>
    <p:extLst>
      <p:ext uri="{BB962C8B-B14F-4D97-AF65-F5344CB8AC3E}">
        <p14:creationId xmlns:p14="http://schemas.microsoft.com/office/powerpoint/2010/main" val="21164041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713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713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36955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3930" indent="0">
              <a:buNone/>
              <a:defRPr sz="1400" b="1"/>
            </a:lvl2pPr>
            <a:lvl3pPr marL="627843" indent="0">
              <a:buNone/>
              <a:defRPr sz="1300" b="1"/>
            </a:lvl3pPr>
            <a:lvl4pPr marL="941793" indent="0">
              <a:buNone/>
              <a:defRPr sz="1100" b="1"/>
            </a:lvl4pPr>
            <a:lvl5pPr marL="1255752" indent="0">
              <a:buNone/>
              <a:defRPr sz="1100" b="1"/>
            </a:lvl5pPr>
            <a:lvl6pPr marL="1569660" indent="0">
              <a:buNone/>
              <a:defRPr sz="1100" b="1"/>
            </a:lvl6pPr>
            <a:lvl7pPr marL="1883580" indent="0">
              <a:buNone/>
              <a:defRPr sz="1100" b="1"/>
            </a:lvl7pPr>
            <a:lvl8pPr marL="2197503" indent="0">
              <a:buNone/>
              <a:defRPr sz="1100" b="1"/>
            </a:lvl8pPr>
            <a:lvl9pPr marL="251143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3930" indent="0">
              <a:buNone/>
              <a:defRPr sz="1400" b="1"/>
            </a:lvl2pPr>
            <a:lvl3pPr marL="627843" indent="0">
              <a:buNone/>
              <a:defRPr sz="1300" b="1"/>
            </a:lvl3pPr>
            <a:lvl4pPr marL="941793" indent="0">
              <a:buNone/>
              <a:defRPr sz="1100" b="1"/>
            </a:lvl4pPr>
            <a:lvl5pPr marL="1255752" indent="0">
              <a:buNone/>
              <a:defRPr sz="1100" b="1"/>
            </a:lvl5pPr>
            <a:lvl6pPr marL="1569660" indent="0">
              <a:buNone/>
              <a:defRPr sz="1100" b="1"/>
            </a:lvl6pPr>
            <a:lvl7pPr marL="1883580" indent="0">
              <a:buNone/>
              <a:defRPr sz="1100" b="1"/>
            </a:lvl7pPr>
            <a:lvl8pPr marL="2197503" indent="0">
              <a:buNone/>
              <a:defRPr sz="1100" b="1"/>
            </a:lvl8pPr>
            <a:lvl9pPr marL="251143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7091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4383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42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110" y="27393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8110" y="1435448"/>
            <a:ext cx="3008189" cy="4690318"/>
          </a:xfrm>
        </p:spPr>
        <p:txBody>
          <a:bodyPr/>
          <a:lstStyle>
            <a:lvl1pPr marL="0" indent="0">
              <a:buNone/>
              <a:defRPr sz="1000"/>
            </a:lvl1pPr>
            <a:lvl2pPr marL="313930" indent="0">
              <a:buNone/>
              <a:defRPr sz="800"/>
            </a:lvl2pPr>
            <a:lvl3pPr marL="627843" indent="0">
              <a:buNone/>
              <a:defRPr sz="700"/>
            </a:lvl3pPr>
            <a:lvl4pPr marL="941793" indent="0">
              <a:buNone/>
              <a:defRPr sz="600"/>
            </a:lvl4pPr>
            <a:lvl5pPr marL="1255752" indent="0">
              <a:buNone/>
              <a:defRPr sz="600"/>
            </a:lvl5pPr>
            <a:lvl6pPr marL="1569660" indent="0">
              <a:buNone/>
              <a:defRPr sz="600"/>
            </a:lvl6pPr>
            <a:lvl7pPr marL="1883580" indent="0">
              <a:buNone/>
              <a:defRPr sz="600"/>
            </a:lvl7pPr>
            <a:lvl8pPr marL="2197503" indent="0">
              <a:buNone/>
              <a:defRPr sz="600"/>
            </a:lvl8pPr>
            <a:lvl9pPr marL="2511439" indent="0">
              <a:buNone/>
              <a:defRPr sz="600"/>
            </a:lvl9pPr>
          </a:lstStyle>
          <a:p>
            <a:pPr lvl="0"/>
            <a:r>
              <a:rPr lang="en-US" smtClean="0"/>
              <a:t>Click to edit Master text styles</a:t>
            </a:r>
          </a:p>
        </p:txBody>
      </p:sp>
    </p:spTree>
    <p:extLst>
      <p:ext uri="{BB962C8B-B14F-4D97-AF65-F5344CB8AC3E}">
        <p14:creationId xmlns:p14="http://schemas.microsoft.com/office/powerpoint/2010/main" val="7817335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9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3098" y="612800"/>
            <a:ext cx="5486177" cy="4114354"/>
          </a:xfrm>
        </p:spPr>
        <p:txBody>
          <a:bodyPr/>
          <a:lstStyle>
            <a:lvl1pPr marL="0" indent="0">
              <a:buNone/>
              <a:defRPr sz="2200"/>
            </a:lvl1pPr>
            <a:lvl2pPr marL="313930" indent="0">
              <a:buNone/>
              <a:defRPr sz="2000"/>
            </a:lvl2pPr>
            <a:lvl3pPr marL="627843" indent="0">
              <a:buNone/>
              <a:defRPr sz="1700"/>
            </a:lvl3pPr>
            <a:lvl4pPr marL="941793" indent="0">
              <a:buNone/>
              <a:defRPr sz="1400"/>
            </a:lvl4pPr>
            <a:lvl5pPr marL="1255752" indent="0">
              <a:buNone/>
              <a:defRPr sz="1400"/>
            </a:lvl5pPr>
            <a:lvl6pPr marL="1569660" indent="0">
              <a:buNone/>
              <a:defRPr sz="1400"/>
            </a:lvl6pPr>
            <a:lvl7pPr marL="1883580" indent="0">
              <a:buNone/>
              <a:defRPr sz="1400"/>
            </a:lvl7pPr>
            <a:lvl8pPr marL="2197503" indent="0">
              <a:buNone/>
              <a:defRPr sz="1400"/>
            </a:lvl8pPr>
            <a:lvl9pPr marL="251143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3098" y="5367860"/>
            <a:ext cx="5486177" cy="804788"/>
          </a:xfrm>
        </p:spPr>
        <p:txBody>
          <a:bodyPr/>
          <a:lstStyle>
            <a:lvl1pPr marL="0" indent="0">
              <a:buNone/>
              <a:defRPr sz="1000"/>
            </a:lvl1pPr>
            <a:lvl2pPr marL="313930" indent="0">
              <a:buNone/>
              <a:defRPr sz="800"/>
            </a:lvl2pPr>
            <a:lvl3pPr marL="627843" indent="0">
              <a:buNone/>
              <a:defRPr sz="700"/>
            </a:lvl3pPr>
            <a:lvl4pPr marL="941793" indent="0">
              <a:buNone/>
              <a:defRPr sz="600"/>
            </a:lvl4pPr>
            <a:lvl5pPr marL="1255752" indent="0">
              <a:buNone/>
              <a:defRPr sz="600"/>
            </a:lvl5pPr>
            <a:lvl6pPr marL="1569660" indent="0">
              <a:buNone/>
              <a:defRPr sz="600"/>
            </a:lvl6pPr>
            <a:lvl7pPr marL="1883580" indent="0">
              <a:buNone/>
              <a:defRPr sz="600"/>
            </a:lvl7pPr>
            <a:lvl8pPr marL="2197503" indent="0">
              <a:buNone/>
              <a:defRPr sz="600"/>
            </a:lvl8pPr>
            <a:lvl9pPr marL="2511439" indent="0">
              <a:buNone/>
              <a:defRPr sz="600"/>
            </a:lvl9pPr>
          </a:lstStyle>
          <a:p>
            <a:pPr lvl="0"/>
            <a:r>
              <a:rPr lang="en-US" smtClean="0"/>
              <a:t>Click to edit Master text styles</a:t>
            </a:r>
          </a:p>
        </p:txBody>
      </p:sp>
    </p:spTree>
    <p:extLst>
      <p:ext uri="{BB962C8B-B14F-4D97-AF65-F5344CB8AC3E}">
        <p14:creationId xmlns:p14="http://schemas.microsoft.com/office/powerpoint/2010/main" val="8324283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4692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43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27100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287187-F107-4CD8-9534-F5D0BC6D3595}" type="datetimeFigureOut">
              <a:rPr lang="en-US" smtClean="0"/>
              <a:pPr/>
              <a:t>1/29/2018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3EDD2D-B004-45A0-8FF1-F3C2E57571A4}" type="slidenum">
              <a:rPr lang="en-US" smtClean="0"/>
              <a:pPr/>
              <a:t>‹#›</a:t>
            </a:fld>
            <a:endParaRPr lang="en-US"/>
          </a:p>
        </p:txBody>
      </p:sp>
    </p:spTree>
    <p:extLst>
      <p:ext uri="{BB962C8B-B14F-4D97-AF65-F5344CB8AC3E}">
        <p14:creationId xmlns:p14="http://schemas.microsoft.com/office/powerpoint/2010/main" val="22672503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1/29/2018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133680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white"/>
                </a:solidFill>
              </a:rPr>
              <a:pPr/>
              <a:t>1/29/2018</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Tree>
    <p:extLst>
      <p:ext uri="{BB962C8B-B14F-4D97-AF65-F5344CB8AC3E}">
        <p14:creationId xmlns:p14="http://schemas.microsoft.com/office/powerpoint/2010/main" val="280025969"/>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287187-F107-4CD8-9534-F5D0BC6D3595}" type="datetimeFigureOut">
              <a:rPr lang="en-US" smtClean="0">
                <a:solidFill>
                  <a:prstClr val="white"/>
                </a:solidFill>
              </a:rPr>
              <a:pPr/>
              <a:t>1/29/2018</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95009480"/>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287187-F107-4CD8-9534-F5D0BC6D3595}" type="datetimeFigureOut">
              <a:rPr lang="en-US" smtClean="0">
                <a:solidFill>
                  <a:prstClr val="black"/>
                </a:solidFill>
              </a:rPr>
              <a:pPr/>
              <a:t>1/29/2018</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6704433"/>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287187-F107-4CD8-9534-F5D0BC6D3595}" type="datetimeFigureOut">
              <a:rPr lang="en-US" smtClean="0">
                <a:solidFill>
                  <a:prstClr val="white"/>
                </a:solidFill>
              </a:rPr>
              <a:pPr/>
              <a:t>1/29/2018</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F33EDD2D-B004-45A0-8FF1-F3C2E57571A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8068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287187-F107-4CD8-9534-F5D0BC6D3595}" type="datetimeFigureOut">
              <a:rPr lang="en-US" smtClean="0">
                <a:solidFill>
                  <a:prstClr val="black"/>
                </a:solidFill>
              </a:rPr>
              <a:pPr/>
              <a:t>1/29/2018</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85585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287187-F107-4CD8-9534-F5D0BC6D3595}" type="datetimeFigureOut">
              <a:rPr lang="en-US" smtClean="0">
                <a:solidFill>
                  <a:prstClr val="black"/>
                </a:solidFill>
              </a:rPr>
              <a:pPr/>
              <a:t>1/29/2018</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4754924"/>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87187-F107-4CD8-9534-F5D0BC6D3595}" type="datetimeFigureOut">
              <a:rPr lang="en-US" smtClean="0">
                <a:solidFill>
                  <a:prstClr val="white"/>
                </a:solidFill>
              </a:rPr>
              <a:pPr/>
              <a:t>1/29/2018</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3EDD2D-B004-45A0-8FF1-F3C2E57571A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Tree>
    <p:extLst>
      <p:ext uri="{BB962C8B-B14F-4D97-AF65-F5344CB8AC3E}">
        <p14:creationId xmlns:p14="http://schemas.microsoft.com/office/powerpoint/2010/main" val="9095601"/>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1/29/2018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19939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87187-F107-4CD8-9534-F5D0BC6D3595}" type="datetimeFigureOut">
              <a:rPr lang="en-US" smtClean="0">
                <a:solidFill>
                  <a:prstClr val="black"/>
                </a:solidFill>
              </a:rPr>
              <a:pPr/>
              <a:t>1/29/2018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F33EDD2D-B004-45A0-8FF1-F3C2E57571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98700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91374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096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118440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193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646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6269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6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93" indent="0">
              <a:buNone/>
              <a:defRPr sz="1300"/>
            </a:lvl2pPr>
            <a:lvl3pPr marL="641991" indent="0">
              <a:buNone/>
              <a:defRPr sz="1100"/>
            </a:lvl3pPr>
            <a:lvl4pPr marL="962988" indent="0">
              <a:buNone/>
              <a:defRPr sz="1000"/>
            </a:lvl4pPr>
            <a:lvl5pPr marL="1283987" indent="0">
              <a:buNone/>
              <a:defRPr sz="1000"/>
            </a:lvl5pPr>
            <a:lvl6pPr marL="1604986" indent="0">
              <a:buNone/>
              <a:defRPr sz="1000"/>
            </a:lvl6pPr>
            <a:lvl7pPr marL="1925981" indent="0">
              <a:buNone/>
              <a:defRPr sz="1000"/>
            </a:lvl7pPr>
            <a:lvl8pPr marL="2246981" indent="0">
              <a:buNone/>
              <a:defRPr sz="1000"/>
            </a:lvl8pPr>
            <a:lvl9pPr marL="2567976"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4005193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296372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9023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8784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26039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018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25762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3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4661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021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297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2077759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855013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387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8178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F6C88-DF7A-42C4-960E-E540B9C6F0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0869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PLTW_MT_L_3C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w="9525">
            <a:noFill/>
            <a:miter lim="800000"/>
            <a:headEnd/>
            <a:tailEnd/>
          </a:ln>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523641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320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25802974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96758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399205700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08573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0366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8827509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4767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407119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3269646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69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5" y="27350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5" y="1435448"/>
            <a:ext cx="3008189" cy="469031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2730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27769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357969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50044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24361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172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68910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48966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61564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007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3" y="612800"/>
            <a:ext cx="5486177" cy="4114354"/>
          </a:xfrm>
        </p:spPr>
        <p:txBody>
          <a:bodyPr/>
          <a:lstStyle>
            <a:lvl1pPr marL="0" indent="0">
              <a:buNone/>
              <a:defRPr sz="2200"/>
            </a:lvl1pPr>
            <a:lvl2pPr marL="320993" indent="0">
              <a:buNone/>
              <a:defRPr sz="2000"/>
            </a:lvl2pPr>
            <a:lvl3pPr marL="641991" indent="0">
              <a:buNone/>
              <a:defRPr sz="1700"/>
            </a:lvl3pPr>
            <a:lvl4pPr marL="962988" indent="0">
              <a:buNone/>
              <a:defRPr sz="1400"/>
            </a:lvl4pPr>
            <a:lvl5pPr marL="1283987" indent="0">
              <a:buNone/>
              <a:defRPr sz="1400"/>
            </a:lvl5pPr>
            <a:lvl6pPr marL="1604986" indent="0">
              <a:buNone/>
              <a:defRPr sz="1400"/>
            </a:lvl6pPr>
            <a:lvl7pPr marL="1925981" indent="0">
              <a:buNone/>
              <a:defRPr sz="1400"/>
            </a:lvl7pPr>
            <a:lvl8pPr marL="2246981" indent="0">
              <a:buNone/>
              <a:defRPr sz="1400"/>
            </a:lvl8pPr>
            <a:lvl9pPr marL="256797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3" y="5367860"/>
            <a:ext cx="5486177" cy="80478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24630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44195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7"/>
            <a:ext cx="6400354" cy="1752451"/>
          </a:xfrm>
        </p:spPr>
        <p:txBody>
          <a:bodyPr/>
          <a:lstStyle>
            <a:lvl1pPr marL="0" indent="0" algn="ctr">
              <a:buNone/>
              <a:defRPr/>
            </a:lvl1pPr>
            <a:lvl2pPr marL="320960" indent="0" algn="ctr">
              <a:buNone/>
              <a:defRPr/>
            </a:lvl2pPr>
            <a:lvl3pPr marL="641925" indent="0" algn="ctr">
              <a:buNone/>
              <a:defRPr/>
            </a:lvl3pPr>
            <a:lvl4pPr marL="962890" indent="0" algn="ctr">
              <a:buNone/>
              <a:defRPr/>
            </a:lvl4pPr>
            <a:lvl5pPr marL="1283855" indent="0" algn="ctr">
              <a:buNone/>
              <a:defRPr/>
            </a:lvl5pPr>
            <a:lvl6pPr marL="1604822" indent="0" algn="ctr">
              <a:buNone/>
              <a:defRPr/>
            </a:lvl6pPr>
            <a:lvl7pPr marL="1925783" indent="0" algn="ctr">
              <a:buNone/>
              <a:defRPr/>
            </a:lvl7pPr>
            <a:lvl8pPr marL="2246751" indent="0" algn="ctr">
              <a:buNone/>
              <a:defRPr/>
            </a:lvl8pPr>
            <a:lvl9pPr marL="256771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83304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866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60" indent="0">
              <a:buNone/>
              <a:defRPr sz="1300"/>
            </a:lvl2pPr>
            <a:lvl3pPr marL="641925" indent="0">
              <a:buNone/>
              <a:defRPr sz="1100"/>
            </a:lvl3pPr>
            <a:lvl4pPr marL="962890" indent="0">
              <a:buNone/>
              <a:defRPr sz="1000"/>
            </a:lvl4pPr>
            <a:lvl5pPr marL="1283855" indent="0">
              <a:buNone/>
              <a:defRPr sz="1000"/>
            </a:lvl5pPr>
            <a:lvl6pPr marL="1604822" indent="0">
              <a:buNone/>
              <a:defRPr sz="1000"/>
            </a:lvl6pPr>
            <a:lvl7pPr marL="1925783" indent="0">
              <a:buNone/>
              <a:defRPr sz="1000"/>
            </a:lvl7pPr>
            <a:lvl8pPr marL="2246751" indent="0">
              <a:buNone/>
              <a:defRPr sz="1000"/>
            </a:lvl8pPr>
            <a:lvl9pPr marL="2567713" indent="0">
              <a:buNone/>
              <a:defRPr sz="1000"/>
            </a:lvl9pPr>
          </a:lstStyle>
          <a:p>
            <a:pPr lvl="0"/>
            <a:r>
              <a:rPr lang="en-US" smtClean="0"/>
              <a:t>Click to edit Master text styles</a:t>
            </a:r>
          </a:p>
        </p:txBody>
      </p:sp>
    </p:spTree>
    <p:extLst>
      <p:ext uri="{BB962C8B-B14F-4D97-AF65-F5344CB8AC3E}">
        <p14:creationId xmlns:p14="http://schemas.microsoft.com/office/powerpoint/2010/main" val="1652888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2069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3252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11076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7768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7" y="27350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7" y="1435448"/>
            <a:ext cx="3008189" cy="469031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144990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9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97" y="194670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93"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989"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495"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990"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483"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483"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9478"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0475"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1469"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8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8" tIns="35658" rIns="35658" bIns="35658" numCol="1" anchor="ctr" anchorCtr="0" compatLnSpc="1">
            <a:prstTxWarp prst="textNoShape">
              <a:avLst/>
            </a:prstTxWarp>
          </a:bodyPr>
          <a:lstStyle/>
          <a:p>
            <a:pPr lvl="0"/>
            <a:r>
              <a:rPr lang="en-US" smtClean="0">
                <a:sym typeface="Helvetica Light"/>
              </a:rPr>
              <a:t>Click to edit Master title style</a:t>
            </a:r>
          </a:p>
        </p:txBody>
      </p:sp>
      <p:sp>
        <p:nvSpPr>
          <p:cNvPr id="2051" name="Rectangle 2"/>
          <p:cNvSpPr>
            <a:spLocks noGrp="1"/>
          </p:cNvSpPr>
          <p:nvPr>
            <p:ph type="body" idx="1"/>
          </p:nvPr>
        </p:nvSpPr>
        <p:spPr bwMode="auto">
          <a:xfrm>
            <a:off x="892987" y="194669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8" tIns="35658" rIns="35658" bIns="35658"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19618338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defTabSz="405910"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60"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25"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890"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855"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168"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0812"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798441"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6080"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3712"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313"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9276"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0240"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1201"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925" rtl="0" eaLnBrk="1" latinLnBrk="0" hangingPunct="1">
        <a:defRPr sz="1300" kern="1200">
          <a:solidFill>
            <a:schemeClr val="tx1"/>
          </a:solidFill>
          <a:latin typeface="+mn-lt"/>
          <a:ea typeface="+mn-ea"/>
          <a:cs typeface="+mn-cs"/>
        </a:defRPr>
      </a:lvl1pPr>
      <a:lvl2pPr marL="320960" algn="l" defTabSz="641925" rtl="0" eaLnBrk="1" latinLnBrk="0" hangingPunct="1">
        <a:defRPr sz="1300" kern="1200">
          <a:solidFill>
            <a:schemeClr val="tx1"/>
          </a:solidFill>
          <a:latin typeface="+mn-lt"/>
          <a:ea typeface="+mn-ea"/>
          <a:cs typeface="+mn-cs"/>
        </a:defRPr>
      </a:lvl2pPr>
      <a:lvl3pPr marL="641925" algn="l" defTabSz="641925" rtl="0" eaLnBrk="1" latinLnBrk="0" hangingPunct="1">
        <a:defRPr sz="1300" kern="1200">
          <a:solidFill>
            <a:schemeClr val="tx1"/>
          </a:solidFill>
          <a:latin typeface="+mn-lt"/>
          <a:ea typeface="+mn-ea"/>
          <a:cs typeface="+mn-cs"/>
        </a:defRPr>
      </a:lvl3pPr>
      <a:lvl4pPr marL="962890" algn="l" defTabSz="641925" rtl="0" eaLnBrk="1" latinLnBrk="0" hangingPunct="1">
        <a:defRPr sz="1300" kern="1200">
          <a:solidFill>
            <a:schemeClr val="tx1"/>
          </a:solidFill>
          <a:latin typeface="+mn-lt"/>
          <a:ea typeface="+mn-ea"/>
          <a:cs typeface="+mn-cs"/>
        </a:defRPr>
      </a:lvl4pPr>
      <a:lvl5pPr marL="1283855" algn="l" defTabSz="641925" rtl="0" eaLnBrk="1" latinLnBrk="0" hangingPunct="1">
        <a:defRPr sz="1300" kern="1200">
          <a:solidFill>
            <a:schemeClr val="tx1"/>
          </a:solidFill>
          <a:latin typeface="+mn-lt"/>
          <a:ea typeface="+mn-ea"/>
          <a:cs typeface="+mn-cs"/>
        </a:defRPr>
      </a:lvl5pPr>
      <a:lvl6pPr marL="1604822" algn="l" defTabSz="641925" rtl="0" eaLnBrk="1" latinLnBrk="0" hangingPunct="1">
        <a:defRPr sz="1300" kern="1200">
          <a:solidFill>
            <a:schemeClr val="tx1"/>
          </a:solidFill>
          <a:latin typeface="+mn-lt"/>
          <a:ea typeface="+mn-ea"/>
          <a:cs typeface="+mn-cs"/>
        </a:defRPr>
      </a:lvl6pPr>
      <a:lvl7pPr marL="1925783" algn="l" defTabSz="641925" rtl="0" eaLnBrk="1" latinLnBrk="0" hangingPunct="1">
        <a:defRPr sz="1300" kern="1200">
          <a:solidFill>
            <a:schemeClr val="tx1"/>
          </a:solidFill>
          <a:latin typeface="+mn-lt"/>
          <a:ea typeface="+mn-ea"/>
          <a:cs typeface="+mn-cs"/>
        </a:defRPr>
      </a:lvl7pPr>
      <a:lvl8pPr marL="2246751" algn="l" defTabSz="641925" rtl="0" eaLnBrk="1" latinLnBrk="0" hangingPunct="1">
        <a:defRPr sz="1300" kern="1200">
          <a:solidFill>
            <a:schemeClr val="tx1"/>
          </a:solidFill>
          <a:latin typeface="+mn-lt"/>
          <a:ea typeface="+mn-ea"/>
          <a:cs typeface="+mn-cs"/>
        </a:defRPr>
      </a:lvl8pPr>
      <a:lvl9pPr marL="2567713" algn="l" defTabSz="641925"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43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4840" tIns="34840" rIns="34840" bIns="34840"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3432" y="194713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4840" tIns="34840" rIns="34840" bIns="34840"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336362013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ctr" defTabSz="40108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108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108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108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108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13930" algn="ctr" defTabSz="40108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27843" algn="ctr" defTabSz="40108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41793" algn="ctr" defTabSz="40108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55752" algn="ctr" defTabSz="40108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1522" indent="-261522" algn="l" defTabSz="40108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23217" indent="-261522" algn="l" defTabSz="40108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84856" indent="-261522" algn="l" defTabSz="40108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46432" indent="-261522" algn="l" defTabSz="40108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08033" indent="-261522" algn="l" defTabSz="401085"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21978" indent="-261522" algn="l" defTabSz="40108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35910" indent="-261522" algn="l" defTabSz="40108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49821" indent="-261522" algn="l" defTabSz="40108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563748" indent="-261522" algn="l" defTabSz="40108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27843" rtl="0" eaLnBrk="1" latinLnBrk="0" hangingPunct="1">
        <a:defRPr sz="1300" kern="1200">
          <a:solidFill>
            <a:schemeClr val="tx1"/>
          </a:solidFill>
          <a:latin typeface="+mn-lt"/>
          <a:ea typeface="+mn-ea"/>
          <a:cs typeface="+mn-cs"/>
        </a:defRPr>
      </a:lvl1pPr>
      <a:lvl2pPr marL="313930" algn="l" defTabSz="627843" rtl="0" eaLnBrk="1" latinLnBrk="0" hangingPunct="1">
        <a:defRPr sz="1300" kern="1200">
          <a:solidFill>
            <a:schemeClr val="tx1"/>
          </a:solidFill>
          <a:latin typeface="+mn-lt"/>
          <a:ea typeface="+mn-ea"/>
          <a:cs typeface="+mn-cs"/>
        </a:defRPr>
      </a:lvl2pPr>
      <a:lvl3pPr marL="627843" algn="l" defTabSz="627843" rtl="0" eaLnBrk="1" latinLnBrk="0" hangingPunct="1">
        <a:defRPr sz="1300" kern="1200">
          <a:solidFill>
            <a:schemeClr val="tx1"/>
          </a:solidFill>
          <a:latin typeface="+mn-lt"/>
          <a:ea typeface="+mn-ea"/>
          <a:cs typeface="+mn-cs"/>
        </a:defRPr>
      </a:lvl3pPr>
      <a:lvl4pPr marL="941793" algn="l" defTabSz="627843" rtl="0" eaLnBrk="1" latinLnBrk="0" hangingPunct="1">
        <a:defRPr sz="1300" kern="1200">
          <a:solidFill>
            <a:schemeClr val="tx1"/>
          </a:solidFill>
          <a:latin typeface="+mn-lt"/>
          <a:ea typeface="+mn-ea"/>
          <a:cs typeface="+mn-cs"/>
        </a:defRPr>
      </a:lvl4pPr>
      <a:lvl5pPr marL="1255752" algn="l" defTabSz="627843" rtl="0" eaLnBrk="1" latinLnBrk="0" hangingPunct="1">
        <a:defRPr sz="1300" kern="1200">
          <a:solidFill>
            <a:schemeClr val="tx1"/>
          </a:solidFill>
          <a:latin typeface="+mn-lt"/>
          <a:ea typeface="+mn-ea"/>
          <a:cs typeface="+mn-cs"/>
        </a:defRPr>
      </a:lvl5pPr>
      <a:lvl6pPr marL="1569660" algn="l" defTabSz="627843" rtl="0" eaLnBrk="1" latinLnBrk="0" hangingPunct="1">
        <a:defRPr sz="1300" kern="1200">
          <a:solidFill>
            <a:schemeClr val="tx1"/>
          </a:solidFill>
          <a:latin typeface="+mn-lt"/>
          <a:ea typeface="+mn-ea"/>
          <a:cs typeface="+mn-cs"/>
        </a:defRPr>
      </a:lvl6pPr>
      <a:lvl7pPr marL="1883580" algn="l" defTabSz="627843" rtl="0" eaLnBrk="1" latinLnBrk="0" hangingPunct="1">
        <a:defRPr sz="1300" kern="1200">
          <a:solidFill>
            <a:schemeClr val="tx1"/>
          </a:solidFill>
          <a:latin typeface="+mn-lt"/>
          <a:ea typeface="+mn-ea"/>
          <a:cs typeface="+mn-cs"/>
        </a:defRPr>
      </a:lvl7pPr>
      <a:lvl8pPr marL="2197503" algn="l" defTabSz="627843" rtl="0" eaLnBrk="1" latinLnBrk="0" hangingPunct="1">
        <a:defRPr sz="1300" kern="1200">
          <a:solidFill>
            <a:schemeClr val="tx1"/>
          </a:solidFill>
          <a:latin typeface="+mn-lt"/>
          <a:ea typeface="+mn-ea"/>
          <a:cs typeface="+mn-cs"/>
        </a:defRPr>
      </a:lvl8pPr>
      <a:lvl9pPr marL="2511439" algn="l" defTabSz="627843"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A8287187-F107-4CD8-9534-F5D0BC6D3595}" type="datetimeFigureOut">
              <a:rPr lang="en-US" smtClean="0">
                <a:solidFill>
                  <a:prstClr val="black"/>
                </a:solidFill>
              </a:rPr>
              <a:pPr defTabSz="914400"/>
              <a:t>1/29/2018</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F33EDD2D-B004-45A0-8FF1-F3C2E57571A4}"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750635129"/>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1"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71" y="1946674"/>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36456131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10709"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142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53"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5707"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3561"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71414"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9268"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60693"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118"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541"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965"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335073789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a typeface="ＭＳ Ｐゴシック"/>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a typeface="ＭＳ Ｐゴシック"/>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940E21-42B8-4226-8C60-9DE6FF1CCD57}" type="slidenum">
              <a:rPr lang="en-US">
                <a:solidFill>
                  <a:srgbClr val="000000"/>
                </a:solidFill>
                <a:ea typeface="ＭＳ Ｐゴシック"/>
              </a:rPr>
              <a:pPr defTabSz="914400" fontAlgn="base">
                <a:spcBef>
                  <a:spcPct val="0"/>
                </a:spcBef>
                <a:spcAft>
                  <a:spcPct val="0"/>
                </a:spcAft>
                <a:defRPr/>
              </a:pPr>
              <a:t>‹#›</a:t>
            </a:fld>
            <a:endParaRPr lang="en-US">
              <a:solidFill>
                <a:srgbClr val="000000"/>
              </a:solidFill>
              <a:ea typeface="ＭＳ Ｐゴシック"/>
            </a:endParaRPr>
          </a:p>
        </p:txBody>
      </p:sp>
    </p:spTree>
    <p:extLst>
      <p:ext uri="{BB962C8B-B14F-4D97-AF65-F5344CB8AC3E}">
        <p14:creationId xmlns:p14="http://schemas.microsoft.com/office/powerpoint/2010/main" val="406450302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606099256"/>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104886196"/>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4.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4.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4.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5.jpeg"/><Relationship Id="rId7"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8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60.png"/><Relationship Id="rId2" Type="http://schemas.openxmlformats.org/officeDocument/2006/relationships/notesSlide" Target="../notesSlides/notesSlide15.xml"/><Relationship Id="rId1" Type="http://schemas.openxmlformats.org/officeDocument/2006/relationships/slideLayout" Target="../slideLayouts/slideLayout8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2.xml"/><Relationship Id="rId5" Type="http://schemas.openxmlformats.org/officeDocument/2006/relationships/image" Target="../media/image80.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7.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57.xml"/><Relationship Id="rId6" Type="http://schemas.openxmlformats.org/officeDocument/2006/relationships/image" Target="../media/image34.png"/><Relationship Id="rId5" Type="http://schemas.openxmlformats.org/officeDocument/2006/relationships/image" Target="../media/image410.png"/><Relationship Id="rId10" Type="http://schemas.openxmlformats.org/officeDocument/2006/relationships/image" Target="../media/image91.png"/><Relationship Id="rId4" Type="http://schemas.openxmlformats.org/officeDocument/2006/relationships/image" Target="../media/image310.png"/><Relationship Id="rId9"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57.xml"/><Relationship Id="rId4" Type="http://schemas.openxmlformats.org/officeDocument/2006/relationships/image" Target="../media/image170.png"/></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Aviation%20Videos/&#9654;%20Aircraft%20Drag%20Explained%20_%20profpilot.co.uk%20video%208.mp4"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rgbClr val="0070C0"/>
                </a:solidFill>
              </a:rPr>
              <a:t>What is thrust and how can it be generated?</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tx1"/>
                </a:solidFill>
              </a:rPr>
              <a:t>What occurs when the resultant force is stable or zero</a:t>
            </a:r>
            <a:r>
              <a:rPr lang="en-US" altLang="en-US" sz="2500" b="1" dirty="0">
                <a:solidFill>
                  <a:schemeClr val="tx1"/>
                </a:solidFill>
              </a:rPr>
              <a:t>? – (Hint: when all forces are balanced</a:t>
            </a:r>
            <a:r>
              <a:rPr lang="en-US" altLang="en-US" sz="2500" b="1" dirty="0" smtClean="0">
                <a:solidFill>
                  <a:schemeClr val="tx1"/>
                </a:solidFill>
              </a:rPr>
              <a:t>)</a:t>
            </a:r>
            <a:endParaRPr lang="en-US" altLang="en-US" sz="2500" b="1" dirty="0">
              <a:solidFill>
                <a:schemeClr val="tx1"/>
              </a:solidFill>
            </a:endParaRPr>
          </a:p>
          <a:p>
            <a:pPr marL="550245" indent="-473233" defTabSz="914098"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has the AOA have to be when airspeed is low in order to maintain straight and level flight?</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tx1"/>
                </a:solidFill>
              </a:rPr>
              <a:t>As the pilot generates more airspeed what should the pilot do to maintain straight and level flight with respect to AOA?</a:t>
            </a:r>
          </a:p>
          <a:p>
            <a:pPr marL="550245" lvl="0" indent="-473233" defTabSz="914098" eaLnBrk="1">
              <a:spcBef>
                <a:spcPts val="281"/>
              </a:spcBef>
              <a:buClr>
                <a:srgbClr val="0070C0"/>
              </a:buClr>
              <a:buSzPct val="80000"/>
              <a:buFontTx/>
              <a:buAutoNum type="arabicParenR"/>
            </a:pPr>
            <a:r>
              <a:rPr lang="en-US" altLang="en-US" sz="2500" b="1" dirty="0">
                <a:solidFill>
                  <a:srgbClr val="0070C0"/>
                </a:solidFill>
              </a:rPr>
              <a:t>If the AOA were not coordinated (decreased) with an increase of thrust, the aircraft would </a:t>
            </a:r>
            <a:r>
              <a:rPr lang="en-US" altLang="en-US" sz="2500" b="1" dirty="0" smtClean="0">
                <a:solidFill>
                  <a:srgbClr val="0070C0"/>
                </a:solidFill>
              </a:rPr>
              <a:t>do what ?</a:t>
            </a:r>
            <a:endParaRPr lang="en-US" altLang="en-US" sz="2500" b="1" dirty="0">
              <a:solidFill>
                <a:srgbClr val="0070C0"/>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50983071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2209800"/>
          </a:xfrm>
        </p:spPr>
        <p:txBody>
          <a:bodyPr>
            <a:normAutofit fontScale="70000" lnSpcReduction="20000"/>
          </a:bodyPr>
          <a:lstStyle/>
          <a:p>
            <a:pPr lvl="1"/>
            <a:r>
              <a:rPr lang="en-US" sz="3200" b="1" dirty="0" smtClean="0">
                <a:solidFill>
                  <a:srgbClr val="FF0000"/>
                </a:solidFill>
              </a:rPr>
              <a:t>To </a:t>
            </a:r>
            <a:r>
              <a:rPr lang="en-US" sz="3200" b="1" dirty="0">
                <a:solidFill>
                  <a:srgbClr val="FF0000"/>
                </a:solidFill>
              </a:rPr>
              <a:t>maintain level flight, the pilot can increase the AOA an amount which will generate a lift force again equal to the weight of the aircraft. </a:t>
            </a:r>
            <a:endParaRPr lang="en-US" sz="3200" b="1" dirty="0" smtClean="0">
              <a:solidFill>
                <a:srgbClr val="FF0000"/>
              </a:solidFill>
            </a:endParaRPr>
          </a:p>
          <a:p>
            <a:pPr lvl="1"/>
            <a:r>
              <a:rPr lang="en-US" sz="3200" b="1" dirty="0" smtClean="0">
                <a:solidFill>
                  <a:schemeClr val="bg1">
                    <a:lumMod val="85000"/>
                  </a:schemeClr>
                </a:solidFill>
              </a:rPr>
              <a:t>While </a:t>
            </a:r>
            <a:r>
              <a:rPr lang="en-US" sz="3200" b="1" dirty="0">
                <a:solidFill>
                  <a:schemeClr val="bg1">
                    <a:lumMod val="85000"/>
                  </a:schemeClr>
                </a:solidFill>
              </a:rPr>
              <a:t>the aircraft will be flying more slowly, it will still maintain level flight if the pilot has properly coordinated thrust and AOA</a:t>
            </a:r>
            <a:r>
              <a:rPr lang="en-US" sz="3200" b="1" dirty="0" smtClean="0">
                <a:solidFill>
                  <a:schemeClr val="bg1">
                    <a:lumMod val="85000"/>
                  </a:schemeClr>
                </a:solidFill>
              </a:rPr>
              <a:t>.</a:t>
            </a:r>
            <a:endParaRPr lang="en-US" sz="3200" b="1" dirty="0">
              <a:solidFill>
                <a:schemeClr val="bg1">
                  <a:lumMod val="85000"/>
                </a:schemeClr>
              </a:solidFill>
            </a:endParaRPr>
          </a:p>
        </p:txBody>
      </p:sp>
      <p:sp>
        <p:nvSpPr>
          <p:cNvPr id="2" name="Title 1"/>
          <p:cNvSpPr>
            <a:spLocks noGrp="1"/>
          </p:cNvSpPr>
          <p:nvPr>
            <p:ph type="title"/>
          </p:nvPr>
        </p:nvSpPr>
        <p:spPr>
          <a:xfrm>
            <a:off x="892971" y="178594"/>
            <a:ext cx="7358063" cy="735806"/>
          </a:xfrm>
        </p:spPr>
        <p:txBody>
          <a:bodyPr/>
          <a:lstStyle/>
          <a:p>
            <a:r>
              <a:rPr lang="en-US" b="1" dirty="0" smtClean="0"/>
              <a:t>Thrust</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4" y="4038600"/>
            <a:ext cx="878619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767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thrust and how can it be generated?</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occurs when the resultant force is stable or zero?</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has the AOA have to be when airspeed is low in order to maintain straight and level flight?</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As the pilot generates more airspeed what should the pilot do to maintain straight and level flight with respect to AOA?</a:t>
            </a:r>
          </a:p>
          <a:p>
            <a:pPr marL="550245" lvl="0" indent="-473233" defTabSz="914098" eaLnBrk="1">
              <a:spcBef>
                <a:spcPts val="281"/>
              </a:spcBef>
              <a:buClr>
                <a:srgbClr val="0070C0"/>
              </a:buClr>
              <a:buSzPct val="80000"/>
              <a:buFontTx/>
              <a:buAutoNum type="arabicParenR"/>
            </a:pPr>
            <a:r>
              <a:rPr lang="en-US" altLang="en-US" sz="2500" b="1" dirty="0">
                <a:solidFill>
                  <a:srgbClr val="0070C0"/>
                </a:solidFill>
              </a:rPr>
              <a:t>If the AOA were not coordinated (decreased) with an increase of thrust, the aircraft would </a:t>
            </a:r>
            <a:r>
              <a:rPr lang="en-US" altLang="en-US" sz="2500" b="1" dirty="0" smtClean="0">
                <a:solidFill>
                  <a:srgbClr val="0070C0"/>
                </a:solidFill>
              </a:rPr>
              <a:t>do what ?</a:t>
            </a:r>
            <a:endParaRPr lang="en-US" altLang="en-US" sz="2500" b="1" dirty="0">
              <a:solidFill>
                <a:srgbClr val="0070C0"/>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1698228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2895600"/>
          </a:xfrm>
        </p:spPr>
        <p:txBody>
          <a:bodyPr>
            <a:normAutofit fontScale="70000" lnSpcReduction="20000"/>
          </a:bodyPr>
          <a:lstStyle/>
          <a:p>
            <a:pPr lvl="1"/>
            <a:r>
              <a:rPr lang="en-US" sz="3200" b="1" dirty="0" smtClean="0">
                <a:solidFill>
                  <a:schemeClr val="bg1">
                    <a:lumMod val="85000"/>
                  </a:schemeClr>
                </a:solidFill>
              </a:rPr>
              <a:t>With </a:t>
            </a:r>
            <a:r>
              <a:rPr lang="en-US" sz="3200" b="1" dirty="0">
                <a:solidFill>
                  <a:schemeClr val="bg1">
                    <a:lumMod val="85000"/>
                  </a:schemeClr>
                </a:solidFill>
              </a:rPr>
              <a:t>the aircraft in a nose-high attitude, there is a vertical component of thrust that helps support it. </a:t>
            </a:r>
            <a:endParaRPr lang="en-US" sz="3200" b="1" dirty="0" smtClean="0">
              <a:solidFill>
                <a:schemeClr val="bg1">
                  <a:lumMod val="85000"/>
                </a:schemeClr>
              </a:solidFill>
            </a:endParaRPr>
          </a:p>
          <a:p>
            <a:pPr lvl="1"/>
            <a:r>
              <a:rPr lang="en-US" sz="3200" b="1" dirty="0">
                <a:solidFill>
                  <a:schemeClr val="bg1">
                    <a:lumMod val="85000"/>
                  </a:schemeClr>
                </a:solidFill>
              </a:rPr>
              <a:t>During straight-and-level flight when thrust is increased and the airspeed increases, the AOA must be </a:t>
            </a:r>
            <a:r>
              <a:rPr lang="en-US" sz="3200" b="1" dirty="0" smtClean="0">
                <a:solidFill>
                  <a:schemeClr val="bg1">
                    <a:lumMod val="85000"/>
                  </a:schemeClr>
                </a:solidFill>
              </a:rPr>
              <a:t>decreased in </a:t>
            </a:r>
            <a:r>
              <a:rPr lang="en-US" sz="3200" b="1" dirty="0">
                <a:solidFill>
                  <a:schemeClr val="bg1">
                    <a:lumMod val="85000"/>
                  </a:schemeClr>
                </a:solidFill>
              </a:rPr>
              <a:t>level </a:t>
            </a:r>
            <a:r>
              <a:rPr lang="en-US" sz="3200" b="1" dirty="0" smtClean="0">
                <a:solidFill>
                  <a:schemeClr val="bg1">
                    <a:lumMod val="85000"/>
                  </a:schemeClr>
                </a:solidFill>
              </a:rPr>
              <a:t>flight.</a:t>
            </a:r>
          </a:p>
          <a:p>
            <a:pPr lvl="1"/>
            <a:r>
              <a:rPr lang="en-US" sz="3200" b="1" dirty="0">
                <a:solidFill>
                  <a:srgbClr val="FF0000"/>
                </a:solidFill>
              </a:rPr>
              <a:t>If the AOA were not coordinated (decreased) with an increase of thrust, the aircraft would climb. </a:t>
            </a:r>
          </a:p>
        </p:txBody>
      </p:sp>
      <p:sp>
        <p:nvSpPr>
          <p:cNvPr id="2" name="Title 1"/>
          <p:cNvSpPr>
            <a:spLocks noGrp="1"/>
          </p:cNvSpPr>
          <p:nvPr>
            <p:ph type="title"/>
          </p:nvPr>
        </p:nvSpPr>
        <p:spPr>
          <a:xfrm>
            <a:off x="892971" y="178594"/>
            <a:ext cx="7358063" cy="735806"/>
          </a:xfrm>
        </p:spPr>
        <p:txBody>
          <a:bodyPr/>
          <a:lstStyle/>
          <a:p>
            <a:r>
              <a:rPr lang="en-US" b="1" dirty="0" smtClean="0"/>
              <a:t>Thrust</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4" y="4038600"/>
            <a:ext cx="878619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92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4080015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699" tIns="49699" rIns="49699" bIns="49699" anchor="ctr"/>
          <a:lstStyle/>
          <a:p>
            <a:pPr algn="ctr" defTabSz="401064" fontAlgn="base" hangingPunct="0">
              <a:spcBef>
                <a:spcPct val="0"/>
              </a:spcBef>
              <a:spcAft>
                <a:spcPct val="0"/>
              </a:spcAft>
            </a:pPr>
            <a:endParaRPr lang="en-US" sz="2500">
              <a:solidFill>
                <a:srgbClr val="000000"/>
              </a:solidFill>
              <a:sym typeface="Helvetica Light" charset="0"/>
            </a:endParaRPr>
          </a:p>
        </p:txBody>
      </p:sp>
      <p:sp>
        <p:nvSpPr>
          <p:cNvPr id="27651"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699" tIns="49699" rIns="49699" bIns="49699" anchor="ctr"/>
          <a:lstStyle/>
          <a:p>
            <a:pPr algn="ctr" defTabSz="401064" fontAlgn="base" hangingPunct="0">
              <a:spcBef>
                <a:spcPct val="0"/>
              </a:spcBef>
              <a:spcAft>
                <a:spcPct val="0"/>
              </a:spcAft>
            </a:pPr>
            <a:endParaRPr lang="en-US" sz="2500">
              <a:solidFill>
                <a:srgbClr val="000000"/>
              </a:solidFill>
              <a:sym typeface="Helvetica Light" charset="0"/>
            </a:endParaRPr>
          </a:p>
        </p:txBody>
      </p:sp>
      <p:sp>
        <p:nvSpPr>
          <p:cNvPr id="15364" name="Rectangle 5"/>
          <p:cNvSpPr>
            <a:spLocks noGrp="1" noChangeArrowheads="1"/>
          </p:cNvSpPr>
          <p:nvPr>
            <p:ph type="body" idx="1"/>
          </p:nvPr>
        </p:nvSpPr>
        <p:spPr>
          <a:xfrm>
            <a:off x="125016" y="1370707"/>
            <a:ext cx="4523184" cy="3558480"/>
          </a:xfrm>
        </p:spPr>
        <p:txBody>
          <a:bodyPr lIns="86699" tIns="49699" rIns="86699" bIns="49699" anchor="t"/>
          <a:lstStyle/>
          <a:p>
            <a:pPr marL="215838" indent="-165643" defTabSz="892711" eaLnBrk="1">
              <a:lnSpc>
                <a:spcPct val="80000"/>
              </a:lnSpc>
              <a:spcBef>
                <a:spcPts val="281"/>
              </a:spcBef>
              <a:buClr>
                <a:srgbClr val="2DA2BF"/>
              </a:buClr>
              <a:buSzPct val="68000"/>
              <a:buFont typeface="Wingdings 3" pitchFamily="18" charset="2"/>
              <a:buChar char="•"/>
              <a:defRPr/>
            </a:pPr>
            <a:r>
              <a:rPr lang="en-US" sz="2800" b="1" dirty="0" smtClean="0">
                <a:latin typeface="Helvetica" charset="0"/>
                <a:ea typeface="Helvetica" charset="0"/>
                <a:cs typeface="Helvetica" charset="0"/>
                <a:sym typeface="Helvetica" charset="0"/>
              </a:rPr>
              <a:t>January 30</a:t>
            </a:r>
            <a:endParaRPr lang="en-US" sz="2800" b="1" dirty="0">
              <a:latin typeface="Helvetica" charset="0"/>
              <a:ea typeface="Helvetica" charset="0"/>
              <a:cs typeface="Helvetica" charset="0"/>
              <a:sym typeface="Helvetica" charset="0"/>
            </a:endParaRPr>
          </a:p>
          <a:p>
            <a:pPr marL="215838" indent="-165643" defTabSz="892711" eaLnBrk="1">
              <a:lnSpc>
                <a:spcPct val="80000"/>
              </a:lnSpc>
              <a:spcBef>
                <a:spcPts val="281"/>
              </a:spcBef>
              <a:buClr>
                <a:srgbClr val="2DA2BF"/>
              </a:buClr>
              <a:buSzPct val="68000"/>
              <a:buNone/>
              <a:defRPr/>
            </a:pPr>
            <a:endParaRPr lang="en-US" sz="1400" b="1" dirty="0">
              <a:latin typeface="Helvetica" charset="0"/>
              <a:ea typeface="Helvetica" charset="0"/>
              <a:cs typeface="Helvetica" charset="0"/>
              <a:sym typeface="Helvetica" charset="0"/>
            </a:endParaRPr>
          </a:p>
          <a:p>
            <a:pPr>
              <a:defRPr/>
            </a:pPr>
            <a:r>
              <a:rPr lang="en-US" sz="2800" dirty="0"/>
              <a:t>1957 </a:t>
            </a:r>
            <a:r>
              <a:rPr lang="en-US" sz="2800" dirty="0" smtClean="0"/>
              <a:t>— </a:t>
            </a:r>
            <a:r>
              <a:rPr lang="en-US" sz="2800" dirty="0"/>
              <a:t>Sikorsky's HSS-1 (Model S-58) piston-</a:t>
            </a:r>
            <a:r>
              <a:rPr lang="en-US" sz="2800" dirty="0" err="1"/>
              <a:t>engined</a:t>
            </a:r>
            <a:r>
              <a:rPr lang="en-US" sz="2800" dirty="0"/>
              <a:t> helicopter, developed for anti-submarine operations, makes its first flight. </a:t>
            </a:r>
          </a:p>
        </p:txBody>
      </p:sp>
      <p:sp>
        <p:nvSpPr>
          <p:cNvPr id="5126" name="Rectangle 6"/>
          <p:cNvSpPr>
            <a:spLocks noGrp="1" noChangeArrowheads="1"/>
          </p:cNvSpPr>
          <p:nvPr>
            <p:ph type="title"/>
          </p:nvPr>
        </p:nvSpPr>
        <p:spPr>
          <a:xfrm>
            <a:off x="456995" y="274588"/>
            <a:ext cx="8229823" cy="1143000"/>
          </a:xfrm>
        </p:spPr>
        <p:txBody>
          <a:bodyPr lIns="86699" tIns="49699" rIns="86699" bIns="49699"/>
          <a:lstStyle/>
          <a:p>
            <a:pPr defTabSz="892711"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119" y="4724400"/>
            <a:ext cx="4791281" cy="153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52600"/>
            <a:ext cx="3810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89360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699" tIns="49699" rIns="49699" bIns="49699" anchor="ctr"/>
          <a:lstStyle/>
          <a:p>
            <a:pPr algn="ctr" defTabSz="401064" fontAlgn="base" hangingPunct="0">
              <a:spcBef>
                <a:spcPct val="0"/>
              </a:spcBef>
              <a:spcAft>
                <a:spcPct val="0"/>
              </a:spcAft>
            </a:pPr>
            <a:endParaRPr lang="en-US" sz="2500">
              <a:solidFill>
                <a:srgbClr val="000000"/>
              </a:solidFill>
              <a:sym typeface="Helvetica Light" charset="0"/>
            </a:endParaRPr>
          </a:p>
        </p:txBody>
      </p:sp>
      <p:sp>
        <p:nvSpPr>
          <p:cNvPr id="27651"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699" tIns="49699" rIns="49699" bIns="49699" anchor="ctr"/>
          <a:lstStyle/>
          <a:p>
            <a:pPr algn="ctr" defTabSz="401064" fontAlgn="base" hangingPunct="0">
              <a:spcBef>
                <a:spcPct val="0"/>
              </a:spcBef>
              <a:spcAft>
                <a:spcPct val="0"/>
              </a:spcAft>
            </a:pPr>
            <a:endParaRPr lang="en-US" sz="2500">
              <a:solidFill>
                <a:srgbClr val="000000"/>
              </a:solidFill>
              <a:sym typeface="Helvetica Light" charset="0"/>
            </a:endParaRPr>
          </a:p>
        </p:txBody>
      </p:sp>
      <p:sp>
        <p:nvSpPr>
          <p:cNvPr id="15364" name="Rectangle 5"/>
          <p:cNvSpPr>
            <a:spLocks noGrp="1" noChangeArrowheads="1"/>
          </p:cNvSpPr>
          <p:nvPr>
            <p:ph type="body" idx="1"/>
          </p:nvPr>
        </p:nvSpPr>
        <p:spPr>
          <a:xfrm>
            <a:off x="125016" y="1370707"/>
            <a:ext cx="4599384" cy="3558480"/>
          </a:xfrm>
        </p:spPr>
        <p:txBody>
          <a:bodyPr lIns="86699" tIns="49699" rIns="86699" bIns="49699" anchor="t"/>
          <a:lstStyle/>
          <a:p>
            <a:pPr marL="215838" indent="-165643" defTabSz="892711" eaLnBrk="1">
              <a:lnSpc>
                <a:spcPct val="80000"/>
              </a:lnSpc>
              <a:spcBef>
                <a:spcPts val="281"/>
              </a:spcBef>
              <a:buClr>
                <a:srgbClr val="2DA2BF"/>
              </a:buClr>
              <a:buSzPct val="68000"/>
              <a:buFont typeface="Wingdings 3" pitchFamily="18" charset="2"/>
              <a:buChar char="•"/>
              <a:defRPr/>
            </a:pPr>
            <a:r>
              <a:rPr lang="en-US" sz="2800" b="1" dirty="0" smtClean="0">
                <a:latin typeface="Helvetica" charset="0"/>
                <a:ea typeface="Helvetica" charset="0"/>
                <a:cs typeface="Helvetica" charset="0"/>
                <a:sym typeface="Helvetica" charset="0"/>
              </a:rPr>
              <a:t>January 30</a:t>
            </a:r>
            <a:endParaRPr lang="en-US" sz="2800" b="1" dirty="0">
              <a:latin typeface="Helvetica" charset="0"/>
              <a:ea typeface="Helvetica" charset="0"/>
              <a:cs typeface="Helvetica" charset="0"/>
              <a:sym typeface="Helvetica" charset="0"/>
            </a:endParaRPr>
          </a:p>
          <a:p>
            <a:pPr marL="215838" indent="-165643" defTabSz="892711" eaLnBrk="1">
              <a:lnSpc>
                <a:spcPct val="80000"/>
              </a:lnSpc>
              <a:spcBef>
                <a:spcPts val="281"/>
              </a:spcBef>
              <a:buClr>
                <a:srgbClr val="2DA2BF"/>
              </a:buClr>
              <a:buSzPct val="68000"/>
              <a:buNone/>
              <a:defRPr/>
            </a:pPr>
            <a:endParaRPr lang="en-US" sz="1400" b="1" dirty="0">
              <a:latin typeface="Helvetica" charset="0"/>
              <a:ea typeface="Helvetica" charset="0"/>
              <a:cs typeface="Helvetica" charset="0"/>
              <a:sym typeface="Helvetica" charset="0"/>
            </a:endParaRPr>
          </a:p>
          <a:p>
            <a:pPr>
              <a:defRPr/>
            </a:pPr>
            <a:r>
              <a:rPr lang="en-US" sz="2800" dirty="0"/>
              <a:t>1958 </a:t>
            </a:r>
            <a:r>
              <a:rPr lang="en-US" sz="2800" dirty="0" smtClean="0"/>
              <a:t>— </a:t>
            </a:r>
            <a:r>
              <a:rPr lang="en-US" sz="2800" dirty="0"/>
              <a:t>First United States satellite, “Explorer 1,” launched into orbit. </a:t>
            </a:r>
          </a:p>
        </p:txBody>
      </p:sp>
      <p:sp>
        <p:nvSpPr>
          <p:cNvPr id="5126" name="Rectangle 6"/>
          <p:cNvSpPr>
            <a:spLocks noGrp="1" noChangeArrowheads="1"/>
          </p:cNvSpPr>
          <p:nvPr>
            <p:ph type="title"/>
          </p:nvPr>
        </p:nvSpPr>
        <p:spPr>
          <a:xfrm>
            <a:off x="456995" y="274588"/>
            <a:ext cx="8229823" cy="1143000"/>
          </a:xfrm>
        </p:spPr>
        <p:txBody>
          <a:bodyPr lIns="86699" tIns="49699" rIns="86699" bIns="49699"/>
          <a:lstStyle/>
          <a:p>
            <a:pPr defTabSz="892711"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10818"/>
            <a:ext cx="4343400" cy="278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981200"/>
            <a:ext cx="3403992" cy="353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0825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699" tIns="49699" rIns="49699" bIns="49699" anchor="ctr"/>
          <a:lstStyle/>
          <a:p>
            <a:pPr algn="ctr" defTabSz="401064" fontAlgn="base" hangingPunct="0">
              <a:spcBef>
                <a:spcPct val="0"/>
              </a:spcBef>
              <a:spcAft>
                <a:spcPct val="0"/>
              </a:spcAft>
            </a:pPr>
            <a:endParaRPr lang="en-US" sz="2500">
              <a:solidFill>
                <a:srgbClr val="000000"/>
              </a:solidFill>
              <a:sym typeface="Helvetica Light" charset="0"/>
            </a:endParaRPr>
          </a:p>
        </p:txBody>
      </p:sp>
      <p:sp>
        <p:nvSpPr>
          <p:cNvPr id="27651"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699" tIns="49699" rIns="49699" bIns="49699" anchor="ctr"/>
          <a:lstStyle/>
          <a:p>
            <a:pPr algn="ctr" defTabSz="401064" fontAlgn="base" hangingPunct="0">
              <a:spcBef>
                <a:spcPct val="0"/>
              </a:spcBef>
              <a:spcAft>
                <a:spcPct val="0"/>
              </a:spcAft>
            </a:pPr>
            <a:endParaRPr lang="en-US" sz="2500">
              <a:solidFill>
                <a:srgbClr val="000000"/>
              </a:solidFill>
              <a:sym typeface="Helvetica Light" charset="0"/>
            </a:endParaRPr>
          </a:p>
        </p:txBody>
      </p:sp>
      <p:sp>
        <p:nvSpPr>
          <p:cNvPr id="15364" name="Rectangle 5"/>
          <p:cNvSpPr>
            <a:spLocks noGrp="1" noChangeArrowheads="1"/>
          </p:cNvSpPr>
          <p:nvPr>
            <p:ph type="body" idx="1"/>
          </p:nvPr>
        </p:nvSpPr>
        <p:spPr>
          <a:xfrm>
            <a:off x="125016" y="1370707"/>
            <a:ext cx="4339828" cy="3558480"/>
          </a:xfrm>
        </p:spPr>
        <p:txBody>
          <a:bodyPr lIns="86699" tIns="49699" rIns="86699" bIns="49699" anchor="t"/>
          <a:lstStyle/>
          <a:p>
            <a:pPr marL="215838" indent="-165643" defTabSz="892711" eaLnBrk="1">
              <a:lnSpc>
                <a:spcPct val="80000"/>
              </a:lnSpc>
              <a:spcBef>
                <a:spcPts val="281"/>
              </a:spcBef>
              <a:buClr>
                <a:srgbClr val="2DA2BF"/>
              </a:buClr>
              <a:buSzPct val="68000"/>
              <a:buFont typeface="Wingdings 3" pitchFamily="18" charset="2"/>
              <a:buChar char="•"/>
              <a:defRPr/>
            </a:pPr>
            <a:r>
              <a:rPr lang="en-US" sz="2800" b="1" dirty="0" smtClean="0">
                <a:latin typeface="Helvetica" charset="0"/>
                <a:ea typeface="Helvetica" charset="0"/>
                <a:cs typeface="Helvetica" charset="0"/>
                <a:sym typeface="Helvetica" charset="0"/>
              </a:rPr>
              <a:t>January 30</a:t>
            </a:r>
            <a:endParaRPr lang="en-US" sz="2800" b="1" dirty="0">
              <a:latin typeface="Helvetica" charset="0"/>
              <a:ea typeface="Helvetica" charset="0"/>
              <a:cs typeface="Helvetica" charset="0"/>
              <a:sym typeface="Helvetica" charset="0"/>
            </a:endParaRPr>
          </a:p>
          <a:p>
            <a:pPr marL="215838" indent="-165643" defTabSz="892711" eaLnBrk="1">
              <a:lnSpc>
                <a:spcPct val="80000"/>
              </a:lnSpc>
              <a:spcBef>
                <a:spcPts val="281"/>
              </a:spcBef>
              <a:buClr>
                <a:srgbClr val="2DA2BF"/>
              </a:buClr>
              <a:buSzPct val="68000"/>
              <a:buNone/>
              <a:defRPr/>
            </a:pPr>
            <a:endParaRPr lang="en-US" sz="1400" b="1" dirty="0">
              <a:latin typeface="Helvetica" charset="0"/>
              <a:ea typeface="Helvetica" charset="0"/>
              <a:cs typeface="Helvetica" charset="0"/>
              <a:sym typeface="Helvetica" charset="0"/>
            </a:endParaRPr>
          </a:p>
          <a:p>
            <a:pPr>
              <a:defRPr/>
            </a:pPr>
            <a:r>
              <a:rPr lang="en-US" sz="2800" dirty="0"/>
              <a:t>1988 </a:t>
            </a:r>
            <a:r>
              <a:rPr lang="en-US" sz="2800" dirty="0" smtClean="0"/>
              <a:t>— </a:t>
            </a:r>
            <a:r>
              <a:rPr lang="en-US" sz="2800" dirty="0"/>
              <a:t>Boeing's long-range 747SP “Friendship One” returns to Seattle to set a round-the-world record of 36 hours 54 minutes 15 seconds. </a:t>
            </a:r>
          </a:p>
        </p:txBody>
      </p:sp>
      <p:sp>
        <p:nvSpPr>
          <p:cNvPr id="5126" name="Rectangle 6"/>
          <p:cNvSpPr>
            <a:spLocks noGrp="1" noChangeArrowheads="1"/>
          </p:cNvSpPr>
          <p:nvPr>
            <p:ph type="title"/>
          </p:nvPr>
        </p:nvSpPr>
        <p:spPr>
          <a:xfrm>
            <a:off x="456995" y="274588"/>
            <a:ext cx="8229823" cy="1143000"/>
          </a:xfrm>
        </p:spPr>
        <p:txBody>
          <a:bodyPr lIns="86699" tIns="49699" rIns="86699" bIns="49699"/>
          <a:lstStyle/>
          <a:p>
            <a:pPr defTabSz="892711"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3905176"/>
            <a:ext cx="4152900" cy="265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00200"/>
            <a:ext cx="25908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82245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8" tIns="50798" rIns="50798" bIns="50798" anchor="ctr"/>
          <a:lstStyle/>
          <a:p>
            <a:pPr defTabSz="914400"/>
            <a:endParaRPr lang="en-US">
              <a:solidFill>
                <a:prstClr val="black"/>
              </a:solidFill>
            </a:endParaRPr>
          </a:p>
        </p:txBody>
      </p:sp>
      <p:sp>
        <p:nvSpPr>
          <p:cNvPr id="28675" name="AutoShape 3" descr="image1.jpg"/>
          <p:cNvSpPr>
            <a:spLocks/>
          </p:cNvSpPr>
          <p:nvPr/>
        </p:nvSpPr>
        <p:spPr bwMode="auto">
          <a:xfrm>
            <a:off x="-5581"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8" tIns="50798" rIns="50798" bIns="50798" anchor="ctr"/>
          <a:lstStyle/>
          <a:p>
            <a:pPr defTabSz="914400"/>
            <a:endParaRPr lang="en-US">
              <a:solidFill>
                <a:prstClr val="black"/>
              </a:solidFill>
            </a:endParaRPr>
          </a:p>
        </p:txBody>
      </p:sp>
      <p:sp>
        <p:nvSpPr>
          <p:cNvPr id="5126" name="Rectangle 6"/>
          <p:cNvSpPr>
            <a:spLocks noGrp="1" noChangeArrowheads="1"/>
          </p:cNvSpPr>
          <p:nvPr>
            <p:ph type="title"/>
          </p:nvPr>
        </p:nvSpPr>
        <p:spPr/>
        <p:txBody>
          <a:bodyPr lIns="88896" tIns="50798" rIns="88896" bIns="50798"/>
          <a:lstStyle/>
          <a:p>
            <a:pPr defTabSz="914145">
              <a:defRPr/>
            </a:pPr>
            <a:r>
              <a:rPr lang="en-US"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AVIATION ACES</a:t>
            </a:r>
            <a:endParaRPr lang="en-US" dirty="0" smtClean="0"/>
          </a:p>
        </p:txBody>
      </p:sp>
      <p:sp>
        <p:nvSpPr>
          <p:cNvPr id="15364" name="Rectangle 5"/>
          <p:cNvSpPr>
            <a:spLocks noGrp="1" noChangeArrowheads="1"/>
          </p:cNvSpPr>
          <p:nvPr>
            <p:ph type="body" idx="1"/>
          </p:nvPr>
        </p:nvSpPr>
        <p:spPr>
          <a:xfrm>
            <a:off x="491133" y="1364010"/>
            <a:ext cx="4040684" cy="762372"/>
          </a:xfrm>
        </p:spPr>
        <p:txBody>
          <a:bodyPr lIns="88896" tIns="50798" rIns="88896" bIns="50798" anchor="t">
            <a:normAutofit lnSpcReduction="10000"/>
          </a:bodyPr>
          <a:lstStyle/>
          <a:p>
            <a:pPr marL="221002" indent="-169658" defTabSz="914145">
              <a:lnSpc>
                <a:spcPct val="80000"/>
              </a:lnSpc>
              <a:spcBef>
                <a:spcPts val="281"/>
              </a:spcBef>
              <a:buClr>
                <a:srgbClr val="2DA2BF"/>
              </a:buClr>
              <a:buFont typeface="Wingdings 3" pitchFamily="18" charset="2"/>
              <a:buChar char="•"/>
              <a:defRPr/>
            </a:pPr>
            <a:r>
              <a:rPr lang="en-US" sz="2800" dirty="0" smtClean="0">
                <a:latin typeface="Helvetica" charset="0"/>
                <a:ea typeface="Helvetica" charset="0"/>
                <a:cs typeface="Helvetica" charset="0"/>
                <a:sym typeface="Helvetica" charset="0"/>
              </a:rPr>
              <a:t>1B</a:t>
            </a:r>
            <a:endParaRPr lang="en-US" sz="2800" dirty="0">
              <a:latin typeface="Helvetica" charset="0"/>
              <a:ea typeface="Helvetica" charset="0"/>
              <a:cs typeface="Helvetica" charset="0"/>
              <a:sym typeface="Helvetica" charset="0"/>
            </a:endParaRPr>
          </a:p>
          <a:p>
            <a:pPr>
              <a:defRPr/>
            </a:pPr>
            <a:r>
              <a:rPr lang="en-US" sz="2200" u="sng" dirty="0"/>
              <a:t>Pilots (A – </a:t>
            </a:r>
            <a:r>
              <a:rPr lang="en-US" sz="2200" u="sng" dirty="0" smtClean="0"/>
              <a:t>90 </a:t>
            </a:r>
            <a:r>
              <a:rPr lang="en-US" sz="2200" u="sng" dirty="0"/>
              <a:t>&amp; above)</a:t>
            </a:r>
          </a:p>
        </p:txBody>
      </p:sp>
      <p:sp>
        <p:nvSpPr>
          <p:cNvPr id="45062" name="Content Placeholder 1"/>
          <p:cNvSpPr>
            <a:spLocks noGrp="1"/>
          </p:cNvSpPr>
          <p:nvPr>
            <p:ph sz="quarter" idx="2"/>
          </p:nvPr>
        </p:nvSpPr>
        <p:spPr>
          <a:xfrm>
            <a:off x="178594" y="2143125"/>
            <a:ext cx="5612606" cy="4728269"/>
          </a:xfrm>
          <a:extLst/>
        </p:spPr>
        <p:txBody>
          <a:bodyPr lIns="64291" tIns="32146" rIns="64291" bIns="32146" numCol="2" anchor="t">
            <a:normAutofit/>
          </a:bodyPr>
          <a:lstStyle/>
          <a:p>
            <a:pPr>
              <a:defRPr/>
            </a:pPr>
            <a:r>
              <a:rPr lang="en-US" sz="2800" b="1" dirty="0" smtClean="0"/>
              <a:t>Abercrombie</a:t>
            </a:r>
          </a:p>
          <a:p>
            <a:pPr>
              <a:defRPr/>
            </a:pPr>
            <a:r>
              <a:rPr lang="en-US" sz="2800" b="1" dirty="0" err="1" smtClean="0"/>
              <a:t>Boidab</a:t>
            </a:r>
            <a:endParaRPr lang="en-US" sz="2800" b="1" dirty="0" smtClean="0"/>
          </a:p>
          <a:p>
            <a:pPr>
              <a:defRPr/>
            </a:pPr>
            <a:r>
              <a:rPr lang="en-US" sz="2800" b="1" dirty="0" smtClean="0">
                <a:solidFill>
                  <a:srgbClr val="FF0000"/>
                </a:solidFill>
              </a:rPr>
              <a:t>Blackbird</a:t>
            </a:r>
          </a:p>
          <a:p>
            <a:pPr>
              <a:defRPr/>
            </a:pPr>
            <a:r>
              <a:rPr lang="en-US" sz="2800" b="1" dirty="0" smtClean="0">
                <a:solidFill>
                  <a:srgbClr val="FF0000"/>
                </a:solidFill>
              </a:rPr>
              <a:t>Mike</a:t>
            </a:r>
          </a:p>
          <a:p>
            <a:pPr>
              <a:defRPr/>
            </a:pPr>
            <a:r>
              <a:rPr lang="en-US" sz="2800" b="1" dirty="0" err="1" smtClean="0"/>
              <a:t>Bassmaster</a:t>
            </a:r>
            <a:endParaRPr lang="en-US" sz="2800" b="1" dirty="0" smtClean="0"/>
          </a:p>
          <a:p>
            <a:pPr>
              <a:defRPr/>
            </a:pPr>
            <a:r>
              <a:rPr lang="en-US" sz="2800" b="1" dirty="0" smtClean="0">
                <a:solidFill>
                  <a:srgbClr val="FF0000"/>
                </a:solidFill>
              </a:rPr>
              <a:t>Frenchie</a:t>
            </a:r>
          </a:p>
          <a:p>
            <a:pPr>
              <a:defRPr/>
            </a:pPr>
            <a:r>
              <a:rPr lang="en-US" sz="2800" b="1" dirty="0" smtClean="0"/>
              <a:t>Brad</a:t>
            </a:r>
          </a:p>
          <a:p>
            <a:pPr>
              <a:defRPr/>
            </a:pPr>
            <a:r>
              <a:rPr lang="en-US" sz="2800" b="1" dirty="0" smtClean="0">
                <a:solidFill>
                  <a:srgbClr val="FF0000"/>
                </a:solidFill>
              </a:rPr>
              <a:t>Bo</a:t>
            </a:r>
            <a:endParaRPr lang="en-US" sz="2800" b="1" dirty="0" smtClean="0">
              <a:solidFill>
                <a:srgbClr val="FF0000"/>
              </a:solidFill>
            </a:endParaRPr>
          </a:p>
        </p:txBody>
      </p:sp>
      <p:sp>
        <p:nvSpPr>
          <p:cNvPr id="12" name="Rectangle 5"/>
          <p:cNvSpPr>
            <a:spLocks noGrp="1" noChangeArrowheads="1"/>
          </p:cNvSpPr>
          <p:nvPr>
            <p:ph type="body" idx="1"/>
          </p:nvPr>
        </p:nvSpPr>
        <p:spPr>
          <a:xfrm>
            <a:off x="4890120" y="1361778"/>
            <a:ext cx="4040684" cy="761256"/>
          </a:xfrm>
        </p:spPr>
        <p:txBody>
          <a:bodyPr lIns="88896" tIns="50798" rIns="88896" bIns="50798" anchor="t">
            <a:normAutofit lnSpcReduction="10000"/>
          </a:bodyPr>
          <a:lstStyle/>
          <a:p>
            <a:pPr marL="221002" indent="-169658" defTabSz="914145">
              <a:lnSpc>
                <a:spcPct val="80000"/>
              </a:lnSpc>
              <a:spcBef>
                <a:spcPts val="281"/>
              </a:spcBef>
              <a:buClr>
                <a:srgbClr val="2DA2BF"/>
              </a:buClr>
              <a:buFont typeface="Wingdings 3" pitchFamily="18" charset="2"/>
              <a:buChar char="•"/>
              <a:defRPr/>
            </a:pPr>
            <a:r>
              <a:rPr lang="en-US" sz="2800" dirty="0" smtClean="0">
                <a:latin typeface="Helvetica" charset="0"/>
                <a:ea typeface="Helvetica" charset="0"/>
                <a:cs typeface="Helvetica" charset="0"/>
                <a:sym typeface="Helvetica" charset="0"/>
              </a:rPr>
              <a:t>	1B</a:t>
            </a:r>
            <a:endParaRPr lang="en-US" sz="2800" dirty="0">
              <a:latin typeface="Helvetica" charset="0"/>
              <a:ea typeface="Helvetica" charset="0"/>
              <a:cs typeface="Helvetica" charset="0"/>
              <a:sym typeface="Helvetica" charset="0"/>
            </a:endParaRPr>
          </a:p>
          <a:p>
            <a:pPr>
              <a:defRPr/>
            </a:pPr>
            <a:r>
              <a:rPr lang="en-US" sz="2200" u="sng" dirty="0"/>
              <a:t>Co-Pilots (B – </a:t>
            </a:r>
            <a:r>
              <a:rPr lang="en-US" sz="2200" u="sng" dirty="0" smtClean="0"/>
              <a:t>80 -89)</a:t>
            </a:r>
            <a:endParaRPr lang="en-US" sz="2200" u="sng" dirty="0"/>
          </a:p>
        </p:txBody>
      </p:sp>
      <p:sp>
        <p:nvSpPr>
          <p:cNvPr id="28680" name="Content Placeholder 1"/>
          <p:cNvSpPr>
            <a:spLocks noGrp="1"/>
          </p:cNvSpPr>
          <p:nvPr>
            <p:ph sz="quarter" idx="2"/>
          </p:nvPr>
        </p:nvSpPr>
        <p:spPr>
          <a:xfrm>
            <a:off x="5257800" y="2139776"/>
            <a:ext cx="3886200" cy="4500563"/>
          </a:xfrm>
        </p:spPr>
        <p:txBody>
          <a:bodyPr lIns="64291" tIns="32146" rIns="64291" bIns="32146" anchor="t">
            <a:normAutofit/>
          </a:bodyPr>
          <a:lstStyle/>
          <a:p>
            <a:r>
              <a:rPr lang="en-US" sz="3200" b="1" dirty="0" smtClean="0"/>
              <a:t>Burch</a:t>
            </a:r>
          </a:p>
          <a:p>
            <a:r>
              <a:rPr lang="en-US" sz="3200" b="1" dirty="0" smtClean="0"/>
              <a:t>Potato</a:t>
            </a:r>
          </a:p>
          <a:p>
            <a:r>
              <a:rPr lang="en-US" sz="3200" b="1" dirty="0" smtClean="0"/>
              <a:t>Josh</a:t>
            </a:r>
            <a:endParaRPr lang="en-US" sz="3200" b="1" dirty="0" smtClean="0"/>
          </a:p>
        </p:txBody>
      </p:sp>
      <p:sp>
        <p:nvSpPr>
          <p:cNvPr id="28681" name="TextBox 8"/>
          <p:cNvSpPr txBox="1">
            <a:spLocks noChangeArrowheads="1"/>
          </p:cNvSpPr>
          <p:nvPr/>
        </p:nvSpPr>
        <p:spPr bwMode="auto">
          <a:xfrm>
            <a:off x="4585959" y="6038163"/>
            <a:ext cx="3977045" cy="6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defTabSz="914400" eaLnBrk="1"/>
            <a:r>
              <a:rPr lang="en-US" b="1" dirty="0">
                <a:solidFill>
                  <a:srgbClr val="FF0000"/>
                </a:solidFill>
              </a:rPr>
              <a:t>High Shooter </a:t>
            </a:r>
            <a:r>
              <a:rPr lang="en-US" b="1" dirty="0" smtClean="0">
                <a:solidFill>
                  <a:srgbClr val="FF0000"/>
                </a:solidFill>
              </a:rPr>
              <a:t>(94)</a:t>
            </a:r>
            <a:endParaRPr lang="en-US" b="1" dirty="0">
              <a:solidFill>
                <a:srgbClr val="FF0000"/>
              </a:solidFill>
            </a:endParaRPr>
          </a:p>
        </p:txBody>
      </p:sp>
    </p:spTree>
    <p:extLst>
      <p:ext uri="{BB962C8B-B14F-4D97-AF65-F5344CB8AC3E}">
        <p14:creationId xmlns:p14="http://schemas.microsoft.com/office/powerpoint/2010/main" val="61892842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4728" y="657054"/>
          <a:ext cx="8078788" cy="6302126"/>
        </p:xfrm>
        <a:graphic>
          <a:graphicData uri="http://schemas.openxmlformats.org/drawingml/2006/table">
            <a:tbl>
              <a:tblPr firstRow="1" firstCol="1" bandRow="1"/>
              <a:tblGrid>
                <a:gridCol w="1150258"/>
                <a:gridCol w="1153325"/>
                <a:gridCol w="1155777"/>
                <a:gridCol w="1153937"/>
                <a:gridCol w="1155777"/>
                <a:gridCol w="1155777"/>
                <a:gridCol w="1153937"/>
              </a:tblGrid>
              <a:tr h="225044">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FF0000"/>
                          </a:solidFill>
                          <a:effectLst/>
                          <a:uLnTx/>
                          <a:uFillTx/>
                          <a:latin typeface="Candara"/>
                          <a:ea typeface="Candar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642849" rtl="0" eaLnBrk="1" fontAlgn="auto" latinLnBrk="0" hangingPunct="1">
                        <a:lnSpc>
                          <a:spcPct val="100000"/>
                        </a:lnSpc>
                        <a:spcBef>
                          <a:spcPts val="200"/>
                        </a:spcBef>
                        <a:spcAft>
                          <a:spcPts val="200"/>
                        </a:spcAft>
                        <a:buClrTx/>
                        <a:buSzTx/>
                        <a:buFontTx/>
                        <a:buNone/>
                        <a:tabLst/>
                        <a:defRPr/>
                      </a:pPr>
                      <a:r>
                        <a:rPr lang="en-US" sz="1300" b="1" dirty="0" smtClean="0">
                          <a:solidFill>
                            <a:srgbClr val="FF0000"/>
                          </a:solidFill>
                          <a:effectLst/>
                          <a:latin typeface="Cambria"/>
                          <a:ea typeface="Cambria"/>
                          <a:cs typeface="Times New Roman"/>
                        </a:rPr>
                        <a:t>Flight Line Friday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59302">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9</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10</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371646">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11</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16</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TEST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17</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9972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19</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mbria"/>
                          <a:ea typeface="Cambria"/>
                          <a:cs typeface="Times New Roman"/>
                        </a:rPr>
                        <a:t>HOLIDAY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23</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TEST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25774">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25</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40132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18527" name="Oval 2"/>
          <p:cNvSpPr>
            <a:spLocks noChangeArrowheads="1"/>
          </p:cNvSpPr>
          <p:nvPr/>
        </p:nvSpPr>
        <p:spPr bwMode="auto">
          <a:xfrm>
            <a:off x="2725808" y="550195"/>
            <a:ext cx="1339453" cy="1752600"/>
          </a:xfrm>
          <a:prstGeom prst="ellipse">
            <a:avLst/>
          </a:prstGeom>
          <a:noFill/>
          <a:ln w="381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22" tIns="32109" rIns="64222" bIns="32109"/>
          <a:lstStyle/>
          <a:p>
            <a:pPr algn="ctr" defTabSz="409236" fontAlgn="base" hangingPunct="0">
              <a:spcBef>
                <a:spcPct val="0"/>
              </a:spcBef>
              <a:spcAft>
                <a:spcPct val="0"/>
              </a:spcAft>
            </a:pPr>
            <a:endParaRPr lang="en-US" sz="2500">
              <a:solidFill>
                <a:srgbClr val="000000"/>
              </a:solidFill>
              <a:sym typeface="Helvetica Light"/>
            </a:endParaRPr>
          </a:p>
        </p:txBody>
      </p:sp>
      <p:sp>
        <p:nvSpPr>
          <p:cNvPr id="4" name="Rectangle 1"/>
          <p:cNvSpPr>
            <a:spLocks noChangeArrowheads="1"/>
          </p:cNvSpPr>
          <p:nvPr/>
        </p:nvSpPr>
        <p:spPr bwMode="auto">
          <a:xfrm>
            <a:off x="2585561" y="-112387"/>
            <a:ext cx="40171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4400" b="1" dirty="0" smtClean="0">
                <a:solidFill>
                  <a:srgbClr val="0D0D0D"/>
                </a:solidFill>
                <a:latin typeface="Cambria" pitchFamily="18" charset="0"/>
                <a:ea typeface="Cambria" pitchFamily="18" charset="0"/>
                <a:cs typeface="Times New Roman" pitchFamily="18" charset="0"/>
              </a:rPr>
              <a:t>February 2018</a:t>
            </a:r>
            <a:endParaRPr lang="en-US" b="1" dirty="0" smtClean="0">
              <a:solidFill>
                <a:srgbClr val="000000"/>
              </a:solidFill>
              <a:latin typeface="Arial" pitchFamily="34" charset="0"/>
              <a:cs typeface="Arial" pitchFamily="34" charset="0"/>
            </a:endParaRPr>
          </a:p>
        </p:txBody>
      </p:sp>
      <p:sp>
        <p:nvSpPr>
          <p:cNvPr id="5" name="5-Point Star 4"/>
          <p:cNvSpPr/>
          <p:nvPr/>
        </p:nvSpPr>
        <p:spPr bwMode="auto">
          <a:xfrm>
            <a:off x="4585823" y="152400"/>
            <a:ext cx="2187678" cy="2362200"/>
          </a:xfrm>
          <a:prstGeom prst="star5">
            <a:avLst/>
          </a:prstGeom>
          <a:noFill/>
          <a:ln w="79375" cap="flat" cmpd="sng" algn="ctr">
            <a:solidFill>
              <a:srgbClr val="0070C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584200" fontAlgn="base" hangingPunct="0">
              <a:spcBef>
                <a:spcPct val="0"/>
              </a:spcBef>
              <a:spcAft>
                <a:spcPct val="0"/>
              </a:spcAft>
            </a:pPr>
            <a:endParaRPr lang="en-US" sz="3600" smtClean="0">
              <a:solidFill>
                <a:srgbClr val="000000"/>
              </a:solidFill>
              <a:sym typeface="Helvetica Light" charset="0"/>
            </a:endParaRPr>
          </a:p>
        </p:txBody>
      </p:sp>
    </p:spTree>
    <p:extLst>
      <p:ext uri="{BB962C8B-B14F-4D97-AF65-F5344CB8AC3E}">
        <p14:creationId xmlns:p14="http://schemas.microsoft.com/office/powerpoint/2010/main" val="173776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1</a:t>
            </a:r>
            <a:r>
              <a:rPr lang="en-US" sz="4000" b="1" baseline="30000" dirty="0" smtClean="0"/>
              <a:t>st</a:t>
            </a:r>
            <a:r>
              <a:rPr lang="en-US" sz="4000" b="1" dirty="0" smtClean="0"/>
              <a:t> Quarter Requirements</a:t>
            </a:r>
            <a:br>
              <a:rPr lang="en-US" sz="4000" b="1" dirty="0" smtClean="0"/>
            </a:br>
            <a:r>
              <a:rPr lang="en-US" sz="4000" b="1" dirty="0" smtClean="0"/>
              <a:t>(</a:t>
            </a:r>
            <a:r>
              <a:rPr lang="en-US" sz="4000" b="1" dirty="0" smtClean="0">
                <a:solidFill>
                  <a:srgbClr val="FF0000"/>
                </a:solidFill>
              </a:rPr>
              <a:t>31</a:t>
            </a:r>
            <a:r>
              <a:rPr lang="en-US" sz="4000" b="1" dirty="0" smtClean="0"/>
              <a:t> days of Class Meetings – Mar 16)</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4893486"/>
          </a:xfrm>
          <a:prstGeom prst="rect">
            <a:avLst/>
          </a:prstGeom>
          <a:noFill/>
        </p:spPr>
        <p:txBody>
          <a:bodyPr wrap="square" lIns="91279" tIns="45640" rIns="91279" bIns="45640" rtlCol="0">
            <a:spAutoFit/>
          </a:bodyPr>
          <a:lstStyle/>
          <a:p>
            <a:pPr marL="342328" indent="-342328" defTabSz="912807">
              <a:buFont typeface="Arial" pitchFamily="34" charset="0"/>
              <a:buChar char="•"/>
            </a:pPr>
            <a:r>
              <a:rPr lang="en-US" sz="2400" b="1" dirty="0" smtClean="0">
                <a:solidFill>
                  <a:srgbClr val="FF0000"/>
                </a:solidFill>
              </a:rPr>
              <a:t>All students will complete the following:</a:t>
            </a:r>
          </a:p>
          <a:p>
            <a:pPr marL="798724" lvl="1" indent="-342328" defTabSz="912807">
              <a:buFont typeface="Arial" pitchFamily="34" charset="0"/>
              <a:buChar char="•"/>
            </a:pPr>
            <a:r>
              <a:rPr lang="en-US" sz="2400" b="1" dirty="0" smtClean="0">
                <a:solidFill>
                  <a:srgbClr val="FF0000"/>
                </a:solidFill>
              </a:rPr>
              <a:t>Take notes - All in class quizzes and tests</a:t>
            </a:r>
          </a:p>
          <a:p>
            <a:pPr marL="798724" lvl="1" indent="-342328" defTabSz="912807">
              <a:buFont typeface="Arial" pitchFamily="34" charset="0"/>
              <a:buChar char="•"/>
            </a:pPr>
            <a:r>
              <a:rPr lang="en-US" sz="2400" b="1" dirty="0" smtClean="0">
                <a:solidFill>
                  <a:srgbClr val="FF0000"/>
                </a:solidFill>
              </a:rPr>
              <a:t>Complete Flight Sim. Tutorials (1 – 5 x 3 + 1)</a:t>
            </a:r>
          </a:p>
          <a:p>
            <a:pPr marL="798724" lvl="1" indent="-342328" defTabSz="912807">
              <a:buFont typeface="Arial" pitchFamily="34" charset="0"/>
              <a:buChar char="•"/>
            </a:pPr>
            <a:r>
              <a:rPr lang="en-US" sz="2400" b="1" dirty="0" smtClean="0">
                <a:solidFill>
                  <a:srgbClr val="FF0000"/>
                </a:solidFill>
              </a:rPr>
              <a:t>Aircraft Fam. and Student Pilot Syllabus</a:t>
            </a:r>
          </a:p>
          <a:p>
            <a:pPr marL="1255135" lvl="2" indent="-342328" defTabSz="912807">
              <a:buFont typeface="Arial" pitchFamily="34" charset="0"/>
              <a:buChar char="•"/>
            </a:pPr>
            <a:r>
              <a:rPr lang="en-US" sz="2400" b="1" dirty="0" smtClean="0">
                <a:solidFill>
                  <a:srgbClr val="FF0000"/>
                </a:solidFill>
              </a:rPr>
              <a:t>Lessons 1 – 7 (Straight &amp; Level Flight through First Solo)</a:t>
            </a:r>
          </a:p>
          <a:p>
            <a:pPr marL="1255135" lvl="2" indent="-342328" defTabSz="912807">
              <a:buFont typeface="Arial" pitchFamily="34" charset="0"/>
              <a:buChar char="•"/>
            </a:pPr>
            <a:r>
              <a:rPr lang="en-US" sz="2400" b="1" dirty="0" smtClean="0">
                <a:solidFill>
                  <a:srgbClr val="FF0000"/>
                </a:solidFill>
              </a:rPr>
              <a:t>Must pass written with 80%</a:t>
            </a:r>
          </a:p>
          <a:p>
            <a:pPr marL="1255135" lvl="2" indent="-342328" defTabSz="912807">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defTabSz="912807">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defTabSz="912807">
              <a:buFont typeface="Arial" pitchFamily="34" charset="0"/>
              <a:buChar char="•"/>
            </a:pPr>
            <a:r>
              <a:rPr lang="en-US" sz="2400" b="1" dirty="0" smtClean="0">
                <a:solidFill>
                  <a:srgbClr val="FF0000"/>
                </a:solidFill>
              </a:rPr>
              <a:t>Complete ERAU Aviation 101</a:t>
            </a:r>
          </a:p>
          <a:p>
            <a:pPr marL="1255135" lvl="2" indent="-342328" defTabSz="912807">
              <a:buFont typeface="Arial" pitchFamily="34" charset="0"/>
              <a:buChar char="•"/>
            </a:pPr>
            <a:r>
              <a:rPr lang="en-US" sz="2400" b="1" dirty="0">
                <a:solidFill>
                  <a:srgbClr val="FF0000"/>
                </a:solidFill>
              </a:rPr>
              <a:t>6</a:t>
            </a:r>
            <a:r>
              <a:rPr lang="en-US" sz="2400" b="1" dirty="0" smtClean="0">
                <a:solidFill>
                  <a:srgbClr val="FF0000"/>
                </a:solidFill>
              </a:rPr>
              <a:t> quizzes and 2 tests </a:t>
            </a:r>
          </a:p>
          <a:p>
            <a:pPr marL="798724" lvl="1" indent="-342328" defTabSz="912807">
              <a:buFont typeface="Arial" pitchFamily="34" charset="0"/>
              <a:buChar char="•"/>
            </a:pPr>
            <a:r>
              <a:rPr lang="en-US" sz="2400" b="1" dirty="0" smtClean="0">
                <a:solidFill>
                  <a:srgbClr val="FF0000"/>
                </a:solidFill>
              </a:rPr>
              <a:t>Student will receive zero points for all incomplete work – NO make-up / extra credit</a:t>
            </a:r>
          </a:p>
        </p:txBody>
      </p:sp>
    </p:spTree>
    <p:extLst>
      <p:ext uri="{BB962C8B-B14F-4D97-AF65-F5344CB8AC3E}">
        <p14:creationId xmlns:p14="http://schemas.microsoft.com/office/powerpoint/2010/main" val="1626810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59" tIns="50729" rIns="88759" bIns="50729"/>
          <a:lstStyle/>
          <a:p>
            <a:pPr algn="ctr" defTabSz="912788"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4 </a:t>
            </a:r>
            <a:r>
              <a:rPr lang="en-US" sz="3800" b="1" dirty="0">
                <a:solidFill>
                  <a:srgbClr val="000000"/>
                </a:solidFill>
                <a:latin typeface="Helvetica" pitchFamily="34" charset="0"/>
                <a:cs typeface="Helvetica" pitchFamily="34" charset="0"/>
                <a:sym typeface="Helvetica" pitchFamily="34" charset="0"/>
              </a:rPr>
              <a:t>– </a:t>
            </a:r>
            <a:r>
              <a:rPr lang="en-US" sz="3800" b="1" dirty="0" smtClean="0">
                <a:solidFill>
                  <a:srgbClr val="000000"/>
                </a:solidFill>
                <a:latin typeface="Helvetica" pitchFamily="34" charset="0"/>
                <a:cs typeface="Helvetica" pitchFamily="34" charset="0"/>
                <a:sym typeface="Helvetica" pitchFamily="34" charset="0"/>
              </a:rPr>
              <a:t>Aerodynamics </a:t>
            </a:r>
            <a:r>
              <a:rPr lang="en-US" sz="3800" b="1" dirty="0">
                <a:solidFill>
                  <a:srgbClr val="000000"/>
                </a:solidFill>
                <a:latin typeface="Helvetica" pitchFamily="34" charset="0"/>
                <a:cs typeface="Helvetica" pitchFamily="34" charset="0"/>
                <a:sym typeface="Helvetica" pitchFamily="34" charset="0"/>
              </a:rPr>
              <a:t>of Flight</a:t>
            </a:r>
          </a:p>
          <a:p>
            <a:pPr algn="ctr" defTabSz="912788"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297" y="1143000"/>
            <a:ext cx="3920825" cy="523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35776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29" tIns="50729" rIns="50729" bIns="50729" anchor="ctr"/>
          <a:lstStyle/>
          <a:p>
            <a:pPr defTabSz="410142"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29" tIns="50729" rIns="50729" bIns="50729" anchor="ctr"/>
          <a:lstStyle/>
          <a:p>
            <a:pPr defTabSz="410142"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97" tIns="32095" rIns="64197" bIns="32095"/>
          <a:lstStyle/>
          <a:p>
            <a:pPr defTabSz="410142"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357313"/>
            <a:ext cx="8534549" cy="4054078"/>
          </a:xfrm>
        </p:spPr>
        <p:txBody>
          <a:bodyPr lIns="88759" tIns="50729" rIns="88759" bIns="50729" anchor="t"/>
          <a:lstStyle/>
          <a:p>
            <a:pPr marL="371134" indent="-294234" defTabSz="912788"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134" indent="-294234" defTabSz="912788"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in writing the </a:t>
            </a:r>
            <a:r>
              <a:rPr lang="en-US" sz="2000" b="1" dirty="0" smtClean="0">
                <a:latin typeface="Helvetica" pitchFamily="34" charset="0"/>
                <a:cs typeface="Helvetica" pitchFamily="34" charset="0"/>
                <a:sym typeface="Helvetica" pitchFamily="34" charset="0"/>
              </a:rPr>
              <a:t>forces </a:t>
            </a:r>
            <a:r>
              <a:rPr lang="en-US" sz="2000" b="1" dirty="0">
                <a:latin typeface="Helvetica" pitchFamily="34" charset="0"/>
                <a:cs typeface="Helvetica" pitchFamily="34" charset="0"/>
                <a:sym typeface="Helvetica" pitchFamily="34" charset="0"/>
              </a:rPr>
              <a:t>acting on an aircraft in flight.</a:t>
            </a:r>
          </a:p>
          <a:p>
            <a:pPr marL="371229" indent="-294309" defTabSz="913021" eaLnBrk="1">
              <a:lnSpc>
                <a:spcPct val="80000"/>
              </a:lnSpc>
              <a:spcBef>
                <a:spcPts val="281"/>
              </a:spcBef>
              <a:buClr>
                <a:srgbClr val="2DA2BF"/>
              </a:buClr>
              <a:buSzPct val="68000"/>
              <a:buFont typeface="Wingdings 3" pitchFamily="18" charset="2"/>
              <a:buChar char="•"/>
            </a:pPr>
            <a:r>
              <a:rPr lang="en-US" altLang="en-US" sz="2000" b="1" dirty="0" smtClean="0">
                <a:latin typeface="Helvetica" charset="0"/>
                <a:ea typeface="Helvetica" charset="0"/>
                <a:cs typeface="Helvetica" charset="0"/>
                <a:sym typeface="Helvetica" charset="0"/>
              </a:rPr>
              <a:t>Describe how the forces of flight work and how to control them with the use of power and flight controls essential to flight.</a:t>
            </a:r>
            <a:endParaRPr lang="en-US" altLang="en-US" sz="2000" b="1" dirty="0">
              <a:latin typeface="Helvetica" charset="0"/>
              <a:ea typeface="Helvetica" charset="0"/>
              <a:cs typeface="Helvetica" charset="0"/>
              <a:sym typeface="Helvetica" charset="0"/>
            </a:endParaRPr>
          </a:p>
          <a:p>
            <a:pPr marL="371229" indent="-294309" defTabSz="913021" eaLnBrk="1">
              <a:lnSpc>
                <a:spcPct val="80000"/>
              </a:lnSpc>
              <a:spcBef>
                <a:spcPts val="281"/>
              </a:spcBef>
              <a:buClr>
                <a:srgbClr val="2DA2BF"/>
              </a:buClr>
              <a:buSzPct val="68000"/>
              <a:buFont typeface="Wingdings 3" pitchFamily="18" charset="2"/>
              <a:buChar char="•"/>
            </a:pPr>
            <a:r>
              <a:rPr lang="en-US" altLang="en-US" sz="2000" b="1" dirty="0">
                <a:latin typeface="Helvetica" charset="0"/>
                <a:ea typeface="Helvetica" charset="0"/>
                <a:cs typeface="Helvetica" charset="0"/>
                <a:sym typeface="Helvetica" charset="0"/>
              </a:rPr>
              <a:t>Describe the </a:t>
            </a:r>
            <a:r>
              <a:rPr lang="en-US" altLang="en-US" sz="2000" b="1" dirty="0" smtClean="0">
                <a:latin typeface="Helvetica" charset="0"/>
                <a:ea typeface="Helvetica" charset="0"/>
                <a:cs typeface="Helvetica" charset="0"/>
                <a:sym typeface="Helvetica" charset="0"/>
              </a:rPr>
              <a:t>aerodynamics of flight.</a:t>
            </a:r>
            <a:endParaRPr lang="en-US" sz="20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in writing </a:t>
            </a:r>
            <a:r>
              <a:rPr lang="en-US" sz="2000" b="1" dirty="0" smtClean="0">
                <a:latin typeface="Helvetica" pitchFamily="34" charset="0"/>
                <a:cs typeface="Helvetica" pitchFamily="34" charset="0"/>
                <a:sym typeface="Helvetica" pitchFamily="34" charset="0"/>
              </a:rPr>
              <a:t>how design, weight, load factors, and gravity affect an aircraft during flight maneuvers.</a:t>
            </a:r>
            <a:endParaRPr lang="en-US" sz="2000" b="1" dirty="0">
              <a:latin typeface="Helvetica" pitchFamily="34" charset="0"/>
              <a:cs typeface="Helvetica" pitchFamily="34" charset="0"/>
              <a:sym typeface="Helvetica" pitchFamily="34" charset="0"/>
            </a:endParaRPr>
          </a:p>
          <a:p>
            <a:pPr marL="76900" indent="0" defTabSz="912788"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9088" lvl="1" indent="-153800" defTabSz="912788"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9088" lvl="1" indent="-153800" defTabSz="912788"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0" y="274588"/>
            <a:ext cx="8229823" cy="1143000"/>
          </a:xfrm>
        </p:spPr>
        <p:txBody>
          <a:bodyPr lIns="88759" tIns="50729" rIns="88759" bIns="50729"/>
          <a:lstStyle/>
          <a:p>
            <a:pPr algn="l" defTabSz="912788"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27629976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xfrm>
            <a:off x="457200" y="990600"/>
            <a:ext cx="8229600" cy="5135563"/>
          </a:xfrm>
          <a:noFill/>
        </p:spPr>
        <p:txBody>
          <a:bodyPr/>
          <a:lstStyle/>
          <a:p>
            <a:pPr>
              <a:buNone/>
            </a:pPr>
            <a:r>
              <a:rPr lang="en-US" dirty="0" smtClean="0"/>
              <a:t>Lapse rate in troposphere (11 km)</a:t>
            </a:r>
          </a:p>
        </p:txBody>
      </p:sp>
      <p:pic>
        <p:nvPicPr>
          <p:cNvPr id="2050" name="Picture 2" descr="C:\Users\gholt\Documents\PLTW\AeroSpace_Rewrite\AE File Structure_Edit me!!!!!!!!!!!\AE_FT2010\JeppesenImages_Purchased\Jeppesen Instrument and Commercial_Image CD\IC-09-02.jpg"/>
          <p:cNvPicPr>
            <a:picLocks noChangeAspect="1" noChangeArrowheads="1"/>
          </p:cNvPicPr>
          <p:nvPr/>
        </p:nvPicPr>
        <p:blipFill>
          <a:blip r:embed="rId3" cstate="print"/>
          <a:srcRect/>
          <a:stretch>
            <a:fillRect/>
          </a:stretch>
        </p:blipFill>
        <p:spPr bwMode="auto">
          <a:xfrm>
            <a:off x="4738471" y="3712335"/>
            <a:ext cx="4295820" cy="3221865"/>
          </a:xfrm>
          <a:prstGeom prst="rect">
            <a:avLst/>
          </a:prstGeom>
          <a:noFill/>
        </p:spPr>
      </p:pic>
      <mc:AlternateContent xmlns:mc="http://schemas.openxmlformats.org/markup-compatibility/2006" xmlns:a14="http://schemas.microsoft.com/office/drawing/2010/main">
        <mc:Choice Requires="a14">
          <p:sp>
            <p:nvSpPr>
              <p:cNvPr id="4" name="TextBox 3"/>
              <p:cNvSpPr txBox="1"/>
              <p:nvPr/>
            </p:nvSpPr>
            <p:spPr>
              <a:xfrm>
                <a:off x="913426" y="1524000"/>
                <a:ext cx="6019800" cy="898964"/>
              </a:xfrm>
              <a:prstGeom prst="rect">
                <a:avLst/>
              </a:prstGeom>
              <a:noFill/>
            </p:spPr>
            <p:txBody>
              <a:bodyPr wrap="square" rtlCol="0">
                <a:spAutoFit/>
              </a:bodyPr>
              <a:lstStyle/>
              <a:p>
                <a:pPr defTabSz="914400" fontAlgn="base">
                  <a:spcBef>
                    <a:spcPct val="0"/>
                  </a:spcBef>
                  <a:spcAft>
                    <a:spcPct val="0"/>
                  </a:spcAft>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a:rPr>
                        <m:t>𝑇</m:t>
                      </m:r>
                      <m:r>
                        <a:rPr lang="en-US" sz="2800" i="1" smtClean="0">
                          <a:solidFill>
                            <a:srgbClr val="000000"/>
                          </a:solidFill>
                          <a:latin typeface="Cambria Math"/>
                        </a:rPr>
                        <m:t>=15.04℃−0.00649</m:t>
                      </m:r>
                      <m:f>
                        <m:fPr>
                          <m:ctrlPr>
                            <a:rPr lang="en-US" sz="2800" i="1" smtClean="0">
                              <a:solidFill>
                                <a:srgbClr val="000000"/>
                              </a:solidFill>
                              <a:latin typeface="Cambria Math" panose="02040503050406030204" pitchFamily="18" charset="0"/>
                            </a:rPr>
                          </m:ctrlPr>
                        </m:fPr>
                        <m:num>
                          <m:r>
                            <a:rPr lang="en-US" sz="2800" i="1">
                              <a:solidFill>
                                <a:srgbClr val="000000"/>
                              </a:solidFill>
                              <a:latin typeface="Cambria Math"/>
                              <a:ea typeface="Cambria Math"/>
                            </a:rPr>
                            <m:t>℃</m:t>
                          </m:r>
                        </m:num>
                        <m:den>
                          <m:r>
                            <a:rPr lang="en-US" sz="2800" i="1" smtClean="0">
                              <a:solidFill>
                                <a:srgbClr val="000000"/>
                              </a:solidFill>
                              <a:latin typeface="Cambria Math"/>
                            </a:rPr>
                            <m:t>𝑚</m:t>
                          </m:r>
                        </m:den>
                      </m:f>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h</m:t>
                          </m:r>
                        </m:e>
                      </m:d>
                    </m:oMath>
                  </m:oMathPara>
                </a14:m>
                <a:endParaRPr lang="en-US" sz="2800"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13426" y="1524000"/>
                <a:ext cx="6019800" cy="89896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3426" y="2286000"/>
                <a:ext cx="6283580" cy="1301125"/>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a:rPr>
                        <m:t>𝑝</m:t>
                      </m:r>
                      <m:r>
                        <a:rPr lang="en-US" sz="2800" i="1" smtClean="0">
                          <a:solidFill>
                            <a:srgbClr val="000000"/>
                          </a:solidFill>
                          <a:latin typeface="Cambria Math"/>
                        </a:rPr>
                        <m:t>=101.29 </m:t>
                      </m:r>
                      <m:r>
                        <a:rPr lang="en-US" sz="2800" i="1" smtClean="0">
                          <a:solidFill>
                            <a:srgbClr val="000000"/>
                          </a:solidFill>
                          <a:latin typeface="Cambria Math"/>
                        </a:rPr>
                        <m:t>𝑘𝑃𝑎</m:t>
                      </m:r>
                      <m:sSup>
                        <m:sSupPr>
                          <m:ctrlPr>
                            <a:rPr lang="en-US" sz="2800" i="1" smtClean="0">
                              <a:solidFill>
                                <a:srgbClr val="000000"/>
                              </a:solidFill>
                              <a:latin typeface="Cambria Math" panose="02040503050406030204" pitchFamily="18" charset="0"/>
                              <a:ea typeface="Cambria Math"/>
                            </a:rPr>
                          </m:ctrlPr>
                        </m:sSupPr>
                        <m:e>
                          <m:d>
                            <m:dPr>
                              <m:begChr m:val="["/>
                              <m:endChr m:val="]"/>
                              <m:ctrlPr>
                                <a:rPr lang="en-US" sz="2800" i="1" smtClean="0">
                                  <a:solidFill>
                                    <a:srgbClr val="000000"/>
                                  </a:solidFill>
                                  <a:latin typeface="Cambria Math" panose="02040503050406030204" pitchFamily="18" charset="0"/>
                                  <a:ea typeface="Cambria Math"/>
                                </a:rPr>
                              </m:ctrlPr>
                            </m:dPr>
                            <m:e>
                              <m:f>
                                <m:fPr>
                                  <m:ctrlPr>
                                    <a:rPr lang="en-US" sz="2800" i="1" smtClean="0">
                                      <a:solidFill>
                                        <a:srgbClr val="000000"/>
                                      </a:solidFill>
                                      <a:latin typeface="Cambria Math" panose="02040503050406030204" pitchFamily="18" charset="0"/>
                                      <a:ea typeface="Cambria Math"/>
                                    </a:rPr>
                                  </m:ctrlPr>
                                </m:fPr>
                                <m:num>
                                  <m:d>
                                    <m:dPr>
                                      <m:ctrlPr>
                                        <a:rPr lang="en-US" sz="2800" i="1" smtClean="0">
                                          <a:solidFill>
                                            <a:srgbClr val="000000"/>
                                          </a:solidFill>
                                          <a:latin typeface="Cambria Math" panose="02040503050406030204" pitchFamily="18" charset="0"/>
                                          <a:ea typeface="Cambria Math"/>
                                        </a:rPr>
                                      </m:ctrlPr>
                                    </m:dPr>
                                    <m:e>
                                      <m:r>
                                        <a:rPr lang="en-US" sz="2800" i="1" smtClean="0">
                                          <a:solidFill>
                                            <a:srgbClr val="000000"/>
                                          </a:solidFill>
                                          <a:latin typeface="Cambria Math"/>
                                          <a:ea typeface="Cambria Math"/>
                                        </a:rPr>
                                        <m:t>𝑇</m:t>
                                      </m:r>
                                      <m:r>
                                        <a:rPr lang="en-US" sz="2800" i="1" smtClean="0">
                                          <a:solidFill>
                                            <a:srgbClr val="000000"/>
                                          </a:solidFill>
                                          <a:latin typeface="Cambria Math"/>
                                          <a:ea typeface="Cambria Math"/>
                                        </a:rPr>
                                        <m:t>+273.1℃</m:t>
                                      </m:r>
                                    </m:e>
                                  </m:d>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num>
                                <m:den>
                                  <m:r>
                                    <a:rPr lang="en-US" sz="2800" i="1">
                                      <a:solidFill>
                                        <a:srgbClr val="000000"/>
                                      </a:solidFill>
                                      <a:latin typeface="Cambria Math"/>
                                      <a:ea typeface="Cambria Math"/>
                                    </a:rPr>
                                    <m:t>288.08</m:t>
                                  </m:r>
                                  <m:r>
                                    <a:rPr lang="en-US" sz="2800" i="1" smtClean="0">
                                      <a:solidFill>
                                        <a:srgbClr val="000000"/>
                                      </a:solidFill>
                                      <a:latin typeface="Cambria Math"/>
                                      <a:ea typeface="Cambria Math"/>
                                    </a:rPr>
                                    <m:t> </m:t>
                                  </m:r>
                                  <m:r>
                                    <a:rPr lang="en-US" sz="2800" i="1" smtClean="0">
                                      <a:solidFill>
                                        <a:srgbClr val="000000"/>
                                      </a:solidFill>
                                      <a:latin typeface="Cambria Math"/>
                                      <a:ea typeface="Cambria Math"/>
                                    </a:rPr>
                                    <m:t>𝐾</m:t>
                                  </m:r>
                                </m:den>
                              </m:f>
                            </m:e>
                          </m:d>
                        </m:e>
                        <m:sup>
                          <m:r>
                            <a:rPr lang="en-US" sz="2800" i="1" smtClean="0">
                              <a:solidFill>
                                <a:srgbClr val="000000"/>
                              </a:solidFill>
                              <a:latin typeface="Cambria Math"/>
                              <a:ea typeface="Cambria Math"/>
                            </a:rPr>
                            <m:t>5.256</m:t>
                          </m:r>
                        </m:sup>
                      </m:sSup>
                    </m:oMath>
                  </m:oMathPara>
                </a14:m>
                <a:endParaRPr lang="en-US" sz="2800"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3426" y="2286000"/>
                <a:ext cx="6283580" cy="130112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962400"/>
                <a:ext cx="3827073"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𝑇</m:t>
                      </m:r>
                      <m:r>
                        <a:rPr lang="en-US" sz="2800" i="1" smtClean="0">
                          <a:solidFill>
                            <a:srgbClr val="000000"/>
                          </a:solidFill>
                          <a:latin typeface="Cambria Math"/>
                        </a:rPr>
                        <m:t>=</m:t>
                      </m:r>
                      <m:r>
                        <a:rPr lang="en-US" sz="2800" i="1" smtClean="0">
                          <a:solidFill>
                            <a:srgbClr val="000000"/>
                          </a:solidFill>
                          <a:latin typeface="Cambria Math"/>
                        </a:rPr>
                        <m:t>𝑇𝑒𝑚𝑝𝑒𝑟𝑎𝑡𝑢𝑟𝑒</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ea typeface="Cambria Math"/>
                            </a:rPr>
                            <m:t>℃</m:t>
                          </m:r>
                        </m:e>
                      </m:d>
                    </m:oMath>
                  </m:oMathPara>
                </a14:m>
                <a:endParaRPr lang="en-US" sz="2800"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3962400"/>
                <a:ext cx="3827073"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4419600"/>
                <a:ext cx="2643224"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h</m:t>
                      </m:r>
                      <m:r>
                        <a:rPr lang="en-US" sz="2800" i="1" smtClean="0">
                          <a:solidFill>
                            <a:srgbClr val="000000"/>
                          </a:solidFill>
                          <a:latin typeface="Cambria Math"/>
                        </a:rPr>
                        <m:t>=</m:t>
                      </m:r>
                      <m:r>
                        <a:rPr lang="en-US" sz="2800" i="1" smtClean="0">
                          <a:solidFill>
                            <a:srgbClr val="000000"/>
                          </a:solidFill>
                          <a:latin typeface="Cambria Math"/>
                        </a:rPr>
                        <m:t>h𝑒𝑖𝑔h𝑡</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𝑚</m:t>
                          </m:r>
                        </m:e>
                      </m:d>
                    </m:oMath>
                  </m:oMathPara>
                </a14:m>
                <a:endParaRPr lang="en-US" sz="2800"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81000" y="4419600"/>
                <a:ext cx="2643224"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1000" y="4876800"/>
                <a:ext cx="3328988"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𝑝</m:t>
                      </m:r>
                      <m:r>
                        <a:rPr lang="en-US" sz="2800" i="1" smtClean="0">
                          <a:solidFill>
                            <a:srgbClr val="000000"/>
                          </a:solidFill>
                          <a:latin typeface="Cambria Math"/>
                        </a:rPr>
                        <m:t>=</m:t>
                      </m:r>
                      <m:r>
                        <a:rPr lang="en-US" sz="2800" i="1" smtClean="0">
                          <a:solidFill>
                            <a:srgbClr val="000000"/>
                          </a:solidFill>
                          <a:latin typeface="Cambria Math"/>
                        </a:rPr>
                        <m:t>𝑝𝑟𝑒𝑠𝑠𝑢𝑟𝑒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𝑘𝑃𝑎</m:t>
                          </m:r>
                        </m:e>
                      </m:d>
                    </m:oMath>
                  </m:oMathPara>
                </a14:m>
                <a:endParaRPr lang="en-US" sz="2800"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1000" y="4876800"/>
                <a:ext cx="3328988" cy="52322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70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sp>
        <p:nvSpPr>
          <p:cNvPr id="3" name="Content Placeholder 2"/>
          <p:cNvSpPr>
            <a:spLocks noGrp="1"/>
          </p:cNvSpPr>
          <p:nvPr>
            <p:ph idx="1"/>
          </p:nvPr>
        </p:nvSpPr>
        <p:spPr>
          <a:noFill/>
        </p:spPr>
        <p:txBody>
          <a:bodyPr/>
          <a:lstStyle/>
          <a:p>
            <a:r>
              <a:rPr lang="en-US" dirty="0" smtClean="0"/>
              <a:t>Air density changes based on pressure and temperature</a:t>
            </a:r>
          </a:p>
          <a:p>
            <a:r>
              <a:rPr lang="en-US" dirty="0" smtClean="0"/>
              <a:t>Generally air density lowers as it climbs to higher altitudes</a:t>
            </a:r>
          </a:p>
        </p:txBody>
      </p:sp>
      <mc:AlternateContent xmlns:mc="http://schemas.openxmlformats.org/markup-compatibility/2006" xmlns:a14="http://schemas.microsoft.com/office/drawing/2010/main">
        <mc:Choice Requires="a14">
          <p:sp>
            <p:nvSpPr>
              <p:cNvPr id="4" name="TextBox 3"/>
              <p:cNvSpPr txBox="1"/>
              <p:nvPr/>
            </p:nvSpPr>
            <p:spPr>
              <a:xfrm>
                <a:off x="304800" y="3581400"/>
                <a:ext cx="5889882" cy="1271245"/>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smtClean="0">
                          <a:solidFill>
                            <a:srgbClr val="000000"/>
                          </a:solidFill>
                          <a:latin typeface="Cambria Math"/>
                        </a:rPr>
                        <m:t>=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𝑝</m:t>
                          </m:r>
                        </m:num>
                        <m:den>
                          <m:r>
                            <a:rPr lang="en-US" sz="2800" i="1">
                              <a:solidFill>
                                <a:srgbClr val="000000"/>
                              </a:solidFill>
                              <a:latin typeface="Cambria Math"/>
                            </a:rPr>
                            <m:t>0.2869 </m:t>
                          </m:r>
                          <m:f>
                            <m:fPr>
                              <m:ctrlPr>
                                <a:rPr lang="en-US" sz="2800" i="1" smtClean="0">
                                  <a:solidFill>
                                    <a:srgbClr val="000000"/>
                                  </a:solidFill>
                                  <a:latin typeface="Cambria Math" panose="02040503050406030204" pitchFamily="18" charset="0"/>
                                </a:rPr>
                              </m:ctrlPr>
                            </m:fPr>
                            <m:num>
                              <m:r>
                                <a:rPr lang="en-US" sz="2800" i="1" smtClean="0">
                                  <a:solidFill>
                                    <a:srgbClr val="000000"/>
                                  </a:solidFill>
                                  <a:latin typeface="Cambria Math"/>
                                </a:rPr>
                                <m:t>𝐽</m:t>
                              </m:r>
                            </m:num>
                            <m:den>
                              <m:r>
                                <a:rPr lang="en-US" sz="2800" i="1" smtClean="0">
                                  <a:solidFill>
                                    <a:srgbClr val="000000"/>
                                  </a:solidFill>
                                  <a:latin typeface="Cambria Math"/>
                                </a:rPr>
                                <m:t>𝑘𝑔</m:t>
                              </m:r>
                              <m:d>
                                <m:dPr>
                                  <m:ctrlPr>
                                    <a:rPr lang="en-US" sz="2800" i="1" smtClean="0">
                                      <a:solidFill>
                                        <a:srgbClr val="000000"/>
                                      </a:solidFill>
                                      <a:latin typeface="Cambria Math" panose="02040503050406030204" pitchFamily="18" charset="0"/>
                                      <a:ea typeface="Cambria Math"/>
                                    </a:rPr>
                                  </m:ctrlPr>
                                </m:dPr>
                                <m:e>
                                  <m:r>
                                    <a:rPr lang="en-US" sz="2800" i="1" smtClean="0">
                                      <a:solidFill>
                                        <a:srgbClr val="000000"/>
                                      </a:solidFill>
                                      <a:latin typeface="Cambria Math"/>
                                      <a:ea typeface="Cambria Math"/>
                                    </a:rPr>
                                    <m:t>𝐾</m:t>
                                  </m:r>
                                </m:e>
                              </m:d>
                            </m:den>
                          </m:f>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a:solidFill>
                                    <a:srgbClr val="000000"/>
                                  </a:solidFill>
                                  <a:latin typeface="Cambria Math"/>
                                </a:rPr>
                                <m:t>𝑇</m:t>
                              </m:r>
                              <m:r>
                                <a:rPr lang="en-US" sz="2800" i="1">
                                  <a:solidFill>
                                    <a:srgbClr val="000000"/>
                                  </a:solidFill>
                                  <a:latin typeface="Cambria Math"/>
                                </a:rPr>
                                <m:t>+273.1℃</m:t>
                              </m:r>
                            </m:e>
                          </m:d>
                          <m:f>
                            <m:fPr>
                              <m:ctrlPr>
                                <a:rPr lang="en-US" sz="2800" i="1" smtClean="0">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den>
                      </m:f>
                    </m:oMath>
                  </m:oMathPara>
                </a14:m>
                <a:endParaRPr lang="en-US" sz="2800"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3581400"/>
                <a:ext cx="5889882" cy="127124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800600" y="4802497"/>
                <a:ext cx="3348930" cy="106247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smtClean="0">
                          <a:solidFill>
                            <a:srgbClr val="000000"/>
                          </a:solidFill>
                          <a:latin typeface="Cambria Math"/>
                        </a:rPr>
                        <m:t>=</m:t>
                      </m:r>
                      <m:r>
                        <a:rPr lang="en-US" sz="2800" i="1" smtClean="0">
                          <a:solidFill>
                            <a:srgbClr val="000000"/>
                          </a:solidFill>
                          <a:latin typeface="Cambria Math"/>
                        </a:rPr>
                        <m:t>𝐷𝑒𝑛𝑠𝑖𝑡𝑦</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f>
                            <m:fPr>
                              <m:ctrlPr>
                                <a:rPr lang="en-US" sz="2800" i="1" smtClean="0">
                                  <a:solidFill>
                                    <a:srgbClr val="000000"/>
                                  </a:solidFill>
                                  <a:latin typeface="Cambria Math" panose="02040503050406030204" pitchFamily="18" charset="0"/>
                                </a:rPr>
                              </m:ctrlPr>
                            </m:fPr>
                            <m:num>
                              <m:r>
                                <a:rPr lang="en-US" sz="2800" i="1" smtClean="0">
                                  <a:solidFill>
                                    <a:srgbClr val="000000"/>
                                  </a:solidFill>
                                  <a:latin typeface="Cambria Math"/>
                                </a:rPr>
                                <m:t>𝑘𝑔</m:t>
                              </m:r>
                            </m:num>
                            <m:den>
                              <m:sSup>
                                <m:sSupPr>
                                  <m:ctrlPr>
                                    <a:rPr lang="en-US" sz="2800" i="1" smtClean="0">
                                      <a:solidFill>
                                        <a:srgbClr val="000000"/>
                                      </a:solidFill>
                                      <a:latin typeface="Cambria Math" panose="02040503050406030204" pitchFamily="18" charset="0"/>
                                    </a:rPr>
                                  </m:ctrlPr>
                                </m:sSupPr>
                                <m:e>
                                  <m:r>
                                    <a:rPr lang="en-US" sz="2800" i="1" smtClean="0">
                                      <a:solidFill>
                                        <a:srgbClr val="000000"/>
                                      </a:solidFill>
                                      <a:latin typeface="Cambria Math"/>
                                    </a:rPr>
                                    <m:t>𝑚</m:t>
                                  </m:r>
                                </m:e>
                                <m:sup>
                                  <m:r>
                                    <a:rPr lang="en-US" sz="2800" i="1" smtClean="0">
                                      <a:solidFill>
                                        <a:srgbClr val="000000"/>
                                      </a:solidFill>
                                      <a:latin typeface="Cambria Math"/>
                                    </a:rPr>
                                    <m:t>3</m:t>
                                  </m:r>
                                </m:sup>
                              </m:sSup>
                            </m:den>
                          </m:f>
                        </m:e>
                      </m:d>
                    </m:oMath>
                  </m:oMathPara>
                </a14:m>
                <a:endParaRPr lang="en-US" sz="2800"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800600" y="4802497"/>
                <a:ext cx="3348930" cy="10624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3400" y="5105400"/>
                <a:ext cx="3827073"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𝑇</m:t>
                      </m:r>
                      <m:r>
                        <a:rPr lang="en-US" sz="2800" i="1" smtClean="0">
                          <a:solidFill>
                            <a:srgbClr val="000000"/>
                          </a:solidFill>
                          <a:latin typeface="Cambria Math"/>
                        </a:rPr>
                        <m:t>=</m:t>
                      </m:r>
                      <m:r>
                        <a:rPr lang="en-US" sz="2800" i="1" smtClean="0">
                          <a:solidFill>
                            <a:srgbClr val="000000"/>
                          </a:solidFill>
                          <a:latin typeface="Cambria Math"/>
                        </a:rPr>
                        <m:t>𝑇𝑒𝑚𝑝𝑒𝑟𝑎𝑡𝑢𝑟𝑒</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ea typeface="Cambria Math"/>
                            </a:rPr>
                            <m:t>℃</m:t>
                          </m:r>
                        </m:e>
                      </m:d>
                    </m:oMath>
                  </m:oMathPara>
                </a14:m>
                <a:endParaRPr lang="en-US" sz="2800"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3400" y="5105400"/>
                <a:ext cx="3827073"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3400" y="5628620"/>
                <a:ext cx="2643224"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h</m:t>
                      </m:r>
                      <m:r>
                        <a:rPr lang="en-US" sz="2800" i="1" smtClean="0">
                          <a:solidFill>
                            <a:srgbClr val="000000"/>
                          </a:solidFill>
                          <a:latin typeface="Cambria Math"/>
                        </a:rPr>
                        <m:t>=</m:t>
                      </m:r>
                      <m:r>
                        <a:rPr lang="en-US" sz="2800" i="1" smtClean="0">
                          <a:solidFill>
                            <a:srgbClr val="000000"/>
                          </a:solidFill>
                          <a:latin typeface="Cambria Math"/>
                        </a:rPr>
                        <m:t>h𝑒𝑖𝑔h𝑡</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𝑚</m:t>
                          </m:r>
                        </m:e>
                      </m:d>
                    </m:oMath>
                  </m:oMathPara>
                </a14:m>
                <a:endParaRPr lang="en-US" sz="2800"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3400" y="5628620"/>
                <a:ext cx="264322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400" y="6151840"/>
                <a:ext cx="3328988"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𝑝</m:t>
                      </m:r>
                      <m:r>
                        <a:rPr lang="en-US" sz="2800" i="1" smtClean="0">
                          <a:solidFill>
                            <a:srgbClr val="000000"/>
                          </a:solidFill>
                          <a:latin typeface="Cambria Math"/>
                        </a:rPr>
                        <m:t>=</m:t>
                      </m:r>
                      <m:r>
                        <a:rPr lang="en-US" sz="2800" i="1" smtClean="0">
                          <a:solidFill>
                            <a:srgbClr val="000000"/>
                          </a:solidFill>
                          <a:latin typeface="Cambria Math"/>
                        </a:rPr>
                        <m:t>𝑝𝑟𝑒𝑠𝑠𝑢𝑟𝑒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𝑘𝑃𝑎</m:t>
                          </m:r>
                        </m:e>
                      </m:d>
                    </m:oMath>
                  </m:oMathPara>
                </a14:m>
                <a:endParaRPr lang="en-US" sz="2800"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33400" y="6151840"/>
                <a:ext cx="3328988" cy="52322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109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Atmosphere Conditions</a:t>
            </a:r>
            <a:endParaRPr lang="en-US" dirty="0"/>
          </a:p>
        </p:txBody>
      </p:sp>
      <p:pic>
        <p:nvPicPr>
          <p:cNvPr id="5" name="Content Placeholder 4"/>
          <p:cNvPicPr>
            <a:picLocks noGrp="1" noChangeAspect="1"/>
          </p:cNvPicPr>
          <p:nvPr>
            <p:ph idx="1"/>
          </p:nvPr>
        </p:nvPicPr>
        <p:blipFill>
          <a:blip r:embed="rId3"/>
          <a:stretch>
            <a:fillRect/>
          </a:stretch>
        </p:blipFill>
        <p:spPr>
          <a:xfrm>
            <a:off x="762000" y="4038600"/>
            <a:ext cx="5889246" cy="1268078"/>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13426" y="1524000"/>
                <a:ext cx="6019800" cy="898964"/>
              </a:xfrm>
              <a:prstGeom prst="rect">
                <a:avLst/>
              </a:prstGeom>
              <a:noFill/>
            </p:spPr>
            <p:txBody>
              <a:bodyPr wrap="square" rtlCol="0">
                <a:spAutoFit/>
              </a:bodyPr>
              <a:lstStyle/>
              <a:p>
                <a:pPr defTabSz="914400" fontAlgn="base">
                  <a:spcBef>
                    <a:spcPct val="0"/>
                  </a:spcBef>
                  <a:spcAft>
                    <a:spcPct val="0"/>
                  </a:spcAft>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a:rPr>
                        <m:t>𝑇</m:t>
                      </m:r>
                      <m:r>
                        <a:rPr lang="en-US" sz="2800" i="1" smtClean="0">
                          <a:solidFill>
                            <a:srgbClr val="000000"/>
                          </a:solidFill>
                          <a:latin typeface="Cambria Math"/>
                        </a:rPr>
                        <m:t>=15.04℃−0.00649</m:t>
                      </m:r>
                      <m:f>
                        <m:fPr>
                          <m:ctrlPr>
                            <a:rPr lang="en-US" sz="2800" i="1" smtClean="0">
                              <a:solidFill>
                                <a:srgbClr val="000000"/>
                              </a:solidFill>
                              <a:latin typeface="Cambria Math" panose="02040503050406030204" pitchFamily="18" charset="0"/>
                            </a:rPr>
                          </m:ctrlPr>
                        </m:fPr>
                        <m:num>
                          <m:r>
                            <a:rPr lang="en-US" sz="2800" i="1">
                              <a:solidFill>
                                <a:srgbClr val="000000"/>
                              </a:solidFill>
                              <a:latin typeface="Cambria Math"/>
                              <a:ea typeface="Cambria Math"/>
                            </a:rPr>
                            <m:t>℃</m:t>
                          </m:r>
                        </m:num>
                        <m:den>
                          <m:r>
                            <a:rPr lang="en-US" sz="2800" i="1" smtClean="0">
                              <a:solidFill>
                                <a:srgbClr val="000000"/>
                              </a:solidFill>
                              <a:latin typeface="Cambria Math"/>
                            </a:rPr>
                            <m:t>𝑚</m:t>
                          </m:r>
                        </m:den>
                      </m:f>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h</m:t>
                          </m:r>
                        </m:e>
                      </m:d>
                    </m:oMath>
                  </m:oMathPara>
                </a14:m>
                <a:endParaRPr lang="en-US" sz="2800"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13426" y="1524000"/>
                <a:ext cx="6019800" cy="89896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3426" y="2286000"/>
                <a:ext cx="6283580" cy="1301125"/>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a:rPr>
                        <m:t>𝑝</m:t>
                      </m:r>
                      <m:r>
                        <a:rPr lang="en-US" sz="2800" i="1" smtClean="0">
                          <a:solidFill>
                            <a:srgbClr val="000000"/>
                          </a:solidFill>
                          <a:latin typeface="Cambria Math"/>
                        </a:rPr>
                        <m:t>=101.29 </m:t>
                      </m:r>
                      <m:r>
                        <a:rPr lang="en-US" sz="2800" i="1" smtClean="0">
                          <a:solidFill>
                            <a:srgbClr val="000000"/>
                          </a:solidFill>
                          <a:latin typeface="Cambria Math"/>
                        </a:rPr>
                        <m:t>𝑘𝑃𝑎</m:t>
                      </m:r>
                      <m:sSup>
                        <m:sSupPr>
                          <m:ctrlPr>
                            <a:rPr lang="en-US" sz="2800" i="1" smtClean="0">
                              <a:solidFill>
                                <a:srgbClr val="000000"/>
                              </a:solidFill>
                              <a:latin typeface="Cambria Math" panose="02040503050406030204" pitchFamily="18" charset="0"/>
                              <a:ea typeface="Cambria Math"/>
                            </a:rPr>
                          </m:ctrlPr>
                        </m:sSupPr>
                        <m:e>
                          <m:d>
                            <m:dPr>
                              <m:begChr m:val="["/>
                              <m:endChr m:val="]"/>
                              <m:ctrlPr>
                                <a:rPr lang="en-US" sz="2800" i="1" smtClean="0">
                                  <a:solidFill>
                                    <a:srgbClr val="000000"/>
                                  </a:solidFill>
                                  <a:latin typeface="Cambria Math" panose="02040503050406030204" pitchFamily="18" charset="0"/>
                                  <a:ea typeface="Cambria Math"/>
                                </a:rPr>
                              </m:ctrlPr>
                            </m:dPr>
                            <m:e>
                              <m:f>
                                <m:fPr>
                                  <m:ctrlPr>
                                    <a:rPr lang="en-US" sz="2800" i="1" smtClean="0">
                                      <a:solidFill>
                                        <a:srgbClr val="000000"/>
                                      </a:solidFill>
                                      <a:latin typeface="Cambria Math" panose="02040503050406030204" pitchFamily="18" charset="0"/>
                                      <a:ea typeface="Cambria Math"/>
                                    </a:rPr>
                                  </m:ctrlPr>
                                </m:fPr>
                                <m:num>
                                  <m:d>
                                    <m:dPr>
                                      <m:ctrlPr>
                                        <a:rPr lang="en-US" sz="2800" i="1" smtClean="0">
                                          <a:solidFill>
                                            <a:srgbClr val="000000"/>
                                          </a:solidFill>
                                          <a:latin typeface="Cambria Math" panose="02040503050406030204" pitchFamily="18" charset="0"/>
                                          <a:ea typeface="Cambria Math"/>
                                        </a:rPr>
                                      </m:ctrlPr>
                                    </m:dPr>
                                    <m:e>
                                      <m:r>
                                        <a:rPr lang="en-US" sz="2800" i="1" smtClean="0">
                                          <a:solidFill>
                                            <a:srgbClr val="000000"/>
                                          </a:solidFill>
                                          <a:latin typeface="Cambria Math"/>
                                          <a:ea typeface="Cambria Math"/>
                                        </a:rPr>
                                        <m:t>𝑇</m:t>
                                      </m:r>
                                      <m:r>
                                        <a:rPr lang="en-US" sz="2800" i="1" smtClean="0">
                                          <a:solidFill>
                                            <a:srgbClr val="000000"/>
                                          </a:solidFill>
                                          <a:latin typeface="Cambria Math"/>
                                          <a:ea typeface="Cambria Math"/>
                                        </a:rPr>
                                        <m:t>+273.1℃</m:t>
                                      </m:r>
                                    </m:e>
                                  </m:d>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num>
                                <m:den>
                                  <m:r>
                                    <a:rPr lang="en-US" sz="2800" i="1">
                                      <a:solidFill>
                                        <a:srgbClr val="000000"/>
                                      </a:solidFill>
                                      <a:latin typeface="Cambria Math"/>
                                      <a:ea typeface="Cambria Math"/>
                                    </a:rPr>
                                    <m:t>288.08</m:t>
                                  </m:r>
                                  <m:r>
                                    <a:rPr lang="en-US" sz="2800" i="1" smtClean="0">
                                      <a:solidFill>
                                        <a:srgbClr val="000000"/>
                                      </a:solidFill>
                                      <a:latin typeface="Cambria Math"/>
                                      <a:ea typeface="Cambria Math"/>
                                    </a:rPr>
                                    <m:t> </m:t>
                                  </m:r>
                                  <m:r>
                                    <a:rPr lang="en-US" sz="2800" i="1" smtClean="0">
                                      <a:solidFill>
                                        <a:srgbClr val="000000"/>
                                      </a:solidFill>
                                      <a:latin typeface="Cambria Math"/>
                                      <a:ea typeface="Cambria Math"/>
                                    </a:rPr>
                                    <m:t>𝐾</m:t>
                                  </m:r>
                                </m:den>
                              </m:f>
                            </m:e>
                          </m:d>
                        </m:e>
                        <m:sup>
                          <m:r>
                            <a:rPr lang="en-US" sz="2800" i="1" smtClean="0">
                              <a:solidFill>
                                <a:srgbClr val="000000"/>
                              </a:solidFill>
                              <a:latin typeface="Cambria Math"/>
                              <a:ea typeface="Cambria Math"/>
                            </a:rPr>
                            <m:t>5.256</m:t>
                          </m:r>
                        </m:sup>
                      </m:sSup>
                    </m:oMath>
                  </m:oMathPara>
                </a14:m>
                <a:endParaRPr lang="en-US" sz="2800"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3426" y="2286000"/>
                <a:ext cx="6283580" cy="130112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547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Equation</a:t>
            </a:r>
            <a:endParaRPr lang="en-US" dirty="0"/>
          </a:p>
        </p:txBody>
      </p:sp>
      <p:sp>
        <p:nvSpPr>
          <p:cNvPr id="3" name="Content Placeholder 2"/>
          <p:cNvSpPr>
            <a:spLocks noGrp="1"/>
          </p:cNvSpPr>
          <p:nvPr>
            <p:ph idx="1"/>
          </p:nvPr>
        </p:nvSpPr>
        <p:spPr/>
        <p:txBody>
          <a:bodyPr/>
          <a:lstStyle/>
          <a:p>
            <a:pPr>
              <a:buNone/>
            </a:pPr>
            <a:r>
              <a:rPr lang="en-US" dirty="0" smtClean="0"/>
              <a:t>Coefficient of Lift, </a:t>
            </a:r>
            <a:r>
              <a:rPr lang="en-US" dirty="0" err="1" smtClean="0"/>
              <a:t>C</a:t>
            </a:r>
            <a:r>
              <a:rPr lang="en-US" baseline="-25000" dirty="0" err="1" smtClean="0"/>
              <a:t>l</a:t>
            </a:r>
            <a:endParaRPr lang="en-US" baseline="-25000" dirty="0" smtClean="0"/>
          </a:p>
          <a:p>
            <a:pPr lvl="1"/>
            <a:r>
              <a:rPr lang="en-US" dirty="0" smtClean="0"/>
              <a:t>Determined experimentally</a:t>
            </a:r>
          </a:p>
          <a:p>
            <a:pPr lvl="1"/>
            <a:r>
              <a:rPr lang="en-US" dirty="0" smtClean="0"/>
              <a:t>Combines several factors</a:t>
            </a:r>
          </a:p>
          <a:p>
            <a:pPr lvl="2"/>
            <a:r>
              <a:rPr lang="en-US" dirty="0" smtClean="0"/>
              <a:t>Shape</a:t>
            </a:r>
          </a:p>
          <a:p>
            <a:pPr lvl="2"/>
            <a:r>
              <a:rPr lang="en-US" dirty="0" smtClean="0"/>
              <a:t>Angle of attack</a:t>
            </a:r>
          </a:p>
        </p:txBody>
      </p:sp>
      <p:grpSp>
        <p:nvGrpSpPr>
          <p:cNvPr id="21" name="Group 20"/>
          <p:cNvGrpSpPr/>
          <p:nvPr/>
        </p:nvGrpSpPr>
        <p:grpSpPr>
          <a:xfrm>
            <a:off x="5515957" y="551393"/>
            <a:ext cx="3502891" cy="2571995"/>
            <a:chOff x="5622637" y="1404833"/>
            <a:chExt cx="3502891" cy="2571995"/>
          </a:xfrm>
        </p:grpSpPr>
        <p:pic>
          <p:nvPicPr>
            <p:cNvPr id="4" name="Picture 5"/>
            <p:cNvPicPr>
              <a:picLocks noChangeAspect="1" noChangeArrowheads="1"/>
            </p:cNvPicPr>
            <p:nvPr/>
          </p:nvPicPr>
          <p:blipFill>
            <a:blip r:embed="rId3" cstate="print"/>
            <a:srcRect/>
            <a:stretch>
              <a:fillRect/>
            </a:stretch>
          </p:blipFill>
          <p:spPr bwMode="auto">
            <a:xfrm>
              <a:off x="5715000" y="2667000"/>
              <a:ext cx="3124200" cy="855637"/>
            </a:xfrm>
            <a:prstGeom prst="rect">
              <a:avLst/>
            </a:prstGeom>
            <a:noFill/>
            <a:ln w="9525">
              <a:noFill/>
              <a:miter lim="800000"/>
              <a:headEnd/>
              <a:tailEnd/>
            </a:ln>
          </p:spPr>
        </p:pic>
        <p:cxnSp>
          <p:nvCxnSpPr>
            <p:cNvPr id="16" name="Straight Arrow Connector 15"/>
            <p:cNvCxnSpPr/>
            <p:nvPr/>
          </p:nvCxnSpPr>
          <p:spPr>
            <a:xfrm rot="5400000" flipH="1" flipV="1">
              <a:off x="6496531" y="2361140"/>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9487" y="1404833"/>
              <a:ext cx="848080" cy="584775"/>
            </a:xfrm>
            <a:prstGeom prst="rect">
              <a:avLst/>
            </a:prstGeom>
            <a:noFill/>
          </p:spPr>
          <p:txBody>
            <a:bodyPr wrap="square" rtlCol="0">
              <a:spAutoFit/>
            </a:bodyPr>
            <a:lstStyle/>
            <a:p>
              <a:pPr defTabSz="914400" fontAlgn="base">
                <a:spcBef>
                  <a:spcPct val="0"/>
                </a:spcBef>
                <a:spcAft>
                  <a:spcPct val="0"/>
                </a:spcAft>
              </a:pPr>
              <a:r>
                <a:rPr lang="en-US" sz="3200" dirty="0" smtClean="0">
                  <a:solidFill>
                    <a:srgbClr val="000000"/>
                  </a:solidFill>
                </a:rPr>
                <a:t>Lift</a:t>
              </a:r>
              <a:endParaRPr lang="en-US" sz="3200" dirty="0">
                <a:solidFill>
                  <a:srgbClr val="000000"/>
                </a:solidFill>
              </a:endParaRPr>
            </a:p>
          </p:txBody>
        </p:sp>
        <p:cxnSp>
          <p:nvCxnSpPr>
            <p:cNvPr id="18" name="Straight Arrow Connector 17"/>
            <p:cNvCxnSpPr/>
            <p:nvPr/>
          </p:nvCxnSpPr>
          <p:spPr>
            <a:xfrm rot="10800000">
              <a:off x="5622637" y="3343563"/>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2010" y="3392053"/>
              <a:ext cx="3423518" cy="584775"/>
            </a:xfrm>
            <a:prstGeom prst="rect">
              <a:avLst/>
            </a:prstGeom>
            <a:noFill/>
          </p:spPr>
          <p:txBody>
            <a:bodyPr wrap="square" rtlCol="0">
              <a:spAutoFit/>
            </a:bodyPr>
            <a:lstStyle/>
            <a:p>
              <a:pPr defTabSz="914400" fontAlgn="base">
                <a:spcBef>
                  <a:spcPct val="0"/>
                </a:spcBef>
                <a:spcAft>
                  <a:spcPct val="0"/>
                </a:spcAft>
              </a:pPr>
              <a:r>
                <a:rPr lang="en-US" sz="3200" dirty="0" smtClean="0">
                  <a:solidFill>
                    <a:srgbClr val="000000"/>
                  </a:solidFill>
                </a:rPr>
                <a:t>Direction of Flight</a:t>
              </a:r>
              <a:endParaRPr lang="en-US" sz="3200" dirty="0">
                <a:solidFill>
                  <a:srgbClr val="000000"/>
                </a:solidFill>
              </a:endParaRPr>
            </a:p>
          </p:txBody>
        </p:sp>
      </p:grpSp>
      <mc:AlternateContent xmlns:mc="http://schemas.openxmlformats.org/markup-compatibility/2006" xmlns:a14="http://schemas.microsoft.com/office/drawing/2010/main">
        <mc:Choice Requires="a14">
          <p:sp>
            <p:nvSpPr>
              <p:cNvPr id="11" name="Rectangle 10"/>
              <p:cNvSpPr/>
              <p:nvPr/>
            </p:nvSpPr>
            <p:spPr>
              <a:xfrm>
                <a:off x="262508" y="3771640"/>
                <a:ext cx="2094869" cy="2715615"/>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i="1">
                              <a:solidFill>
                                <a:srgbClr val="000000"/>
                              </a:solidFill>
                              <a:latin typeface="Cambria Math"/>
                            </a:rPr>
                            <m:t>𝐶</m:t>
                          </m:r>
                        </m:e>
                        <m:sub>
                          <m:r>
                            <a:rPr lang="en-US" sz="2800" i="1" smtClean="0">
                              <a:solidFill>
                                <a:srgbClr val="000000"/>
                              </a:solidFill>
                              <a:latin typeface="Cambria Math"/>
                            </a:rPr>
                            <m:t>𝑙</m:t>
                          </m:r>
                        </m:sub>
                      </m:sSub>
                      <m:r>
                        <a:rPr lang="en-US" sz="2800" i="1">
                          <a:solidFill>
                            <a:srgbClr val="000000"/>
                          </a:solidFill>
                          <a:latin typeface="Cambria Math"/>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2</m:t>
                          </m:r>
                          <m:r>
                            <a:rPr lang="en-US" sz="2800" i="1" smtClean="0">
                              <a:solidFill>
                                <a:srgbClr val="000000"/>
                              </a:solidFill>
                              <a:latin typeface="Cambria Math"/>
                            </a:rPr>
                            <m:t>𝐿</m:t>
                          </m:r>
                        </m:num>
                        <m:den>
                          <m:r>
                            <a:rPr lang="en-US" sz="2800" i="1">
                              <a:solidFill>
                                <a:srgbClr val="000000"/>
                              </a:solidFill>
                              <a:latin typeface="Cambria Math"/>
                            </a:rPr>
                            <m:t>𝐴</m:t>
                          </m:r>
                          <m:r>
                            <a:rPr lang="en-US" sz="2800" i="1">
                              <a:solidFill>
                                <a:srgbClr val="000000"/>
                              </a:solidFill>
                              <a:latin typeface="Cambria Math"/>
                            </a:rPr>
                            <m:t>𝜌</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a:rPr>
                                <m:t>𝑣</m:t>
                              </m:r>
                            </m:e>
                            <m:sup>
                              <m:r>
                                <a:rPr lang="en-US" sz="2800" i="1">
                                  <a:solidFill>
                                    <a:srgbClr val="000000"/>
                                  </a:solidFill>
                                  <a:latin typeface="Cambria Math"/>
                                </a:rPr>
                                <m:t>2</m:t>
                              </m:r>
                            </m:sup>
                          </m:sSup>
                        </m:den>
                      </m:f>
                    </m:oMath>
                  </m:oMathPara>
                </a14:m>
                <a:endParaRPr lang="en-US" sz="2800" dirty="0" smtClean="0">
                  <a:solidFill>
                    <a:srgbClr val="000000"/>
                  </a:solidFill>
                </a:endParaRPr>
              </a:p>
              <a:p>
                <a:pPr defTabSz="914400" fontAlgn="base">
                  <a:spcBef>
                    <a:spcPct val="0"/>
                  </a:spcBef>
                  <a:spcAft>
                    <a:spcPct val="0"/>
                  </a:spcAft>
                </a:pPr>
                <a:endParaRPr lang="en-US" sz="2800" dirty="0" smtClean="0">
                  <a:solidFill>
                    <a:srgbClr val="000000"/>
                  </a:solidFill>
                </a:endParaRPr>
              </a:p>
              <a:p>
                <a:pPr defTabSz="914400" fontAlgn="base">
                  <a:spcBef>
                    <a:spcPct val="0"/>
                  </a:spcBef>
                  <a:spcAft>
                    <a:spcPct val="0"/>
                  </a:spcAft>
                </a:pPr>
                <a:endParaRPr lang="en-US" sz="2800" i="1" dirty="0" smtClean="0">
                  <a:solidFill>
                    <a:srgbClr val="000000"/>
                  </a:solidFill>
                  <a:latin typeface="Cambria Math"/>
                </a:endParaRPr>
              </a:p>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a:rPr>
                            <m:t>𝐶</m:t>
                          </m:r>
                        </m:e>
                        <m:sub>
                          <m:r>
                            <a:rPr lang="en-US" sz="2800" i="1" smtClean="0">
                              <a:solidFill>
                                <a:srgbClr val="000000"/>
                              </a:solidFill>
                              <a:latin typeface="Cambria Math"/>
                            </a:rPr>
                            <m:t>𝑙</m:t>
                          </m:r>
                        </m:sub>
                      </m:sSub>
                      <m:r>
                        <a:rPr lang="en-US" sz="2800" i="1">
                          <a:solidFill>
                            <a:srgbClr val="000000"/>
                          </a:solidFill>
                          <a:latin typeface="Cambria Math"/>
                        </a:rPr>
                        <m:t>=</m:t>
                      </m:r>
                      <m:f>
                        <m:fPr>
                          <m:ctrlPr>
                            <a:rPr lang="en-US" sz="2800" i="1">
                              <a:solidFill>
                                <a:srgbClr val="000000"/>
                              </a:solidFill>
                              <a:latin typeface="Cambria Math" panose="02040503050406030204" pitchFamily="18" charset="0"/>
                            </a:rPr>
                          </m:ctrlPr>
                        </m:fPr>
                        <m:num>
                          <m:r>
                            <a:rPr lang="en-US" sz="2800" i="1" smtClean="0">
                              <a:solidFill>
                                <a:srgbClr val="000000"/>
                              </a:solidFill>
                              <a:latin typeface="Cambria Math"/>
                            </a:rPr>
                            <m:t>𝐿</m:t>
                          </m:r>
                        </m:num>
                        <m:den>
                          <m:r>
                            <a:rPr lang="en-US" sz="2800" i="1" smtClean="0">
                              <a:solidFill>
                                <a:srgbClr val="000000"/>
                              </a:solidFill>
                              <a:latin typeface="Cambria Math"/>
                            </a:rPr>
                            <m:t>𝑞</m:t>
                          </m:r>
                          <m:r>
                            <a:rPr lang="en-US" sz="2800" i="1">
                              <a:solidFill>
                                <a:srgbClr val="000000"/>
                              </a:solidFill>
                              <a:latin typeface="Cambria Math"/>
                            </a:rPr>
                            <m:t>𝐴</m:t>
                          </m:r>
                        </m:den>
                      </m:f>
                    </m:oMath>
                  </m:oMathPara>
                </a14:m>
                <a:endParaRPr lang="en-US" sz="2800" dirty="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62508" y="3771640"/>
                <a:ext cx="2094869" cy="2715615"/>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35509" y="3202957"/>
                <a:ext cx="4195123" cy="523220"/>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i="1">
                              <a:solidFill>
                                <a:srgbClr val="000000"/>
                              </a:solidFill>
                              <a:latin typeface="Cambria Math"/>
                            </a:rPr>
                            <m:t>𝐶</m:t>
                          </m:r>
                        </m:e>
                        <m:sub>
                          <m:r>
                            <a:rPr lang="en-US" sz="2800" i="1" smtClean="0">
                              <a:solidFill>
                                <a:srgbClr val="000000"/>
                              </a:solidFill>
                              <a:latin typeface="Cambria Math"/>
                            </a:rPr>
                            <m:t>𝑙</m:t>
                          </m:r>
                        </m:sub>
                      </m:sSub>
                      <m:r>
                        <a:rPr lang="en-US" sz="2800" i="1">
                          <a:solidFill>
                            <a:srgbClr val="000000"/>
                          </a:solidFill>
                          <a:latin typeface="Cambria Math"/>
                        </a:rPr>
                        <m:t>=</m:t>
                      </m:r>
                      <m:r>
                        <a:rPr lang="en-US" sz="2800" i="1" smtClean="0">
                          <a:solidFill>
                            <a:srgbClr val="000000"/>
                          </a:solidFill>
                          <a:latin typeface="Cambria Math"/>
                        </a:rPr>
                        <m:t>𝐶𝑜𝑒𝑓𝑓𝑖𝑐𝑖𝑒𝑛𝑡</m:t>
                      </m:r>
                      <m:r>
                        <a:rPr lang="en-US" sz="2800" i="1" smtClean="0">
                          <a:solidFill>
                            <a:srgbClr val="000000"/>
                          </a:solidFill>
                          <a:latin typeface="Cambria Math"/>
                        </a:rPr>
                        <m:t> </m:t>
                      </m:r>
                      <m:r>
                        <a:rPr lang="en-US" sz="2800" i="1" smtClean="0">
                          <a:solidFill>
                            <a:srgbClr val="000000"/>
                          </a:solidFill>
                          <a:latin typeface="Cambria Math"/>
                        </a:rPr>
                        <m:t>𝑜𝑓</m:t>
                      </m:r>
                      <m:r>
                        <a:rPr lang="en-US" sz="2800" i="1" smtClean="0">
                          <a:solidFill>
                            <a:srgbClr val="000000"/>
                          </a:solidFill>
                          <a:latin typeface="Cambria Math"/>
                        </a:rPr>
                        <m:t> </m:t>
                      </m:r>
                      <m:r>
                        <a:rPr lang="en-US" sz="2800" i="1" smtClean="0">
                          <a:solidFill>
                            <a:srgbClr val="000000"/>
                          </a:solidFill>
                          <a:latin typeface="Cambria Math"/>
                        </a:rPr>
                        <m:t>𝐿𝑖𝑓𝑡</m:t>
                      </m:r>
                    </m:oMath>
                  </m:oMathPara>
                </a14:m>
                <a:endParaRPr lang="en-US" sz="2800" dirty="0">
                  <a:solidFill>
                    <a:srgbClr val="0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35509" y="3202957"/>
                <a:ext cx="4195123"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72669" y="3683017"/>
                <a:ext cx="3827394" cy="523220"/>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𝐿</m:t>
                      </m:r>
                      <m:r>
                        <a:rPr lang="en-US" sz="2800" i="1">
                          <a:solidFill>
                            <a:srgbClr val="000000"/>
                          </a:solidFill>
                          <a:latin typeface="Cambria Math"/>
                        </a:rPr>
                        <m:t>=</m:t>
                      </m:r>
                      <m:r>
                        <a:rPr lang="en-US" sz="2800" i="1" smtClean="0">
                          <a:solidFill>
                            <a:srgbClr val="000000"/>
                          </a:solidFill>
                          <a:latin typeface="Cambria Math"/>
                        </a:rPr>
                        <m:t>𝐿𝑖𝑓𝑡</m:t>
                      </m:r>
                      <m:r>
                        <a:rPr lang="en-US" sz="2800" i="1" smtClean="0">
                          <a:solidFill>
                            <a:srgbClr val="000000"/>
                          </a:solidFill>
                          <a:latin typeface="Cambria Math"/>
                        </a:rPr>
                        <m:t> (</m:t>
                      </m:r>
                      <m:r>
                        <a:rPr lang="en-US" sz="2800" i="1" smtClean="0">
                          <a:solidFill>
                            <a:srgbClr val="000000"/>
                          </a:solidFill>
                          <a:latin typeface="Cambria Math"/>
                        </a:rPr>
                        <m:t>𝑊𝑒𝑖𝑔h𝑡</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𝑁</m:t>
                          </m:r>
                        </m:e>
                      </m:d>
                    </m:oMath>
                  </m:oMathPara>
                </a14:m>
                <a:endParaRPr lang="en-US" sz="2800" dirty="0">
                  <a:solidFill>
                    <a:srgbClr val="0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172669" y="3683017"/>
                <a:ext cx="382739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30533" y="6334780"/>
                <a:ext cx="4679038" cy="523220"/>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𝑞</m:t>
                      </m:r>
                      <m:r>
                        <a:rPr lang="en-US" sz="2800" i="1">
                          <a:solidFill>
                            <a:srgbClr val="000000"/>
                          </a:solidFill>
                          <a:latin typeface="Cambria Math"/>
                        </a:rPr>
                        <m:t>=</m:t>
                      </m:r>
                      <m:r>
                        <a:rPr lang="en-US" sz="2800" i="1" smtClean="0">
                          <a:solidFill>
                            <a:srgbClr val="000000"/>
                          </a:solidFill>
                          <a:latin typeface="Cambria Math"/>
                        </a:rPr>
                        <m:t>𝐷𝑦𝑛𝑎𝑚𝑖𝑐</m:t>
                      </m:r>
                      <m:r>
                        <a:rPr lang="en-US" sz="2800" i="1" smtClean="0">
                          <a:solidFill>
                            <a:srgbClr val="000000"/>
                          </a:solidFill>
                          <a:latin typeface="Cambria Math"/>
                        </a:rPr>
                        <m:t> </m:t>
                      </m:r>
                      <m:r>
                        <a:rPr lang="en-US" sz="2800" i="1" smtClean="0">
                          <a:solidFill>
                            <a:srgbClr val="000000"/>
                          </a:solidFill>
                          <a:latin typeface="Cambria Math"/>
                        </a:rPr>
                        <m:t>𝑃𝑟𝑒𝑠𝑠𝑢𝑟𝑒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𝑃𝑎</m:t>
                          </m:r>
                        </m:e>
                      </m:d>
                    </m:oMath>
                  </m:oMathPara>
                </a14:m>
                <a:endParaRPr lang="en-US" sz="2800" dirty="0">
                  <a:solidFill>
                    <a:srgbClr val="00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130533" y="6334780"/>
                <a:ext cx="4679038"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10769" y="4086877"/>
                <a:ext cx="3586303" cy="523220"/>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𝐴</m:t>
                      </m:r>
                      <m:r>
                        <a:rPr lang="en-US" sz="2800" i="1">
                          <a:solidFill>
                            <a:srgbClr val="000000"/>
                          </a:solidFill>
                          <a:latin typeface="Cambria Math"/>
                        </a:rPr>
                        <m:t>=</m:t>
                      </m:r>
                      <m:r>
                        <a:rPr lang="en-US" sz="2800" i="1" smtClean="0">
                          <a:solidFill>
                            <a:srgbClr val="000000"/>
                          </a:solidFill>
                          <a:latin typeface="Cambria Math"/>
                        </a:rPr>
                        <m:t>𝑊𝑖𝑛𝑔</m:t>
                      </m:r>
                      <m:r>
                        <a:rPr lang="en-US" sz="2800" i="1" smtClean="0">
                          <a:solidFill>
                            <a:srgbClr val="000000"/>
                          </a:solidFill>
                          <a:latin typeface="Cambria Math"/>
                        </a:rPr>
                        <m:t> </m:t>
                      </m:r>
                      <m:r>
                        <a:rPr lang="en-US" sz="2800" i="1" smtClean="0">
                          <a:solidFill>
                            <a:srgbClr val="000000"/>
                          </a:solidFill>
                          <a:latin typeface="Cambria Math"/>
                        </a:rPr>
                        <m:t>𝐴𝑟𝑒𝑎</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a:rPr>
                                <m:t>𝑚</m:t>
                              </m:r>
                            </m:e>
                            <m:sup>
                              <m:r>
                                <a:rPr lang="en-US" sz="2800" i="1">
                                  <a:solidFill>
                                    <a:srgbClr val="000000"/>
                                  </a:solidFill>
                                  <a:latin typeface="Cambria Math"/>
                                </a:rPr>
                                <m:t>2</m:t>
                              </m:r>
                            </m:sup>
                          </m:sSup>
                        </m:e>
                      </m:d>
                    </m:oMath>
                  </m:oMathPara>
                </a14:m>
                <a:endParaRPr lang="en-US" sz="2800" dirty="0">
                  <a:solidFill>
                    <a:srgbClr val="00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210769" y="4086877"/>
                <a:ext cx="3586303"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219628" y="4546741"/>
                <a:ext cx="3242426" cy="1060483"/>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a:solidFill>
                            <a:srgbClr val="000000"/>
                          </a:solidFill>
                          <a:latin typeface="Cambria Math"/>
                        </a:rPr>
                        <m:t>=</m:t>
                      </m:r>
                      <m:r>
                        <a:rPr lang="en-US" sz="2800" i="1" smtClean="0">
                          <a:solidFill>
                            <a:srgbClr val="000000"/>
                          </a:solidFill>
                          <a:latin typeface="Cambria Math"/>
                        </a:rPr>
                        <m:t>𝐷𝑒𝑛𝑠𝑖𝑡𝑦</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𝑘𝑔</m:t>
                              </m:r>
                            </m:num>
                            <m:den>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a:rPr>
                                    <m:t>𝑚</m:t>
                                  </m:r>
                                </m:e>
                                <m:sup>
                                  <m:r>
                                    <a:rPr lang="en-US" sz="2800" i="1">
                                      <a:solidFill>
                                        <a:srgbClr val="000000"/>
                                      </a:solidFill>
                                      <a:latin typeface="Cambria Math"/>
                                    </a:rPr>
                                    <m:t>3</m:t>
                                  </m:r>
                                </m:sup>
                              </m:sSup>
                            </m:den>
                          </m:f>
                        </m:e>
                      </m:d>
                    </m:oMath>
                  </m:oMathPara>
                </a14:m>
                <a:endParaRPr lang="en-US" sz="2800" dirty="0">
                  <a:solidFill>
                    <a:srgbClr val="00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4219628" y="4546741"/>
                <a:ext cx="3242426" cy="1060483"/>
              </a:xfrm>
              <a:prstGeom prst="rect">
                <a:avLst/>
              </a:prstGeom>
              <a:blipFill rotWithShape="1">
                <a:blip r:embed="rId9" cstate="print"/>
                <a:stretch>
                  <a:fillRect/>
                </a:stretch>
              </a:blipFill>
            </p:spPr>
            <p:txBody>
              <a:bodyPr/>
              <a:lstStyle/>
              <a:p>
                <a:r>
                  <a:rPr lang="en-US">
                    <a:noFill/>
                  </a:rPr>
                  <a:t> </a:t>
                </a:r>
              </a:p>
            </p:txBody>
          </p:sp>
        </mc:Fallback>
      </mc:AlternateContent>
      <p:sp>
        <p:nvSpPr>
          <p:cNvPr id="22" name="TextBox 21"/>
          <p:cNvSpPr txBox="1"/>
          <p:nvPr/>
        </p:nvSpPr>
        <p:spPr>
          <a:xfrm>
            <a:off x="493877" y="4929772"/>
            <a:ext cx="2743059" cy="523220"/>
          </a:xfrm>
          <a:prstGeom prst="rect">
            <a:avLst/>
          </a:prstGeom>
          <a:noFill/>
        </p:spPr>
        <p:txBody>
          <a:bodyPr wrap="none" rtlCol="0">
            <a:spAutoFit/>
          </a:bodyPr>
          <a:lstStyle/>
          <a:p>
            <a:pPr defTabSz="914400" fontAlgn="base">
              <a:spcBef>
                <a:spcPct val="0"/>
              </a:spcBef>
              <a:spcAft>
                <a:spcPct val="0"/>
              </a:spcAft>
            </a:pPr>
            <a:r>
              <a:rPr lang="en-US" sz="2800" dirty="0" smtClean="0">
                <a:solidFill>
                  <a:srgbClr val="000000"/>
                </a:solidFill>
              </a:rPr>
              <a:t>Alternate format</a:t>
            </a:r>
            <a:endParaRPr lang="en-US" sz="2800" dirty="0">
              <a:solidFill>
                <a:srgbClr val="000000"/>
              </a:solidFill>
            </a:endParaRPr>
          </a:p>
        </p:txBody>
      </p:sp>
      <mc:AlternateContent xmlns:mc="http://schemas.openxmlformats.org/markup-compatibility/2006" xmlns:a14="http://schemas.microsoft.com/office/drawing/2010/main">
        <mc:Choice Requires="a14">
          <p:sp>
            <p:nvSpPr>
              <p:cNvPr id="23" name="Rectangle 22"/>
              <p:cNvSpPr/>
              <p:nvPr/>
            </p:nvSpPr>
            <p:spPr>
              <a:xfrm>
                <a:off x="4162708" y="5459310"/>
                <a:ext cx="3091552" cy="854273"/>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𝑣</m:t>
                      </m:r>
                      <m:r>
                        <a:rPr lang="en-US" sz="2800" i="1">
                          <a:solidFill>
                            <a:srgbClr val="000000"/>
                          </a:solidFill>
                          <a:latin typeface="Cambria Math"/>
                        </a:rPr>
                        <m:t>=</m:t>
                      </m:r>
                      <m:r>
                        <a:rPr lang="en-US" sz="2800" i="1" smtClean="0">
                          <a:solidFill>
                            <a:srgbClr val="000000"/>
                          </a:solidFill>
                          <a:latin typeface="Cambria Math"/>
                        </a:rPr>
                        <m:t>𝑉𝑒𝑙𝑜𝑐𝑖𝑡𝑦</m:t>
                      </m:r>
                      <m:r>
                        <a:rPr lang="en-US" sz="2800" i="1" smtClean="0">
                          <a:solidFill>
                            <a:srgbClr val="000000"/>
                          </a:solidFill>
                          <a:latin typeface="Cambria Math"/>
                        </a:rPr>
                        <m:t> </m:t>
                      </m:r>
                      <m:d>
                        <m:dPr>
                          <m:ctrlPr>
                            <a:rPr lang="en-US" sz="2800" i="1" smtClean="0">
                              <a:solidFill>
                                <a:srgbClr val="000000"/>
                              </a:solidFill>
                              <a:latin typeface="Cambria Math" panose="02040503050406030204" pitchFamily="18" charset="0"/>
                            </a:rPr>
                          </m:ctrlPr>
                        </m:dPr>
                        <m:e>
                          <m:f>
                            <m:fPr>
                              <m:ctrlPr>
                                <a:rPr lang="en-US" sz="2800" i="1">
                                  <a:solidFill>
                                    <a:srgbClr val="000000"/>
                                  </a:solidFill>
                                  <a:latin typeface="Cambria Math" panose="02040503050406030204" pitchFamily="18" charset="0"/>
                                </a:rPr>
                              </m:ctrlPr>
                            </m:fPr>
                            <m:num>
                              <m:r>
                                <a:rPr lang="en-US" sz="2800" i="1" smtClean="0">
                                  <a:solidFill>
                                    <a:srgbClr val="000000"/>
                                  </a:solidFill>
                                  <a:latin typeface="Cambria Math"/>
                                </a:rPr>
                                <m:t>𝑚</m:t>
                              </m:r>
                            </m:num>
                            <m:den>
                              <m:r>
                                <a:rPr lang="en-US" sz="2800" i="1" smtClean="0">
                                  <a:solidFill>
                                    <a:srgbClr val="000000"/>
                                  </a:solidFill>
                                  <a:latin typeface="Cambria Math"/>
                                </a:rPr>
                                <m:t>𝑠</m:t>
                              </m:r>
                            </m:den>
                          </m:f>
                        </m:e>
                      </m:d>
                    </m:oMath>
                  </m:oMathPara>
                </a14:m>
                <a:endParaRPr lang="en-US" sz="2800" dirty="0">
                  <a:solidFill>
                    <a:srgbClr val="0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4162708" y="5459310"/>
                <a:ext cx="3091552" cy="854273"/>
              </a:xfrm>
              <a:prstGeom prst="rect">
                <a:avLst/>
              </a:prstGeom>
              <a:blipFill rotWithShape="1">
                <a:blip r:embed="rId10"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83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0" grpId="0" animBg="1"/>
      <p:bldP spid="22"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Calculate Air Density</a:t>
            </a:r>
          </a:p>
          <a:p>
            <a:endParaRPr lang="en-US" dirty="0"/>
          </a:p>
          <a:p>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7" name="Rectangle 6"/>
              <p:cNvSpPr/>
              <p:nvPr/>
            </p:nvSpPr>
            <p:spPr>
              <a:xfrm>
                <a:off x="1229754" y="1798679"/>
                <a:ext cx="5732788" cy="1271245"/>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a:rPr>
                        <m:t>𝜌</m:t>
                      </m:r>
                      <m:r>
                        <a:rPr lang="en-US" sz="2800" i="1">
                          <a:solidFill>
                            <a:srgbClr val="000000"/>
                          </a:solidFill>
                          <a:latin typeface="Cambria Math"/>
                        </a:rPr>
                        <m:t>=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𝑝</m:t>
                          </m:r>
                        </m:num>
                        <m:den>
                          <m:r>
                            <a:rPr lang="en-US" sz="2800" i="1">
                              <a:solidFill>
                                <a:srgbClr val="000000"/>
                              </a:solidFill>
                              <a:latin typeface="Cambria Math"/>
                            </a:rPr>
                            <m:t>0.2869</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𝐽</m:t>
                              </m:r>
                            </m:num>
                            <m:den>
                              <m:r>
                                <a:rPr lang="en-US" sz="2800" i="1">
                                  <a:solidFill>
                                    <a:srgbClr val="000000"/>
                                  </a:solidFill>
                                  <a:latin typeface="Cambria Math"/>
                                </a:rPr>
                                <m:t>𝑘𝑔</m:t>
                              </m:r>
                              <m:d>
                                <m:dPr>
                                  <m:ctrlPr>
                                    <a:rPr lang="en-US" sz="2800" i="1">
                                      <a:solidFill>
                                        <a:srgbClr val="000000"/>
                                      </a:solidFill>
                                      <a:latin typeface="Cambria Math" panose="02040503050406030204" pitchFamily="18" charset="0"/>
                                      <a:ea typeface="Cambria Math"/>
                                    </a:rPr>
                                  </m:ctrlPr>
                                </m:dPr>
                                <m:e>
                                  <m:r>
                                    <a:rPr lang="en-US" sz="2800" i="1">
                                      <a:solidFill>
                                        <a:srgbClr val="000000"/>
                                      </a:solidFill>
                                      <a:latin typeface="Cambria Math"/>
                                      <a:ea typeface="Cambria Math"/>
                                    </a:rPr>
                                    <m:t>𝐾</m:t>
                                  </m:r>
                                </m:e>
                              </m:d>
                            </m:den>
                          </m:f>
                          <m:d>
                            <m:dPr>
                              <m:ctrlPr>
                                <a:rPr lang="en-US" sz="2800" i="1">
                                  <a:solidFill>
                                    <a:srgbClr val="000000"/>
                                  </a:solidFill>
                                  <a:latin typeface="Cambria Math" panose="02040503050406030204" pitchFamily="18" charset="0"/>
                                </a:rPr>
                              </m:ctrlPr>
                            </m:dPr>
                            <m:e>
                              <m:r>
                                <a:rPr lang="en-US" sz="2800" i="1">
                                  <a:solidFill>
                                    <a:srgbClr val="000000"/>
                                  </a:solidFill>
                                  <a:latin typeface="Cambria Math"/>
                                </a:rPr>
                                <m:t>𝑇</m:t>
                              </m:r>
                              <m:r>
                                <a:rPr lang="en-US" sz="2800" i="1">
                                  <a:solidFill>
                                    <a:srgbClr val="000000"/>
                                  </a:solidFill>
                                  <a:latin typeface="Cambria Math"/>
                                </a:rPr>
                                <m:t>+273.1℃</m:t>
                              </m:r>
                            </m:e>
                          </m:d>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den>
                      </m:f>
                    </m:oMath>
                  </m:oMathPara>
                </a14:m>
                <a:endParaRPr lang="en-US" sz="2800" dirty="0">
                  <a:solidFill>
                    <a:srgbClr val="0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229754" y="1798679"/>
                <a:ext cx="5732788" cy="127124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9927" y="3571276"/>
                <a:ext cx="6313203" cy="1351332"/>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smtClean="0">
                          <a:solidFill>
                            <a:srgbClr val="000000"/>
                          </a:solidFill>
                          <a:latin typeface="Cambria Math"/>
                        </a:rPr>
                        <m:t>=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101.29 </m:t>
                          </m:r>
                          <m:r>
                            <a:rPr lang="en-US" sz="2800" i="1">
                              <a:solidFill>
                                <a:srgbClr val="000000"/>
                              </a:solidFill>
                              <a:latin typeface="Cambria Math"/>
                            </a:rPr>
                            <m:t>𝑘𝑃𝑎</m:t>
                          </m:r>
                        </m:num>
                        <m:den>
                          <m:r>
                            <a:rPr lang="en-US" sz="2800" i="1">
                              <a:solidFill>
                                <a:srgbClr val="000000"/>
                              </a:solidFill>
                              <a:latin typeface="Cambria Math"/>
                            </a:rPr>
                            <m:t>0.2869</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𝐽</m:t>
                              </m:r>
                            </m:num>
                            <m:den>
                              <m:r>
                                <a:rPr lang="en-US" sz="2800" i="1">
                                  <a:solidFill>
                                    <a:srgbClr val="000000"/>
                                  </a:solidFill>
                                  <a:latin typeface="Cambria Math"/>
                                </a:rPr>
                                <m:t>𝑘𝑔</m:t>
                              </m:r>
                              <m:d>
                                <m:dPr>
                                  <m:ctrlPr>
                                    <a:rPr lang="en-US" sz="2800" i="1">
                                      <a:solidFill>
                                        <a:srgbClr val="000000"/>
                                      </a:solidFill>
                                      <a:latin typeface="Cambria Math" panose="02040503050406030204" pitchFamily="18" charset="0"/>
                                      <a:ea typeface="Cambria Math"/>
                                    </a:rPr>
                                  </m:ctrlPr>
                                </m:dPr>
                                <m:e>
                                  <m:r>
                                    <a:rPr lang="en-US" sz="2800" i="1">
                                      <a:solidFill>
                                        <a:srgbClr val="000000"/>
                                      </a:solidFill>
                                      <a:latin typeface="Cambria Math"/>
                                      <a:ea typeface="Cambria Math"/>
                                    </a:rPr>
                                    <m:t>𝐾</m:t>
                                  </m:r>
                                </m:e>
                              </m:d>
                            </m:den>
                          </m:f>
                          <m:d>
                            <m:dPr>
                              <m:ctrlPr>
                                <a:rPr lang="en-US" sz="2800" i="1">
                                  <a:solidFill>
                                    <a:srgbClr val="000000"/>
                                  </a:solidFill>
                                  <a:latin typeface="Cambria Math" panose="02040503050406030204" pitchFamily="18" charset="0"/>
                                </a:rPr>
                              </m:ctrlPr>
                            </m:dPr>
                            <m:e>
                              <m:r>
                                <a:rPr lang="en-US" sz="2800" i="1" smtClean="0">
                                  <a:solidFill>
                                    <a:srgbClr val="000000"/>
                                  </a:solidFill>
                                  <a:latin typeface="Cambria Math"/>
                                </a:rPr>
                                <m:t>22</m:t>
                              </m:r>
                              <m:r>
                                <a:rPr lang="en-US" sz="2800" i="1">
                                  <a:solidFill>
                                    <a:srgbClr val="000000"/>
                                  </a:solidFill>
                                  <a:latin typeface="Cambria Math"/>
                                </a:rPr>
                                <m:t> ℃+273.1</m:t>
                              </m:r>
                              <m:r>
                                <a:rPr lang="en-US" sz="2800" i="1">
                                  <a:solidFill>
                                    <a:srgbClr val="000000"/>
                                  </a:solidFill>
                                  <a:latin typeface="Cambria Math"/>
                                  <a:ea typeface="Cambria Math"/>
                                </a:rPr>
                                <m:t>℃</m:t>
                              </m:r>
                            </m:e>
                          </m:d>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ea typeface="Cambria Math"/>
                                </a:rPr>
                                <m:t>𝐾</m:t>
                              </m:r>
                            </m:num>
                            <m:den>
                              <m:r>
                                <a:rPr lang="en-US" sz="2800" i="1">
                                  <a:solidFill>
                                    <a:srgbClr val="000000"/>
                                  </a:solidFill>
                                  <a:latin typeface="Cambria Math"/>
                                  <a:ea typeface="Cambria Math"/>
                                </a:rPr>
                                <m:t>℃</m:t>
                              </m:r>
                            </m:den>
                          </m:f>
                        </m:den>
                      </m:f>
                    </m:oMath>
                  </m:oMathPara>
                </a14:m>
                <a:endParaRPr lang="en-US" sz="2800" dirty="0">
                  <a:solidFill>
                    <a:srgbClr val="00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219927" y="3571276"/>
                <a:ext cx="6313203" cy="1351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00059" y="5022435"/>
                <a:ext cx="2344040" cy="910314"/>
              </a:xfrm>
              <a:prstGeom prst="rect">
                <a:avLst/>
              </a:prstGeom>
            </p:spPr>
            <p:txBody>
              <a:bodyPr wrap="none">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𝜌</m:t>
                      </m:r>
                      <m:r>
                        <a:rPr lang="en-US" sz="2800" i="1" smtClean="0">
                          <a:solidFill>
                            <a:srgbClr val="000000"/>
                          </a:solidFill>
                          <a:latin typeface="Cambria Math"/>
                        </a:rPr>
                        <m:t>=1.196</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a:rPr>
                            <m:t>𝑘𝑔</m:t>
                          </m:r>
                        </m:num>
                        <m:den>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a:rPr>
                                <m:t>𝑚</m:t>
                              </m:r>
                            </m:e>
                            <m:sup>
                              <m:r>
                                <a:rPr lang="en-US" sz="2800" i="1">
                                  <a:solidFill>
                                    <a:srgbClr val="000000"/>
                                  </a:solidFill>
                                  <a:latin typeface="Cambria Math"/>
                                </a:rPr>
                                <m:t>3</m:t>
                              </m:r>
                            </m:sup>
                          </m:sSup>
                        </m:den>
                      </m:f>
                    </m:oMath>
                  </m:oMathPara>
                </a14:m>
                <a:endParaRPr lang="en-US" sz="2800" dirty="0">
                  <a:solidFill>
                    <a:srgbClr val="0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300059" y="5022435"/>
                <a:ext cx="2344040" cy="910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24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363795" y="1291458"/>
            <a:ext cx="3342121" cy="380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8" tIns="32144" rIns="64288" bIns="32144">
            <a:spAutoFit/>
          </a:bodyPr>
          <a:lstStyle>
            <a:lvl1pPr eaLnBrk="0" hangingPunct="0">
              <a:defRPr sz="3600">
                <a:solidFill>
                  <a:srgbClr val="000000"/>
                </a:solidFill>
                <a:latin typeface="Helvetica Light"/>
                <a:ea typeface="Helvetica Light"/>
                <a:cs typeface="Helvetica Light"/>
                <a:sym typeface="Helvetica Light"/>
              </a:defRPr>
            </a:lvl1pPr>
            <a:lvl2pPr marL="742950" indent="-285750" eaLnBrk="0" hangingPunct="0">
              <a:defRPr sz="3600">
                <a:solidFill>
                  <a:srgbClr val="000000"/>
                </a:solidFill>
                <a:latin typeface="Helvetica Light"/>
                <a:ea typeface="Helvetica Light"/>
                <a:cs typeface="Helvetica Light"/>
                <a:sym typeface="Helvetica Light"/>
              </a:defRPr>
            </a:lvl2pPr>
            <a:lvl3pPr marL="1143000" indent="-228600" eaLnBrk="0" hangingPunct="0">
              <a:defRPr sz="3600">
                <a:solidFill>
                  <a:srgbClr val="000000"/>
                </a:solidFill>
                <a:latin typeface="Helvetica Light"/>
                <a:ea typeface="Helvetica Light"/>
                <a:cs typeface="Helvetica Light"/>
                <a:sym typeface="Helvetica Light"/>
              </a:defRPr>
            </a:lvl3pPr>
            <a:lvl4pPr marL="1600200" indent="-228600" eaLnBrk="0" hangingPunct="0">
              <a:defRPr sz="3600">
                <a:solidFill>
                  <a:srgbClr val="000000"/>
                </a:solidFill>
                <a:latin typeface="Helvetica Light"/>
                <a:ea typeface="Helvetica Light"/>
                <a:cs typeface="Helvetica Light"/>
                <a:sym typeface="Helvetica Light"/>
              </a:defRPr>
            </a:lvl4pPr>
            <a:lvl5pPr marL="2057400" indent="-228600" eaLnBrk="0" hangingPunct="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ctr" defTabSz="410730" eaLnBrk="1" fontAlgn="base">
              <a:spcBef>
                <a:spcPct val="0"/>
              </a:spcBef>
              <a:spcAft>
                <a:spcPct val="0"/>
              </a:spcAft>
            </a:pPr>
            <a:r>
              <a:rPr lang="en-US" sz="8100" b="1" dirty="0" smtClean="0"/>
              <a:t>Types </a:t>
            </a:r>
          </a:p>
          <a:p>
            <a:pPr algn="ctr" defTabSz="410730" eaLnBrk="1" fontAlgn="base">
              <a:spcBef>
                <a:spcPct val="0"/>
              </a:spcBef>
              <a:spcAft>
                <a:spcPct val="0"/>
              </a:spcAft>
            </a:pPr>
            <a:r>
              <a:rPr lang="en-US" sz="8100" b="1" dirty="0" smtClean="0"/>
              <a:t>of </a:t>
            </a:r>
          </a:p>
          <a:p>
            <a:pPr algn="ctr" defTabSz="410730" eaLnBrk="1" fontAlgn="base">
              <a:spcBef>
                <a:spcPct val="0"/>
              </a:spcBef>
              <a:spcAft>
                <a:spcPct val="0"/>
              </a:spcAft>
            </a:pPr>
            <a:r>
              <a:rPr lang="en-US" sz="8100" b="1" dirty="0" smtClean="0"/>
              <a:t>Drag</a:t>
            </a:r>
            <a:endParaRPr lang="en-US" sz="8100" b="1" dirty="0"/>
          </a:p>
        </p:txBody>
      </p:sp>
      <p:pic>
        <p:nvPicPr>
          <p:cNvPr id="6146" name="Picture 2" descr="http://www.oocities.org/venkatej/aeronautical/basics/drag.gif">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21938"/>
            <a:ext cx="5323298" cy="416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72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rgbClr val="0070C0"/>
                </a:solidFill>
              </a:rPr>
              <a:t>What is thrust and how can it be generated?</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occurs when the resultant force is stable or zero?</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has the AOA have to be when airspeed is low in order to maintain straight and level flight?</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As the pilot generates more airspeed what should the pilot do to maintain straight and level flight with respect to AOA?</a:t>
            </a:r>
          </a:p>
          <a:p>
            <a:pPr marL="550245" lvl="0"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If the AOA were not coordinated (decreased) with an increase of thrust, the aircraft would </a:t>
            </a:r>
            <a:r>
              <a:rPr lang="en-US" altLang="en-US" sz="2500" b="1" dirty="0" smtClean="0">
                <a:solidFill>
                  <a:schemeClr val="bg1">
                    <a:lumMod val="85000"/>
                  </a:schemeClr>
                </a:solidFill>
              </a:rPr>
              <a:t>do what ?</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1698228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4894006" cy="4191000"/>
          </a:xfrm>
        </p:spPr>
        <p:txBody>
          <a:bodyPr anchor="t"/>
          <a:lstStyle/>
          <a:p>
            <a:r>
              <a:rPr lang="en-US" sz="2800" dirty="0">
                <a:solidFill>
                  <a:schemeClr val="tx1"/>
                </a:solidFill>
              </a:rPr>
              <a:t>The force that resists forward motion and acts against thrust. </a:t>
            </a:r>
          </a:p>
          <a:p>
            <a:r>
              <a:rPr lang="en-US" sz="2800" b="1" dirty="0" smtClean="0">
                <a:solidFill>
                  <a:srgbClr val="FF0000"/>
                </a:solidFill>
              </a:rPr>
              <a:t>Two types are:</a:t>
            </a:r>
          </a:p>
          <a:p>
            <a:pPr lvl="1"/>
            <a:r>
              <a:rPr lang="en-US" sz="2800" b="1" dirty="0" smtClean="0">
                <a:solidFill>
                  <a:srgbClr val="FF0000"/>
                </a:solidFill>
              </a:rPr>
              <a:t>Parasite Drag</a:t>
            </a:r>
          </a:p>
          <a:p>
            <a:pPr lvl="1"/>
            <a:r>
              <a:rPr lang="en-US" sz="2800" b="1" dirty="0" smtClean="0">
                <a:solidFill>
                  <a:srgbClr val="FF0000"/>
                </a:solidFill>
              </a:rPr>
              <a:t>Induced Drag</a:t>
            </a:r>
            <a:endParaRPr lang="en-US" sz="2800" b="1" dirty="0">
              <a:solidFill>
                <a:srgbClr val="FF0000"/>
              </a:solidFill>
            </a:endParaRPr>
          </a:p>
        </p:txBody>
      </p:sp>
      <p:sp>
        <p:nvSpPr>
          <p:cNvPr id="2" name="Title 1"/>
          <p:cNvSpPr>
            <a:spLocks noGrp="1"/>
          </p:cNvSpPr>
          <p:nvPr>
            <p:ph type="title"/>
          </p:nvPr>
        </p:nvSpPr>
        <p:spPr>
          <a:xfrm>
            <a:off x="892971" y="178594"/>
            <a:ext cx="7358063" cy="964406"/>
          </a:xfrm>
        </p:spPr>
        <p:txBody>
          <a:bodyPr anchor="t">
            <a:normAutofit/>
          </a:bodyPr>
          <a:lstStyle/>
          <a:p>
            <a:r>
              <a:rPr lang="en-US" b="1" dirty="0" smtClean="0"/>
              <a:t>Drag</a:t>
            </a:r>
            <a:endParaRPr lang="en-US"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41148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489" y="4279901"/>
            <a:ext cx="1749425" cy="609600"/>
          </a:xfrm>
          <a:prstGeom prst="rect">
            <a:avLst/>
          </a:prstGeom>
          <a:noFill/>
          <a:ln>
            <a:noFill/>
          </a:ln>
          <a:effectLst/>
          <a:extLst/>
        </p:spPr>
      </p:pic>
    </p:spTree>
    <p:extLst>
      <p:ext uri="{BB962C8B-B14F-4D97-AF65-F5344CB8AC3E}">
        <p14:creationId xmlns:p14="http://schemas.microsoft.com/office/powerpoint/2010/main" val="3055259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85000" lnSpcReduction="10000"/>
          </a:bodyPr>
          <a:lstStyle/>
          <a:p>
            <a:pPr lvl="1"/>
            <a:r>
              <a:rPr lang="en-US" sz="3200" b="1" dirty="0">
                <a:solidFill>
                  <a:srgbClr val="FF0000"/>
                </a:solidFill>
              </a:rPr>
              <a:t>Parasite drag is comprised of all the forces that work to slow an aircraft’s movement</a:t>
            </a:r>
            <a:r>
              <a:rPr lang="en-US" sz="3200" b="1" dirty="0" smtClean="0">
                <a:solidFill>
                  <a:srgbClr val="FF0000"/>
                </a:solidFill>
              </a:rPr>
              <a:t>.</a:t>
            </a:r>
          </a:p>
          <a:p>
            <a:pPr lvl="1"/>
            <a:r>
              <a:rPr lang="en-US" sz="3200" b="1" dirty="0">
                <a:solidFill>
                  <a:schemeClr val="tx1"/>
                </a:solidFill>
              </a:rPr>
              <a:t>D</a:t>
            </a:r>
            <a:r>
              <a:rPr lang="en-US" sz="3200" b="1" dirty="0" smtClean="0">
                <a:solidFill>
                  <a:schemeClr val="tx1"/>
                </a:solidFill>
              </a:rPr>
              <a:t>rag </a:t>
            </a:r>
            <a:r>
              <a:rPr lang="en-US" sz="3200" b="1" dirty="0">
                <a:solidFill>
                  <a:schemeClr val="tx1"/>
                </a:solidFill>
              </a:rPr>
              <a:t>that is not associated with the production of lift. </a:t>
            </a:r>
            <a:endParaRPr lang="en-US" sz="3200" b="1" dirty="0" smtClean="0">
              <a:solidFill>
                <a:schemeClr val="tx1"/>
              </a:solidFill>
            </a:endParaRPr>
          </a:p>
          <a:p>
            <a:pPr lvl="1"/>
            <a:r>
              <a:rPr lang="en-US" sz="3200" b="1" dirty="0" smtClean="0">
                <a:solidFill>
                  <a:schemeClr val="tx1"/>
                </a:solidFill>
              </a:rPr>
              <a:t>This </a:t>
            </a:r>
            <a:r>
              <a:rPr lang="en-US" sz="3200" b="1" dirty="0">
                <a:solidFill>
                  <a:schemeClr val="tx1"/>
                </a:solidFill>
              </a:rPr>
              <a:t>includes the displacement of the air by the aircraft, turbulence generated in the airstream, or a hindrance of air moving over the surface of the aircraft and airfoil. </a:t>
            </a:r>
            <a:endParaRPr lang="en-US" sz="3200" b="1" dirty="0" smtClean="0">
              <a:solidFill>
                <a:schemeClr val="tx1"/>
              </a:solidFill>
            </a:endParaRPr>
          </a:p>
          <a:p>
            <a:pPr lvl="1"/>
            <a:r>
              <a:rPr lang="en-US" sz="3200" b="1" dirty="0" smtClean="0">
                <a:solidFill>
                  <a:srgbClr val="FF0000"/>
                </a:solidFill>
              </a:rPr>
              <a:t>There </a:t>
            </a:r>
            <a:r>
              <a:rPr lang="en-US" sz="3200" b="1" dirty="0">
                <a:solidFill>
                  <a:srgbClr val="FF0000"/>
                </a:solidFill>
              </a:rPr>
              <a:t>are three types of parasite drag: form drag, interference drag, and skin friction.</a:t>
            </a:r>
          </a:p>
        </p:txBody>
      </p:sp>
      <p:sp>
        <p:nvSpPr>
          <p:cNvPr id="2" name="Title 1"/>
          <p:cNvSpPr>
            <a:spLocks noGrp="1"/>
          </p:cNvSpPr>
          <p:nvPr>
            <p:ph type="title"/>
          </p:nvPr>
        </p:nvSpPr>
        <p:spPr>
          <a:xfrm>
            <a:off x="892971" y="178594"/>
            <a:ext cx="7358063" cy="735806"/>
          </a:xfrm>
        </p:spPr>
        <p:txBody>
          <a:bodyPr/>
          <a:lstStyle/>
          <a:p>
            <a:r>
              <a:rPr lang="en-US" b="1" dirty="0" smtClean="0"/>
              <a:t>Drag</a:t>
            </a:r>
            <a:endParaRPr lang="en-US" b="1" dirty="0"/>
          </a:p>
        </p:txBody>
      </p:sp>
    </p:spTree>
    <p:extLst>
      <p:ext uri="{BB962C8B-B14F-4D97-AF65-F5344CB8AC3E}">
        <p14:creationId xmlns:p14="http://schemas.microsoft.com/office/powerpoint/2010/main" val="544279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009778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971" y="1163243"/>
            <a:ext cx="7358063" cy="4018359"/>
          </a:xfrm>
        </p:spPr>
        <p:txBody>
          <a:bodyPr anchor="t"/>
          <a:lstStyle/>
          <a:p>
            <a:pPr>
              <a:buFont typeface="Arial" pitchFamily="34" charset="0"/>
              <a:buChar char="•"/>
            </a:pPr>
            <a:r>
              <a:rPr lang="en-US" dirty="0" smtClean="0">
                <a:solidFill>
                  <a:srgbClr val="FF0000"/>
                </a:solidFill>
              </a:rPr>
              <a:t>The force that pushes or pulls a plane forward through the air. </a:t>
            </a:r>
          </a:p>
          <a:p>
            <a:pPr>
              <a:buFont typeface="Arial" pitchFamily="34" charset="0"/>
              <a:buChar char="•"/>
            </a:pPr>
            <a:r>
              <a:rPr lang="en-US" dirty="0" smtClean="0">
                <a:solidFill>
                  <a:srgbClr val="FF0000"/>
                </a:solidFill>
              </a:rPr>
              <a:t>Propellers, jet engines</a:t>
            </a:r>
            <a:r>
              <a:rPr lang="en-US" dirty="0" smtClean="0"/>
              <a:t>, tailwinds, and other outside sources – even </a:t>
            </a:r>
            <a:r>
              <a:rPr lang="en-US" dirty="0" smtClean="0">
                <a:solidFill>
                  <a:srgbClr val="FF0000"/>
                </a:solidFill>
              </a:rPr>
              <a:t>catapults</a:t>
            </a:r>
            <a:r>
              <a:rPr lang="en-US" dirty="0" smtClean="0"/>
              <a:t>! – </a:t>
            </a:r>
            <a:r>
              <a:rPr lang="en-US" dirty="0" smtClean="0">
                <a:solidFill>
                  <a:srgbClr val="FF0000"/>
                </a:solidFill>
              </a:rPr>
              <a:t>can provide needed thrust</a:t>
            </a:r>
            <a:r>
              <a:rPr lang="en-US" dirty="0" smtClean="0"/>
              <a:t>. </a:t>
            </a:r>
            <a:endParaRPr lang="en-US" dirty="0"/>
          </a:p>
        </p:txBody>
      </p:sp>
      <p:sp>
        <p:nvSpPr>
          <p:cNvPr id="2" name="Title 1"/>
          <p:cNvSpPr>
            <a:spLocks noGrp="1"/>
          </p:cNvSpPr>
          <p:nvPr>
            <p:ph type="title"/>
          </p:nvPr>
        </p:nvSpPr>
        <p:spPr>
          <a:xfrm>
            <a:off x="892971" y="178594"/>
            <a:ext cx="7358063" cy="1040606"/>
          </a:xfrm>
        </p:spPr>
        <p:txBody>
          <a:bodyPr anchor="t">
            <a:normAutofit/>
          </a:bodyPr>
          <a:lstStyle/>
          <a:p>
            <a:r>
              <a:rPr lang="en-US" b="1" dirty="0" smtClean="0"/>
              <a:t>Thrust</a:t>
            </a:r>
            <a:endParaRPr lang="en-US" b="1" dirty="0"/>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14800"/>
            <a:ext cx="4113212" cy="260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816441" y="4184076"/>
            <a:ext cx="1676400" cy="533400"/>
          </a:xfrm>
          <a:prstGeom prst="ellips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srgbClr val="FFFFFF"/>
              </a:solidFill>
            </a:endParaRPr>
          </a:p>
        </p:txBody>
      </p:sp>
    </p:spTree>
    <p:extLst>
      <p:ext uri="{BB962C8B-B14F-4D97-AF65-F5344CB8AC3E}">
        <p14:creationId xmlns:p14="http://schemas.microsoft.com/office/powerpoint/2010/main" val="4068991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thrust and how can it be generated?</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tx1"/>
                </a:solidFill>
              </a:rPr>
              <a:t>What occurs when the resultant force is stable or zero? – (Hint: when all forces are balanced)</a:t>
            </a:r>
            <a:endParaRPr lang="en-US" altLang="en-US" sz="2500" b="1" dirty="0">
              <a:solidFill>
                <a:schemeClr val="tx1"/>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has the AOA have to be when airspeed is low in order to maintain straight and level flight?</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As the pilot generates more airspeed what should the pilot do to maintain straight and level flight with respect to AOA?</a:t>
            </a:r>
          </a:p>
          <a:p>
            <a:pPr marL="550245" lvl="0"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If the AOA were not coordinated (decreased) with an increase of thrust, the aircraft would </a:t>
            </a:r>
            <a:r>
              <a:rPr lang="en-US" altLang="en-US" sz="2500" b="1" dirty="0" smtClean="0">
                <a:solidFill>
                  <a:schemeClr val="bg1">
                    <a:lumMod val="85000"/>
                  </a:schemeClr>
                </a:solidFill>
              </a:rPr>
              <a:t>do what ?</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1698228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Flight</a:t>
            </a:r>
            <a:endParaRPr lang="en-US" dirty="0"/>
          </a:p>
        </p:txBody>
      </p:sp>
      <p:sp>
        <p:nvSpPr>
          <p:cNvPr id="19" name="TextBox 18"/>
          <p:cNvSpPr txBox="1"/>
          <p:nvPr/>
        </p:nvSpPr>
        <p:spPr>
          <a:xfrm>
            <a:off x="838200" y="1066800"/>
            <a:ext cx="7696200" cy="584775"/>
          </a:xfrm>
          <a:prstGeom prst="rect">
            <a:avLst/>
          </a:prstGeom>
          <a:noFill/>
        </p:spPr>
        <p:txBody>
          <a:bodyPr wrap="square" rtlCol="0">
            <a:spAutoFit/>
          </a:bodyPr>
          <a:lstStyle/>
          <a:p>
            <a:pPr defTabSz="914400" fontAlgn="base">
              <a:spcBef>
                <a:spcPct val="0"/>
              </a:spcBef>
              <a:spcAft>
                <a:spcPct val="0"/>
              </a:spcAft>
            </a:pPr>
            <a:r>
              <a:rPr lang="en-US" sz="3200" dirty="0" smtClean="0">
                <a:solidFill>
                  <a:srgbClr val="000000"/>
                </a:solidFill>
              </a:rPr>
              <a:t>What is the </a:t>
            </a:r>
            <a:r>
              <a:rPr lang="en-US" sz="3200" dirty="0" smtClean="0">
                <a:solidFill>
                  <a:srgbClr val="C00000"/>
                </a:solidFill>
              </a:rPr>
              <a:t>resultant</a:t>
            </a:r>
            <a:r>
              <a:rPr lang="en-US" sz="3200" dirty="0" smtClean="0">
                <a:solidFill>
                  <a:srgbClr val="000000"/>
                </a:solidFill>
              </a:rPr>
              <a:t> </a:t>
            </a:r>
            <a:r>
              <a:rPr lang="en-US" sz="3200" dirty="0" smtClean="0">
                <a:solidFill>
                  <a:srgbClr val="C00000"/>
                </a:solidFill>
              </a:rPr>
              <a:t>force?</a:t>
            </a:r>
            <a:endParaRPr lang="en-US" sz="3200" dirty="0">
              <a:solidFill>
                <a:srgbClr val="000000"/>
              </a:solidFill>
            </a:endParaRPr>
          </a:p>
        </p:txBody>
      </p:sp>
      <p:sp>
        <p:nvSpPr>
          <p:cNvPr id="17" name="Right Arrow 16"/>
          <p:cNvSpPr/>
          <p:nvPr/>
        </p:nvSpPr>
        <p:spPr>
          <a:xfrm>
            <a:off x="5181600" y="2362200"/>
            <a:ext cx="2590800" cy="533400"/>
          </a:xfrm>
          <a:prstGeom prst="rightArrow">
            <a:avLst/>
          </a:prstGeom>
          <a:solidFill>
            <a:srgbClr val="00386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FFFFFF"/>
                </a:solidFill>
              </a:rPr>
              <a:t>Force 1 (465 N)</a:t>
            </a:r>
            <a:endParaRPr lang="en-US" dirty="0">
              <a:solidFill>
                <a:srgbClr val="FFFFFF"/>
              </a:solidFill>
            </a:endParaRPr>
          </a:p>
        </p:txBody>
      </p:sp>
      <p:sp>
        <p:nvSpPr>
          <p:cNvPr id="18" name="Right Arrow 17"/>
          <p:cNvSpPr/>
          <p:nvPr/>
        </p:nvSpPr>
        <p:spPr>
          <a:xfrm flipH="1">
            <a:off x="1295400" y="2362200"/>
            <a:ext cx="2590800" cy="533400"/>
          </a:xfrm>
          <a:prstGeom prst="rightArrow">
            <a:avLst/>
          </a:prstGeom>
          <a:solidFill>
            <a:srgbClr val="C00000"/>
          </a:solidFill>
          <a:ln>
            <a:solidFill>
              <a:srgbClr val="003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FFFFFF"/>
                </a:solidFill>
              </a:rPr>
              <a:t>Force 2 (465 N)</a:t>
            </a:r>
            <a:endParaRPr lang="en-US" dirty="0">
              <a:solidFill>
                <a:srgbClr val="FFFFFF"/>
              </a:solidFill>
            </a:endParaRPr>
          </a:p>
        </p:txBody>
      </p:sp>
      <p:sp>
        <p:nvSpPr>
          <p:cNvPr id="20" name="Rectangle 19"/>
          <p:cNvSpPr/>
          <p:nvPr/>
        </p:nvSpPr>
        <p:spPr>
          <a:xfrm>
            <a:off x="3886200" y="1981200"/>
            <a:ext cx="1295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11" name="TextBox 10"/>
          <p:cNvSpPr txBox="1"/>
          <p:nvPr/>
        </p:nvSpPr>
        <p:spPr>
          <a:xfrm>
            <a:off x="914400" y="3733800"/>
            <a:ext cx="3352800" cy="584775"/>
          </a:xfrm>
          <a:prstGeom prst="rect">
            <a:avLst/>
          </a:prstGeom>
          <a:noFill/>
        </p:spPr>
        <p:txBody>
          <a:bodyPr wrap="square" rtlCol="0">
            <a:spAutoFit/>
          </a:bodyPr>
          <a:lstStyle/>
          <a:p>
            <a:pPr defTabSz="914400" fontAlgn="base">
              <a:spcBef>
                <a:spcPct val="0"/>
              </a:spcBef>
              <a:spcAft>
                <a:spcPct val="0"/>
              </a:spcAft>
            </a:pPr>
            <a:r>
              <a:rPr lang="en-US" sz="3200" dirty="0" smtClean="0">
                <a:solidFill>
                  <a:srgbClr val="000000"/>
                </a:solidFill>
              </a:rPr>
              <a:t>Resultant is zero</a:t>
            </a:r>
            <a:endParaRPr lang="en-US" sz="3200" dirty="0">
              <a:solidFill>
                <a:srgbClr val="000000"/>
              </a:solidFill>
            </a:endParaRPr>
          </a:p>
        </p:txBody>
      </p:sp>
      <p:sp>
        <p:nvSpPr>
          <p:cNvPr id="12" name="TextBox 11"/>
          <p:cNvSpPr txBox="1"/>
          <p:nvPr/>
        </p:nvSpPr>
        <p:spPr>
          <a:xfrm>
            <a:off x="1181100" y="4419600"/>
            <a:ext cx="7772400" cy="1384995"/>
          </a:xfrm>
          <a:prstGeom prst="rect">
            <a:avLst/>
          </a:prstGeom>
          <a:noFill/>
        </p:spPr>
        <p:txBody>
          <a:bodyPr wrap="square" rtlCol="0">
            <a:spAutoFit/>
          </a:bodyPr>
          <a:lstStyle/>
          <a:p>
            <a:pPr defTabSz="914400" fontAlgn="base">
              <a:spcBef>
                <a:spcPct val="0"/>
              </a:spcBef>
              <a:spcAft>
                <a:spcPct val="0"/>
              </a:spcAft>
            </a:pPr>
            <a:r>
              <a:rPr lang="en-US" sz="2800" dirty="0" smtClean="0">
                <a:solidFill>
                  <a:srgbClr val="000000"/>
                </a:solidFill>
              </a:rPr>
              <a:t>When </a:t>
            </a:r>
            <a:r>
              <a:rPr lang="en-US" sz="2800" dirty="0" smtClean="0">
                <a:solidFill>
                  <a:srgbClr val="C00000"/>
                </a:solidFill>
              </a:rPr>
              <a:t>opposing</a:t>
            </a:r>
            <a:r>
              <a:rPr lang="en-US" sz="2800" dirty="0" smtClean="0">
                <a:solidFill>
                  <a:srgbClr val="000000"/>
                </a:solidFill>
              </a:rPr>
              <a:t> forces have the same </a:t>
            </a:r>
            <a:r>
              <a:rPr lang="en-US" sz="2800" dirty="0" smtClean="0">
                <a:solidFill>
                  <a:srgbClr val="C00000"/>
                </a:solidFill>
              </a:rPr>
              <a:t>magnitude</a:t>
            </a:r>
            <a:r>
              <a:rPr lang="en-US" sz="2800" dirty="0" smtClean="0">
                <a:solidFill>
                  <a:srgbClr val="000000"/>
                </a:solidFill>
              </a:rPr>
              <a:t> and opposite </a:t>
            </a:r>
            <a:r>
              <a:rPr lang="en-US" sz="2800" dirty="0" smtClean="0">
                <a:solidFill>
                  <a:srgbClr val="C00000"/>
                </a:solidFill>
              </a:rPr>
              <a:t>directions,</a:t>
            </a:r>
            <a:r>
              <a:rPr lang="en-US" sz="2800" dirty="0" smtClean="0">
                <a:solidFill>
                  <a:srgbClr val="000000"/>
                </a:solidFill>
              </a:rPr>
              <a:t> the resultant is </a:t>
            </a:r>
            <a:r>
              <a:rPr lang="en-US" sz="2800" dirty="0" smtClean="0">
                <a:solidFill>
                  <a:srgbClr val="C00000"/>
                </a:solidFill>
              </a:rPr>
              <a:t>zero</a:t>
            </a:r>
            <a:r>
              <a:rPr lang="en-US" sz="2800" dirty="0" smtClean="0">
                <a:solidFill>
                  <a:srgbClr val="000000"/>
                </a:solidFill>
              </a:rPr>
              <a:t> and the object is in </a:t>
            </a:r>
            <a:r>
              <a:rPr lang="en-US" sz="2800" dirty="0" smtClean="0">
                <a:solidFill>
                  <a:srgbClr val="C00000"/>
                </a:solidFill>
              </a:rPr>
              <a:t>static equilibrium.</a:t>
            </a:r>
            <a:endParaRPr lang="en-US" sz="2800" dirty="0">
              <a:solidFill>
                <a:srgbClr val="C00000"/>
              </a:solidFill>
            </a:endParaRPr>
          </a:p>
        </p:txBody>
      </p:sp>
    </p:spTree>
    <p:extLst>
      <p:ext uri="{BB962C8B-B14F-4D97-AF65-F5344CB8AC3E}">
        <p14:creationId xmlns:p14="http://schemas.microsoft.com/office/powerpoint/2010/main" val="3938936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thrust and how can it be generated?</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occurs when the resultant force is stable or zero?</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has the AOA have to be when airspeed is low in order to maintain straight and level flight?</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As the pilot generates more airspeed what should the pilot do to maintain straight and level flight with respect to AOA?</a:t>
            </a:r>
          </a:p>
          <a:p>
            <a:pPr marL="550245" lvl="0"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If the AOA were not coordinated (decreased) with an increase of thrust, the aircraft would </a:t>
            </a:r>
            <a:r>
              <a:rPr lang="en-US" altLang="en-US" sz="2500" b="1" dirty="0" smtClean="0">
                <a:solidFill>
                  <a:schemeClr val="bg1">
                    <a:lumMod val="85000"/>
                  </a:schemeClr>
                </a:solidFill>
              </a:rPr>
              <a:t>do what ?</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1698228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2286000"/>
          </a:xfrm>
        </p:spPr>
        <p:txBody>
          <a:bodyPr>
            <a:normAutofit fontScale="77500" lnSpcReduction="20000"/>
          </a:bodyPr>
          <a:lstStyle/>
          <a:p>
            <a:pPr lvl="1"/>
            <a:r>
              <a:rPr lang="en-US" sz="3200" b="1" dirty="0">
                <a:solidFill>
                  <a:srgbClr val="FF0000"/>
                </a:solidFill>
              </a:rPr>
              <a:t>When the airspeed is low, the AOA must be relatively high if the balance between lift and weight is to be maintained. </a:t>
            </a:r>
          </a:p>
          <a:p>
            <a:pPr lvl="1"/>
            <a:r>
              <a:rPr lang="en-US" sz="3200" b="1" dirty="0" smtClean="0">
                <a:solidFill>
                  <a:schemeClr val="bg1">
                    <a:lumMod val="85000"/>
                  </a:schemeClr>
                </a:solidFill>
              </a:rPr>
              <a:t>If </a:t>
            </a:r>
            <a:r>
              <a:rPr lang="en-US" sz="3200" b="1" dirty="0">
                <a:solidFill>
                  <a:schemeClr val="bg1">
                    <a:lumMod val="85000"/>
                  </a:schemeClr>
                </a:solidFill>
              </a:rPr>
              <a:t>thrust decreases and airspeed decreases, lift becomes less than weight and the aircraft starts to descend. </a:t>
            </a:r>
            <a:endParaRPr lang="en-US" sz="3200" b="1" dirty="0" smtClean="0">
              <a:solidFill>
                <a:schemeClr val="bg1">
                  <a:lumMod val="85000"/>
                </a:schemeClr>
              </a:solidFill>
            </a:endParaRPr>
          </a:p>
        </p:txBody>
      </p:sp>
      <p:sp>
        <p:nvSpPr>
          <p:cNvPr id="2" name="Title 1"/>
          <p:cNvSpPr>
            <a:spLocks noGrp="1"/>
          </p:cNvSpPr>
          <p:nvPr>
            <p:ph type="title"/>
          </p:nvPr>
        </p:nvSpPr>
        <p:spPr>
          <a:xfrm>
            <a:off x="892971" y="178594"/>
            <a:ext cx="7358063" cy="735806"/>
          </a:xfrm>
        </p:spPr>
        <p:txBody>
          <a:bodyPr/>
          <a:lstStyle/>
          <a:p>
            <a:r>
              <a:rPr lang="en-US" b="1" dirty="0" smtClean="0"/>
              <a:t>Thrust</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4" y="4038600"/>
            <a:ext cx="878619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034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is thrust and how can it be generated?</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85000"/>
                  </a:schemeClr>
                </a:solidFill>
              </a:rPr>
              <a:t>What occurs when the resultant force is stable or zero?</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has the AOA have to be when airspeed is low in order to maintain straight and level flight?</a:t>
            </a:r>
            <a:endParaRPr lang="en-US" altLang="en-US" sz="2500" b="1" dirty="0">
              <a:solidFill>
                <a:schemeClr val="bg1">
                  <a:lumMod val="8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tx1"/>
                </a:solidFill>
              </a:rPr>
              <a:t>As the pilot generates more airspeed what should the pilot do to maintain straight and level flight with respect to AOA?</a:t>
            </a:r>
          </a:p>
          <a:p>
            <a:pPr marL="550245" lvl="0" indent="-473233" defTabSz="914098" eaLnBrk="1">
              <a:spcBef>
                <a:spcPts val="281"/>
              </a:spcBef>
              <a:buClr>
                <a:srgbClr val="0070C0"/>
              </a:buClr>
              <a:buSzPct val="80000"/>
              <a:buFontTx/>
              <a:buAutoNum type="arabicParenR"/>
            </a:pPr>
            <a:r>
              <a:rPr lang="en-US" altLang="en-US" sz="2500" b="1" dirty="0">
                <a:solidFill>
                  <a:schemeClr val="bg1">
                    <a:lumMod val="85000"/>
                  </a:schemeClr>
                </a:solidFill>
              </a:rPr>
              <a:t>If the AOA were not coordinated (decreased) with an increase of thrust, the aircraft would </a:t>
            </a:r>
            <a:r>
              <a:rPr lang="en-US" altLang="en-US" sz="2500" b="1" dirty="0" smtClean="0">
                <a:solidFill>
                  <a:schemeClr val="bg1">
                    <a:lumMod val="85000"/>
                  </a:schemeClr>
                </a:solidFill>
              </a:rPr>
              <a:t>do what ?</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16982287"/>
      </p:ext>
    </p:extLst>
  </p:cSld>
  <p:clrMapOvr>
    <a:masterClrMapping/>
  </p:clrMapOvr>
  <p:transition spd="med"/>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8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1.xml><?xml version="1.0" encoding="utf-8"?>
<a:theme xmlns:a="http://schemas.openxmlformats.org/drawingml/2006/main" name="9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5154</TotalTime>
  <Words>2100</Words>
  <Application>Microsoft Office PowerPoint</Application>
  <PresentationFormat>On-screen Show (4:3)</PresentationFormat>
  <Paragraphs>336</Paragraphs>
  <Slides>32</Slides>
  <Notes>17</Notes>
  <HiddenSlides>0</HiddenSlides>
  <MMClips>0</MMClips>
  <ScaleCrop>false</ScaleCrop>
  <HeadingPairs>
    <vt:vector size="6" baseType="variant">
      <vt:variant>
        <vt:lpstr>Fonts Used</vt:lpstr>
      </vt:variant>
      <vt:variant>
        <vt:i4>14</vt:i4>
      </vt:variant>
      <vt:variant>
        <vt:lpstr>Theme</vt:lpstr>
      </vt:variant>
      <vt:variant>
        <vt:i4>12</vt:i4>
      </vt:variant>
      <vt:variant>
        <vt:lpstr>Slide Titles</vt:lpstr>
      </vt:variant>
      <vt:variant>
        <vt:i4>32</vt:i4>
      </vt:variant>
    </vt:vector>
  </HeadingPairs>
  <TitlesOfParts>
    <vt:vector size="58" baseType="lpstr">
      <vt:lpstr>ＭＳ Ｐゴシック</vt:lpstr>
      <vt:lpstr>Arial</vt:lpstr>
      <vt:lpstr>Calibri</vt:lpstr>
      <vt:lpstr>Cambria</vt:lpstr>
      <vt:lpstr>Cambria Math</vt:lpstr>
      <vt:lpstr>Candara</vt:lpstr>
      <vt:lpstr>Helvetica</vt:lpstr>
      <vt:lpstr>Helvetica Light</vt:lpstr>
      <vt:lpstr>Lucida Sans Unicode</vt:lpstr>
      <vt:lpstr>Noteworthy Bold</vt:lpstr>
      <vt:lpstr>Times New Roman</vt:lpstr>
      <vt:lpstr>Verdana</vt:lpstr>
      <vt:lpstr>Wingdings 2</vt:lpstr>
      <vt:lpstr>Wingdings 3</vt:lpstr>
      <vt:lpstr>1_Office Theme</vt:lpstr>
      <vt:lpstr>6_Office Theme</vt:lpstr>
      <vt:lpstr>2_Office Theme</vt:lpstr>
      <vt:lpstr>3_Office Theme</vt:lpstr>
      <vt:lpstr>CurriculumTemplate</vt:lpstr>
      <vt:lpstr>1_Custom Design</vt:lpstr>
      <vt:lpstr>3_Custom Design</vt:lpstr>
      <vt:lpstr>PowerPointTemplateAE_2009_1217_NEW NEW Template</vt:lpstr>
      <vt:lpstr>4_Custom Design</vt:lpstr>
      <vt:lpstr>8_Office Theme</vt:lpstr>
      <vt:lpstr>9_Office Theme</vt:lpstr>
      <vt:lpstr>Concourse</vt:lpstr>
      <vt:lpstr>Warm-Up – 1/30 – 10 minutes</vt:lpstr>
      <vt:lpstr>Questions / Comments</vt:lpstr>
      <vt:lpstr>Warm-Up – 1/30 – 10 minutes</vt:lpstr>
      <vt:lpstr>Thrust</vt:lpstr>
      <vt:lpstr>Warm-Up – 1/30 – 10 minutes</vt:lpstr>
      <vt:lpstr>Forces of Flight</vt:lpstr>
      <vt:lpstr>Warm-Up – 1/30 – 10 minutes</vt:lpstr>
      <vt:lpstr>Thrust</vt:lpstr>
      <vt:lpstr>Warm-Up – 1/30 – 10 minutes</vt:lpstr>
      <vt:lpstr>Thrust</vt:lpstr>
      <vt:lpstr>Warm-Up – 1/30 – 10 minutes</vt:lpstr>
      <vt:lpstr>Thrust</vt:lpstr>
      <vt:lpstr>Questions / Comments</vt:lpstr>
      <vt:lpstr>THIS DAY IN AVIATION</vt:lpstr>
      <vt:lpstr>THIS DAY IN AVIATION</vt:lpstr>
      <vt:lpstr>THIS DAY IN AVIATION</vt:lpstr>
      <vt:lpstr>Questions / Comments</vt:lpstr>
      <vt:lpstr>AVIATION ACES</vt:lpstr>
      <vt:lpstr>PowerPoint Presentation</vt:lpstr>
      <vt:lpstr>1st Quarter Requirements (31 days of Class Meetings – Mar 16)</vt:lpstr>
      <vt:lpstr>Questions / Comments</vt:lpstr>
      <vt:lpstr>PowerPoint Presentation</vt:lpstr>
      <vt:lpstr>Today’s Mission Requirements</vt:lpstr>
      <vt:lpstr>Earth’s Atmosphere Conditions</vt:lpstr>
      <vt:lpstr>Earth’s Atmosphere Conditions</vt:lpstr>
      <vt:lpstr>Earth’s Atmosphere Conditions</vt:lpstr>
      <vt:lpstr>Lift Equation</vt:lpstr>
      <vt:lpstr>Applying the Lift Equation</vt:lpstr>
      <vt:lpstr>PowerPoint Presentation</vt:lpstr>
      <vt:lpstr>Drag</vt:lpstr>
      <vt:lpstr>Drag</vt:lpstr>
      <vt:lpstr>Questions / Comments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273</cp:revision>
  <dcterms:created xsi:type="dcterms:W3CDTF">2011-08-16T23:18:18Z</dcterms:created>
  <dcterms:modified xsi:type="dcterms:W3CDTF">2018-01-29T15:52:36Z</dcterms:modified>
</cp:coreProperties>
</file>