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44" r:id="rId8"/>
    <p:sldMasterId id="2147484068" r:id="rId9"/>
    <p:sldMasterId id="2147484128" r:id="rId10"/>
    <p:sldMasterId id="2147484200" r:id="rId11"/>
  </p:sldMasterIdLst>
  <p:notesMasterIdLst>
    <p:notesMasterId r:id="rId54"/>
  </p:notesMasterIdLst>
  <p:handoutMasterIdLst>
    <p:handoutMasterId r:id="rId55"/>
  </p:handoutMasterIdLst>
  <p:sldIdLst>
    <p:sldId id="883" r:id="rId12"/>
    <p:sldId id="399" r:id="rId13"/>
    <p:sldId id="1378" r:id="rId14"/>
    <p:sldId id="1373" r:id="rId15"/>
    <p:sldId id="1379" r:id="rId16"/>
    <p:sldId id="1374" r:id="rId17"/>
    <p:sldId id="1380" r:id="rId18"/>
    <p:sldId id="1375" r:id="rId19"/>
    <p:sldId id="1381" r:id="rId20"/>
    <p:sldId id="1376" r:id="rId21"/>
    <p:sldId id="1382" r:id="rId22"/>
    <p:sldId id="1377" r:id="rId23"/>
    <p:sldId id="1052" r:id="rId24"/>
    <p:sldId id="1369" r:id="rId25"/>
    <p:sldId id="1370" r:id="rId26"/>
    <p:sldId id="1371" r:id="rId27"/>
    <p:sldId id="397" r:id="rId28"/>
    <p:sldId id="1368" r:id="rId29"/>
    <p:sldId id="353" r:id="rId30"/>
    <p:sldId id="1265" r:id="rId31"/>
    <p:sldId id="1266" r:id="rId32"/>
    <p:sldId id="1327" r:id="rId33"/>
    <p:sldId id="1328" r:id="rId34"/>
    <p:sldId id="1329" r:id="rId35"/>
    <p:sldId id="1330" r:id="rId36"/>
    <p:sldId id="1335" r:id="rId37"/>
    <p:sldId id="1333" r:id="rId38"/>
    <p:sldId id="1336" r:id="rId39"/>
    <p:sldId id="1337" r:id="rId40"/>
    <p:sldId id="1338" r:id="rId41"/>
    <p:sldId id="1339" r:id="rId42"/>
    <p:sldId id="1340" r:id="rId43"/>
    <p:sldId id="1341" r:id="rId44"/>
    <p:sldId id="1366" r:id="rId45"/>
    <p:sldId id="1342" r:id="rId46"/>
    <p:sldId id="1343" r:id="rId47"/>
    <p:sldId id="1367" r:id="rId48"/>
    <p:sldId id="1344" r:id="rId49"/>
    <p:sldId id="1345" r:id="rId50"/>
    <p:sldId id="1346" r:id="rId51"/>
    <p:sldId id="879" r:id="rId52"/>
    <p:sldId id="882" r:id="rId53"/>
  </p:sldIdLst>
  <p:sldSz cx="9144000" cy="6858000" type="screen4x3"/>
  <p:notesSz cx="6858000" cy="9144000"/>
  <p:defaultTextStyle>
    <a:defPPr>
      <a:defRPr lang="en-US"/>
    </a:defPPr>
    <a:lvl1pPr marL="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howGuides="1">
      <p:cViewPr varScale="1">
        <p:scale>
          <a:sx n="47" d="100"/>
          <a:sy n="47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715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3162" indent="0" algn="ctr">
              <a:buNone/>
              <a:defRPr/>
            </a:lvl2pPr>
            <a:lvl3pPr marL="626307" indent="0" algn="ctr">
              <a:buNone/>
              <a:defRPr/>
            </a:lvl3pPr>
            <a:lvl4pPr marL="939487" indent="0" algn="ctr">
              <a:buNone/>
              <a:defRPr/>
            </a:lvl4pPr>
            <a:lvl5pPr marL="1252678" indent="0" algn="ctr">
              <a:buNone/>
              <a:defRPr/>
            </a:lvl5pPr>
            <a:lvl6pPr marL="1565805" indent="0" algn="ctr">
              <a:buNone/>
              <a:defRPr/>
            </a:lvl6pPr>
            <a:lvl7pPr marL="1878954" indent="0" algn="ctr">
              <a:buNone/>
              <a:defRPr/>
            </a:lvl7pPr>
            <a:lvl8pPr marL="2192105" indent="0" algn="ctr">
              <a:buNone/>
              <a:defRPr/>
            </a:lvl8pPr>
            <a:lvl9pPr marL="25052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332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45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3162" indent="0">
              <a:buNone/>
              <a:defRPr sz="1300"/>
            </a:lvl2pPr>
            <a:lvl3pPr marL="626307" indent="0">
              <a:buNone/>
              <a:defRPr sz="1100"/>
            </a:lvl3pPr>
            <a:lvl4pPr marL="939487" indent="0">
              <a:buNone/>
              <a:defRPr sz="1000"/>
            </a:lvl4pPr>
            <a:lvl5pPr marL="1252678" indent="0">
              <a:buNone/>
              <a:defRPr sz="1000"/>
            </a:lvl5pPr>
            <a:lvl6pPr marL="1565805" indent="0">
              <a:buNone/>
              <a:defRPr sz="1000"/>
            </a:lvl6pPr>
            <a:lvl7pPr marL="1878954" indent="0">
              <a:buNone/>
              <a:defRPr sz="1000"/>
            </a:lvl7pPr>
            <a:lvl8pPr marL="2192105" indent="0">
              <a:buNone/>
              <a:defRPr sz="1000"/>
            </a:lvl8pPr>
            <a:lvl9pPr marL="25052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2629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718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18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212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162" indent="0">
              <a:buNone/>
              <a:defRPr sz="1400" b="1"/>
            </a:lvl2pPr>
            <a:lvl3pPr marL="626307" indent="0">
              <a:buNone/>
              <a:defRPr sz="1300" b="1"/>
            </a:lvl3pPr>
            <a:lvl4pPr marL="939487" indent="0">
              <a:buNone/>
              <a:defRPr sz="1100" b="1"/>
            </a:lvl4pPr>
            <a:lvl5pPr marL="1252678" indent="0">
              <a:buNone/>
              <a:defRPr sz="1100" b="1"/>
            </a:lvl5pPr>
            <a:lvl6pPr marL="1565805" indent="0">
              <a:buNone/>
              <a:defRPr sz="1100" b="1"/>
            </a:lvl6pPr>
            <a:lvl7pPr marL="1878954" indent="0">
              <a:buNone/>
              <a:defRPr sz="1100" b="1"/>
            </a:lvl7pPr>
            <a:lvl8pPr marL="2192105" indent="0">
              <a:buNone/>
              <a:defRPr sz="1100" b="1"/>
            </a:lvl8pPr>
            <a:lvl9pPr marL="250528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162" indent="0">
              <a:buNone/>
              <a:defRPr sz="1400" b="1"/>
            </a:lvl2pPr>
            <a:lvl3pPr marL="626307" indent="0">
              <a:buNone/>
              <a:defRPr sz="1300" b="1"/>
            </a:lvl3pPr>
            <a:lvl4pPr marL="939487" indent="0">
              <a:buNone/>
              <a:defRPr sz="1100" b="1"/>
            </a:lvl4pPr>
            <a:lvl5pPr marL="1252678" indent="0">
              <a:buNone/>
              <a:defRPr sz="1100" b="1"/>
            </a:lvl5pPr>
            <a:lvl6pPr marL="1565805" indent="0">
              <a:buNone/>
              <a:defRPr sz="1100" b="1"/>
            </a:lvl6pPr>
            <a:lvl7pPr marL="1878954" indent="0">
              <a:buNone/>
              <a:defRPr sz="1100" b="1"/>
            </a:lvl7pPr>
            <a:lvl8pPr marL="2192105" indent="0">
              <a:buNone/>
              <a:defRPr sz="1100" b="1"/>
            </a:lvl8pPr>
            <a:lvl9pPr marL="250528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77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4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1516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58" y="27398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5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13162" indent="0">
              <a:buNone/>
              <a:defRPr sz="800"/>
            </a:lvl2pPr>
            <a:lvl3pPr marL="626307" indent="0">
              <a:buNone/>
              <a:defRPr sz="700"/>
            </a:lvl3pPr>
            <a:lvl4pPr marL="939487" indent="0">
              <a:buNone/>
              <a:defRPr sz="600"/>
            </a:lvl4pPr>
            <a:lvl5pPr marL="1252678" indent="0">
              <a:buNone/>
              <a:defRPr sz="600"/>
            </a:lvl5pPr>
            <a:lvl6pPr marL="1565805" indent="0">
              <a:buNone/>
              <a:defRPr sz="600"/>
            </a:lvl6pPr>
            <a:lvl7pPr marL="1878954" indent="0">
              <a:buNone/>
              <a:defRPr sz="600"/>
            </a:lvl7pPr>
            <a:lvl8pPr marL="2192105" indent="0">
              <a:buNone/>
              <a:defRPr sz="600"/>
            </a:lvl8pPr>
            <a:lvl9pPr marL="25052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9707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14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14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13162" indent="0">
              <a:buNone/>
              <a:defRPr sz="2000"/>
            </a:lvl2pPr>
            <a:lvl3pPr marL="626307" indent="0">
              <a:buNone/>
              <a:defRPr sz="1700"/>
            </a:lvl3pPr>
            <a:lvl4pPr marL="939487" indent="0">
              <a:buNone/>
              <a:defRPr sz="1400"/>
            </a:lvl4pPr>
            <a:lvl5pPr marL="1252678" indent="0">
              <a:buNone/>
              <a:defRPr sz="1400"/>
            </a:lvl5pPr>
            <a:lvl6pPr marL="1565805" indent="0">
              <a:buNone/>
              <a:defRPr sz="1400"/>
            </a:lvl6pPr>
            <a:lvl7pPr marL="1878954" indent="0">
              <a:buNone/>
              <a:defRPr sz="1400"/>
            </a:lvl7pPr>
            <a:lvl8pPr marL="2192105" indent="0">
              <a:buNone/>
              <a:defRPr sz="1400"/>
            </a:lvl8pPr>
            <a:lvl9pPr marL="250528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14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13162" indent="0">
              <a:buNone/>
              <a:defRPr sz="800"/>
            </a:lvl2pPr>
            <a:lvl3pPr marL="626307" indent="0">
              <a:buNone/>
              <a:defRPr sz="700"/>
            </a:lvl3pPr>
            <a:lvl4pPr marL="939487" indent="0">
              <a:buNone/>
              <a:defRPr sz="600"/>
            </a:lvl4pPr>
            <a:lvl5pPr marL="1252678" indent="0">
              <a:buNone/>
              <a:defRPr sz="600"/>
            </a:lvl5pPr>
            <a:lvl6pPr marL="1565805" indent="0">
              <a:buNone/>
              <a:defRPr sz="600"/>
            </a:lvl6pPr>
            <a:lvl7pPr marL="1878954" indent="0">
              <a:buNone/>
              <a:defRPr sz="600"/>
            </a:lvl7pPr>
            <a:lvl8pPr marL="2192105" indent="0">
              <a:buNone/>
              <a:defRPr sz="600"/>
            </a:lvl8pPr>
            <a:lvl9pPr marL="25052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26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8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48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3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362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2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0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4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8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99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1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5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3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48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750" tIns="34750" rIns="34750" bIns="34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480" y="194718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750" tIns="34750" rIns="34750" bIns="34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36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4000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00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00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00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00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13162" algn="ctr" defTabSz="4000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26307" algn="ctr" defTabSz="4000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39487" algn="ctr" defTabSz="4000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52678" algn="ctr" defTabSz="4000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0887" indent="-260887" algn="l" defTabSz="4000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21924" indent="-260887" algn="l" defTabSz="4000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82936" indent="-260887" algn="l" defTabSz="4000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43857" indent="-260887" algn="l" defTabSz="4000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04817" indent="-260887" algn="l" defTabSz="4000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17994" indent="-260887" algn="l" defTabSz="4000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31159" indent="-260887" algn="l" defTabSz="4000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44301" indent="-260887" algn="l" defTabSz="4000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557459" indent="-260887" algn="l" defTabSz="4000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162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307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9487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678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5805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954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2105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5288" algn="l" defTabSz="6263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4" y="194667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7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1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24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438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249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06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438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813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187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562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7" y="194668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2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24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651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975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302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70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541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315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084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856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18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507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83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160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pu-gQg0Zvs20eM&amp;tbnid=K3oSwxOEAfQqyM:&amp;ved=0CAUQjRw&amp;url=http://avstop.com/ac/Aviation_Maintenance_Technician_Handbook_General/3-48.html&amp;ei=oQXHUp3hFdGrkQflx4HgAw&amp;bvm=bv.58187178,d.eW0&amp;psig=AFQjCNGEsxziyxbVAryITU90p3tsxUPa0w&amp;ust=1388861126457188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docid=m1yMbZPk0DdV4M&amp;tbnid=CC8B5Zt7OtipaM:&amp;ved=0CAUQjRw&amp;url=http://aamirrauf.com/2011/10/27/flying-with-flaps/&amp;ei=LAfHUoS1CNHKkAfIvYCYCQ&amp;bvm=bv.58187178,d.eW0&amp;psig=AFQjCNH50LTuu2rbT9RzdpSICaxOQldHbg&amp;ust=138886154925779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m1yMbZPk0DdV4M&amp;tbnid=CC8B5Zt7OtipaM:&amp;ved=0CAUQjRw&amp;url=http://commons.wikimedia.org/wiki/File:A_fully_extended_flap.jpg&amp;ei=OAfHUon6ApTqkAe-pIGAAg&amp;bvm=bv.58187178,d.eW0&amp;psig=AFQjCNH50LTuu2rbT9RzdpSICaxOQldHbg&amp;ust=138886154925779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GNlH7iEXdX8KXM&amp;tbnid=pn0FejNFf9vumM:&amp;ved=0CAUQjRw&amp;url=http://www.slideshare.net/junio_oliveira/flight-controls-chapter-5&amp;ei=z1TAUoylBsjIkAewv4DoAg&amp;bvm=bv.58187178,d.eW0&amp;psig=AFQjCNECxRAZOAuG9cjkLjDJoOvjGJLrcw&amp;ust=138842270896530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4cU8XSCN_r8CqM&amp;tbnid=cG3MssHxC5V3uM:&amp;ved=0CAUQjRw&amp;url=http://www.cfinotebook.net/notebook/systems/flight-controls.html&amp;ei=0wfHUqauFZLskAemqoGYBQ&amp;bvm=bv.58187178,d.eW0&amp;psig=AFQjCNG3C9Sf9hug6L6a0hIPsVZakNAiUA&amp;ust=1388861746556823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/url?sa=i&amp;rct=j&amp;q=&amp;esrc=s&amp;frm=1&amp;source=images&amp;cd=&amp;cad=rja&amp;docid=x-hGmsjAbkIm8M&amp;tbnid=SSxjLblbG36JJM:&amp;ved=0CAUQjRw&amp;url=http://trainers.hitechcreations.com/trim/trim.htm&amp;ei=RQjHUv7vN9PqkQesy4GQCQ&amp;bvm=bv.58187178,d.eW0&amp;psig=AFQjCNG3C9Sf9hug6L6a0hIPsVZakNAiUA&amp;ust=1388861746556823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UUe5pXqFaW_6CM&amp;tbnid=nJus7eCNLMf9PM:&amp;ved=0CAUQjRw&amp;url=http://www.answers.com/topic/trim-tab&amp;ei=vOTGUoz_FdLRkQeR7oGIDQ&amp;bvm=bv.58187178,d.eW0&amp;psig=AFQjCNFDqwC3-1l63I3E4rHeiBMaLSD0kA&amp;ust=1388852723770182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UUe5pXqFaW_6CM&amp;tbnid=nJus7eCNLMf9PM:&amp;ved=0CAUQjRw&amp;url=http://www.answers.com/topic/trim-tab&amp;ei=vOTGUoz_FdLRkQeR7oGIDQ&amp;bvm=bv.58187178,d.eW0&amp;psig=AFQjCNFDqwC3-1l63I3E4rHeiBMaLSD0kA&amp;ust=138885272377018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&amp;esrc=s&amp;frm=1&amp;source=images&amp;cd=&amp;cad=rja&amp;docid=MAUuI48IzKVciM&amp;tbnid=5BtTInURjB5PNM:&amp;ved=0CAUQjRw&amp;url=http://team-arrow.org/dnn/Aircraft/Cessna182RN9757H(9MTAR)/PerformanceShortfall/tabid/111/language/en-US/Default.aspx&amp;ei=KwnHUtLeNI-qkQejvoDIAg&amp;bvm=bv.58187178,d.eW0&amp;psig=AFQjCNFSTw2pz1Bk0ofcn7cZnZ20Sjccyg&amp;ust=138886208580606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MAUuI48IzKVciM&amp;tbnid=5BtTInURjB5PNM:&amp;ved=0CAUQjRw&amp;url=http://en.wikipedia.org/wiki/Trim_tab&amp;ei=JgrHUvjbOs3rkAes-oCgDQ&amp;bvm=bv.58187178,d.eW0&amp;psig=AFQjCNFSTw2pz1Bk0ofcn7cZnZ20Sjccyg&amp;ust=1388862085806060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MAUuI48IzKVciM&amp;tbnid=5BtTInURjB5PNM:&amp;ved=0CAUQjRw&amp;url=http://www.pilotfriend.com/training/flight_training/fxd_wing/trim.htm&amp;ei=bQrHUpPjNYr4kQef14Fw&amp;bvm=bv.58187178,d.eW0&amp;psig=AFQjCNFSTw2pz1Bk0ofcn7cZnZ20Sjccyg&amp;ust=1388862085806060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KSjZ8VCYisMrgM&amp;tbnid=VeG9ZjnDtjFmdM:&amp;ved=0CAUQjRw&amp;url=http://www.americanflyers.net/aviationlibrary/pilots_handbook/chapter_1.htm&amp;ei=2QrHUu7PIpTvkQeProHIBA&amp;bvm=bv.58187178,d.eW0&amp;psig=AFQjCNFSTw2pz1Bk0ofcn7cZnZ20Sjccyg&amp;ust=138886208580606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SjZ8VCYisMrgM&amp;tbnid=uMFTNz64Lnb6OM:&amp;ved=0CAUQjRw&amp;url=http://www.free-online-private-pilot-ground-school.com/Flight_controls.html&amp;ei=vAvHUpOWA9OlkQeNm4GQBA&amp;bvm=bv.58187178,d.eW0&amp;psig=AFQjCNFJtQorzD4m2pIHw8lWPsUCnqM4Yw&amp;ust=138886269740223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com/url?sa=i&amp;rct=j&amp;q=&amp;esrc=s&amp;frm=1&amp;source=images&amp;cd=&amp;cad=rja&amp;docid=8mtX10Nkn7J4aM&amp;tbnid=w2X0kNtMtEtZ8M:&amp;ved=0CAUQjRw&amp;url=http://www.flightlearnings.com/2009/09/12/secondary-flight-controls-part-six-%E2%80%93-ground-adjustable-tabs-and-adjustable-stabilizers/&amp;ei=GAzHUoTkE83PkQeU_4CgBw&amp;bvm=bv.58187178,d.eW0&amp;psig=AFQjCNFJtQorzD4m2pIHw8lWPsUCnqM4Yw&amp;ust=1388862697402234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com/url?sa=i&amp;rct=j&amp;q=&amp;esrc=s&amp;frm=1&amp;source=images&amp;cd=&amp;cad=rja&amp;docid=8mtX10Nkn7J4aM&amp;tbnid=w2X0kNtMtEtZ8M:&amp;ved=0CAUQjRw&amp;url=http://www.flightlearnings.com/2009/09/12/secondary-flight-controls-part-six-%E2%80%93-ground-adjustable-tabs-and-adjustable-stabilizers/&amp;ei=GAzHUoTkE83PkQeU_4CgBw&amp;bvm=bv.58187178,d.eW0&amp;psig=AFQjCNFJtQorzD4m2pIHw8lWPsUCnqM4Yw&amp;ust=1388862697402234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j87FuYoatAp1ZM&amp;tbnid=Vk0S6JhLUw2O4M:&amp;ved=0CAUQjRw&amp;url=http://www.chiefaircraft.com/st-sys-30.html&amp;ei=zQzHUon-BoigkQezxYCgAQ&amp;bvm=bv.58187178,d.eW0&amp;psig=AFQjCNHO8XbZwr4Y3m90IKtW-c9mTXraFg&amp;ust=1388862966630709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j87FuYoatAp1ZM&amp;tbnid=Vk0S6JhLUw2O4M:&amp;ved=0CAUQjRw&amp;url=http://www.chiefaircraft.com/st-sys-30.html&amp;ei=zQzHUon-BoigkQezxYCgAQ&amp;bvm=bv.58187178,d.eW0&amp;psig=AFQjCNHO8XbZwr4Y3m90IKtW-c9mTXraFg&amp;ust=1388862966630709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&amp;esrc=s&amp;frm=1&amp;source=images&amp;cd=&amp;cad=rja&amp;docid=ik_gjq-2rVVpIM&amp;tbnid=XRewQBwWHXPtMM:&amp;ved=0CAUQjRw&amp;url=http://palmbeachavionics.com/century-flight-systems/&amp;ei=5Q_HUs_PEY2vkAfO4YCwBg&amp;bvm=bv.58187178,d.eW0&amp;psig=AFQjCNGIAi_eyTrEFQC6YKvcsUHruVQxtg&amp;ust=1388863721303738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_aF1vzjdGq2rbM&amp;tbnid=Rf5Cdng6EHBuwM:&amp;ved=0CAUQjRw&amp;url=http://www.premieravionics.net/pages/s-tec/system65.html&amp;ei=PhDHUuTnE4iPkAep7oG4DQ&amp;bvm=bv.58187178,d.eW0&amp;psig=AFQjCNGIAi_eyTrEFQC6YKvcsUHruVQxtg&amp;ust=1388863721303738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&amp;esrc=s&amp;frm=1&amp;source=images&amp;cd=&amp;cad=rja&amp;docid=TYQPvSmLC_lhSM&amp;tbnid=69pRcHuBOoD6qM:&amp;ved=0CAUQjRw&amp;url=http://science.howstuffworks.com/transport/flight/modern/autopilot3.htm&amp;ei=ig7HUp7rKY6fkQeeroDoCA&amp;bvm=bv.58187178,d.eW0&amp;psig=AFQjCNHO8XbZwr4Y3m90IKtW-c9mTXraFg&amp;ust=138886296663070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paUOeLfNCOsV-M&amp;tbnid=5hMstx8z7Go4_M:&amp;ved=0CAUQjRw&amp;url=http://anw.inl.nl/article/eendvliegtuig&amp;ei=kf3GUp-wGIe1kQf4lICwDQ&amp;bvm=bv.58187178,d.eW0&amp;psig=AFQjCNEVljywlPH4zMQmLtF9LoJI6zYRZg&amp;ust=1388859008424364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google.com/url?sa=i&amp;rct=j&amp;q=&amp;esrc=s&amp;frm=1&amp;source=images&amp;cd=&amp;cad=rja&amp;docid=RS3JOlWC89srTM&amp;tbnid=FKjkFMim2mLjeM:&amp;ved=0CAUQjRw&amp;url=http://cfiacademy.com/wp-content/uploads/downloads/thumbnails/2012/08/&amp;ei=tRDHUpqWH8nHkAflloCgDg&amp;bvm=bv.58187178,d.eW0&amp;psig=AFQjCNH7_-vB5g56I20y-AbtF25g6S6AfQ&amp;ust=138886402655530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m/url?sa=i&amp;rct=j&amp;q=&amp;esrc=s&amp;frm=1&amp;source=images&amp;cd=&amp;cad=rja&amp;docid=RS3JOlWC89srTM&amp;tbnid=FKjkFMim2mLjeM:&amp;ved=0CAUQjRw&amp;url=http://www.airassociatesinc.com/aircraft-rental/our-aircraft/cessna-172s/cessna-172-5358y/&amp;ei=0RDHUqfPMcidkAf9nID4Aw&amp;bvm=bv.58187178,d.eW0&amp;psig=AFQjCNH7_-vB5g56I20y-AbtF25g6S6AfQ&amp;ust=1388864026555309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XDdPltupcxe6HM&amp;tbnid=M5a54L37H4EpDM:&amp;ved=0CAUQjRw&amp;url=http://www.advancetec.co.uk/saitek-pro-flight-cessna-licensed-rudder-pedals-with-toe-brake.html&amp;ei=I__GUuOqCImrkAfEhoHQDg&amp;bvm=bv.58187178,d.eW0&amp;psig=AFQjCNGKydv9y1L5rT_t9s52kRUequ_jbw&amp;ust=138885923979007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tcJLYGqrMuen7M&amp;tbnid=r1UH02Kflsld0M:&amp;ved=0CAUQjRw&amp;url=http://www.flightlearnings.com/2009/09/07/flight-controls-part-eight-%E2%80%93-rudder/&amp;ei=Vf_GUv7mGMXxkQeOmIHADQ&amp;bvm=bv.58187178,d.eW0&amp;psig=AFQjCNGKydv9y1L5rT_t9s52kRUequ_jbw&amp;ust=138885923979007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SFzqhVXC9nEAaM&amp;tbnid=1YCz5AYx13S2IM:&amp;ved=0CAUQjRw&amp;url=http://airfactsjournal.com/2012/06/tail-tale-what-was-wrong-with-v-tail-bonanza-pilots/&amp;ei=wP_GUpneFobNkQf6k4CABA&amp;bvm=bv.58187178,d.eW0&amp;psig=AFQjCNEMERIvIb94AwTlr-LBbwd9tuZuMw&amp;ust=138885967816344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SFzqhVXC9nEAaM&amp;tbnid=1YCz5AYx13S2IM:&amp;ved=0CAUQjRw&amp;url=http://www.pilotmission.com/_blog/Aircraft_Blog&amp;ei=3__GUp2wGsS2kQeVqYC4Dg&amp;bvm=bv.58187178,d.eW0&amp;psig=AFQjCNEMERIvIb94AwTlr-LBbwd9tuZuMw&amp;ust=138885967816344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Theoretically, why is the canard considered more efficient?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When a pilot pushes the left rudder pedal forward – which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what type of lift is provided to the tail and what direction does it move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V-tail design utilizes two slanted tail surfaces to perform the same functions as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___________.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are the four basic types of flaps?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This flap design not only changes the camber of the wing, it also increases the wing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area and slides </a:t>
            </a:r>
            <a:r>
              <a:rPr lang="en-US" altLang="en-US" sz="2500" b="1" dirty="0">
                <a:solidFill>
                  <a:srgbClr val="0070C0"/>
                </a:solidFill>
              </a:rPr>
              <a:t>backwards on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tracks. What is it?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959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Flaps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8610600" cy="95394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</a:t>
            </a:r>
            <a:r>
              <a:rPr lang="en-US" sz="2800" b="1" dirty="0">
                <a:solidFill>
                  <a:srgbClr val="FF0000"/>
                </a:solidFill>
              </a:rPr>
              <a:t>are four common types of flaps: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plain</a:t>
            </a:r>
            <a:r>
              <a:rPr lang="en-US" sz="2800" b="1" dirty="0">
                <a:solidFill>
                  <a:srgbClr val="FF0000"/>
                </a:solidFill>
              </a:rPr>
              <a:t>, split, slotted, and Fowler flaps.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40966" name="Picture 6" descr="http://avstop.com/ac/Aviation_Maintenance_Technician_Handbook_General/images/fig3_7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85013"/>
            <a:ext cx="5257800" cy="43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Theoretically, why is the canard considered more efficient?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Why a pilot pushes the left rudder pedal forward – which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type of lift is provided to the tail and what direction does it move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V-tail design utilizes two slanted tail surfaces to perform the same functions as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___________.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four basic types of flaps?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This flap design not only changes the camber of the wing, it also increases the wing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area and slides </a:t>
            </a:r>
            <a:r>
              <a:rPr lang="en-US" altLang="en-US" sz="2500" b="1" dirty="0">
                <a:solidFill>
                  <a:srgbClr val="0070C0"/>
                </a:solidFill>
              </a:rPr>
              <a:t>backwards on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tracks. What is it?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06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Flaps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464820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Fowler flaps are a type of slotted flap.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This </a:t>
            </a:r>
            <a:r>
              <a:rPr lang="en-US" sz="2800" b="1" dirty="0">
                <a:solidFill>
                  <a:srgbClr val="000000"/>
                </a:solidFill>
              </a:rPr>
              <a:t>flap design not only changes the camber of the wing, it also increases the wing area.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Instead </a:t>
            </a:r>
            <a:r>
              <a:rPr lang="en-US" sz="2800" b="1" dirty="0">
                <a:solidFill>
                  <a:srgbClr val="FF0000"/>
                </a:solidFill>
              </a:rPr>
              <a:t>of rotating down on a hinge, it slides backwards on tracks. </a:t>
            </a:r>
          </a:p>
        </p:txBody>
      </p:sp>
      <p:pic>
        <p:nvPicPr>
          <p:cNvPr id="17412" name="Picture 4" descr="http://aamirrauf.com/wp-content/uploads/2011/10/Screen-shot-2011-10-27-at-10.59.35-P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4191000" cy="24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upload.wikimedia.org/wikipedia/commons/8/88/A_fully_extended_fla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28548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algn="ctr" defTabSz="4000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algn="ctr" defTabSz="4000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January 16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1911 — The first photo reconnaissance flight was unable to locate troops from the air.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730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4" y="4452567"/>
            <a:ext cx="4305299" cy="19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69" y="2411015"/>
            <a:ext cx="4000585" cy="167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735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algn="ctr" defTabSz="4000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algn="ctr" defTabSz="4000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 fontScale="85000" lnSpcReduction="10000"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January 16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1957 — Five Boeing B-52B “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Stratofortresses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” of the Ninety-third Bombardment Wing, commanded by Major General Archie J. Old, Jr., commander of the United States Fifteenth Air Force, begin “Operation Power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Flite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,” the first nonstop round-the-world flight by turbojet aircraft.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740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25" y="4233184"/>
            <a:ext cx="3393085" cy="22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99" y="1607856"/>
            <a:ext cx="3278311" cy="218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116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algn="ctr" defTabSz="4000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algn="ctr" defTabSz="4000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732" y="838200"/>
            <a:ext cx="4339828" cy="4731619"/>
          </a:xfrm>
        </p:spPr>
        <p:txBody>
          <a:bodyPr lIns="86386" tIns="49543" rIns="86386" bIns="49543" anchor="t">
            <a:no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2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32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January 16</a:t>
            </a:r>
          </a:p>
          <a:p>
            <a:pPr lvl="0"/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1975 </a:t>
            </a:r>
            <a:r>
              <a:rPr lang="en-US" sz="2200" dirty="0">
                <a:latin typeface="Helvetica" pitchFamily="34" charset="0"/>
                <a:cs typeface="Helvetica" pitchFamily="34" charset="0"/>
              </a:rPr>
              <a:t>— In “Operation Streak Eagle,” the USAF sets new climb-time records with the McDonnell Douglas F-15A “Eagle” aircraft, operating from Grand Forks Air Force Base, North Dakota. </a:t>
            </a:r>
          </a:p>
          <a:p>
            <a:pPr lvl="0"/>
            <a:r>
              <a:rPr lang="en-US" sz="2200" dirty="0">
                <a:latin typeface="Helvetica" pitchFamily="34" charset="0"/>
                <a:cs typeface="Helvetica" pitchFamily="34" charset="0"/>
              </a:rPr>
              <a:t>The “Streak Eagle” reaches a height of: </a:t>
            </a:r>
          </a:p>
          <a:p>
            <a:pPr lvl="1">
              <a:spcBef>
                <a:spcPts val="422"/>
              </a:spcBef>
            </a:pPr>
            <a:r>
              <a:rPr lang="en-US" sz="2000" b="1" dirty="0">
                <a:latin typeface="Helvetica" pitchFamily="34" charset="0"/>
                <a:cs typeface="Helvetica" pitchFamily="34" charset="0"/>
              </a:rPr>
              <a:t>9,843 ft. in 27.57 sec. </a:t>
            </a:r>
          </a:p>
          <a:p>
            <a:pPr lvl="1">
              <a:spcBef>
                <a:spcPts val="422"/>
              </a:spcBef>
            </a:pPr>
            <a:r>
              <a:rPr lang="en-US" sz="2000" b="1" dirty="0">
                <a:latin typeface="Helvetica" pitchFamily="34" charset="0"/>
                <a:cs typeface="Helvetica" pitchFamily="34" charset="0"/>
              </a:rPr>
              <a:t>19,685 ft. in 39.33 sec.</a:t>
            </a:r>
          </a:p>
          <a:p>
            <a:pPr lvl="1">
              <a:spcBef>
                <a:spcPts val="422"/>
              </a:spcBef>
            </a:pPr>
            <a:r>
              <a:rPr lang="en-US" sz="2000" b="1" dirty="0">
                <a:latin typeface="Helvetica" pitchFamily="34" charset="0"/>
                <a:cs typeface="Helvetica" pitchFamily="34" charset="0"/>
              </a:rPr>
              <a:t>29,528 ft. in 48.86 sec.</a:t>
            </a:r>
          </a:p>
          <a:p>
            <a:pPr lvl="1">
              <a:spcBef>
                <a:spcPts val="422"/>
              </a:spcBef>
            </a:pPr>
            <a:r>
              <a:rPr lang="en-US" sz="2000" b="1" dirty="0">
                <a:latin typeface="Helvetica" pitchFamily="34" charset="0"/>
                <a:cs typeface="Helvetica" pitchFamily="34" charset="0"/>
              </a:rPr>
              <a:t>39,370 ft. in 59.38 sec. </a:t>
            </a:r>
          </a:p>
          <a:p>
            <a:pPr lvl="1">
              <a:spcBef>
                <a:spcPts val="422"/>
              </a:spcBef>
            </a:pPr>
            <a:r>
              <a:rPr lang="en-US" sz="2000" b="1" dirty="0">
                <a:latin typeface="Helvetica" pitchFamily="34" charset="0"/>
                <a:cs typeface="Helvetica" pitchFamily="34" charset="0"/>
              </a:rPr>
              <a:t>42,212 ft. in 1 min. 17.02 sec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732736" y="274588"/>
            <a:ext cx="3953637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751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44" y="1393031"/>
            <a:ext cx="2513156" cy="201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3000377"/>
            <a:ext cx="2632246" cy="164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91" y="4646856"/>
            <a:ext cx="2439179" cy="18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098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22261"/>
              </p:ext>
            </p:extLst>
          </p:nvPr>
        </p:nvGraphicFramePr>
        <p:xfrm>
          <a:off x="228599" y="814009"/>
          <a:ext cx="8688389" cy="6661927"/>
        </p:xfrm>
        <a:graphic>
          <a:graphicData uri="http://schemas.openxmlformats.org/drawingml/2006/table">
            <a:tbl>
              <a:tblPr firstRow="1" firstCol="1" bandRow="1"/>
              <a:tblGrid>
                <a:gridCol w="1237053"/>
                <a:gridCol w="1240352"/>
                <a:gridCol w="1242988"/>
                <a:gridCol w="1241010"/>
                <a:gridCol w="1242988"/>
                <a:gridCol w="1242988"/>
                <a:gridCol w="1241010"/>
              </a:tblGrid>
              <a:tr h="273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7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Primary Flight Controls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Ailerons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Adverse Yaw Elevators </a:t>
                      </a:r>
                      <a:r>
                        <a:rPr lang="en-US" sz="1300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Stabilators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18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Canards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Flaps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Trim Systems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Autopilot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TEST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Grades Due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2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6 Aircraft Systems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6 Aircraft Systems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6 Aircraft Systems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6 Aircraft Systems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842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8896" y="76200"/>
            <a:ext cx="3435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January 2014</a:t>
            </a:r>
            <a:endParaRPr lang="en-US" sz="4000" b="1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067895" y="3200400"/>
            <a:ext cx="1446609" cy="1691059"/>
          </a:xfrm>
          <a:prstGeom prst="ellipse">
            <a:avLst/>
          </a:prstGeom>
          <a:noFill/>
          <a:ln w="44450" algn="ctr">
            <a:solidFill>
              <a:srgbClr val="0070C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6019800" y="1033909"/>
            <a:ext cx="1752600" cy="2166491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4724400" y="2895600"/>
            <a:ext cx="2133600" cy="2676832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27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5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Flight Controls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2050" name="Picture 2" descr="https://encrypted-tbn1.gstatic.com/images?q=tbn:ANd9GcSS7d6b_mTwpkZFyPHMHHaaC_SOtlT1HuKkPYbc-0FJRA_3Xr3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0" y="1221771"/>
            <a:ext cx="3897936" cy="50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80" tIns="32087" rIns="64180" bIns="32087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35" tIns="50717" rIns="88735" bIns="50717" anchor="t"/>
          <a:lstStyle/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flight control systems a pilot uses to control the forces of flight, and the aircraft’s direction and attitude.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how the </a:t>
            </a: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flight control systems and characteristics can vary greatly depending on the type of aircraft flown.</a:t>
            </a:r>
            <a:endParaRPr lang="en-US" altLang="en-US" sz="20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basic flight control system designs.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6880" indent="0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5" y="274588"/>
            <a:ext cx="8229823" cy="1143000"/>
          </a:xfrm>
        </p:spPr>
        <p:txBody>
          <a:bodyPr lIns="88735" tIns="50717" rIns="88735" bIns="50717"/>
          <a:lstStyle/>
          <a:p>
            <a:pPr algn="l" defTabSz="91255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Trim Systems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46482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Trim </a:t>
            </a:r>
            <a:r>
              <a:rPr lang="en-US" sz="2800" b="1" dirty="0">
                <a:solidFill>
                  <a:srgbClr val="FF0000"/>
                </a:solidFill>
              </a:rPr>
              <a:t>systems are used to relieve the pilot of the need to maintain constant pressure on the flight controls</a:t>
            </a:r>
            <a:r>
              <a:rPr lang="en-US" sz="2800" b="1" dirty="0"/>
              <a:t>, and usually consist of flight deck controls and small hinged devices attached to the trailing edge of one or more of the primary flight control surfaces. </a:t>
            </a:r>
          </a:p>
        </p:txBody>
      </p:sp>
      <p:pic>
        <p:nvPicPr>
          <p:cNvPr id="18436" name="Picture 4" descr="http://www.cfinotebook.net/graphics/systems/flight-controls/Elevator-Trim-Sys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1249"/>
            <a:ext cx="44196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Trim Systems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42331"/>
            <a:ext cx="9067800" cy="1862869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Designed </a:t>
            </a:r>
            <a:r>
              <a:rPr lang="en-US" sz="2800" b="1" dirty="0">
                <a:solidFill>
                  <a:srgbClr val="FF0000"/>
                </a:solidFill>
              </a:rPr>
              <a:t>to help minimize a pilot’s workload, </a:t>
            </a:r>
            <a:r>
              <a:rPr lang="en-US" sz="2800" b="1" dirty="0"/>
              <a:t>trim systems aerodynamically assist movement and position of the flight control surface to which they are attached. </a:t>
            </a:r>
            <a:endParaRPr lang="en-US" sz="2800" b="1" dirty="0" smtClean="0"/>
          </a:p>
        </p:txBody>
      </p:sp>
      <p:pic>
        <p:nvPicPr>
          <p:cNvPr id="38914" name="Picture 2" descr="http://trainers.hitechcreations.com/trim/image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753771"/>
            <a:ext cx="67246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Trim Systems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794731"/>
            <a:ext cx="4876800" cy="3539269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Common types of trim systems include: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Trim </a:t>
            </a:r>
            <a:r>
              <a:rPr lang="en-US" sz="2800" b="1" dirty="0">
                <a:solidFill>
                  <a:srgbClr val="FF0000"/>
                </a:solidFill>
              </a:rPr>
              <a:t>tabs, balance tabs, </a:t>
            </a:r>
            <a:r>
              <a:rPr lang="en-US" sz="2800" b="1" dirty="0" err="1">
                <a:solidFill>
                  <a:srgbClr val="FF0000"/>
                </a:solidFill>
              </a:rPr>
              <a:t>antiservo</a:t>
            </a:r>
            <a:r>
              <a:rPr lang="en-US" sz="2800" b="1" dirty="0">
                <a:solidFill>
                  <a:srgbClr val="FF0000"/>
                </a:solidFill>
              </a:rPr>
              <a:t> tabs, ground adjustable tabs, and an adjustable stabilizer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s://encrypted-tbn0.gstatic.com/images?q=tbn:ANd9GcRkb8FhzGK09l4l_jB2hfdhXVZoC5tkFr9TxR_rYV4bO727fqn6b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239176" cy="30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Rkb8FhzGK09l4l_jB2hfdhXVZoC5tkFr9TxR_rYV4bO727fqn6b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49085"/>
            <a:ext cx="3352800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Trim Tabs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4648200" cy="483193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most common installation on small aircraft is a single trim tab attached to the trailing edge of the elevator.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Most </a:t>
            </a:r>
            <a:r>
              <a:rPr lang="en-US" sz="2800" b="1" dirty="0"/>
              <a:t>trim tabs are manually operated by a small, vertically mounted control wheel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36866" name="Picture 2" descr="http://team-arrow.org/portals/0/TeamArrow/images/9M_TAR/TrimTabWhee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2507226" cy="334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Trim Tabs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525780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normal trim procedure is to continue trimming until the aircraft is balanced </a:t>
            </a:r>
            <a:r>
              <a:rPr lang="en-US" sz="2800" b="1" dirty="0"/>
              <a:t>and the nose-heavy condition is no longer apparent. </a:t>
            </a:r>
            <a:endParaRPr lang="en-US" sz="2800" b="1" dirty="0" smtClean="0"/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Pilots </a:t>
            </a:r>
            <a:r>
              <a:rPr lang="en-US" sz="2800" b="1" dirty="0">
                <a:solidFill>
                  <a:srgbClr val="FF0000"/>
                </a:solidFill>
              </a:rPr>
              <a:t>normally establish the desired power, pitch attitude, and configuration first, and then trim the aircraft to relieve control pressures that may exist for that flight condition. </a:t>
            </a:r>
          </a:p>
        </p:txBody>
      </p:sp>
      <p:pic>
        <p:nvPicPr>
          <p:cNvPr id="31746" name="Picture 2" descr="http://upload.wikimedia.org/wikipedia/commons/thumb/1/10/Cessna-172-trim-control.jpg/220px-Cessna-172-trim-contr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6" y="1828800"/>
            <a:ext cx="34329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Trim Tabs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50292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If </a:t>
            </a:r>
            <a:r>
              <a:rPr lang="en-US" sz="2800" b="1" dirty="0">
                <a:solidFill>
                  <a:srgbClr val="FF0000"/>
                </a:solidFill>
              </a:rPr>
              <a:t>the trim tab is set to the full nose-up position, the tab moves to its full down position.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air flowing </a:t>
            </a:r>
            <a:r>
              <a:rPr lang="en-US" sz="2800" b="1" dirty="0" smtClean="0">
                <a:solidFill>
                  <a:srgbClr val="FF0000"/>
                </a:solidFill>
              </a:rPr>
              <a:t>hits </a:t>
            </a:r>
            <a:r>
              <a:rPr lang="en-US" sz="2800" b="1" dirty="0">
                <a:solidFill>
                  <a:srgbClr val="FF0000"/>
                </a:solidFill>
              </a:rPr>
              <a:t>the tab and forces the trailing edge of the elevator </a:t>
            </a:r>
            <a:r>
              <a:rPr lang="en-US" sz="2800" b="1" dirty="0" smtClean="0">
                <a:solidFill>
                  <a:srgbClr val="FF0000"/>
                </a:solidFill>
              </a:rPr>
              <a:t>up.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causes the tail of the airplane to move down, and the nose to move up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116894"/>
            <a:ext cx="3186112" cy="38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Trim Tabs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04" y="1600200"/>
            <a:ext cx="8763000" cy="1812982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Any </a:t>
            </a:r>
            <a:r>
              <a:rPr lang="en-US" sz="2800" b="1" dirty="0">
                <a:solidFill>
                  <a:srgbClr val="FF0000"/>
                </a:solidFill>
              </a:rPr>
              <a:t>time power, pitch attitude, or configuration is changed, expect that </a:t>
            </a:r>
            <a:r>
              <a:rPr lang="en-US" sz="2800" b="1" dirty="0" err="1">
                <a:solidFill>
                  <a:srgbClr val="FF0000"/>
                </a:solidFill>
              </a:rPr>
              <a:t>retrimming</a:t>
            </a:r>
            <a:r>
              <a:rPr lang="en-US" sz="2800" b="1" dirty="0">
                <a:solidFill>
                  <a:srgbClr val="FF0000"/>
                </a:solidFill>
              </a:rPr>
              <a:t> will be necessary </a:t>
            </a:r>
            <a:r>
              <a:rPr lang="en-US" sz="2800" b="1" dirty="0"/>
              <a:t>to relieve the control pressures </a:t>
            </a:r>
            <a:r>
              <a:rPr lang="en-US" sz="2800" b="1" dirty="0">
                <a:solidFill>
                  <a:srgbClr val="FF0000"/>
                </a:solidFill>
              </a:rPr>
              <a:t>for the new flight condition.</a:t>
            </a:r>
          </a:p>
        </p:txBody>
      </p:sp>
      <p:pic>
        <p:nvPicPr>
          <p:cNvPr id="30722" name="Picture 2" descr="http://www.pilotfriend.com/training/flight_training/fxd_wing/images3/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48" y="3456036"/>
            <a:ext cx="4467687" cy="33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err="1" smtClean="0"/>
              <a:t>Antiservo</a:t>
            </a:r>
            <a:r>
              <a:rPr lang="en-US" sz="4000" b="1" dirty="0" smtClean="0"/>
              <a:t> Tabs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50292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They </a:t>
            </a:r>
            <a:r>
              <a:rPr lang="en-US" sz="2800" b="1" dirty="0">
                <a:solidFill>
                  <a:srgbClr val="FF0000"/>
                </a:solidFill>
              </a:rPr>
              <a:t>move in the same direction as the trailing edge of the </a:t>
            </a:r>
            <a:r>
              <a:rPr lang="en-US" sz="2800" b="1" dirty="0" err="1">
                <a:solidFill>
                  <a:srgbClr val="FF0000"/>
                </a:solidFill>
              </a:rPr>
              <a:t>stabilator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In </a:t>
            </a:r>
            <a:r>
              <a:rPr lang="en-US" sz="2800" b="1" dirty="0"/>
              <a:t>addition to decreasing the sensitivity of the </a:t>
            </a:r>
            <a:r>
              <a:rPr lang="en-US" sz="2800" b="1" dirty="0" err="1"/>
              <a:t>stabilator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an </a:t>
            </a:r>
            <a:r>
              <a:rPr lang="en-US" sz="2800" b="1" dirty="0" err="1">
                <a:solidFill>
                  <a:srgbClr val="FF0000"/>
                </a:solidFill>
              </a:rPr>
              <a:t>antiservo</a:t>
            </a:r>
            <a:r>
              <a:rPr lang="en-US" sz="2800" b="1" dirty="0">
                <a:solidFill>
                  <a:srgbClr val="FF0000"/>
                </a:solidFill>
              </a:rPr>
              <a:t> tab also functions as a trim device to relieve control pressure </a:t>
            </a:r>
            <a:r>
              <a:rPr lang="en-US" sz="2800" b="1" dirty="0"/>
              <a:t>and maintain the </a:t>
            </a:r>
            <a:r>
              <a:rPr lang="en-US" sz="2800" b="1" dirty="0" err="1"/>
              <a:t>stabilator</a:t>
            </a:r>
            <a:r>
              <a:rPr lang="en-US" sz="2800" b="1" dirty="0"/>
              <a:t> in the desired position. </a:t>
            </a:r>
          </a:p>
        </p:txBody>
      </p:sp>
      <p:pic>
        <p:nvPicPr>
          <p:cNvPr id="19460" name="Picture 4" descr="http://www.americanflyers.net/aviationlibrary/pilots_handbook/images/chapter_1_img_3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8195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Theoretically, why is the canard considered more efficient?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Why a pilot pushes the left rudder pedal forward – which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type of lift is provided to the tail and what direction does it move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V-tail design utilizes two slanted tail surfaces to perform the same functions as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___________.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four basic types of flaps?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This flap design not only changes the camber of the wing, it also increases the wing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area and slides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backwards on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tracks. What is it?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06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Ground Adjustable Tabs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502920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Many </a:t>
            </a:r>
            <a:r>
              <a:rPr lang="en-US" sz="2800" b="1" dirty="0"/>
              <a:t>small aircraft have a </a:t>
            </a:r>
            <a:r>
              <a:rPr lang="en-US" sz="2800" b="1" dirty="0" err="1">
                <a:solidFill>
                  <a:srgbClr val="FF0000"/>
                </a:solidFill>
              </a:rPr>
              <a:t>nonmovable</a:t>
            </a:r>
            <a:r>
              <a:rPr lang="en-US" sz="2800" b="1" dirty="0">
                <a:solidFill>
                  <a:srgbClr val="FF0000"/>
                </a:solidFill>
              </a:rPr>
              <a:t> metal trim tab on the rudder.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tab is bent in one direction or the other while on the ground to apply a trim force to the rudder.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correct displacement is determined by trial and error.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77" y="1600200"/>
            <a:ext cx="2650652" cy="21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www.free-online-private-pilot-ground-school.com/images/ground_adjustable_ta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78725"/>
            <a:ext cx="4114800" cy="20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Adjustable Stabilizer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5029200" cy="483193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Rather </a:t>
            </a:r>
            <a:r>
              <a:rPr lang="en-US" sz="2800" b="1" dirty="0"/>
              <a:t>than using a movable tab on the trailing edge of the elevator, some aircraft have an </a:t>
            </a:r>
            <a:r>
              <a:rPr lang="en-US" sz="2800" b="1" dirty="0">
                <a:solidFill>
                  <a:srgbClr val="FF0000"/>
                </a:solidFill>
              </a:rPr>
              <a:t>adjustable stabilizer.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is accomplished by use of a jackscrew mounted on the leading edge of the </a:t>
            </a:r>
            <a:r>
              <a:rPr lang="en-US" sz="2800" b="1" dirty="0" err="1">
                <a:solidFill>
                  <a:srgbClr val="FF0000"/>
                </a:solidFill>
              </a:rPr>
              <a:t>stabilator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http://www.aero-mechanic.com/wp-content/uploads/2009/09/5-2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85" y="2513223"/>
            <a:ext cx="4048115" cy="23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Secondary Flight Controls</a:t>
            </a:r>
            <a:br>
              <a:rPr lang="en-US" sz="4000" b="1" dirty="0" smtClean="0"/>
            </a:br>
            <a:r>
              <a:rPr lang="en-US" sz="4000" b="1" dirty="0" smtClean="0"/>
              <a:t>Adjustable Stabilizer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502920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On </a:t>
            </a:r>
            <a:r>
              <a:rPr lang="en-US" sz="2800" b="1" dirty="0">
                <a:solidFill>
                  <a:srgbClr val="FF0000"/>
                </a:solidFill>
              </a:rPr>
              <a:t>small aircraft, the jackscrew is cable operated with a trim wheel or crank.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On </a:t>
            </a:r>
            <a:r>
              <a:rPr lang="en-US" sz="2800" b="1" dirty="0">
                <a:solidFill>
                  <a:srgbClr val="FF0000"/>
                </a:solidFill>
              </a:rPr>
              <a:t>larger aircraft, it is motor driven.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trimming effect and flight deck indications for an adjustable stabilizer are similar to those of a trim tab.</a:t>
            </a:r>
          </a:p>
        </p:txBody>
      </p:sp>
      <p:pic>
        <p:nvPicPr>
          <p:cNvPr id="7" name="Picture 4" descr="http://www.aero-mechanic.com/wp-content/uploads/2009/09/5-2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85" y="2741823"/>
            <a:ext cx="4048115" cy="23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Autopilot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7924800" cy="1384833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Autopilot </a:t>
            </a:r>
            <a:r>
              <a:rPr lang="en-US" sz="2800" b="1" dirty="0">
                <a:solidFill>
                  <a:srgbClr val="FF0000"/>
                </a:solidFill>
              </a:rPr>
              <a:t>is an automatic flight control system that keeps an aircraft in level flight or on a set course.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22532" name="Picture 4" descr="http://media.chiefaircraft.com/media/catalog/product/cache/1/thumbnail/9df78eab33525d08d6e5fb8d27136e95/s/y/sys-30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1299"/>
            <a:ext cx="61531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Autopilot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50292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It </a:t>
            </a:r>
            <a:r>
              <a:rPr lang="en-US" sz="2800" b="1" dirty="0"/>
              <a:t>can be directed by the pilot, or it may be coupled to a radio navigation signal. </a:t>
            </a:r>
            <a:endParaRPr lang="en-US" sz="2800" b="1" dirty="0" smtClean="0"/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Autopilot </a:t>
            </a:r>
            <a:r>
              <a:rPr lang="en-US" sz="2800" b="1" dirty="0">
                <a:solidFill>
                  <a:srgbClr val="FF0000"/>
                </a:solidFill>
              </a:rPr>
              <a:t>reduces the physical and mental demands on a pilot and increases safety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857625" cy="255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Autopilot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686800" cy="267749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common features </a:t>
            </a:r>
            <a:r>
              <a:rPr lang="en-US" sz="2800" b="1" dirty="0"/>
              <a:t>available on an autopilot </a:t>
            </a:r>
            <a:r>
              <a:rPr lang="en-US" sz="2800" b="1" dirty="0">
                <a:solidFill>
                  <a:srgbClr val="FF0000"/>
                </a:solidFill>
              </a:rPr>
              <a:t>are altitude and heading hold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simplest systems use gyroscopic attitude indicators and magnetic compasses to control servos connected to the flight control system.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4" descr="http://media.chiefaircraft.com/media/catalog/product/cache/1/thumbnail/9df78eab33525d08d6e5fb8d27136e95/s/y/sys-30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98372"/>
            <a:ext cx="4572000" cy="30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Autopilot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133600"/>
            <a:ext cx="4114800" cy="267749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single-axis autopilot controls the aircraft about the longitudinal axis and a servo actuates the ailerons.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27650" name="Picture 2" descr="http://palmbeachavionics.com/wp-content/uploads/2013/04/century1_autopilot_350w1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4359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Autopilot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592444"/>
            <a:ext cx="42672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three-axis autopilot controls the aircraft about the longitudinal, lateral, and vertical axes.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ifferent </a:t>
            </a:r>
            <a:r>
              <a:rPr lang="en-US" sz="2800" b="1" dirty="0">
                <a:solidFill>
                  <a:srgbClr val="FF0000"/>
                </a:solidFill>
              </a:rPr>
              <a:t>servos actuate ailerons, elevator, and rudder.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87042" name="Picture 2" descr="http://www.premieravionics.net/manufacturers/S-TEC/sys65layout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052596" cy="52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Autopilot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5562600" cy="6124592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More </a:t>
            </a:r>
            <a:r>
              <a:rPr lang="en-US" sz="2800" b="1" dirty="0">
                <a:solidFill>
                  <a:srgbClr val="FF0000"/>
                </a:solidFill>
              </a:rPr>
              <a:t>advanced systems often include a vertical speed and/or indicated airspeed hold mode.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Advanced </a:t>
            </a:r>
            <a:r>
              <a:rPr lang="en-US" sz="2800" b="1" dirty="0"/>
              <a:t>autopilot systems are coupled to navigational aids through a flight director</a:t>
            </a:r>
            <a:r>
              <a:rPr lang="en-US" sz="2800" b="1" dirty="0" smtClean="0"/>
              <a:t>.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autopilot system also incorporates a disconnect safety feature to disengage the system automatically or manually.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55" y="2819400"/>
            <a:ext cx="3396708" cy="224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Autopilot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11670"/>
            <a:ext cx="87630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Autopilots </a:t>
            </a:r>
            <a:r>
              <a:rPr lang="en-US" sz="2800" b="1" dirty="0">
                <a:solidFill>
                  <a:srgbClr val="FF0000"/>
                </a:solidFill>
              </a:rPr>
              <a:t>can be manually overridden.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Because </a:t>
            </a:r>
            <a:r>
              <a:rPr lang="en-US" sz="2800" b="1" dirty="0"/>
              <a:t>autopilot systems differ widely in their operation, refer to the autopilot operating instructions in the Airplane Flight Manual (AFM) or the Pilot’s Operating Handbook (POH</a:t>
            </a:r>
            <a:r>
              <a:rPr lang="en-US" sz="2800" b="1" dirty="0" smtClean="0"/>
              <a:t>).</a:t>
            </a:r>
          </a:p>
        </p:txBody>
      </p:sp>
      <p:pic>
        <p:nvPicPr>
          <p:cNvPr id="25602" name="Picture 2" descr="http://static.ddmcdn.com/gif/autopilot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6" y="2057400"/>
            <a:ext cx="76939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Canard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47131"/>
            <a:ext cx="42672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Theoretically</a:t>
            </a:r>
            <a:r>
              <a:rPr lang="en-US" sz="2800" b="1" dirty="0">
                <a:solidFill>
                  <a:srgbClr val="FF0000"/>
                </a:solidFill>
              </a:rPr>
              <a:t>, the canard is considered more efficient because using the horizontal surface to help lift the weight of the aircraft should result in less drag for a given amount of lift.</a:t>
            </a:r>
          </a:p>
        </p:txBody>
      </p:sp>
      <p:pic>
        <p:nvPicPr>
          <p:cNvPr id="49154" name="Picture 2" descr="http://www.lakeglenvillemtntop.com/Beech_Starshi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800600" cy="32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b="1" dirty="0"/>
              <a:t>Chapter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556260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Because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flight control systems </a:t>
            </a:r>
            <a:r>
              <a:rPr lang="en-US" sz="2800" b="1" dirty="0"/>
              <a:t>and aerodynamic characteristics </a:t>
            </a:r>
            <a:r>
              <a:rPr lang="en-US" sz="2800" b="1" dirty="0">
                <a:solidFill>
                  <a:srgbClr val="FF0000"/>
                </a:solidFill>
              </a:rPr>
              <a:t>vary greatly </a:t>
            </a:r>
            <a:r>
              <a:rPr lang="en-US" sz="2800" b="1" dirty="0"/>
              <a:t>between aircraft, it is essential that a pilot become familiar with the primary and secondary flight control systems of the aircraft being flown. </a:t>
            </a:r>
            <a:endParaRPr lang="en-US" sz="2800" b="1" dirty="0" smtClean="0"/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primary source of </a:t>
            </a:r>
            <a:r>
              <a:rPr lang="en-US" sz="2800" b="1" dirty="0" smtClean="0">
                <a:solidFill>
                  <a:srgbClr val="FF0000"/>
                </a:solidFill>
              </a:rPr>
              <a:t>information </a:t>
            </a:r>
            <a:r>
              <a:rPr lang="en-US" sz="2800" b="1" dirty="0">
                <a:solidFill>
                  <a:srgbClr val="FF0000"/>
                </a:solidFill>
              </a:rPr>
              <a:t>is the AFM or the POH. </a:t>
            </a:r>
          </a:p>
        </p:txBody>
      </p:sp>
      <p:pic>
        <p:nvPicPr>
          <p:cNvPr id="88066" name="Picture 2" descr="http://cfiacademy.com/wp-content/uploads/downloads/thumbnails/2012/08/cessna-172-po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06394"/>
            <a:ext cx="2238375" cy="31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http://www.airassociatesinc.com/wp-content/uploads/2011/03/N5258Y-0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944020" cy="22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4" y="1752606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8" y="151813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54" tIns="50776" rIns="88854" bIns="50776"/>
          <a:lstStyle/>
          <a:p>
            <a:pPr algn="ctr" defTabSz="913722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52" y="4008323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963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Theoretically, why is the canard considered more efficient?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Why a pilot pushes the left rudder pedal forward – which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what type of lift is provided to the tail and what direction does it move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V-tail design utilizes two slanted tail surfaces to perform the same functions as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___________.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four basic types of flaps?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This flap design not only changes the camber of the wing, it also increases the wing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area and slides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backwards on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tracks. What is it?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06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Rudder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794731"/>
            <a:ext cx="47244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By pushing the left pedal, the rudder moves </a:t>
            </a:r>
            <a:r>
              <a:rPr lang="en-US" sz="2800" b="1" dirty="0" smtClean="0">
                <a:solidFill>
                  <a:srgbClr val="FF0000"/>
                </a:solidFill>
              </a:rPr>
              <a:t>left. 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creates a sideward </a:t>
            </a:r>
            <a:r>
              <a:rPr lang="en-US" sz="2800" b="1" dirty="0">
                <a:solidFill>
                  <a:srgbClr val="FF0000"/>
                </a:solidFill>
              </a:rPr>
              <a:t>lift that moves the tail to the right and yaws the nose of the airplane to the left.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48130" name="Picture 2" descr="http://www.advancetec.co.uk/media/catalog/product/cache/1/image/1250x1250/b65b7106e6199ae52d7f08f5a5033ae0/s/a/saitek_pro_flight_cessna_licensed_rudder_pedals_with_toe_brake_-_ces432070002-02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066800"/>
            <a:ext cx="2552700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www.aero-mechanic.com/wp-content/uploads/2009/09/5-1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42" y="3329378"/>
            <a:ext cx="3621958" cy="33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Theoretically, why is the canard considered more efficient?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Why a pilot pushes the left rudder pedal forward – which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type of lift is provided to the tail and what direction does it move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V-tail design utilizes two slanted tail surfaces to perform the same functions as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___________.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four basic types of flaps?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This flap design not only changes the camber of the wing, it also increases the wing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area and slides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backwards on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tracks. What is it?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06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V-Tail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771157"/>
            <a:ext cx="4953000" cy="4401043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V-tail design utilizes two slanted tail surfaces </a:t>
            </a:r>
            <a:r>
              <a:rPr lang="en-US" sz="2800" b="1" dirty="0">
                <a:solidFill>
                  <a:srgbClr val="000000"/>
                </a:solidFill>
              </a:rPr>
              <a:t>to perform the same functions as the surfaces of a conventional elevator and rudder configuration.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fixed surfaces </a:t>
            </a:r>
            <a:r>
              <a:rPr lang="en-US" sz="2800" b="1" dirty="0">
                <a:solidFill>
                  <a:srgbClr val="FF0000"/>
                </a:solidFill>
              </a:rPr>
              <a:t>act as both horizontal and vertical stabilizers.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4" descr="http://airfactsjournal.com/files/2012/06/Beechcraft-35_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48" y="914400"/>
            <a:ext cx="3414252" cy="278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ilotmission.com/images/blogs/V35_Vtail/vta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20851"/>
            <a:ext cx="3695700" cy="24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Theoretically, why is the canard considered more efficient?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Why a pilot pushes the left rudder pedal forward – which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type of lift is provided to the tail and what direction does it move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V-tail design utilizes two slanted tail surfaces to perform the same functions as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___________.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are the four basic types of flaps?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This flap design not only changes the camber of the wing, it also increases the wing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area and slides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backwards on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tracks. What is it?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06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8085</TotalTime>
  <Words>1969</Words>
  <Application>Microsoft Office PowerPoint</Application>
  <PresentationFormat>On-screen Show (4:3)</PresentationFormat>
  <Paragraphs>278</Paragraphs>
  <Slides>42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Office Theme</vt:lpstr>
      <vt:lpstr>4_Custom Design</vt:lpstr>
      <vt:lpstr>5_Custom Design</vt:lpstr>
      <vt:lpstr>5_Office Theme</vt:lpstr>
      <vt:lpstr>Warm-Up – 1/16 – 10 minutes</vt:lpstr>
      <vt:lpstr>Questions / Comments</vt:lpstr>
      <vt:lpstr>Warm-Up – 1/16 – 10 minutes</vt:lpstr>
      <vt:lpstr>Flight Control Systems Canard</vt:lpstr>
      <vt:lpstr>Warm-Up – 1/16 – 10 minutes</vt:lpstr>
      <vt:lpstr>Flight Control Systems Rudder</vt:lpstr>
      <vt:lpstr>Warm-Up – 1/16 – 10 minutes</vt:lpstr>
      <vt:lpstr>Flight Control Systems V-Tail</vt:lpstr>
      <vt:lpstr>Warm-Up – 1/16 – 10 minutes</vt:lpstr>
      <vt:lpstr>Secondary Flight Controls Flaps</vt:lpstr>
      <vt:lpstr>Warm-Up – 1/16 – 10 minutes</vt:lpstr>
      <vt:lpstr>Secondary Flight Controls Flaps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Secondary Flight Controls Trim Systems</vt:lpstr>
      <vt:lpstr>Secondary Flight Controls Trim Systems</vt:lpstr>
      <vt:lpstr>Secondary Flight Controls Trim Systems</vt:lpstr>
      <vt:lpstr>Secondary Flight Controls Trim Tabs</vt:lpstr>
      <vt:lpstr>Secondary Flight Controls Trim Tabs</vt:lpstr>
      <vt:lpstr>Secondary Flight Controls Trim Tabs</vt:lpstr>
      <vt:lpstr>Secondary Flight Controls Trim Tabs</vt:lpstr>
      <vt:lpstr>Secondary Flight Controls Antiservo Tabs</vt:lpstr>
      <vt:lpstr>Secondary Flight Controls Ground Adjustable Tabs</vt:lpstr>
      <vt:lpstr>Secondary Flight Controls Adjustable Stabilizer</vt:lpstr>
      <vt:lpstr>Secondary Flight Controls Adjustable Stabilizer</vt:lpstr>
      <vt:lpstr>Autopilot</vt:lpstr>
      <vt:lpstr>Autopilot</vt:lpstr>
      <vt:lpstr>Autopilot</vt:lpstr>
      <vt:lpstr>Autopilot</vt:lpstr>
      <vt:lpstr>Autopilot</vt:lpstr>
      <vt:lpstr>Autopilot</vt:lpstr>
      <vt:lpstr>Autopilot</vt:lpstr>
      <vt:lpstr>Chapter Summary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474</cp:revision>
  <cp:lastPrinted>2013-10-17T15:17:33Z</cp:lastPrinted>
  <dcterms:created xsi:type="dcterms:W3CDTF">2011-08-16T23:18:18Z</dcterms:created>
  <dcterms:modified xsi:type="dcterms:W3CDTF">2014-01-16T03:20:08Z</dcterms:modified>
</cp:coreProperties>
</file>