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44" r:id="rId8"/>
    <p:sldMasterId id="2147484068" r:id="rId9"/>
    <p:sldMasterId id="2147484092" r:id="rId10"/>
    <p:sldMasterId id="2147484097" r:id="rId11"/>
    <p:sldMasterId id="2147484109" r:id="rId12"/>
    <p:sldMasterId id="2147484121" r:id="rId13"/>
    <p:sldMasterId id="2147484145" r:id="rId14"/>
  </p:sldMasterIdLst>
  <p:notesMasterIdLst>
    <p:notesMasterId r:id="rId50"/>
  </p:notesMasterIdLst>
  <p:handoutMasterIdLst>
    <p:handoutMasterId r:id="rId51"/>
  </p:handoutMasterIdLst>
  <p:sldIdLst>
    <p:sldId id="883" r:id="rId15"/>
    <p:sldId id="399" r:id="rId16"/>
    <p:sldId id="1047" r:id="rId17"/>
    <p:sldId id="1042" r:id="rId18"/>
    <p:sldId id="1048" r:id="rId19"/>
    <p:sldId id="1043" r:id="rId20"/>
    <p:sldId id="1049" r:id="rId21"/>
    <p:sldId id="1044" r:id="rId22"/>
    <p:sldId id="1050" r:id="rId23"/>
    <p:sldId id="1045" r:id="rId24"/>
    <p:sldId id="1051" r:id="rId25"/>
    <p:sldId id="1046" r:id="rId26"/>
    <p:sldId id="1052" r:id="rId27"/>
    <p:sldId id="1074" r:id="rId28"/>
    <p:sldId id="1075" r:id="rId29"/>
    <p:sldId id="1076" r:id="rId30"/>
    <p:sldId id="1077" r:id="rId31"/>
    <p:sldId id="397" r:id="rId32"/>
    <p:sldId id="1073" r:id="rId33"/>
    <p:sldId id="1068" r:id="rId34"/>
    <p:sldId id="353" r:id="rId35"/>
    <p:sldId id="294" r:id="rId36"/>
    <p:sldId id="865" r:id="rId37"/>
    <p:sldId id="942" r:id="rId38"/>
    <p:sldId id="1032" r:id="rId39"/>
    <p:sldId id="1033" r:id="rId40"/>
    <p:sldId id="1034" r:id="rId41"/>
    <p:sldId id="1035" r:id="rId42"/>
    <p:sldId id="1036" r:id="rId43"/>
    <p:sldId id="1037" r:id="rId44"/>
    <p:sldId id="1038" r:id="rId45"/>
    <p:sldId id="1039" r:id="rId46"/>
    <p:sldId id="1040" r:id="rId47"/>
    <p:sldId id="879" r:id="rId48"/>
    <p:sldId id="882" r:id="rId49"/>
  </p:sldIdLst>
  <p:sldSz cx="9144000" cy="6858000" type="screen4x3"/>
  <p:notesSz cx="6858000" cy="9144000"/>
  <p:defaultTextStyle>
    <a:defPPr>
      <a:defRPr lang="en-US"/>
    </a:defPPr>
    <a:lvl1pPr marL="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108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0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4534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247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17358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72965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16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189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548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809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395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601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4850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293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920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93" indent="0" algn="ctr">
              <a:buNone/>
              <a:defRPr/>
            </a:lvl2pPr>
            <a:lvl3pPr marL="641991" indent="0" algn="ctr">
              <a:buNone/>
              <a:defRPr/>
            </a:lvl3pPr>
            <a:lvl4pPr marL="962988" indent="0" algn="ctr">
              <a:buNone/>
              <a:defRPr/>
            </a:lvl4pPr>
            <a:lvl5pPr marL="1283987" indent="0" algn="ctr">
              <a:buNone/>
              <a:defRPr/>
            </a:lvl5pPr>
            <a:lvl6pPr marL="1604986" indent="0" algn="ctr">
              <a:buNone/>
              <a:defRPr/>
            </a:lvl6pPr>
            <a:lvl7pPr marL="1925981" indent="0" algn="ctr">
              <a:buNone/>
              <a:defRPr/>
            </a:lvl7pPr>
            <a:lvl8pPr marL="2246981" indent="0" algn="ctr">
              <a:buNone/>
              <a:defRPr/>
            </a:lvl8pPr>
            <a:lvl9pPr marL="25679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49507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75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66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0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5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02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2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5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8597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8350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598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165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057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060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6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994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59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9306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2328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2263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470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715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84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666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3431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830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758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0603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803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5508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9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52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709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14122" indent="0" algn="ctr">
              <a:buNone/>
              <a:defRPr/>
            </a:lvl2pPr>
            <a:lvl3pPr marL="628227" indent="0" algn="ctr">
              <a:buNone/>
              <a:defRPr/>
            </a:lvl3pPr>
            <a:lvl4pPr marL="942372" indent="0" algn="ctr">
              <a:buNone/>
              <a:defRPr/>
            </a:lvl4pPr>
            <a:lvl5pPr marL="1256520" indent="0" algn="ctr">
              <a:buNone/>
              <a:defRPr/>
            </a:lvl5pPr>
            <a:lvl6pPr marL="1570626" indent="0" algn="ctr">
              <a:buNone/>
              <a:defRPr/>
            </a:lvl6pPr>
            <a:lvl7pPr marL="1884738" indent="0" algn="ctr">
              <a:buNone/>
              <a:defRPr/>
            </a:lvl7pPr>
            <a:lvl8pPr marL="2198853" indent="0" algn="ctr">
              <a:buNone/>
              <a:defRPr/>
            </a:lvl8pPr>
            <a:lvl9pPr marL="25129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17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4122" indent="0">
              <a:buNone/>
              <a:defRPr sz="1300"/>
            </a:lvl2pPr>
            <a:lvl3pPr marL="628227" indent="0">
              <a:buNone/>
              <a:defRPr sz="1100"/>
            </a:lvl3pPr>
            <a:lvl4pPr marL="942372" indent="0">
              <a:buNone/>
              <a:defRPr sz="1000"/>
            </a:lvl4pPr>
            <a:lvl5pPr marL="1256520" indent="0">
              <a:buNone/>
              <a:defRPr sz="1000"/>
            </a:lvl5pPr>
            <a:lvl6pPr marL="1570626" indent="0">
              <a:buNone/>
              <a:defRPr sz="1000"/>
            </a:lvl6pPr>
            <a:lvl7pPr marL="1884738" indent="0">
              <a:buNone/>
              <a:defRPr sz="1000"/>
            </a:lvl7pPr>
            <a:lvl8pPr marL="2198853" indent="0">
              <a:buNone/>
              <a:defRPr sz="1000"/>
            </a:lvl8pPr>
            <a:lvl9pPr marL="251298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5222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712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12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4122" indent="0">
              <a:buNone/>
              <a:defRPr sz="1400" b="1"/>
            </a:lvl2pPr>
            <a:lvl3pPr marL="628227" indent="0">
              <a:buNone/>
              <a:defRPr sz="1300" b="1"/>
            </a:lvl3pPr>
            <a:lvl4pPr marL="942372" indent="0">
              <a:buNone/>
              <a:defRPr sz="1100" b="1"/>
            </a:lvl4pPr>
            <a:lvl5pPr marL="1256520" indent="0">
              <a:buNone/>
              <a:defRPr sz="1100" b="1"/>
            </a:lvl5pPr>
            <a:lvl6pPr marL="1570626" indent="0">
              <a:buNone/>
              <a:defRPr sz="1100" b="1"/>
            </a:lvl6pPr>
            <a:lvl7pPr marL="1884738" indent="0">
              <a:buNone/>
              <a:defRPr sz="1100" b="1"/>
            </a:lvl7pPr>
            <a:lvl8pPr marL="2198853" indent="0">
              <a:buNone/>
              <a:defRPr sz="1100" b="1"/>
            </a:lvl8pPr>
            <a:lvl9pPr marL="251298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4122" indent="0">
              <a:buNone/>
              <a:defRPr sz="1400" b="1"/>
            </a:lvl2pPr>
            <a:lvl3pPr marL="628227" indent="0">
              <a:buNone/>
              <a:defRPr sz="1300" b="1"/>
            </a:lvl3pPr>
            <a:lvl4pPr marL="942372" indent="0">
              <a:buNone/>
              <a:defRPr sz="1100" b="1"/>
            </a:lvl4pPr>
            <a:lvl5pPr marL="1256520" indent="0">
              <a:buNone/>
              <a:defRPr sz="1100" b="1"/>
            </a:lvl5pPr>
            <a:lvl6pPr marL="1570626" indent="0">
              <a:buNone/>
              <a:defRPr sz="1100" b="1"/>
            </a:lvl6pPr>
            <a:lvl7pPr marL="1884738" indent="0">
              <a:buNone/>
              <a:defRPr sz="1100" b="1"/>
            </a:lvl7pPr>
            <a:lvl8pPr marL="2198853" indent="0">
              <a:buNone/>
              <a:defRPr sz="1100" b="1"/>
            </a:lvl8pPr>
            <a:lvl9pPr marL="251298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257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25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0468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98" y="27392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09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14122" indent="0">
              <a:buNone/>
              <a:defRPr sz="800"/>
            </a:lvl2pPr>
            <a:lvl3pPr marL="628227" indent="0">
              <a:buNone/>
              <a:defRPr sz="700"/>
            </a:lvl3pPr>
            <a:lvl4pPr marL="942372" indent="0">
              <a:buNone/>
              <a:defRPr sz="600"/>
            </a:lvl4pPr>
            <a:lvl5pPr marL="1256520" indent="0">
              <a:buNone/>
              <a:defRPr sz="600"/>
            </a:lvl5pPr>
            <a:lvl6pPr marL="1570626" indent="0">
              <a:buNone/>
              <a:defRPr sz="600"/>
            </a:lvl6pPr>
            <a:lvl7pPr marL="1884738" indent="0">
              <a:buNone/>
              <a:defRPr sz="600"/>
            </a:lvl7pPr>
            <a:lvl8pPr marL="2198853" indent="0">
              <a:buNone/>
              <a:defRPr sz="600"/>
            </a:lvl8pPr>
            <a:lvl9pPr marL="251298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9160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08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08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14122" indent="0">
              <a:buNone/>
              <a:defRPr sz="2000"/>
            </a:lvl2pPr>
            <a:lvl3pPr marL="628227" indent="0">
              <a:buNone/>
              <a:defRPr sz="1700"/>
            </a:lvl3pPr>
            <a:lvl4pPr marL="942372" indent="0">
              <a:buNone/>
              <a:defRPr sz="1400"/>
            </a:lvl4pPr>
            <a:lvl5pPr marL="1256520" indent="0">
              <a:buNone/>
              <a:defRPr sz="1400"/>
            </a:lvl5pPr>
            <a:lvl6pPr marL="1570626" indent="0">
              <a:buNone/>
              <a:defRPr sz="1400"/>
            </a:lvl6pPr>
            <a:lvl7pPr marL="1884738" indent="0">
              <a:buNone/>
              <a:defRPr sz="1400"/>
            </a:lvl7pPr>
            <a:lvl8pPr marL="2198853" indent="0">
              <a:buNone/>
              <a:defRPr sz="1400"/>
            </a:lvl8pPr>
            <a:lvl9pPr marL="2512982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08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14122" indent="0">
              <a:buNone/>
              <a:defRPr sz="800"/>
            </a:lvl2pPr>
            <a:lvl3pPr marL="628227" indent="0">
              <a:buNone/>
              <a:defRPr sz="700"/>
            </a:lvl3pPr>
            <a:lvl4pPr marL="942372" indent="0">
              <a:buNone/>
              <a:defRPr sz="600"/>
            </a:lvl4pPr>
            <a:lvl5pPr marL="1256520" indent="0">
              <a:buNone/>
              <a:defRPr sz="600"/>
            </a:lvl5pPr>
            <a:lvl6pPr marL="1570626" indent="0">
              <a:buNone/>
              <a:defRPr sz="600"/>
            </a:lvl6pPr>
            <a:lvl7pPr marL="1884738" indent="0">
              <a:buNone/>
              <a:defRPr sz="600"/>
            </a:lvl7pPr>
            <a:lvl8pPr marL="2198853" indent="0">
              <a:buNone/>
              <a:defRPr sz="600"/>
            </a:lvl8pPr>
            <a:lvl9pPr marL="251298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4261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68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42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1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93" indent="0">
              <a:buNone/>
              <a:defRPr sz="1300"/>
            </a:lvl2pPr>
            <a:lvl3pPr marL="641991" indent="0">
              <a:buNone/>
              <a:defRPr sz="1100"/>
            </a:lvl3pPr>
            <a:lvl4pPr marL="962988" indent="0">
              <a:buNone/>
              <a:defRPr sz="1000"/>
            </a:lvl4pPr>
            <a:lvl5pPr marL="1283987" indent="0">
              <a:buNone/>
              <a:defRPr sz="1000"/>
            </a:lvl5pPr>
            <a:lvl6pPr marL="1604986" indent="0">
              <a:buNone/>
              <a:defRPr sz="1000"/>
            </a:lvl6pPr>
            <a:lvl7pPr marL="1925981" indent="0">
              <a:buNone/>
              <a:defRPr sz="1000"/>
            </a:lvl7pPr>
            <a:lvl8pPr marL="2246981" indent="0">
              <a:buNone/>
              <a:defRPr sz="1000"/>
            </a:lvl8pPr>
            <a:lvl9pPr marL="256797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3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5" y="27350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362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2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40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4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58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899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1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5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3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93" indent="0">
              <a:buNone/>
              <a:defRPr sz="2000"/>
            </a:lvl2pPr>
            <a:lvl3pPr marL="641991" indent="0">
              <a:buNone/>
              <a:defRPr sz="1700"/>
            </a:lvl3pPr>
            <a:lvl4pPr marL="962988" indent="0">
              <a:buNone/>
              <a:defRPr sz="1400"/>
            </a:lvl4pPr>
            <a:lvl5pPr marL="1283987" indent="0">
              <a:buNone/>
              <a:defRPr sz="1400"/>
            </a:lvl5pPr>
            <a:lvl6pPr marL="1604986" indent="0">
              <a:buNone/>
              <a:defRPr sz="1400"/>
            </a:lvl6pPr>
            <a:lvl7pPr marL="1925981" indent="0">
              <a:buNone/>
              <a:defRPr sz="1400"/>
            </a:lvl7pPr>
            <a:lvl8pPr marL="2246981" indent="0">
              <a:buNone/>
              <a:defRPr sz="1400"/>
            </a:lvl8pPr>
            <a:lvl9pPr marL="256797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7" y="194670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93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91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988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987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9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989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495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990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48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483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478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475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469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93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9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88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87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8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97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992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04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29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42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863" tIns="34863" rIns="34863" bIns="348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420" y="1947123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863" tIns="34863" rIns="34863" bIns="348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140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defTabSz="40133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133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133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133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133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14122" algn="ctr" defTabSz="40133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28227" algn="ctr" defTabSz="40133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42372" algn="ctr" defTabSz="40133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56520" algn="ctr" defTabSz="40133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1682" indent="-261682" algn="l" defTabSz="40133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23540" indent="-261682" algn="l" defTabSz="40133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85336" indent="-261682" algn="l" defTabSz="40133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47076" indent="-261682" algn="l" defTabSz="40133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08837" indent="-261682" algn="l" defTabSz="40133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22974" indent="-261682" algn="l" defTabSz="40133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37098" indent="-261682" algn="l" defTabSz="40133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51202" indent="-261682" algn="l" defTabSz="40133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565322" indent="-261682" algn="l" defTabSz="40133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282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4122" algn="l" defTabSz="6282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8227" algn="l" defTabSz="6282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2372" algn="l" defTabSz="6282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520" algn="l" defTabSz="6282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0626" algn="l" defTabSz="6282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4738" algn="l" defTabSz="6282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8853" algn="l" defTabSz="6282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12982" algn="l" defTabSz="6282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2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/url?sa=i&amp;rct=j&amp;q=&amp;esrc=s&amp;frm=1&amp;source=images&amp;cd=&amp;cad=rja&amp;docid=gCwiQYWtAXYntM&amp;tbnid=m-F5JoKNh13mFM:&amp;ved=0CAUQjRw&amp;url=http://www.aerospaceweb.org/question/performance/q0146.shtml&amp;ei=1Ul4UteLJpOqsATI4ICYCA&amp;bvm=bv.55819444,d.cWc&amp;psig=AFQjCNHnoH0aYK2NKnvlbJLng3Kauo_OfA&amp;ust=1383701303841476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zhAntjzXScuduM&amp;tbnid=kFjrCBlhjirtGM:&amp;ved=0CAUQjRw&amp;url=http://www.flightinstructor4hire.com/html/forces_in_a_turn.html&amp;ei=HVN4UvmOGJXKsQTn64G4Aw&amp;bvm=bv.55819444,d.cWc&amp;psig=AFQjCNHf_o9xNkth6Dtc0oskOJCAx-ugXg&amp;ust=138370339520972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10.png"/><Relationship Id="rId5" Type="http://schemas.openxmlformats.org/officeDocument/2006/relationships/hyperlink" Target="http://acepilots.com/airplanes/wp-content/uploads/2008/05/nieuport-delage-29.png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mvU4Jq1zdYt7KM&amp;tbnid=w1m_z-tKb5f5SM:&amp;ved=0CAUQjRw&amp;url=http://orbiter-forum.com/showthread.php?p%3D287109&amp;ei=JPh6UoCOCMadkQf3yYHoCw&amp;bvm=bv.55980276,d.eW0&amp;psig=AFQjCNGgYmp8HQi1Te1c3FltclcBhxJvjQ&amp;ust=1383877021610754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frm=1&amp;source=images&amp;cd=&amp;cad=rja&amp;docid=wFesEX4J-zDofM&amp;tbnid=iZKXTfykGej6kM:&amp;ved=0CAUQjRw&amp;url=http://en.wikipedia.org/wiki/Banked_turn&amp;ei=hEp4UsDML-W-sQSWlYHgBA&amp;bvm=bv.55819444,d.cWc&amp;psig=AFQjCNHnoH0aYK2NKnvlbJLng3Kauo_OfA&amp;ust=1383701303841476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1b-do5e6NL3qGM&amp;tbnid=kHgqewcMOL6EsM:&amp;ved=0CAUQjRw&amp;url=http://aeromanual.com/PHAK-Chapter7&amp;ei=ok14Uq2LMYygsATuz4HoBQ&amp;bvm=bv.55819444,d.cWc&amp;psig=AFQjCNGL8EBiYcorwtlBeMxBY1_ze21dow&amp;ust=1383701690622690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8Q5xjKt63nT0jM&amp;tbnid=F4L8drBdSmQQzM:&amp;ved=0CAUQjRw&amp;url=http://www.pilotfriend.com/training/flight_training/fxd_wing/turning.htm&amp;ei=hVF4UqeNKe7nsAS52oL4BQ&amp;bvm=bv.55819444,d.cWc&amp;psig=AFQjCNF9-OVnBJtTKEoxXt_2jEG_9xhSgA&amp;ust=1383703137012318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When an aircraft banks a force acts towards the center of the turn is called the 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A good turn is one in which the nose and tail of the aircraft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_____________.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The </a:t>
            </a:r>
            <a:r>
              <a:rPr lang="en-US" altLang="en-US" sz="2500" b="1" dirty="0">
                <a:solidFill>
                  <a:srgbClr val="0070C0"/>
                </a:solidFill>
              </a:rPr>
              <a:t>aircraft loses altitude unless additional lift is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created. This </a:t>
            </a:r>
            <a:r>
              <a:rPr lang="en-US" altLang="en-US" sz="2500" b="1" dirty="0">
                <a:solidFill>
                  <a:srgbClr val="0070C0"/>
                </a:solidFill>
              </a:rPr>
              <a:t>is done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by ______________ </a:t>
            </a:r>
            <a:r>
              <a:rPr lang="en-US" altLang="en-US" sz="2500" b="1" dirty="0">
                <a:solidFill>
                  <a:srgbClr val="0070C0"/>
                </a:solidFill>
              </a:rPr>
              <a:t>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Induced </a:t>
            </a:r>
            <a:r>
              <a:rPr lang="en-US" altLang="en-US" sz="2500" b="1" dirty="0">
                <a:solidFill>
                  <a:schemeClr val="tx1"/>
                </a:solidFill>
              </a:rPr>
              <a:t>drag increases as the lift is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__________.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To </a:t>
            </a:r>
            <a:r>
              <a:rPr lang="en-US" altLang="en-US" sz="2500" b="1" dirty="0">
                <a:solidFill>
                  <a:srgbClr val="0070C0"/>
                </a:solidFill>
              </a:rPr>
              <a:t>prevent a reduction in airspeed in level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turns what must be applied? 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959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295400"/>
            <a:ext cx="4339388" cy="569372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To </a:t>
            </a:r>
            <a:r>
              <a:rPr lang="en-US" sz="2800" b="1" dirty="0">
                <a:solidFill>
                  <a:srgbClr val="000000"/>
                </a:solidFill>
              </a:rPr>
              <a:t>provide a vertical component of lift sufficient </a:t>
            </a:r>
            <a:r>
              <a:rPr lang="en-US" sz="2800" b="1" dirty="0">
                <a:solidFill>
                  <a:srgbClr val="FF0000"/>
                </a:solidFill>
              </a:rPr>
              <a:t>to hold altitude in a level turn, an increase in the AOA is required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Since </a:t>
            </a:r>
            <a:r>
              <a:rPr lang="en-US" sz="2800" b="1" dirty="0">
                <a:solidFill>
                  <a:srgbClr val="000000"/>
                </a:solidFill>
              </a:rPr>
              <a:t>the drag of the airfoil is directly proportional to its AOA, </a:t>
            </a:r>
            <a:r>
              <a:rPr lang="en-US" sz="2800" b="1" dirty="0">
                <a:solidFill>
                  <a:srgbClr val="FF0000"/>
                </a:solidFill>
              </a:rPr>
              <a:t>induced drag increases as the lift is increased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www.aerospaceweb.org/question/performance/turn/bank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05" y="2057400"/>
            <a:ext cx="4760495" cy="34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When an aircraft banks a force act towards the center of the turn is called the 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 good turn is one in which the nose and tail of the aircraft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_____________.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aircraft loses altitude unless additional lift is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created. This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is done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by ______________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Induced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drag increases as the lift is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To </a:t>
            </a:r>
            <a:r>
              <a:rPr lang="en-US" altLang="en-US" sz="2500" b="1" dirty="0">
                <a:solidFill>
                  <a:srgbClr val="0070C0"/>
                </a:solidFill>
              </a:rPr>
              <a:t>prevent a reduction in airspeed in level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turns what must be applied? 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605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694932"/>
            <a:ext cx="4339388" cy="4401068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Additional </a:t>
            </a:r>
            <a:r>
              <a:rPr lang="en-US" sz="2800" b="1" dirty="0">
                <a:solidFill>
                  <a:srgbClr val="FF0000"/>
                </a:solidFill>
              </a:rPr>
              <a:t>thrust (power) must be applied to prevent a reduction in airspeed in level turns.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000000"/>
                </a:solidFill>
              </a:rPr>
              <a:t>required amount of additional thrust is proportional to the angle of bank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4338" name="Picture 2" descr="http://www.flightinstructor4hire.com/assets/images/Forces_in_a_tur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5" y="1694932"/>
            <a:ext cx="44767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727" tIns="49727" rIns="49727" bIns="49727" anchor="ctr"/>
          <a:lstStyle/>
          <a:p>
            <a:pPr algn="ctr" defTabSz="40131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48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727" tIns="49727" rIns="49727" bIns="49727" anchor="ctr"/>
          <a:lstStyle/>
          <a:p>
            <a:pPr algn="ctr" defTabSz="40131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3558480"/>
          </a:xfrm>
        </p:spPr>
        <p:txBody>
          <a:bodyPr lIns="86756" tIns="49727" rIns="86756" bIns="49727" anchor="t"/>
          <a:lstStyle/>
          <a:p>
            <a:pPr marL="215970" indent="-165747" defTabSz="89325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February 7</a:t>
            </a:r>
          </a:p>
          <a:p>
            <a:pPr marL="215970" indent="-165747" defTabSz="89325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dirty="0"/>
              <a:t>In 1920... French aviator </a:t>
            </a:r>
            <a:r>
              <a:rPr lang="en-US" sz="2200" dirty="0" err="1"/>
              <a:t>Sadi</a:t>
            </a:r>
            <a:r>
              <a:rPr lang="en-US" sz="2200" dirty="0"/>
              <a:t> </a:t>
            </a:r>
            <a:r>
              <a:rPr lang="en-US" sz="2200" dirty="0" err="1"/>
              <a:t>Lacointe</a:t>
            </a:r>
            <a:r>
              <a:rPr lang="en-US" sz="2200" dirty="0"/>
              <a:t>, piloting a </a:t>
            </a:r>
            <a:r>
              <a:rPr lang="en-US" sz="2200" dirty="0" err="1"/>
              <a:t>Nieuport-Delage</a:t>
            </a:r>
            <a:r>
              <a:rPr lang="en-US" sz="2200" dirty="0"/>
              <a:t> 29V, becomes the first pilot to set a new Federation </a:t>
            </a:r>
            <a:r>
              <a:rPr lang="en-US" sz="2200" dirty="0" err="1"/>
              <a:t>Aeronautique</a:t>
            </a:r>
            <a:r>
              <a:rPr lang="en-US" sz="2200" dirty="0"/>
              <a:t> </a:t>
            </a:r>
            <a:r>
              <a:rPr lang="en-US" sz="2200" dirty="0" err="1"/>
              <a:t>Internationale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(FAI) world speed record after World War I. </a:t>
            </a:r>
          </a:p>
          <a:p>
            <a:pPr>
              <a:defRPr/>
            </a:pPr>
            <a:r>
              <a:rPr lang="en-US" sz="2200" dirty="0"/>
              <a:t>He reaches a measured speed of 275.862 km/h (171.141 mph) along 1 km (3,280 ft.) course.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83" y="274588"/>
            <a:ext cx="8229823" cy="1143000"/>
          </a:xfrm>
        </p:spPr>
        <p:txBody>
          <a:bodyPr lIns="86756" tIns="49727" rIns="86756" bIns="49727"/>
          <a:lstStyle/>
          <a:p>
            <a:pPr defTabSz="89325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486" name="Picture 9" descr="http://acepilots.com/airplanes/wp-content/uploads/2008/05/nieuport-delage-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6" y="3429001"/>
            <a:ext cx="4464844" cy="32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Nieuport-Delage 2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47" y="1446609"/>
            <a:ext cx="3172271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70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727" tIns="49727" rIns="49727" bIns="49727" anchor="ctr"/>
          <a:lstStyle/>
          <a:p>
            <a:pPr algn="ctr" defTabSz="40131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507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727" tIns="49727" rIns="49727" bIns="49727" anchor="ctr"/>
          <a:lstStyle/>
          <a:p>
            <a:pPr algn="ctr" defTabSz="40131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3558480"/>
          </a:xfrm>
        </p:spPr>
        <p:txBody>
          <a:bodyPr lIns="86756" tIns="49727" rIns="86756" bIns="49727" anchor="t"/>
          <a:lstStyle/>
          <a:p>
            <a:pPr marL="215970" indent="-165747" defTabSz="89325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February 7</a:t>
            </a:r>
          </a:p>
          <a:p>
            <a:pPr marL="215970" indent="-165747" defTabSz="89325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dirty="0"/>
              <a:t>In 1927... Georgetown University medical school in Washington, D.C., offers  the first aviation medicine course in the United States.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83" y="274588"/>
            <a:ext cx="8229823" cy="1143000"/>
          </a:xfrm>
        </p:spPr>
        <p:txBody>
          <a:bodyPr lIns="86756" tIns="49727" rIns="86756" bIns="49727"/>
          <a:lstStyle/>
          <a:p>
            <a:pPr defTabSz="89325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1510" name="Picture 9" descr="http://www.compete.org/images/uploads/Image/Compete%20logos/US%20Brazil%20Logos/Georgetown-Logo-(WEB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49" y="1928814"/>
            <a:ext cx="4493865" cy="31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http://aeromedical.org/graphics/cadusa_050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4333583"/>
            <a:ext cx="3348633" cy="16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446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727" tIns="49727" rIns="49727" bIns="49727" anchor="ctr"/>
          <a:lstStyle/>
          <a:p>
            <a:pPr algn="ctr" defTabSz="40131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531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727" tIns="49727" rIns="49727" bIns="49727" anchor="ctr"/>
          <a:lstStyle/>
          <a:p>
            <a:pPr algn="ctr" defTabSz="40131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3558480"/>
          </a:xfrm>
        </p:spPr>
        <p:txBody>
          <a:bodyPr lIns="86756" tIns="49727" rIns="86756" bIns="49727" anchor="t"/>
          <a:lstStyle/>
          <a:p>
            <a:pPr marL="215970" indent="-165747" defTabSz="89325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February 7</a:t>
            </a:r>
          </a:p>
          <a:p>
            <a:pPr marL="215970" indent="-165747" defTabSz="89325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dirty="0"/>
              <a:t>In 1937... The prototype Blackburn B.24 </a:t>
            </a:r>
            <a:r>
              <a:rPr lang="en-US" sz="2200" dirty="0" err="1"/>
              <a:t>Skua</a:t>
            </a:r>
            <a:r>
              <a:rPr lang="en-US" sz="2200" dirty="0"/>
              <a:t> two-seat fighter/dive-bomber makes its maiden flight, piloted by "Dasher" Blake at </a:t>
            </a:r>
            <a:r>
              <a:rPr lang="en-US" sz="2200" dirty="0" err="1"/>
              <a:t>Brough</a:t>
            </a:r>
            <a:r>
              <a:rPr lang="en-US" sz="2200" dirty="0"/>
              <a:t>, Yorkshire; it is Britain's first dive-bomber.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83" y="274588"/>
            <a:ext cx="8229823" cy="1143000"/>
          </a:xfrm>
        </p:spPr>
        <p:txBody>
          <a:bodyPr lIns="86756" tIns="49727" rIns="86756" bIns="49727"/>
          <a:lstStyle/>
          <a:p>
            <a:pPr defTabSz="89325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2534" name="Picture 9" descr="http://www.avionslegendaires.net/Images/Gsk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964781"/>
            <a:ext cx="4446984" cy="22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http://upload.wikimedia.org/wikipedia/commons/thumb/b/b0/Blackburn_Skua_L2923.png/300px-Blackburn_Skua_L29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9" y="1580555"/>
            <a:ext cx="3713634" cy="163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41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http://3.bp.blogspot.com/-sGSKTI09xu8/TZIuBkfAUiI/AAAAAAAAAU4/8ye2Tx77k70/s1600/Manchester-United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85" y="1232297"/>
            <a:ext cx="1734592" cy="175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727" tIns="49727" rIns="49727" bIns="49727" anchor="ctr"/>
          <a:lstStyle/>
          <a:p>
            <a:pPr algn="ctr" defTabSz="40131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3556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727" tIns="49727" rIns="49727" bIns="49727" anchor="ctr"/>
          <a:lstStyle/>
          <a:p>
            <a:pPr algn="ctr" defTabSz="40131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079377"/>
            <a:ext cx="4339828" cy="3558480"/>
          </a:xfrm>
        </p:spPr>
        <p:txBody>
          <a:bodyPr lIns="86756" tIns="49727" rIns="86756" bIns="49727" anchor="t"/>
          <a:lstStyle/>
          <a:p>
            <a:pPr marL="215970" indent="-165747" defTabSz="89325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February 7</a:t>
            </a:r>
          </a:p>
          <a:p>
            <a:pPr marL="215970" indent="-165747" defTabSz="89325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dirty="0"/>
              <a:t>In 1958... One of the best British soccer teams, Manchester United, has been</a:t>
            </a:r>
            <a:br>
              <a:rPr lang="en-US" sz="2200" dirty="0"/>
            </a:br>
            <a:r>
              <a:rPr lang="en-US" sz="2200" dirty="0"/>
              <a:t>virtually wiped out in an air crash. </a:t>
            </a:r>
          </a:p>
          <a:p>
            <a:pPr>
              <a:defRPr/>
            </a:pPr>
            <a:r>
              <a:rPr lang="en-US" sz="2200" dirty="0"/>
              <a:t>The team was returning from Belgrade after victory against a Yugoslav opponent when their British European Airways (BEA) Airspeed AS.57 Ambassador failed to take off and crashed into a house in Munich, Germany.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83" y="274588"/>
            <a:ext cx="8229823" cy="1143000"/>
          </a:xfrm>
        </p:spPr>
        <p:txBody>
          <a:bodyPr lIns="86756" tIns="49727" rIns="86756" bIns="49727"/>
          <a:lstStyle/>
          <a:p>
            <a:pPr defTabSz="89325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3559" name="Picture 9" descr="http://1000aircraftphotos.com/Contributions/Visschedijk/3005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15" y="1232298"/>
            <a:ext cx="324036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Info?&#10;&amp;#8220;Munich Air Disaster&amp;#8221; - BEA Flight 609 - Munich, Germany - 2/6/1958 - 23 fatalities, 21 survivors.  &#10;The Airspeed AS-57 Ambassador, named Lord Burghley, was carrying the Manchester United football team, and ran off the end of a slushy runway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4" y="3787305"/>
            <a:ext cx="4313039" cy="25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300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6302126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64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Controls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Controls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Controls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3810000" y="1905000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5561" y="-112387"/>
            <a:ext cx="40171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February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638800" y="1418196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Quarter Requirements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 smtClean="0">
                <a:solidFill>
                  <a:srgbClr val="FF0000"/>
                </a:solidFill>
              </a:rPr>
              <a:t>25</a:t>
            </a:r>
            <a:r>
              <a:rPr lang="en-US" sz="4000" b="1" dirty="0" smtClean="0"/>
              <a:t> days of Class Meetings – Mar </a:t>
            </a:r>
            <a:r>
              <a:rPr lang="en-US" sz="4000" b="1" dirty="0" smtClean="0"/>
              <a:t>16)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489348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Flight Sim. Tutorials (1 – 5 x 3 + 1)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Aircraft Fam. and Student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7 (Straight &amp; Level Flight through First Solo)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 quizzes and 2 tests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</p:txBody>
      </p:sp>
    </p:spTree>
    <p:extLst>
      <p:ext uri="{BB962C8B-B14F-4D97-AF65-F5344CB8AC3E}">
        <p14:creationId xmlns:p14="http://schemas.microsoft.com/office/powerpoint/2010/main" val="41451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59" tIns="50729" rIns="88759" bIns="50729"/>
          <a:lstStyle/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4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Aerodynamics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of Flight</a:t>
            </a:r>
          </a:p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7" y="1143000"/>
            <a:ext cx="3920825" cy="52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97" tIns="32095" rIns="64197" bIns="32095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59" tIns="50729" rIns="88759" bIns="50729" anchor="t"/>
          <a:lstStyle/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forces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acting on an aircraft in flight.</a:t>
            </a:r>
          </a:p>
          <a:p>
            <a:pPr marL="371229" indent="-294309" defTabSz="9130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how the forces of flight work and how to control them with the use of power and flight controls essential to flight.</a:t>
            </a:r>
            <a:endParaRPr lang="en-US" altLang="en-US" sz="20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71229" indent="-294309" defTabSz="9130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the </a:t>
            </a:r>
            <a:r>
              <a:rPr lang="en-US" altLang="en-US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aerodynamics of flight.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how design, weight, load factors, and gravity affect an aircraft during flight maneuvers.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6900" indent="0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088" lvl="1" indent="-153800" defTabSz="91278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088" lvl="1" indent="-153800" defTabSz="91278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0" y="274588"/>
            <a:ext cx="8229823" cy="1143000"/>
          </a:xfrm>
        </p:spPr>
        <p:txBody>
          <a:bodyPr lIns="88759" tIns="50729" rIns="88759" bIns="50729"/>
          <a:lstStyle/>
          <a:p>
            <a:pPr algn="l" defTabSz="912788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90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Climbs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2199281"/>
            <a:ext cx="4339388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wing’s lift in a </a:t>
            </a:r>
            <a:r>
              <a:rPr lang="en-US" sz="2800" b="1" dirty="0">
                <a:solidFill>
                  <a:srgbClr val="000000"/>
                </a:solidFill>
              </a:rPr>
              <a:t>steady state </a:t>
            </a:r>
            <a:r>
              <a:rPr lang="en-US" sz="2800" b="1" dirty="0">
                <a:solidFill>
                  <a:srgbClr val="FF0000"/>
                </a:solidFill>
              </a:rPr>
              <a:t>normal climb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is the same as</a:t>
            </a:r>
            <a:r>
              <a:rPr lang="en-US" sz="2800" b="1" dirty="0">
                <a:solidFill>
                  <a:srgbClr val="000000"/>
                </a:solidFill>
              </a:rPr>
              <a:t> it is in a steady </a:t>
            </a:r>
            <a:r>
              <a:rPr lang="en-US" sz="2800" b="1" dirty="0">
                <a:solidFill>
                  <a:srgbClr val="FF0000"/>
                </a:solidFill>
              </a:rPr>
              <a:t>level flight</a:t>
            </a:r>
            <a:r>
              <a:rPr lang="en-US" sz="2800" b="1" dirty="0">
                <a:solidFill>
                  <a:srgbClr val="000000"/>
                </a:solidFill>
              </a:rPr>
              <a:t> at the same airspeed.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1981200"/>
            <a:ext cx="4872037" cy="301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93912"/>
            <a:ext cx="4876800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Climbs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447800"/>
            <a:ext cx="4339388" cy="4401068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Although </a:t>
            </a:r>
            <a:r>
              <a:rPr lang="en-US" sz="2800" b="1" dirty="0">
                <a:solidFill>
                  <a:srgbClr val="000000"/>
                </a:solidFill>
              </a:rPr>
              <a:t>the aircraft’s </a:t>
            </a:r>
            <a:r>
              <a:rPr lang="en-US" sz="2800" b="1" dirty="0" err="1">
                <a:solidFill>
                  <a:srgbClr val="000000"/>
                </a:solidFill>
              </a:rPr>
              <a:t>flightpath</a:t>
            </a:r>
            <a:r>
              <a:rPr lang="en-US" sz="2800" b="1" dirty="0">
                <a:solidFill>
                  <a:srgbClr val="000000"/>
                </a:solidFill>
              </a:rPr>
              <a:t> changed when the climb was established, the AOA of the wing with respect to the inclined </a:t>
            </a:r>
            <a:r>
              <a:rPr lang="en-US" sz="2800" b="1" dirty="0" err="1">
                <a:solidFill>
                  <a:srgbClr val="000000"/>
                </a:solidFill>
              </a:rPr>
              <a:t>flightpath</a:t>
            </a:r>
            <a:r>
              <a:rPr lang="en-US" sz="2800" b="1" dirty="0">
                <a:solidFill>
                  <a:srgbClr val="000000"/>
                </a:solidFill>
              </a:rPr>
              <a:t> reverts to practically the same values, as does the lift.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93912"/>
            <a:ext cx="4876800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Climbs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275481"/>
            <a:ext cx="4339388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After </a:t>
            </a:r>
            <a:r>
              <a:rPr lang="en-US" sz="2800" b="1" dirty="0">
                <a:solidFill>
                  <a:srgbClr val="FF0000"/>
                </a:solidFill>
              </a:rPr>
              <a:t>the </a:t>
            </a:r>
            <a:r>
              <a:rPr lang="en-US" sz="2800" b="1" dirty="0" err="1">
                <a:solidFill>
                  <a:srgbClr val="FF0000"/>
                </a:solidFill>
              </a:rPr>
              <a:t>flightpath</a:t>
            </a:r>
            <a:r>
              <a:rPr lang="en-US" sz="2800" b="1" dirty="0">
                <a:solidFill>
                  <a:srgbClr val="FF0000"/>
                </a:solidFill>
              </a:rPr>
              <a:t> is stabilized on the upward incline, the AOA and lift again revert to about the level flight values.</a:t>
            </a:r>
          </a:p>
        </p:txBody>
      </p:sp>
    </p:spTree>
    <p:extLst>
      <p:ext uri="{BB962C8B-B14F-4D97-AF65-F5344CB8AC3E}">
        <p14:creationId xmlns:p14="http://schemas.microsoft.com/office/powerpoint/2010/main" val="28331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Climbs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447800"/>
            <a:ext cx="4339388" cy="4831955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If the climb is entered with no change in power setting</a:t>
            </a:r>
            <a:r>
              <a:rPr lang="en-US" sz="2800" b="1" dirty="0">
                <a:solidFill>
                  <a:srgbClr val="000000"/>
                </a:solidFill>
              </a:rPr>
              <a:t>, the </a:t>
            </a:r>
            <a:r>
              <a:rPr lang="en-US" sz="2800" b="1" dirty="0">
                <a:solidFill>
                  <a:srgbClr val="FF0000"/>
                </a:solidFill>
              </a:rPr>
              <a:t>airspeed gradually diminishes </a:t>
            </a:r>
            <a:r>
              <a:rPr lang="en-US" sz="2800" b="1" dirty="0">
                <a:solidFill>
                  <a:srgbClr val="000000"/>
                </a:solidFill>
              </a:rPr>
              <a:t>because the thrust required to maintain a given airspeed in level flight is insufficient to maintain the same airspeed in a climb.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8" y="2838450"/>
            <a:ext cx="4499811" cy="320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1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Climbs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908656"/>
            <a:ext cx="4339388" cy="1815744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Additional </a:t>
            </a:r>
            <a:r>
              <a:rPr lang="en-US" sz="2800" b="1" dirty="0">
                <a:solidFill>
                  <a:srgbClr val="FF0000"/>
                </a:solidFill>
              </a:rPr>
              <a:t>power is required to maintain the same airspeed as in level flight.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8" y="2514600"/>
            <a:ext cx="4499811" cy="320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5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Climbs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847332"/>
            <a:ext cx="4339388" cy="4401068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amount of power depends on the angle of climb.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When </a:t>
            </a:r>
            <a:r>
              <a:rPr lang="en-US" sz="2800" b="1" dirty="0">
                <a:solidFill>
                  <a:srgbClr val="FF0000"/>
                </a:solidFill>
              </a:rPr>
              <a:t>the climb is </a:t>
            </a:r>
            <a:r>
              <a:rPr lang="en-US" sz="2800" b="1" dirty="0">
                <a:solidFill>
                  <a:srgbClr val="000000"/>
                </a:solidFill>
              </a:rPr>
              <a:t>established </a:t>
            </a:r>
            <a:r>
              <a:rPr lang="en-US" sz="2800" b="1" dirty="0">
                <a:solidFill>
                  <a:srgbClr val="FF0000"/>
                </a:solidFill>
              </a:rPr>
              <a:t>steep</a:t>
            </a:r>
            <a:r>
              <a:rPr lang="en-US" sz="2800" b="1" dirty="0">
                <a:solidFill>
                  <a:srgbClr val="000000"/>
                </a:solidFill>
              </a:rPr>
              <a:t> enough </a:t>
            </a:r>
            <a:r>
              <a:rPr lang="en-US" sz="2800" b="1" dirty="0" smtClean="0">
                <a:solidFill>
                  <a:srgbClr val="FF0000"/>
                </a:solidFill>
              </a:rPr>
              <a:t>and </a:t>
            </a:r>
            <a:r>
              <a:rPr lang="en-US" sz="2800" b="1" dirty="0">
                <a:solidFill>
                  <a:srgbClr val="FF0000"/>
                </a:solidFill>
              </a:rPr>
              <a:t>there is insufficient power </a:t>
            </a:r>
            <a:r>
              <a:rPr lang="en-US" sz="2800" b="1" dirty="0">
                <a:solidFill>
                  <a:srgbClr val="000000"/>
                </a:solidFill>
              </a:rPr>
              <a:t>available, </a:t>
            </a:r>
            <a:r>
              <a:rPr lang="en-US" sz="2800" b="1" dirty="0">
                <a:solidFill>
                  <a:srgbClr val="FF0000"/>
                </a:solidFill>
              </a:rPr>
              <a:t>a slower speed results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8" y="2438400"/>
            <a:ext cx="4499811" cy="320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When an aircraft banks a force acts towards the center of the turn is called the 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 good turn is one in which the nose and tail of the aircraft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_____________.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aircraft loses altitude unless additional lift is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created. This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is done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by ______________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Induced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drag increases as the lift is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To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prevent a reduction in airspeed in level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turns what must be applied?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605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Climbs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847332"/>
            <a:ext cx="4339388" cy="4831955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Climb </a:t>
            </a:r>
            <a:r>
              <a:rPr lang="en-US" sz="2800" b="1" dirty="0">
                <a:solidFill>
                  <a:srgbClr val="FF0000"/>
                </a:solidFill>
              </a:rPr>
              <a:t>performance is dependent on the amount of excess power available to overcome a portion of weight.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Note </a:t>
            </a:r>
            <a:r>
              <a:rPr lang="en-US" sz="2800" b="1" dirty="0">
                <a:solidFill>
                  <a:srgbClr val="000000"/>
                </a:solidFill>
              </a:rPr>
              <a:t>that aircraft are able to sustain a climb due to excess thrust.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8" y="2438400"/>
            <a:ext cx="4499811" cy="320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Climbs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47107"/>
            <a:ext cx="4339388" cy="3539293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When </a:t>
            </a:r>
            <a:r>
              <a:rPr lang="en-US" sz="2800" b="1" dirty="0">
                <a:solidFill>
                  <a:srgbClr val="FF0000"/>
                </a:solidFill>
              </a:rPr>
              <a:t>the excess thrust is gone, the aircraft is no longer able to climb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At </a:t>
            </a:r>
            <a:r>
              <a:rPr lang="en-US" sz="2800" b="1" dirty="0">
                <a:solidFill>
                  <a:srgbClr val="000000"/>
                </a:solidFill>
              </a:rPr>
              <a:t>this point, </a:t>
            </a:r>
            <a:r>
              <a:rPr lang="en-US" sz="2800" b="1" dirty="0">
                <a:solidFill>
                  <a:srgbClr val="FF0000"/>
                </a:solidFill>
              </a:rPr>
              <a:t>the aircraft has reached its “absolute ceiling.”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08" y="1722644"/>
            <a:ext cx="4499811" cy="320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1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err="1" smtClean="0"/>
              <a:t>Decents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351681"/>
            <a:ext cx="4339388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Forward </a:t>
            </a:r>
            <a:r>
              <a:rPr lang="en-US" sz="2800" b="1" dirty="0">
                <a:solidFill>
                  <a:srgbClr val="FF0000"/>
                </a:solidFill>
              </a:rPr>
              <a:t>pressure is applied to the control yoke to initiate the descent</a:t>
            </a:r>
            <a:r>
              <a:rPr lang="en-US" sz="2800" b="1" dirty="0">
                <a:solidFill>
                  <a:srgbClr val="000000"/>
                </a:solidFill>
              </a:rPr>
              <a:t>, the AOA is decreased momentarily. </a:t>
            </a:r>
          </a:p>
        </p:txBody>
      </p:sp>
      <p:pic>
        <p:nvPicPr>
          <p:cNvPr id="6146" name="Picture 2" descr="http://icarus.youramishdaddy.com/wp-content/uploads/2009/04/1223_4c-1024x7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28452"/>
            <a:ext cx="4876800" cy="35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err="1" smtClean="0"/>
              <a:t>Decents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225594"/>
            <a:ext cx="4339388" cy="3108406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To </a:t>
            </a:r>
            <a:r>
              <a:rPr lang="en-US" sz="2800" b="1" dirty="0">
                <a:solidFill>
                  <a:srgbClr val="FF0000"/>
                </a:solidFill>
              </a:rPr>
              <a:t>descend at the same airspeed as used in straight-and-level flight, the power must be reduced as the descent is entered.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781425" cy="38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9" y="175260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963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43" y="2454194"/>
            <a:ext cx="4401228" cy="3108406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other force, </a:t>
            </a:r>
            <a:r>
              <a:rPr lang="en-US" sz="2800" b="1" dirty="0">
                <a:solidFill>
                  <a:srgbClr val="000000"/>
                </a:solidFill>
              </a:rPr>
              <a:t>which </a:t>
            </a:r>
            <a:r>
              <a:rPr lang="en-US" sz="2800" b="1" dirty="0">
                <a:solidFill>
                  <a:srgbClr val="FF0000"/>
                </a:solidFill>
              </a:rPr>
              <a:t>acts horizontally toward the center of the turn, is called the “horizontal component of lift,” or centripetal </a:t>
            </a:r>
            <a:r>
              <a:rPr lang="en-US" sz="2800" b="1" dirty="0" smtClean="0">
                <a:solidFill>
                  <a:srgbClr val="FF0000"/>
                </a:solidFill>
              </a:rPr>
              <a:t>force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upload.wikimedia.org/wikipedia/commons/thumb/b/b6/Banked_turn.png/300px-Banked_tur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43" y="1625043"/>
            <a:ext cx="4470957" cy="44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When an aircraft banks a force act towards the center of the turn is called the 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A good turn is one in which the nose and tail of the aircraft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_____________.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aircraft loses altitude unless additional lift is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created. This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is done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by ______________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Induced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drag increases as the lift is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To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prevent a reduction in airspeed in level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turns what must be applied?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605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2325368"/>
            <a:ext cx="4339388" cy="224663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good turn is one in which the nose and tail of the aircraft track along the same path.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 descr="http://aeromanual.com/wiki/images/thumb/f/fe/PHAK7-22.jpg/400px-PHAK7-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810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When an aircraft banks a force act towards the center of the turn is called the 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 good turn is one in which the nose and tail of the aircraft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_____________.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The </a:t>
            </a:r>
            <a:r>
              <a:rPr lang="en-US" altLang="en-US" sz="2500" b="1" dirty="0">
                <a:solidFill>
                  <a:srgbClr val="0070C0"/>
                </a:solidFill>
              </a:rPr>
              <a:t>aircraft loses altitude unless additional lift is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created. This </a:t>
            </a:r>
            <a:r>
              <a:rPr lang="en-US" altLang="en-US" sz="2500" b="1" dirty="0">
                <a:solidFill>
                  <a:srgbClr val="0070C0"/>
                </a:solidFill>
              </a:rPr>
              <a:t>is done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by ______________ </a:t>
            </a:r>
            <a:r>
              <a:rPr lang="en-US" altLang="en-US" sz="2500" b="1" dirty="0">
                <a:solidFill>
                  <a:srgbClr val="0070C0"/>
                </a:solidFill>
              </a:rPr>
              <a:t>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Induced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drag increases as the lift is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To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prevent a reduction in airspeed in level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turns what must be applied?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605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752600"/>
            <a:ext cx="4339388" cy="4831955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Consequently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the aircraft loses altitude unless additional lift is created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 </a:t>
            </a: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is done by increasing the AOA </a:t>
            </a:r>
            <a:r>
              <a:rPr lang="en-US" sz="2800" b="1" dirty="0">
                <a:solidFill>
                  <a:srgbClr val="000000"/>
                </a:solidFill>
              </a:rPr>
              <a:t>until the vertical component of lift is again equal to the weight.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www.pilotfriend.com/training/flight_training/fxd_wing/images4/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333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When an aircraft banks a force act towards the center of the turn is called the ____________.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 good turn is one in which the nose and tail of the aircraft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_____________.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aircraft loses altitude unless additional lift is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created. This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is done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by ______________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Induced </a:t>
            </a:r>
            <a:r>
              <a:rPr lang="en-US" altLang="en-US" sz="2500" b="1" dirty="0">
                <a:solidFill>
                  <a:schemeClr val="tx1"/>
                </a:solidFill>
              </a:rPr>
              <a:t>drag increases as the lift is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__________.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To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prevent a reduction in airspeed in level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turns what must be applied?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605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10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5665</TotalTime>
  <Words>1501</Words>
  <Application>Microsoft Office PowerPoint</Application>
  <PresentationFormat>On-screen Show (4:3)</PresentationFormat>
  <Paragraphs>265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35</vt:i4>
      </vt:variant>
    </vt:vector>
  </HeadingPairs>
  <TitlesOfParts>
    <vt:vector size="59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Noteworthy Bold</vt:lpstr>
      <vt:lpstr>Times New Roman</vt:lpstr>
      <vt:lpstr>Wingdings 3</vt:lpstr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Office Theme</vt:lpstr>
      <vt:lpstr>4_Custom Design</vt:lpstr>
      <vt:lpstr>5_Custom Design</vt:lpstr>
      <vt:lpstr>1_PowerPointTemplateAE_2009_1217_NEW NEW Template</vt:lpstr>
      <vt:lpstr>3_Office Theme</vt:lpstr>
      <vt:lpstr>8_Office Theme</vt:lpstr>
      <vt:lpstr>10_Office Theme</vt:lpstr>
      <vt:lpstr>Warm-Up – 2/7 – 10 minutes</vt:lpstr>
      <vt:lpstr>Questions / Comments</vt:lpstr>
      <vt:lpstr>Warm-Up – 2/7 – 10 minutes</vt:lpstr>
      <vt:lpstr>Aerodynamic Forces  in Flight Maneuvers Forces in Turns</vt:lpstr>
      <vt:lpstr>Warm-Up – 2/7 – 10 minutes</vt:lpstr>
      <vt:lpstr>Aerodynamic Forces  in Flight Maneuvers Forces in Turns</vt:lpstr>
      <vt:lpstr>Warm-Up – 2/7 – 10 minutes</vt:lpstr>
      <vt:lpstr>Aerodynamic Forces  in Flight Maneuvers Forces in Turns</vt:lpstr>
      <vt:lpstr>Warm-Up – 2/7 – 10 minutes</vt:lpstr>
      <vt:lpstr>Aerodynamic Forces  in Flight Maneuvers Forces in Turns</vt:lpstr>
      <vt:lpstr>Warm-Up – 2/7 – 10 minutes</vt:lpstr>
      <vt:lpstr>Aerodynamic Forces  in Flight Maneuvers Forces in Turns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1st Quarter Requirements (25 days of Class Meetings – Mar 16)</vt:lpstr>
      <vt:lpstr>Questions / Comments</vt:lpstr>
      <vt:lpstr>PowerPoint Presentation</vt:lpstr>
      <vt:lpstr>Today’s Mission Requirements</vt:lpstr>
      <vt:lpstr>Aerodynamic Forces  in Flight Maneuvers Forces in Climbs</vt:lpstr>
      <vt:lpstr>Aerodynamic Forces  in Flight Maneuvers Forces in Climbs</vt:lpstr>
      <vt:lpstr>Aerodynamic Forces  in Flight Maneuvers Forces in Climbs</vt:lpstr>
      <vt:lpstr>Aerodynamic Forces  in Flight Maneuvers Forces in Climbs</vt:lpstr>
      <vt:lpstr>Aerodynamic Forces  in Flight Maneuvers Forces in Climbs</vt:lpstr>
      <vt:lpstr>Aerodynamic Forces  in Flight Maneuvers Forces in Climbs</vt:lpstr>
      <vt:lpstr>Aerodynamic Forces  in Flight Maneuvers Forces in Climbs</vt:lpstr>
      <vt:lpstr>Aerodynamic Forces  in Flight Maneuvers Forces in Climbs</vt:lpstr>
      <vt:lpstr>Aerodynamic Forces  in Flight Maneuvers Forces in Decents</vt:lpstr>
      <vt:lpstr>Aerodynamic Forces  in Flight Maneuvers Forces in Decents</vt:lpstr>
      <vt:lpstr>Questions / Comments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326</cp:revision>
  <cp:lastPrinted>2013-10-17T15:17:33Z</cp:lastPrinted>
  <dcterms:created xsi:type="dcterms:W3CDTF">2011-08-16T23:18:18Z</dcterms:created>
  <dcterms:modified xsi:type="dcterms:W3CDTF">2018-01-28T23:09:44Z</dcterms:modified>
</cp:coreProperties>
</file>