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0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1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3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816" r:id="rId2"/>
    <p:sldMasterId id="2147483924" r:id="rId3"/>
    <p:sldMasterId id="2147483936" r:id="rId4"/>
    <p:sldMasterId id="2147484008" r:id="rId5"/>
    <p:sldMasterId id="2147484020" r:id="rId6"/>
    <p:sldMasterId id="2147484032" r:id="rId7"/>
    <p:sldMasterId id="2147484044" r:id="rId8"/>
    <p:sldMasterId id="2147484068" r:id="rId9"/>
    <p:sldMasterId id="2147484092" r:id="rId10"/>
    <p:sldMasterId id="2147484097" r:id="rId11"/>
    <p:sldMasterId id="2147484121" r:id="rId12"/>
    <p:sldMasterId id="2147484133" r:id="rId13"/>
    <p:sldMasterId id="2147484145" r:id="rId14"/>
  </p:sldMasterIdLst>
  <p:notesMasterIdLst>
    <p:notesMasterId r:id="rId54"/>
  </p:notesMasterIdLst>
  <p:handoutMasterIdLst>
    <p:handoutMasterId r:id="rId55"/>
  </p:handoutMasterIdLst>
  <p:sldIdLst>
    <p:sldId id="1024" r:id="rId15"/>
    <p:sldId id="1025" r:id="rId16"/>
    <p:sldId id="1026" r:id="rId17"/>
    <p:sldId id="1027" r:id="rId18"/>
    <p:sldId id="1028" r:id="rId19"/>
    <p:sldId id="1029" r:id="rId20"/>
    <p:sldId id="1030" r:id="rId21"/>
    <p:sldId id="1031" r:id="rId22"/>
    <p:sldId id="1032" r:id="rId23"/>
    <p:sldId id="1033" r:id="rId24"/>
    <p:sldId id="1034" r:id="rId25"/>
    <p:sldId id="1035" r:id="rId26"/>
    <p:sldId id="834" r:id="rId27"/>
    <p:sldId id="1057" r:id="rId28"/>
    <p:sldId id="1058" r:id="rId29"/>
    <p:sldId id="1059" r:id="rId30"/>
    <p:sldId id="397" r:id="rId31"/>
    <p:sldId id="1056" r:id="rId32"/>
    <p:sldId id="1055" r:id="rId33"/>
    <p:sldId id="353" r:id="rId34"/>
    <p:sldId id="294" r:id="rId35"/>
    <p:sldId id="865" r:id="rId36"/>
    <p:sldId id="942" r:id="rId37"/>
    <p:sldId id="1009" r:id="rId38"/>
    <p:sldId id="1010" r:id="rId39"/>
    <p:sldId id="1011" r:id="rId40"/>
    <p:sldId id="1012" r:id="rId41"/>
    <p:sldId id="1013" r:id="rId42"/>
    <p:sldId id="1014" r:id="rId43"/>
    <p:sldId id="1023" r:id="rId44"/>
    <p:sldId id="1016" r:id="rId45"/>
    <p:sldId id="1017" r:id="rId46"/>
    <p:sldId id="1018" r:id="rId47"/>
    <p:sldId id="1019" r:id="rId48"/>
    <p:sldId id="1020" r:id="rId49"/>
    <p:sldId id="1021" r:id="rId50"/>
    <p:sldId id="1022" r:id="rId51"/>
    <p:sldId id="879" r:id="rId52"/>
    <p:sldId id="882" r:id="rId53"/>
  </p:sldIdLst>
  <p:sldSz cx="9144000" cy="6858000" type="screen4x3"/>
  <p:notesSz cx="6858000" cy="9144000"/>
  <p:defaultTextStyle>
    <a:defPPr>
      <a:defRPr lang="en-US"/>
    </a:defPPr>
    <a:lvl1pPr marL="0" algn="l" defTabSz="913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14" algn="l" defTabSz="913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040" algn="l" defTabSz="913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570" algn="l" defTabSz="913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089" algn="l" defTabSz="913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607" algn="l" defTabSz="913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135" algn="l" defTabSz="913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5653" algn="l" defTabSz="913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177" algn="l" defTabSz="913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7108" autoAdjust="0"/>
    <p:restoredTop sz="94660"/>
  </p:normalViewPr>
  <p:slideViewPr>
    <p:cSldViewPr showGuides="1">
      <p:cViewPr varScale="1">
        <p:scale>
          <a:sx n="106" d="100"/>
          <a:sy n="106" d="100"/>
        </p:scale>
        <p:origin x="1308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tableStyles" Target="tableStyles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30881-0AC7-433B-AFD4-39F3ADAC4EE5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66E71-27F6-492E-A795-8CF2C8A96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16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05163-2E3C-4F5D-8A9A-93F33607258D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BF124-1FF4-46A8-8F2B-7A56E948D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03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14" algn="l" defTabSz="913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040" algn="l" defTabSz="913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570" algn="l" defTabSz="913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089" algn="l" defTabSz="913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607" algn="l" defTabSz="913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135" algn="l" defTabSz="913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653" algn="l" defTabSz="913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177" algn="l" defTabSz="913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19669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73886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78860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73658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17728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98982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2750414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3783449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82952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75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0993" indent="0" algn="ctr">
              <a:buNone/>
              <a:defRPr/>
            </a:lvl2pPr>
            <a:lvl3pPr marL="641991" indent="0" algn="ctr">
              <a:buNone/>
              <a:defRPr/>
            </a:lvl3pPr>
            <a:lvl4pPr marL="962988" indent="0" algn="ctr">
              <a:buNone/>
              <a:defRPr/>
            </a:lvl4pPr>
            <a:lvl5pPr marL="1283987" indent="0" algn="ctr">
              <a:buNone/>
              <a:defRPr/>
            </a:lvl5pPr>
            <a:lvl6pPr marL="1604986" indent="0" algn="ctr">
              <a:buNone/>
              <a:defRPr/>
            </a:lvl6pPr>
            <a:lvl7pPr marL="1925981" indent="0" algn="ctr">
              <a:buNone/>
              <a:defRPr/>
            </a:lvl7pPr>
            <a:lvl8pPr marL="2246981" indent="0" algn="ctr">
              <a:buNone/>
              <a:defRPr/>
            </a:lvl8pPr>
            <a:lvl9pPr marL="256797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5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7142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F6C88-DF7A-42C4-960E-E540B9C6F0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631399"/>
      </p:ext>
    </p:extLst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LTW_MT_L_3C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"/>
            <a:ext cx="6246813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0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44149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71088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5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082" indent="0" algn="ctr">
              <a:buNone/>
              <a:defRPr/>
            </a:lvl2pPr>
            <a:lvl3pPr marL="914165" indent="0" algn="ctr">
              <a:buNone/>
              <a:defRPr/>
            </a:lvl3pPr>
            <a:lvl4pPr marL="1371250" indent="0" algn="ctr">
              <a:buNone/>
              <a:defRPr/>
            </a:lvl4pPr>
            <a:lvl5pPr marL="1828332" indent="0" algn="ctr">
              <a:buNone/>
              <a:defRPr/>
            </a:lvl5pPr>
            <a:lvl6pPr marL="2285415" indent="0" algn="ctr">
              <a:buNone/>
              <a:defRPr/>
            </a:lvl6pPr>
            <a:lvl7pPr marL="2742500" indent="0" algn="ctr">
              <a:buNone/>
              <a:defRPr/>
            </a:lvl7pPr>
            <a:lvl8pPr marL="3199580" indent="0" algn="ctr">
              <a:buNone/>
              <a:defRPr/>
            </a:lvl8pPr>
            <a:lvl9pPr marL="3656665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7805" y="381000"/>
            <a:ext cx="6246479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587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lIns="91416" tIns="45709" rIns="91416" bIns="457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94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  <a:prstGeom prst="rect">
            <a:avLst/>
          </a:prstGeom>
        </p:spPr>
        <p:txBody>
          <a:bodyPr lIns="91416" tIns="45709" rIns="91416" bIns="45709"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2298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34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16" tIns="45709" rIns="91416" bIns="45709"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lIns="91416" tIns="45709" rIns="91416" bIns="45709"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35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00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6562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97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4982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862537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891241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eaVert" lIns="91416" tIns="45709" rIns="91416" bIns="457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8534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  <a:prstGeom prst="rect">
            <a:avLst/>
          </a:prstGeom>
        </p:spPr>
        <p:txBody>
          <a:bodyPr vert="eaVert" lIns="91416" tIns="45709" rIns="91416" bIns="457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4526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9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24" indent="0" algn="ctr">
              <a:buNone/>
              <a:defRPr/>
            </a:lvl2pPr>
            <a:lvl3pPr marL="642849" indent="0" algn="ctr">
              <a:buNone/>
              <a:defRPr/>
            </a:lvl3pPr>
            <a:lvl4pPr marL="964274" indent="0" algn="ctr">
              <a:buNone/>
              <a:defRPr/>
            </a:lvl4pPr>
            <a:lvl5pPr marL="1285697" indent="0" algn="ctr">
              <a:buNone/>
              <a:defRPr/>
            </a:lvl5pPr>
            <a:lvl6pPr marL="1607123" indent="0" algn="ctr">
              <a:buNone/>
              <a:defRPr/>
            </a:lvl6pPr>
            <a:lvl7pPr marL="1928546" indent="0" algn="ctr">
              <a:buNone/>
              <a:defRPr/>
            </a:lvl7pPr>
            <a:lvl8pPr marL="2249971" indent="0" algn="ctr">
              <a:buNone/>
              <a:defRPr/>
            </a:lvl8pPr>
            <a:lvl9pPr marL="257139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4761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8281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24" indent="0">
              <a:buNone/>
              <a:defRPr sz="1300"/>
            </a:lvl2pPr>
            <a:lvl3pPr marL="642849" indent="0">
              <a:buNone/>
              <a:defRPr sz="1100"/>
            </a:lvl3pPr>
            <a:lvl4pPr marL="964274" indent="0">
              <a:buNone/>
              <a:defRPr sz="1000"/>
            </a:lvl4pPr>
            <a:lvl5pPr marL="1285697" indent="0">
              <a:buNone/>
              <a:defRPr sz="1000"/>
            </a:lvl5pPr>
            <a:lvl6pPr marL="1607123" indent="0">
              <a:buNone/>
              <a:defRPr sz="1000"/>
            </a:lvl6pPr>
            <a:lvl7pPr marL="1928546" indent="0">
              <a:buNone/>
              <a:defRPr sz="1000"/>
            </a:lvl7pPr>
            <a:lvl8pPr marL="2249971" indent="0">
              <a:buNone/>
              <a:defRPr sz="1000"/>
            </a:lvl8pPr>
            <a:lvl9pPr marL="257139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493094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74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74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9339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5097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77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2685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242845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3475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9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394430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7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7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24" indent="0">
              <a:buNone/>
              <a:defRPr sz="2000"/>
            </a:lvl2pPr>
            <a:lvl3pPr marL="642849" indent="0">
              <a:buNone/>
              <a:defRPr sz="1700"/>
            </a:lvl3pPr>
            <a:lvl4pPr marL="964274" indent="0">
              <a:buNone/>
              <a:defRPr sz="1400"/>
            </a:lvl4pPr>
            <a:lvl5pPr marL="1285697" indent="0">
              <a:buNone/>
              <a:defRPr sz="1400"/>
            </a:lvl5pPr>
            <a:lvl6pPr marL="1607123" indent="0">
              <a:buNone/>
              <a:defRPr sz="1400"/>
            </a:lvl6pPr>
            <a:lvl7pPr marL="1928546" indent="0">
              <a:buNone/>
              <a:defRPr sz="1400"/>
            </a:lvl7pPr>
            <a:lvl8pPr marL="2249971" indent="0">
              <a:buNone/>
              <a:defRPr sz="1400"/>
            </a:lvl8pPr>
            <a:lvl9pPr marL="2571396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7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756293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7164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1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5606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7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0960" indent="0" algn="ctr">
              <a:buNone/>
              <a:defRPr/>
            </a:lvl2pPr>
            <a:lvl3pPr marL="641925" indent="0" algn="ctr">
              <a:buNone/>
              <a:defRPr/>
            </a:lvl3pPr>
            <a:lvl4pPr marL="962890" indent="0" algn="ctr">
              <a:buNone/>
              <a:defRPr/>
            </a:lvl4pPr>
            <a:lvl5pPr marL="1283855" indent="0" algn="ctr">
              <a:buNone/>
              <a:defRPr/>
            </a:lvl5pPr>
            <a:lvl6pPr marL="1604822" indent="0" algn="ctr">
              <a:buNone/>
              <a:defRPr/>
            </a:lvl6pPr>
            <a:lvl7pPr marL="1925783" indent="0" algn="ctr">
              <a:buNone/>
              <a:defRPr/>
            </a:lvl7pPr>
            <a:lvl8pPr marL="2246751" indent="0" algn="ctr">
              <a:buNone/>
              <a:defRPr/>
            </a:lvl8pPr>
            <a:lvl9pPr marL="256771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7111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37650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0960" indent="0">
              <a:buNone/>
              <a:defRPr sz="1300"/>
            </a:lvl2pPr>
            <a:lvl3pPr marL="641925" indent="0">
              <a:buNone/>
              <a:defRPr sz="1100"/>
            </a:lvl3pPr>
            <a:lvl4pPr marL="962890" indent="0">
              <a:buNone/>
              <a:defRPr sz="1000"/>
            </a:lvl4pPr>
            <a:lvl5pPr marL="1283855" indent="0">
              <a:buNone/>
              <a:defRPr sz="1000"/>
            </a:lvl5pPr>
            <a:lvl6pPr marL="1604822" indent="0">
              <a:buNone/>
              <a:defRPr sz="1000"/>
            </a:lvl6pPr>
            <a:lvl7pPr marL="1925783" indent="0">
              <a:buNone/>
              <a:defRPr sz="1000"/>
            </a:lvl7pPr>
            <a:lvl8pPr marL="2246751" indent="0">
              <a:buNone/>
              <a:defRPr sz="1000"/>
            </a:lvl8pPr>
            <a:lvl9pPr marL="256771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998685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70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70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45345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960" indent="0">
              <a:buNone/>
              <a:defRPr sz="1400" b="1"/>
            </a:lvl2pPr>
            <a:lvl3pPr marL="641925" indent="0">
              <a:buNone/>
              <a:defRPr sz="1300" b="1"/>
            </a:lvl3pPr>
            <a:lvl4pPr marL="962890" indent="0">
              <a:buNone/>
              <a:defRPr sz="1100" b="1"/>
            </a:lvl4pPr>
            <a:lvl5pPr marL="1283855" indent="0">
              <a:buNone/>
              <a:defRPr sz="1100" b="1"/>
            </a:lvl5pPr>
            <a:lvl6pPr marL="1604822" indent="0">
              <a:buNone/>
              <a:defRPr sz="1100" b="1"/>
            </a:lvl6pPr>
            <a:lvl7pPr marL="1925783" indent="0">
              <a:buNone/>
              <a:defRPr sz="1100" b="1"/>
            </a:lvl7pPr>
            <a:lvl8pPr marL="2246751" indent="0">
              <a:buNone/>
              <a:defRPr sz="1100" b="1"/>
            </a:lvl8pPr>
            <a:lvl9pPr marL="2567713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960" indent="0">
              <a:buNone/>
              <a:defRPr sz="1400" b="1"/>
            </a:lvl2pPr>
            <a:lvl3pPr marL="641925" indent="0">
              <a:buNone/>
              <a:defRPr sz="1300" b="1"/>
            </a:lvl3pPr>
            <a:lvl4pPr marL="962890" indent="0">
              <a:buNone/>
              <a:defRPr sz="1100" b="1"/>
            </a:lvl4pPr>
            <a:lvl5pPr marL="1283855" indent="0">
              <a:buNone/>
              <a:defRPr sz="1100" b="1"/>
            </a:lvl5pPr>
            <a:lvl6pPr marL="1604822" indent="0">
              <a:buNone/>
              <a:defRPr sz="1100" b="1"/>
            </a:lvl6pPr>
            <a:lvl7pPr marL="1925783" indent="0">
              <a:buNone/>
              <a:defRPr sz="1100" b="1"/>
            </a:lvl7pPr>
            <a:lvl8pPr marL="2246751" indent="0">
              <a:buNone/>
              <a:defRPr sz="1100" b="1"/>
            </a:lvl8pPr>
            <a:lvl9pPr marL="2567713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36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6210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2670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22298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77" y="27350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7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0960" indent="0">
              <a:buNone/>
              <a:defRPr sz="800"/>
            </a:lvl2pPr>
            <a:lvl3pPr marL="641925" indent="0">
              <a:buNone/>
              <a:defRPr sz="700"/>
            </a:lvl3pPr>
            <a:lvl4pPr marL="962890" indent="0">
              <a:buNone/>
              <a:defRPr sz="600"/>
            </a:lvl4pPr>
            <a:lvl5pPr marL="1283855" indent="0">
              <a:buNone/>
              <a:defRPr sz="600"/>
            </a:lvl5pPr>
            <a:lvl6pPr marL="1604822" indent="0">
              <a:buNone/>
              <a:defRPr sz="600"/>
            </a:lvl6pPr>
            <a:lvl7pPr marL="1925783" indent="0">
              <a:buNone/>
              <a:defRPr sz="600"/>
            </a:lvl7pPr>
            <a:lvl8pPr marL="2246751" indent="0">
              <a:buNone/>
              <a:defRPr sz="600"/>
            </a:lvl8pPr>
            <a:lvl9pPr marL="256771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82131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6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6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0960" indent="0">
              <a:buNone/>
              <a:defRPr sz="2000"/>
            </a:lvl2pPr>
            <a:lvl3pPr marL="641925" indent="0">
              <a:buNone/>
              <a:defRPr sz="1700"/>
            </a:lvl3pPr>
            <a:lvl4pPr marL="962890" indent="0">
              <a:buNone/>
              <a:defRPr sz="1400"/>
            </a:lvl4pPr>
            <a:lvl5pPr marL="1283855" indent="0">
              <a:buNone/>
              <a:defRPr sz="1400"/>
            </a:lvl5pPr>
            <a:lvl6pPr marL="1604822" indent="0">
              <a:buNone/>
              <a:defRPr sz="1400"/>
            </a:lvl6pPr>
            <a:lvl7pPr marL="1925783" indent="0">
              <a:buNone/>
              <a:defRPr sz="1400"/>
            </a:lvl7pPr>
            <a:lvl8pPr marL="2246751" indent="0">
              <a:buNone/>
              <a:defRPr sz="1400"/>
            </a:lvl8pPr>
            <a:lvl9pPr marL="2567713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65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0960" indent="0">
              <a:buNone/>
              <a:defRPr sz="800"/>
            </a:lvl2pPr>
            <a:lvl3pPr marL="641925" indent="0">
              <a:buNone/>
              <a:defRPr sz="700"/>
            </a:lvl3pPr>
            <a:lvl4pPr marL="962890" indent="0">
              <a:buNone/>
              <a:defRPr sz="600"/>
            </a:lvl4pPr>
            <a:lvl5pPr marL="1283855" indent="0">
              <a:buNone/>
              <a:defRPr sz="600"/>
            </a:lvl5pPr>
            <a:lvl6pPr marL="1604822" indent="0">
              <a:buNone/>
              <a:defRPr sz="600"/>
            </a:lvl6pPr>
            <a:lvl7pPr marL="1925783" indent="0">
              <a:buNone/>
              <a:defRPr sz="600"/>
            </a:lvl7pPr>
            <a:lvl8pPr marL="2246751" indent="0">
              <a:buNone/>
              <a:defRPr sz="600"/>
            </a:lvl8pPr>
            <a:lvl9pPr marL="256771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004589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0180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99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46179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4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9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4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9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9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14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8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39907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25595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4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83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48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9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46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794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243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692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141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589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7934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7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7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829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494213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871" indent="0">
              <a:buNone/>
              <a:defRPr sz="2000" b="1"/>
            </a:lvl2pPr>
            <a:lvl3pPr marL="889812" indent="0">
              <a:buNone/>
              <a:defRPr sz="1800" b="1"/>
            </a:lvl3pPr>
            <a:lvl4pPr marL="1334623" indent="0">
              <a:buNone/>
              <a:defRPr sz="1600" b="1"/>
            </a:lvl4pPr>
            <a:lvl5pPr marL="1779497" indent="0">
              <a:buNone/>
              <a:defRPr sz="1600" b="1"/>
            </a:lvl5pPr>
            <a:lvl6pPr marL="2224373" indent="0">
              <a:buNone/>
              <a:defRPr sz="1600" b="1"/>
            </a:lvl6pPr>
            <a:lvl7pPr marL="2669243" indent="0">
              <a:buNone/>
              <a:defRPr sz="1600" b="1"/>
            </a:lvl7pPr>
            <a:lvl8pPr marL="3114116" indent="0">
              <a:buNone/>
              <a:defRPr sz="1600" b="1"/>
            </a:lvl8pPr>
            <a:lvl9pPr marL="35589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871" indent="0">
              <a:buNone/>
              <a:defRPr sz="2000" b="1"/>
            </a:lvl2pPr>
            <a:lvl3pPr marL="889812" indent="0">
              <a:buNone/>
              <a:defRPr sz="1800" b="1"/>
            </a:lvl3pPr>
            <a:lvl4pPr marL="1334623" indent="0">
              <a:buNone/>
              <a:defRPr sz="1600" b="1"/>
            </a:lvl4pPr>
            <a:lvl5pPr marL="1779497" indent="0">
              <a:buNone/>
              <a:defRPr sz="1600" b="1"/>
            </a:lvl5pPr>
            <a:lvl6pPr marL="2224373" indent="0">
              <a:buNone/>
              <a:defRPr sz="1600" b="1"/>
            </a:lvl6pPr>
            <a:lvl7pPr marL="2669243" indent="0">
              <a:buNone/>
              <a:defRPr sz="1600" b="1"/>
            </a:lvl7pPr>
            <a:lvl8pPr marL="3114116" indent="0">
              <a:buNone/>
              <a:defRPr sz="1600" b="1"/>
            </a:lvl8pPr>
            <a:lvl9pPr marL="35589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98684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85755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98826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5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44871" indent="0">
              <a:buNone/>
              <a:defRPr sz="1200"/>
            </a:lvl2pPr>
            <a:lvl3pPr marL="889812" indent="0">
              <a:buNone/>
              <a:defRPr sz="1000"/>
            </a:lvl3pPr>
            <a:lvl4pPr marL="1334623" indent="0">
              <a:buNone/>
              <a:defRPr sz="900"/>
            </a:lvl4pPr>
            <a:lvl5pPr marL="1779497" indent="0">
              <a:buNone/>
              <a:defRPr sz="900"/>
            </a:lvl5pPr>
            <a:lvl6pPr marL="2224373" indent="0">
              <a:buNone/>
              <a:defRPr sz="900"/>
            </a:lvl6pPr>
            <a:lvl7pPr marL="2669243" indent="0">
              <a:buNone/>
              <a:defRPr sz="900"/>
            </a:lvl7pPr>
            <a:lvl8pPr marL="3114116" indent="0">
              <a:buNone/>
              <a:defRPr sz="900"/>
            </a:lvl8pPr>
            <a:lvl9pPr marL="35589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98657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44871" indent="0">
              <a:buNone/>
              <a:defRPr sz="2800"/>
            </a:lvl2pPr>
            <a:lvl3pPr marL="889812" indent="0">
              <a:buNone/>
              <a:defRPr sz="2400"/>
            </a:lvl3pPr>
            <a:lvl4pPr marL="1334623" indent="0">
              <a:buNone/>
              <a:defRPr sz="2000"/>
            </a:lvl4pPr>
            <a:lvl5pPr marL="1779497" indent="0">
              <a:buNone/>
              <a:defRPr sz="2000"/>
            </a:lvl5pPr>
            <a:lvl6pPr marL="2224373" indent="0">
              <a:buNone/>
              <a:defRPr sz="2000"/>
            </a:lvl6pPr>
            <a:lvl7pPr marL="2669243" indent="0">
              <a:buNone/>
              <a:defRPr sz="2000"/>
            </a:lvl7pPr>
            <a:lvl8pPr marL="3114116" indent="0">
              <a:buNone/>
              <a:defRPr sz="2000"/>
            </a:lvl8pPr>
            <a:lvl9pPr marL="355897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44871" indent="0">
              <a:buNone/>
              <a:defRPr sz="1200"/>
            </a:lvl2pPr>
            <a:lvl3pPr marL="889812" indent="0">
              <a:buNone/>
              <a:defRPr sz="1000"/>
            </a:lvl3pPr>
            <a:lvl4pPr marL="1334623" indent="0">
              <a:buNone/>
              <a:defRPr sz="900"/>
            </a:lvl4pPr>
            <a:lvl5pPr marL="1779497" indent="0">
              <a:buNone/>
              <a:defRPr sz="900"/>
            </a:lvl5pPr>
            <a:lvl6pPr marL="2224373" indent="0">
              <a:buNone/>
              <a:defRPr sz="900"/>
            </a:lvl6pPr>
            <a:lvl7pPr marL="2669243" indent="0">
              <a:buNone/>
              <a:defRPr sz="900"/>
            </a:lvl7pPr>
            <a:lvl8pPr marL="3114116" indent="0">
              <a:buNone/>
              <a:defRPr sz="900"/>
            </a:lvl8pPr>
            <a:lvl9pPr marL="35589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44269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27073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7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7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45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94667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7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37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56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044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7826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1103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17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3259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80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0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81000"/>
            <a:ext cx="6246479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07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12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5090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8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78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456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0993" indent="0">
              <a:buNone/>
              <a:defRPr sz="1300"/>
            </a:lvl2pPr>
            <a:lvl3pPr marL="641991" indent="0">
              <a:buNone/>
              <a:defRPr sz="1100"/>
            </a:lvl3pPr>
            <a:lvl4pPr marL="962988" indent="0">
              <a:buNone/>
              <a:defRPr sz="1000"/>
            </a:lvl4pPr>
            <a:lvl5pPr marL="1283987" indent="0">
              <a:buNone/>
              <a:defRPr sz="1000"/>
            </a:lvl5pPr>
            <a:lvl6pPr marL="1604986" indent="0">
              <a:buNone/>
              <a:defRPr sz="1000"/>
            </a:lvl6pPr>
            <a:lvl7pPr marL="1925981" indent="0">
              <a:buNone/>
              <a:defRPr sz="1000"/>
            </a:lvl7pPr>
            <a:lvl8pPr marL="2246981" indent="0">
              <a:buNone/>
              <a:defRPr sz="1000"/>
            </a:lvl8pPr>
            <a:lvl9pPr marL="256797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00656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2223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0242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8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542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3167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356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3188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8340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9447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557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700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700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389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7577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9027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4060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2673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7850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747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279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9566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4163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55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993" indent="0">
              <a:buNone/>
              <a:defRPr sz="1400" b="1"/>
            </a:lvl2pPr>
            <a:lvl3pPr marL="641991" indent="0">
              <a:buNone/>
              <a:defRPr sz="1300" b="1"/>
            </a:lvl3pPr>
            <a:lvl4pPr marL="962988" indent="0">
              <a:buNone/>
              <a:defRPr sz="1100" b="1"/>
            </a:lvl4pPr>
            <a:lvl5pPr marL="1283987" indent="0">
              <a:buNone/>
              <a:defRPr sz="1100" b="1"/>
            </a:lvl5pPr>
            <a:lvl6pPr marL="1604986" indent="0">
              <a:buNone/>
              <a:defRPr sz="1100" b="1"/>
            </a:lvl6pPr>
            <a:lvl7pPr marL="1925981" indent="0">
              <a:buNone/>
              <a:defRPr sz="1100" b="1"/>
            </a:lvl7pPr>
            <a:lvl8pPr marL="2246981" indent="0">
              <a:buNone/>
              <a:defRPr sz="1100" b="1"/>
            </a:lvl8pPr>
            <a:lvl9pPr marL="256797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993" indent="0">
              <a:buNone/>
              <a:defRPr sz="1400" b="1"/>
            </a:lvl2pPr>
            <a:lvl3pPr marL="641991" indent="0">
              <a:buNone/>
              <a:defRPr sz="1300" b="1"/>
            </a:lvl3pPr>
            <a:lvl4pPr marL="962988" indent="0">
              <a:buNone/>
              <a:defRPr sz="1100" b="1"/>
            </a:lvl4pPr>
            <a:lvl5pPr marL="1283987" indent="0">
              <a:buNone/>
              <a:defRPr sz="1100" b="1"/>
            </a:lvl5pPr>
            <a:lvl6pPr marL="1604986" indent="0">
              <a:buNone/>
              <a:defRPr sz="1100" b="1"/>
            </a:lvl6pPr>
            <a:lvl7pPr marL="1925981" indent="0">
              <a:buNone/>
              <a:defRPr sz="1100" b="1"/>
            </a:lvl7pPr>
            <a:lvl8pPr marL="2246981" indent="0">
              <a:buNone/>
              <a:defRPr sz="1100" b="1"/>
            </a:lvl8pPr>
            <a:lvl9pPr marL="256797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223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557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8251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9251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40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0995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836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0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7800" y="381000"/>
            <a:ext cx="6246479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107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51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1663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84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035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0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329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8882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30358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49835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464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167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1160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749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325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15554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8751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247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0276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8222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7757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2053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631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1318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334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80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75" y="273501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75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0993" indent="0">
              <a:buNone/>
              <a:defRPr sz="800"/>
            </a:lvl2pPr>
            <a:lvl3pPr marL="641991" indent="0">
              <a:buNone/>
              <a:defRPr sz="700"/>
            </a:lvl3pPr>
            <a:lvl4pPr marL="962988" indent="0">
              <a:buNone/>
              <a:defRPr sz="600"/>
            </a:lvl4pPr>
            <a:lvl5pPr marL="1283987" indent="0">
              <a:buNone/>
              <a:defRPr sz="600"/>
            </a:lvl5pPr>
            <a:lvl6pPr marL="1604986" indent="0">
              <a:buNone/>
              <a:defRPr sz="600"/>
            </a:lvl6pPr>
            <a:lvl7pPr marL="1925981" indent="0">
              <a:buNone/>
              <a:defRPr sz="600"/>
            </a:lvl7pPr>
            <a:lvl8pPr marL="2246981" indent="0">
              <a:buNone/>
              <a:defRPr sz="600"/>
            </a:lvl8pPr>
            <a:lvl9pPr marL="256797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60115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23628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75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75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7227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403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646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05893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089925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39414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056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2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1398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4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63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63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0993" indent="0">
              <a:buNone/>
              <a:defRPr sz="2000"/>
            </a:lvl2pPr>
            <a:lvl3pPr marL="641991" indent="0">
              <a:buNone/>
              <a:defRPr sz="1700"/>
            </a:lvl3pPr>
            <a:lvl4pPr marL="962988" indent="0">
              <a:buNone/>
              <a:defRPr sz="1400"/>
            </a:lvl4pPr>
            <a:lvl5pPr marL="1283987" indent="0">
              <a:buNone/>
              <a:defRPr sz="1400"/>
            </a:lvl5pPr>
            <a:lvl6pPr marL="1604986" indent="0">
              <a:buNone/>
              <a:defRPr sz="1400"/>
            </a:lvl6pPr>
            <a:lvl7pPr marL="1925981" indent="0">
              <a:buNone/>
              <a:defRPr sz="1400"/>
            </a:lvl7pPr>
            <a:lvl8pPr marL="2246981" indent="0">
              <a:buNone/>
              <a:defRPr sz="1400"/>
            </a:lvl8pPr>
            <a:lvl9pPr marL="2567976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63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0993" indent="0">
              <a:buNone/>
              <a:defRPr sz="800"/>
            </a:lvl2pPr>
            <a:lvl3pPr marL="641991" indent="0">
              <a:buNone/>
              <a:defRPr sz="700"/>
            </a:lvl3pPr>
            <a:lvl4pPr marL="962988" indent="0">
              <a:buNone/>
              <a:defRPr sz="600"/>
            </a:lvl4pPr>
            <a:lvl5pPr marL="1283987" indent="0">
              <a:buNone/>
              <a:defRPr sz="600"/>
            </a:lvl5pPr>
            <a:lvl6pPr marL="1604986" indent="0">
              <a:buNone/>
              <a:defRPr sz="600"/>
            </a:lvl6pPr>
            <a:lvl7pPr marL="1925981" indent="0">
              <a:buNone/>
              <a:defRPr sz="600"/>
            </a:lvl7pPr>
            <a:lvl8pPr marL="2246981" indent="0">
              <a:buNone/>
              <a:defRPr sz="600"/>
            </a:lvl8pPr>
            <a:lvl9pPr marL="256797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83349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01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78432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3807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76238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93050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12943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49301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45256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1570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984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97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62" tIns="35662" rIns="35662" bIns="356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97" y="1946700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62" tIns="35662" rIns="35662" bIns="356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266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1016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1016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1016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1016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1016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0993" algn="ctr" defTabSz="41016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1991" algn="ctr" defTabSz="41016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2988" algn="ctr" defTabSz="41016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3987" algn="ctr" defTabSz="41016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493" indent="-267493" algn="l" defTabSz="41016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4989" indent="-267493" algn="l" defTabSz="41016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802495" indent="-267493" algn="l" defTabSz="41016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69990" indent="-267493" algn="l" defTabSz="41016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7483" indent="-267493" algn="l" defTabSz="41016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58483" indent="-267493" algn="l" defTabSz="41016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79478" indent="-267493" algn="l" defTabSz="41016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0475" indent="-267493" algn="l" defTabSz="41016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1469" indent="-267493" algn="l" defTabSz="41016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19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993" algn="l" defTabSz="6419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1991" algn="l" defTabSz="6419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2988" algn="l" defTabSz="6419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3987" algn="l" defTabSz="6419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4986" algn="l" defTabSz="6419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5981" algn="l" defTabSz="6419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6981" algn="l" defTabSz="6419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7976" algn="l" defTabSz="6419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D940E21-42B8-4226-8C60-9DE6FF1CCD57}" type="slidenum">
              <a:rPr lang="en-US">
                <a:solidFill>
                  <a:srgbClr val="000000"/>
                </a:solidFill>
                <a:ea typeface="ＭＳ Ｐゴシック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5535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6" tIns="45709" rIns="91416" bIns="4570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64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8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6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25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3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13" indent="-342813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60" indent="-285677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06" indent="-228541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790" indent="-228541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875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959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040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124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05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71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3" tIns="35713" rIns="35713" bIns="3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71" y="1946674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3" tIns="35713" rIns="35713" bIns="3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6070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</p:sldLayoutIdLst>
  <p:txStyles>
    <p:titleStyle>
      <a:lvl1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1424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849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274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697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853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5707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803561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71414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9268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60693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2118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3541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4965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2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49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7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97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123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54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971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39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/>
          </p:cNvSpPr>
          <p:nvPr>
            <p:ph type="title"/>
          </p:nvPr>
        </p:nvSpPr>
        <p:spPr bwMode="auto">
          <a:xfrm>
            <a:off x="892987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58" tIns="35658" rIns="35658" bIns="356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/>
          </p:cNvSpPr>
          <p:nvPr>
            <p:ph type="body" idx="1"/>
          </p:nvPr>
        </p:nvSpPr>
        <p:spPr bwMode="auto">
          <a:xfrm>
            <a:off x="892987" y="1946690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58" tIns="35658" rIns="35658" bIns="356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3120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</p:sldLayoutIdLst>
  <p:txStyles>
    <p:titleStyle>
      <a:lvl1pPr algn="ctr" defTabSz="40591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0591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0591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0591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0591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0960" algn="ctr" defTabSz="41012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1925" algn="ctr" defTabSz="41012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2890" algn="ctr" defTabSz="41012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3855" algn="ctr" defTabSz="41012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3168" indent="-263168" algn="l" defTabSz="40591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0812" indent="-263168" algn="l" defTabSz="40591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798441" indent="-263168" algn="l" defTabSz="40591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66080" indent="-263168" algn="l" defTabSz="40591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3712" indent="-263168" algn="l" defTabSz="40591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58313" indent="-267466" algn="l" defTabSz="41012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79276" indent="-267466" algn="l" defTabSz="41012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0240" indent="-267466" algn="l" defTabSz="41012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1201" indent="-267466" algn="l" defTabSz="41012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960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1925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2890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3855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4822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5783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6751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7713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88911" tIns="44456" rIns="88911" bIns="44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734"/>
            <a:ext cx="8229600" cy="4525963"/>
          </a:xfrm>
          <a:prstGeom prst="rect">
            <a:avLst/>
          </a:prstGeom>
        </p:spPr>
        <p:txBody>
          <a:bodyPr vert="horz" lIns="88911" tIns="44456" rIns="88911" bIns="44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884"/>
            <a:ext cx="2133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9812"/>
              <a:t>1/28/2018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884"/>
            <a:ext cx="2895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884"/>
            <a:ext cx="2133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981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96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</p:sldLayoutIdLst>
  <p:txStyles>
    <p:titleStyle>
      <a:lvl1pPr algn="ctr" defTabSz="88981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3709" indent="-333709" algn="l" defTabSz="88981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2842" indent="-278158" algn="l" defTabSz="88981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2208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055" indent="-222286" algn="l" defTabSz="88981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1935" indent="-222286" algn="l" defTabSz="88981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46800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91681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36551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81407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871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9812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462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79497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437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924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14116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58978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/>
          </p:cNvSpPr>
          <p:nvPr>
            <p:ph type="title"/>
          </p:nvPr>
        </p:nvSpPr>
        <p:spPr bwMode="auto">
          <a:xfrm>
            <a:off x="892969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/>
          </p:cNvSpPr>
          <p:nvPr>
            <p:ph type="body" idx="1"/>
          </p:nvPr>
        </p:nvSpPr>
        <p:spPr bwMode="auto">
          <a:xfrm>
            <a:off x="892969" y="1946672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5775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457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915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372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829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881" indent="-267881" algn="l" defTabSz="41075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535762" indent="-267881" algn="l" defTabSz="41075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803643" indent="-267881" algn="l" defTabSz="41075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071524" indent="-267881" algn="l" defTabSz="41075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339406" indent="-267881" algn="l" defTabSz="41075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660863" indent="-267881" algn="l" defTabSz="41075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2320" indent="-267881" algn="l" defTabSz="41075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3777" indent="-267881" algn="l" defTabSz="41075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5235" indent="-267881" algn="l" defTabSz="41075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3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341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36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9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8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72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72" y="1946675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smtClean="0">
                <a:sym typeface="Helvetica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722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defTabSz="41068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1068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68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68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68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407" algn="ctr" defTabSz="41068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816" algn="ctr" defTabSz="41068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224" algn="ctr" defTabSz="41068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631" algn="ctr" defTabSz="41068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840" indent="-267840" algn="l" defTabSz="41068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535679" indent="-267840" algn="l" defTabSz="41068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803520" indent="-267840" algn="l" defTabSz="41068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071359" indent="-267840" algn="l" defTabSz="41068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339199" indent="-267840" algn="l" defTabSz="41068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660608" indent="-267840" algn="l" defTabSz="41068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2016" indent="-267840" algn="l" defTabSz="41068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3423" indent="-267840" algn="l" defTabSz="41068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4830" indent="-267840" algn="l" defTabSz="41068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9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www.google.com/url?sa=i&amp;rct=j&amp;q=&amp;esrc=s&amp;frm=1&amp;source=images&amp;cd=&amp;cad=rja&amp;docid=jCvY3tIwJy-g6M&amp;tbnid=EIEKq_5Rs1NWKM:&amp;ved=0CAUQjRw&amp;url=http://www.dynamicflight.com/aerodynamics/ground_effect/&amp;ei=KrdtUvCJIbGn4AP-4YCgBg&amp;bvm=bv.55123115,d.dmg&amp;psig=AFQjCNGxi4YHlmQzFLNpxw_KPJGdzEAphw&amp;ust=1383008403277504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7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/url?sa=i&amp;rct=j&amp;q=&amp;esrc=s&amp;frm=1&amp;source=images&amp;cd=&amp;cad=rja&amp;docid=wFesEX4J-zDofM&amp;tbnid=iZKXTfykGej6kM:&amp;ved=0CAUQjRw&amp;url=http://avoision.com/2010/07/23/the_turn_elegant_mysterious_an.php&amp;ei=tkp4Up-jB-7ksATEk4DwBA&amp;bvm=bv.55819444,d.cWc&amp;psig=AFQjCNHnoH0aYK2NKnvlbJLng3Kauo_OfA&amp;ust=1383701303841476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google.com/url?sa=i&amp;rct=j&amp;q=&amp;esrc=s&amp;frm=1&amp;source=images&amp;cd=&amp;cad=rja&amp;docid=wFesEX4J-zDofM&amp;tbnid=iZKXTfykGej6kM:&amp;ved=0CAUQjRw&amp;url=http://en.wikipedia.org/wiki/Banked_turn&amp;ei=hEp4UsDML-W-sQSWlYHgBA&amp;bvm=bv.55819444,d.cWc&amp;psig=AFQjCNHnoH0aYK2NKnvlbJLng3Kauo_OfA&amp;ust=1383701303841476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/url?sa=i&amp;rct=j&amp;q=&amp;esrc=s&amp;frm=1&amp;source=images&amp;cd=&amp;cad=rja&amp;docid=r4juw_HW-yNKvM&amp;tbnid=dsLp8Pngo_zELM:&amp;ved=0CAUQjRw&amp;url=http://motorcyclesmack.com/226-riders-and-pilots-bikes-and-planes-whats-the-deal&amp;ei=Sk54Up-9ApC-sQSerYLABA&amp;bvm=bv.55819444,d.cWc&amp;psig=AFQjCNE7R-Zov_OeWvTLFtCfKowPvTiwkQ&amp;ust=1383702365219880" TargetMode="Externa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m/url?sa=i&amp;rct=j&amp;q=&amp;esrc=s&amp;frm=1&amp;source=images&amp;cd=&amp;cad=rja&amp;docid=1b-do5e6NL3qGM&amp;tbnid=kHgqewcMOL6EsM:&amp;ved=0CAUQjRw&amp;url=http://aeromanual.com/PHAK-Chapter7&amp;ei=ok14Uq2LMYygsATuz4HoBQ&amp;bvm=bv.55819444,d.cWc&amp;psig=AFQjCNGL8EBiYcorwtlBeMxBY1_ze21dow&amp;ust=1383701690622690" TargetMode="Externa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m/url?sa=i&amp;rct=j&amp;q=&amp;esrc=s&amp;frm=1&amp;source=images&amp;cd=&amp;cad=rja&amp;docid=m3nLHMmbYcH5PM&amp;tbnid=F1Okd-UaNCVjGM:&amp;ved=0CAUQjRw&amp;url=http://jetairgroup.com/2013/03/19/how-to-make-coordinated-turns/&amp;ei=Dkx4UvDpIe3ksAS_yoCQBA&amp;bvm=bv.55819444,d.cWc&amp;psig=AFQjCNGL8EBiYcorwtlBeMxBY1_ze21dow&amp;ust=1383701690622690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m/url?sa=i&amp;rct=j&amp;q=&amp;esrc=s&amp;frm=1&amp;source=images&amp;cd=&amp;cad=rja&amp;docid=r4juw_HW-yNKvM&amp;tbnid=dsLp8Pngo_zELM:&amp;ved=0CAUQjRw&amp;url=http://www.rense.com/general68/poss911.htm&amp;ei=J054UtOqHonlsASevYGYBQ&amp;bvm=bv.55819444,d.cWc&amp;psig=AFQjCNE7R-Zov_OeWvTLFtCfKowPvTiwkQ&amp;ust=1383702365219880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m/url?sa=i&amp;rct=j&amp;q=&amp;esrc=s&amp;frm=1&amp;source=images&amp;cd=&amp;cad=rja&amp;docid=m3nLHMmbYcH5PM&amp;tbnid=F1Okd-UaNCVjGM:&amp;ved=0CAUQjRw&amp;url=http://www.cfinotebook.net/notebook/performance/turns.html&amp;ei=M0x4Us7CGvPSsATWxoHoAw&amp;bvm=bv.55819444,d.cWc&amp;psig=AFQjCNGL8EBiYcorwtlBeMxBY1_ze21dow&amp;ust=1383701690622690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m/url?sa=i&amp;rct=j&amp;q=&amp;esrc=s&amp;frm=1&amp;source=images&amp;cd=&amp;cad=rja&amp;docid=WJ3xZ9kEDKN9XM&amp;tbnid=ptJum6AweEwRNM:&amp;ved=0CAUQjRw&amp;url=http://bellsouthpwp.net/e/c/echodriver/turn.htm&amp;ei=3054Uut2os2xBJ6cgYAF&amp;bvm=bv.55819444,d.cWc&amp;psig=AFQjCNExXERcWG-YcZLBVj5gvYFGsKS5Ow&amp;ust=1383702610218607" TargetMode="Externa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om/url?sa=i&amp;rct=j&amp;q=&amp;esrc=s&amp;frm=1&amp;source=images&amp;cd=&amp;cad=rja&amp;docid=8Q5xjKt63nT0jM&amp;tbnid=F4L8drBdSmQQzM:&amp;ved=0CAUQjRw&amp;url=http://www.pilotfriend.com/training/flight_training/fxd_wing/turning.htm&amp;ei=hVF4UqeNKe7nsAS52oL4BQ&amp;bvm=bv.55819444,d.cWc&amp;psig=AFQjCNF9-OVnBJtTKEoxXt_2jEG_9xhSgA&amp;ust=1383703137012318" TargetMode="Externa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m/url?sa=i&amp;rct=j&amp;q=&amp;esrc=s&amp;frm=1&amp;source=images&amp;cd=&amp;cad=rja&amp;docid=gCwiQYWtAXYntM&amp;tbnid=m-F5JoKNh13mFM:&amp;ved=0CAUQjRw&amp;url=http://apstraining.com/2009/10/13/nose-high-unusual-attitude-recovery/&amp;ei=J0p4UsIl0amwBNewgPAE&amp;bvm=bv.55819444,d.cWc&amp;psig=AFQjCNHnoH0aYK2NKnvlbJLng3Kauo_OfA&amp;ust=1383701303841476" TargetMode="Externa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m/url?sa=i&amp;rct=j&amp;q=&amp;esrc=s&amp;frm=1&amp;source=images&amp;cd=&amp;cad=rja&amp;docid=gCwiQYWtAXYntM&amp;tbnid=m-F5JoKNh13mFM:&amp;ved=0CAUQjRw&amp;url=http://apstraining.com/2009/10/13/nose-high-unusual-attitude-recovery/&amp;ei=J0p4UsIl0amwBNewgPAE&amp;bvm=bv.55819444,d.cWc&amp;psig=AFQjCNHnoH0aYK2NKnvlbJLng3Kauo_OfA&amp;ust=1383701303841476" TargetMode="Externa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hyperlink" Target="http://www.google.com/url?sa=i&amp;rct=j&amp;q=&amp;esrc=s&amp;frm=1&amp;source=images&amp;cd=&amp;cad=rja&amp;docid=gCwiQYWtAXYntM&amp;tbnid=m-F5JoKNh13mFM:&amp;ved=0CAUQjRw&amp;url=http://www.aerospaceweb.org/question/performance/q0146.shtml&amp;ei=1Ul4UteLJpOqsATI4ICYCA&amp;bvm=bv.55819444,d.cWc&amp;psig=AFQjCNHnoH0aYK2NKnvlbJLng3Kauo_OfA&amp;ust=1383701303841476" TargetMode="Externa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m/url?sa=i&amp;rct=j&amp;q=&amp;esrc=s&amp;frm=1&amp;source=images&amp;cd=&amp;cad=rja&amp;docid=gCwiQYWtAXYntM&amp;tbnid=m-F5JoKNh13mFM:&amp;ved=0CAUQjRw&amp;url=http://apstraining.com/2009/10/13/nose-high-unusual-attitude-recovery/&amp;ei=J0p4UsIl0amwBNewgPAE&amp;bvm=bv.55819444,d.cWc&amp;psig=AFQjCNHnoH0aYK2NKnvlbJLng3Kauo_OfA&amp;ust=1383701303841476" TargetMode="Externa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com/url?sa=i&amp;rct=j&amp;q=&amp;esrc=s&amp;frm=1&amp;source=images&amp;cd=&amp;cad=rja&amp;docid=zhAntjzXScuduM&amp;tbnid=kFjrCBlhjirtGM:&amp;ved=0CAUQjRw&amp;url=http://www.flightinstructor4hire.com/html/forces_in_a_turn.html&amp;ei=HVN4UvmOGJXKsQTn64G4Aw&amp;bvm=bv.55819444,d.cWc&amp;psig=AFQjCNHf_o9xNkth6Dtc0oskOJCAx-ugXg&amp;ust=1383703395209723" TargetMode="Externa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5" tIns="50795" rIns="50795" bIns="50795" anchor="ctr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80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5" tIns="50795" rIns="50795" bIns="50795" anchor="ctr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8" tIns="32144" rIns="64288" bIns="32144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5" y="685353"/>
            <a:ext cx="8786813" cy="5866805"/>
          </a:xfrm>
        </p:spPr>
        <p:txBody>
          <a:bodyPr lIns="88892" tIns="50795" rIns="88892" bIns="50795" anchor="t"/>
          <a:lstStyle/>
          <a:p>
            <a:pPr marL="550245" indent="-473233" defTabSz="914098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rgbClr val="0070C0"/>
                </a:solidFill>
              </a:rPr>
              <a:t>Ground </a:t>
            </a:r>
            <a:r>
              <a:rPr lang="en-US" altLang="en-US" sz="2500" b="1" dirty="0">
                <a:solidFill>
                  <a:srgbClr val="0070C0"/>
                </a:solidFill>
              </a:rPr>
              <a:t>effect causes a significant reduction in </a:t>
            </a:r>
            <a:r>
              <a:rPr lang="en-US" altLang="en-US" sz="2500" b="1" dirty="0" smtClean="0">
                <a:solidFill>
                  <a:srgbClr val="0070C0"/>
                </a:solidFill>
              </a:rPr>
              <a:t>__________. 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tx1"/>
                </a:solidFill>
              </a:rPr>
              <a:t>Ground effect is most </a:t>
            </a:r>
            <a:r>
              <a:rPr lang="en-US" altLang="en-US" sz="2500" b="1" dirty="0" smtClean="0">
                <a:solidFill>
                  <a:schemeClr val="tx1"/>
                </a:solidFill>
              </a:rPr>
              <a:t>during what stages of flight?</a:t>
            </a:r>
            <a:endParaRPr lang="en-US" altLang="en-US" sz="2500" b="1" dirty="0">
              <a:solidFill>
                <a:schemeClr val="tx1"/>
              </a:solidFill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rgbClr val="0070C0"/>
                </a:solidFill>
              </a:rPr>
              <a:t>The takeoff phase of flight, the aircraft leaving ground effect </a:t>
            </a:r>
            <a:r>
              <a:rPr lang="en-US" altLang="en-US" sz="2500" b="1" dirty="0" smtClean="0">
                <a:solidFill>
                  <a:srgbClr val="0070C0"/>
                </a:solidFill>
              </a:rPr>
              <a:t>will experience these four characteristics:</a:t>
            </a:r>
            <a:endParaRPr lang="en-US" altLang="en-US" sz="2500" b="1" dirty="0">
              <a:solidFill>
                <a:srgbClr val="0070C0"/>
              </a:solidFill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tx1"/>
                </a:solidFill>
              </a:rPr>
              <a:t>During high, hot and heavy takeoffs, what is a major concern for pilots?</a:t>
            </a:r>
            <a:endParaRPr lang="en-US" altLang="en-US" sz="2500" b="1" dirty="0">
              <a:solidFill>
                <a:schemeClr val="tx1"/>
              </a:solidFill>
            </a:endParaRPr>
          </a:p>
          <a:p>
            <a:pPr marL="550245" lvl="0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rgbClr val="0070C0"/>
                </a:solidFill>
              </a:rPr>
              <a:t>During the landing phase of flight, the aircraft is brought into ground effect </a:t>
            </a:r>
            <a:r>
              <a:rPr lang="en-US" altLang="en-US" sz="2500" b="1" dirty="0" smtClean="0">
                <a:solidFill>
                  <a:srgbClr val="0070C0"/>
                </a:solidFill>
              </a:rPr>
              <a:t>may experience this type of flight action.</a:t>
            </a:r>
            <a:endParaRPr lang="en-US" altLang="en-US" sz="2500" b="1" dirty="0">
              <a:solidFill>
                <a:srgbClr val="0070C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2" y="0"/>
            <a:ext cx="8229823" cy="837158"/>
          </a:xfrm>
        </p:spPr>
        <p:txBody>
          <a:bodyPr lIns="88892" tIns="50795" rIns="88892" bIns="50795"/>
          <a:lstStyle/>
          <a:p>
            <a:pPr algn="l" defTabSz="914098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2/6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76605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6516" y="990600"/>
            <a:ext cx="8642683" cy="2677519"/>
          </a:xfrm>
          <a:prstGeom prst="rect">
            <a:avLst/>
          </a:prstGeom>
          <a:noFill/>
        </p:spPr>
        <p:txBody>
          <a:bodyPr wrap="square" lIns="91302" tIns="45652" rIns="91302" bIns="45652" rtlCol="0">
            <a:spAutoFit/>
          </a:bodyPr>
          <a:lstStyle/>
          <a:p>
            <a:pPr marL="342415" indent="-342415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In </a:t>
            </a:r>
            <a:r>
              <a:rPr lang="en-US" sz="2800" b="1" dirty="0">
                <a:solidFill>
                  <a:srgbClr val="FF0000"/>
                </a:solidFill>
              </a:rPr>
              <a:t>extreme conditions, such as high gross weight, high density altitude, and high temperature, a deficiency of airspeed during takeoff may permit the aircraft to become airborne but be incapable of sustaining flight out of ground effect. 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62" tIns="35662" rIns="35662" bIns="35662" numCol="1" anchor="ctr" anchorCtr="0" compatLnSpc="1">
            <a:prstTxWarp prst="textNoShape">
              <a:avLst/>
            </a:prstTxWarp>
          </a:bodyPr>
          <a:lstStyle>
            <a:lvl1pPr algn="ctr" defTabSz="410163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1pPr>
            <a:lvl2pPr algn="ctr" defTabSz="410163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/>
              </a:defRPr>
            </a:lvl2pPr>
            <a:lvl3pPr algn="ctr" defTabSz="410163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/>
              </a:defRPr>
            </a:lvl3pPr>
            <a:lvl4pPr algn="ctr" defTabSz="410163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/>
              </a:defRPr>
            </a:lvl4pPr>
            <a:lvl5pPr algn="ctr" defTabSz="410163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/>
              </a:defRPr>
            </a:lvl5pPr>
            <a:lvl6pPr marL="320993" algn="ctr" defTabSz="410163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641991" algn="ctr" defTabSz="410163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962988" algn="ctr" defTabSz="410163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1283987" algn="ctr" defTabSz="410163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r>
              <a:rPr lang="en-US" sz="4400" b="1" kern="0" dirty="0" smtClean="0"/>
              <a:t>Ground Effect</a:t>
            </a:r>
            <a:endParaRPr lang="en-US" sz="1800" b="1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611984"/>
            <a:ext cx="4876800" cy="3121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684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5" tIns="50795" rIns="50795" bIns="50795" anchor="ctr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80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5" tIns="50795" rIns="50795" bIns="50795" anchor="ctr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8" tIns="32144" rIns="64288" bIns="32144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5" y="685353"/>
            <a:ext cx="8786813" cy="5866805"/>
          </a:xfrm>
        </p:spPr>
        <p:txBody>
          <a:bodyPr lIns="88892" tIns="50795" rIns="88892" bIns="50795" anchor="t"/>
          <a:lstStyle/>
          <a:p>
            <a:pPr marL="550245" indent="-473233" defTabSz="914098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Ground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effect causes a significant reduction in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__________. 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Ground effect is most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during what stages of flight?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The takeoff phase of flight, the aircraft leaving ground effect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will experience these four characteristics: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During high, hot and heavy takeoffs, what is a major concern for pilots?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245" lvl="0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rgbClr val="0070C0"/>
                </a:solidFill>
              </a:rPr>
              <a:t>During the landing phase of flight, the aircraft is brought into ground effect </a:t>
            </a:r>
            <a:r>
              <a:rPr lang="en-US" altLang="en-US" sz="2500" b="1" dirty="0" smtClean="0">
                <a:solidFill>
                  <a:srgbClr val="0070C0"/>
                </a:solidFill>
              </a:rPr>
              <a:t>may experience this type of flight action.</a:t>
            </a:r>
            <a:endParaRPr lang="en-US" altLang="en-US" sz="2500" b="1" dirty="0">
              <a:solidFill>
                <a:srgbClr val="0070C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2" y="0"/>
            <a:ext cx="8229823" cy="837158"/>
          </a:xfrm>
        </p:spPr>
        <p:txBody>
          <a:bodyPr lIns="88892" tIns="50795" rIns="88892" bIns="50795"/>
          <a:lstStyle/>
          <a:p>
            <a:pPr algn="l" defTabSz="914098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2/6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08715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6516" y="990600"/>
            <a:ext cx="8642683" cy="2246632"/>
          </a:xfrm>
          <a:prstGeom prst="rect">
            <a:avLst/>
          </a:prstGeom>
          <a:noFill/>
        </p:spPr>
        <p:txBody>
          <a:bodyPr wrap="square" lIns="91302" tIns="45652" rIns="91302" bIns="45652" rtlCol="0">
            <a:spAutoFit/>
          </a:bodyPr>
          <a:lstStyle/>
          <a:p>
            <a:pPr marL="342415" indent="-342415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D</a:t>
            </a:r>
            <a:r>
              <a:rPr lang="en-US" sz="2800" b="1" dirty="0" smtClean="0">
                <a:solidFill>
                  <a:srgbClr val="FF0000"/>
                </a:solidFill>
              </a:rPr>
              <a:t>uring </a:t>
            </a:r>
            <a:r>
              <a:rPr lang="en-US" sz="2800" b="1" dirty="0">
                <a:solidFill>
                  <a:srgbClr val="FF0000"/>
                </a:solidFill>
              </a:rPr>
              <a:t>the landing phase of flight, the aircraft is brought into ground effect with a constant AOA, the aircraft experiences an increase in CL and a reduction in the thrust required, and a “floating” effect may occur. 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62" tIns="35662" rIns="35662" bIns="35662" numCol="1" anchor="ctr" anchorCtr="0" compatLnSpc="1">
            <a:prstTxWarp prst="textNoShape">
              <a:avLst/>
            </a:prstTxWarp>
          </a:bodyPr>
          <a:lstStyle>
            <a:lvl1pPr algn="ctr" defTabSz="410163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1pPr>
            <a:lvl2pPr algn="ctr" defTabSz="410163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/>
              </a:defRPr>
            </a:lvl2pPr>
            <a:lvl3pPr algn="ctr" defTabSz="410163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/>
              </a:defRPr>
            </a:lvl3pPr>
            <a:lvl4pPr algn="ctr" defTabSz="410163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/>
              </a:defRPr>
            </a:lvl4pPr>
            <a:lvl5pPr algn="ctr" defTabSz="410163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/>
              </a:defRPr>
            </a:lvl5pPr>
            <a:lvl6pPr marL="320993" algn="ctr" defTabSz="410163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641991" algn="ctr" defTabSz="410163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962988" algn="ctr" defTabSz="410163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1283987" algn="ctr" defTabSz="410163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r>
              <a:rPr lang="en-US" sz="4400" b="1" kern="0" dirty="0" smtClean="0"/>
              <a:t>Ground Effect</a:t>
            </a:r>
            <a:endParaRPr lang="en-US" sz="1800" b="1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 descr="http://www.dynamicflight.com/aerodynamics/ground_effect/foilcomp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901" y="2819400"/>
            <a:ext cx="3438525" cy="39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35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27" y="1752629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408001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7" y="1371241"/>
            <a:ext cx="4675584" cy="5182493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February 6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lvl="0"/>
            <a:r>
              <a:rPr lang="en-US" sz="2800" dirty="0">
                <a:latin typeface="Helvetica" pitchFamily="34" charset="0"/>
                <a:cs typeface="Helvetica" pitchFamily="34" charset="0"/>
              </a:rPr>
              <a:t>1916 — The airline Deutsche </a:t>
            </a:r>
            <a:r>
              <a:rPr lang="en-US" sz="2800" dirty="0" err="1">
                <a:latin typeface="Helvetica" pitchFamily="34" charset="0"/>
                <a:cs typeface="Helvetica" pitchFamily="34" charset="0"/>
              </a:rPr>
              <a:t>Luft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2800" dirty="0" err="1">
                <a:latin typeface="Helvetica" pitchFamily="34" charset="0"/>
                <a:cs typeface="Helvetica" pitchFamily="34" charset="0"/>
              </a:rPr>
              <a:t>Reederei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 flies its first service, which is freight only, between Berlin and Weimar.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297" y="1752601"/>
            <a:ext cx="2544762" cy="4421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34102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7" y="1371241"/>
            <a:ext cx="4675584" cy="5182493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February 6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lvl="0"/>
            <a:r>
              <a:rPr lang="en-US" sz="2800" dirty="0">
                <a:latin typeface="Helvetica" pitchFamily="34" charset="0"/>
                <a:cs typeface="Helvetica" pitchFamily="34" charset="0"/>
              </a:rPr>
              <a:t>1946 — A TWA Lockheed “Constellation” lands at </a:t>
            </a:r>
            <a:r>
              <a:rPr lang="en-US" sz="2800" dirty="0" err="1">
                <a:latin typeface="Helvetica" pitchFamily="34" charset="0"/>
                <a:cs typeface="Helvetica" pitchFamily="34" charset="0"/>
              </a:rPr>
              <a:t>Orly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 airport, Paris, from LaGuardia, New York, to complete the airline's first scheduled international flight.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1143000"/>
            <a:ext cx="3525837" cy="2689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4011639"/>
            <a:ext cx="3632146" cy="241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7858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7" y="1371241"/>
            <a:ext cx="4675584" cy="5182493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February 6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lvl="0"/>
            <a:r>
              <a:rPr lang="en-US" sz="2800" dirty="0">
                <a:latin typeface="Helvetica" pitchFamily="34" charset="0"/>
                <a:cs typeface="Helvetica" pitchFamily="34" charset="0"/>
              </a:rPr>
              <a:t>1956 — William Judd lands his Cessna 180 in Paris after a solo flight of 25 hours 15 minutes across the North Atlantic from the United States.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00200"/>
            <a:ext cx="27432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949" y="4114801"/>
            <a:ext cx="3501347" cy="2479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71051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27" y="1752629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329709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554728" y="657054"/>
          <a:ext cx="8078788" cy="6302126"/>
        </p:xfrm>
        <a:graphic>
          <a:graphicData uri="http://schemas.openxmlformats.org/drawingml/2006/table">
            <a:tbl>
              <a:tblPr firstRow="1" firstCol="1" bandRow="1"/>
              <a:tblGrid>
                <a:gridCol w="1150258"/>
                <a:gridCol w="1153325"/>
                <a:gridCol w="1155777"/>
                <a:gridCol w="1153937"/>
                <a:gridCol w="1155777"/>
                <a:gridCol w="1155777"/>
                <a:gridCol w="1153937"/>
              </a:tblGrid>
              <a:tr h="2250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 dirty="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Sunday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Monday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Tuesday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Wednesday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Thursday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Friday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Saturday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29</a:t>
                      </a:r>
                      <a:endParaRPr lang="en-US" sz="13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Aerodynamics of Flight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30</a:t>
                      </a:r>
                      <a:endParaRPr lang="en-US" sz="13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Aerodynamics of Flight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31</a:t>
                      </a:r>
                      <a:endParaRPr lang="en-US" sz="13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Aerodynamics of Flight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</a:t>
                      </a:r>
                      <a:endParaRPr lang="en-US" sz="13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Aerodynamics of Flight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Quiz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</a:t>
                      </a:r>
                      <a:endParaRPr lang="en-US" sz="13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Flight Line Friday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9302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4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5</a:t>
                      </a:r>
                      <a:endParaRPr lang="en-US" sz="13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Aerodynamics of Flight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6</a:t>
                      </a:r>
                      <a:endParaRPr lang="en-US" sz="13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Aerodynamics of Flight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7</a:t>
                      </a:r>
                      <a:endParaRPr lang="en-US" sz="13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Aerodynamics of Flight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8</a:t>
                      </a:r>
                      <a:endParaRPr lang="en-US" sz="13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Aerodynamics of Flight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9</a:t>
                      </a:r>
                      <a:endParaRPr lang="en-US" sz="13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Flight Line Friday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QUIZ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10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7164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11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12</a:t>
                      </a:r>
                      <a:endParaRPr lang="en-US" sz="13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Aerodynamics of Flight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13</a:t>
                      </a:r>
                      <a:endParaRPr lang="en-US" sz="13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Aerodynamics of Flight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14</a:t>
                      </a:r>
                      <a:endParaRPr lang="en-US" sz="13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Aerodynamics of Flight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15</a:t>
                      </a:r>
                      <a:endParaRPr lang="en-US" sz="13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Aerodynamics of Flight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16</a:t>
                      </a:r>
                      <a:endParaRPr lang="en-US" sz="13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Flight Line Friday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TEST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17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18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19</a:t>
                      </a:r>
                      <a:endParaRPr lang="en-US" sz="13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HOLIDAY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20</a:t>
                      </a:r>
                      <a:endParaRPr lang="en-US" sz="13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Flight Controls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21</a:t>
                      </a:r>
                      <a:endParaRPr lang="en-US" sz="13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Flight Controls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22</a:t>
                      </a:r>
                      <a:endParaRPr lang="en-US" sz="13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Flight Controls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23</a:t>
                      </a:r>
                      <a:endParaRPr lang="en-US" sz="13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Flight Line Friday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TEST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24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577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25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26</a:t>
                      </a:r>
                      <a:endParaRPr lang="en-US" sz="13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Flight Systems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27</a:t>
                      </a:r>
                      <a:endParaRPr lang="en-US" sz="13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Flight Systems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8</a:t>
                      </a:r>
                      <a:endParaRPr lang="en-US" sz="13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Flight Systems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</a:t>
                      </a:r>
                      <a:endParaRPr lang="en-US" sz="13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Flight Systems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</a:t>
                      </a:r>
                      <a:endParaRPr lang="en-US" sz="13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Flight Line Friday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QUIZ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132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527" name="Oval 2"/>
          <p:cNvSpPr>
            <a:spLocks noChangeArrowheads="1"/>
          </p:cNvSpPr>
          <p:nvPr/>
        </p:nvSpPr>
        <p:spPr bwMode="auto">
          <a:xfrm>
            <a:off x="2743200" y="1905000"/>
            <a:ext cx="1339453" cy="17526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222" tIns="32109" rIns="64222" bIns="32109"/>
          <a:lstStyle/>
          <a:p>
            <a:pPr algn="ctr" defTabSz="409236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85561" y="-112387"/>
            <a:ext cx="401712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0D0D0D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February 2018</a:t>
            </a:r>
            <a:endParaRPr lang="en-US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5-Point Star 4"/>
          <p:cNvSpPr/>
          <p:nvPr/>
        </p:nvSpPr>
        <p:spPr bwMode="auto">
          <a:xfrm>
            <a:off x="5638800" y="1418196"/>
            <a:ext cx="2187678" cy="2362200"/>
          </a:xfrm>
          <a:prstGeom prst="star5">
            <a:avLst/>
          </a:prstGeom>
          <a:noFill/>
          <a:ln w="79375" cap="flat" cmpd="sng" algn="ctr">
            <a:solidFill>
              <a:srgbClr val="0070C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5842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28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27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1</a:t>
            </a:r>
            <a:r>
              <a:rPr lang="en-US" sz="4000" b="1" baseline="30000" dirty="0" smtClean="0"/>
              <a:t>st</a:t>
            </a:r>
            <a:r>
              <a:rPr lang="en-US" sz="4000" b="1" dirty="0" smtClean="0"/>
              <a:t> Quarter Requirements</a:t>
            </a:r>
            <a:br>
              <a:rPr lang="en-US" sz="4000" b="1" dirty="0" smtClean="0"/>
            </a:br>
            <a:r>
              <a:rPr lang="en-US" sz="4000" b="1" dirty="0" smtClean="0"/>
              <a:t>(</a:t>
            </a:r>
            <a:r>
              <a:rPr lang="en-US" sz="4000" b="1" dirty="0" smtClean="0">
                <a:solidFill>
                  <a:srgbClr val="FF0000"/>
                </a:solidFill>
              </a:rPr>
              <a:t>26</a:t>
            </a:r>
            <a:r>
              <a:rPr lang="en-US" sz="4000" b="1" dirty="0" smtClean="0"/>
              <a:t> days of Class Meetings – Mar </a:t>
            </a:r>
            <a:r>
              <a:rPr lang="en-US" sz="4000" b="1" dirty="0" smtClean="0"/>
              <a:t>16)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295400"/>
            <a:ext cx="9067800" cy="4893486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All students will complete the following:</a:t>
            </a:r>
          </a:p>
          <a:p>
            <a:pPr marL="798724" lvl="1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Take notes - All in class quizzes and tests</a:t>
            </a:r>
          </a:p>
          <a:p>
            <a:pPr marL="798724" lvl="1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Complete Flight Sim. Tutorials (1 – 5 x 3 + 1)</a:t>
            </a:r>
          </a:p>
          <a:p>
            <a:pPr marL="798724" lvl="1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Aircraft Fam. and Student Pilot Syllabus</a:t>
            </a: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Lessons 1 – 7 (Straight &amp; Level Flight through First Solo)</a:t>
            </a: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Must pass written with 80%</a:t>
            </a: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Successfully complete 3 times on small </a:t>
            </a:r>
            <a:r>
              <a:rPr lang="en-US" sz="2400" b="1" dirty="0" err="1" smtClean="0">
                <a:solidFill>
                  <a:srgbClr val="FF0000"/>
                </a:solidFill>
              </a:rPr>
              <a:t>sim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Successfully complete 1 time on Main </a:t>
            </a:r>
            <a:r>
              <a:rPr lang="en-US" sz="2400" b="1" dirty="0" err="1" smtClean="0">
                <a:solidFill>
                  <a:srgbClr val="FF0000"/>
                </a:solidFill>
              </a:rPr>
              <a:t>sim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798724" lvl="1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Complete ERAU Aviation 101</a:t>
            </a: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6</a:t>
            </a:r>
            <a:r>
              <a:rPr lang="en-US" sz="2400" b="1" dirty="0" smtClean="0">
                <a:solidFill>
                  <a:srgbClr val="FF0000"/>
                </a:solidFill>
              </a:rPr>
              <a:t> quizzes and 2 tests </a:t>
            </a:r>
          </a:p>
          <a:p>
            <a:pPr marL="798724" lvl="1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Student will receive zero points for all incomplete work – NO make-up / extra credit</a:t>
            </a:r>
          </a:p>
        </p:txBody>
      </p:sp>
    </p:spTree>
    <p:extLst>
      <p:ext uri="{BB962C8B-B14F-4D97-AF65-F5344CB8AC3E}">
        <p14:creationId xmlns:p14="http://schemas.microsoft.com/office/powerpoint/2010/main" val="21380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27" y="1752629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37390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27" y="1752629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112725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/>
          </p:cNvSpPr>
          <p:nvPr/>
        </p:nvSpPr>
        <p:spPr bwMode="auto">
          <a:xfrm>
            <a:off x="178594" y="75902"/>
            <a:ext cx="8965406" cy="83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759" tIns="50729" rIns="88759" bIns="50729"/>
          <a:lstStyle/>
          <a:p>
            <a:pPr algn="ctr" defTabSz="912788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Chapter </a:t>
            </a:r>
            <a:r>
              <a:rPr lang="en-US" sz="3800" b="1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4 </a:t>
            </a:r>
            <a:r>
              <a:rPr lang="en-US" sz="38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– </a:t>
            </a:r>
            <a:r>
              <a:rPr lang="en-US" sz="3800" b="1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Aerodynamics </a:t>
            </a:r>
            <a:r>
              <a:rPr lang="en-US" sz="38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of Flight</a:t>
            </a:r>
          </a:p>
          <a:p>
            <a:pPr algn="ctr" defTabSz="912788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FAA – Pilot’s Handbook of Aeronautical Knowledge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219201"/>
            <a:ext cx="3937000" cy="510773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297" y="1143000"/>
            <a:ext cx="3920825" cy="5238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3577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29" tIns="50729" rIns="50729" bIns="50729" anchor="ctr"/>
          <a:lstStyle/>
          <a:p>
            <a:pPr defTabSz="410142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29" tIns="50729" rIns="50729" bIns="50729" anchor="ctr"/>
          <a:lstStyle/>
          <a:p>
            <a:pPr defTabSz="410142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197" tIns="32095" rIns="64197" bIns="32095"/>
          <a:lstStyle/>
          <a:p>
            <a:pPr defTabSz="410142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465" y="1357313"/>
            <a:ext cx="8534549" cy="4054078"/>
          </a:xfrm>
        </p:spPr>
        <p:txBody>
          <a:bodyPr lIns="88759" tIns="50729" rIns="88759" bIns="50729" anchor="t"/>
          <a:lstStyle/>
          <a:p>
            <a:pPr marL="371134" indent="-294234" defTabSz="912788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Mission:</a:t>
            </a:r>
          </a:p>
          <a:p>
            <a:pPr marL="371134" indent="-294234" defTabSz="912788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134" indent="-294234" defTabSz="912788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Identify in writing the </a:t>
            </a:r>
            <a:r>
              <a:rPr lang="en-US" sz="20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forces </a:t>
            </a: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acting on an aircraft in flight.</a:t>
            </a:r>
          </a:p>
          <a:p>
            <a:pPr marL="371229" indent="-294309" defTabSz="913021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000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Describe how the forces of light work and how to control them with the use of power and flight controls essential to flight.</a:t>
            </a:r>
            <a:endParaRPr lang="en-US" altLang="en-US" sz="20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371229" indent="-294309" defTabSz="913021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0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Describe the </a:t>
            </a:r>
            <a:r>
              <a:rPr lang="en-US" altLang="en-US" sz="2000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aerodynamics of flight.</a:t>
            </a: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134" indent="-294234" defTabSz="912788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in writing </a:t>
            </a:r>
            <a:r>
              <a:rPr lang="en-US" sz="20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how design, weight, load factors, and gravity affect an aircraft during flight maneuvers.</a:t>
            </a: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76900" indent="0" defTabSz="912788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134" indent="-294234" defTabSz="912788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EQ: </a:t>
            </a:r>
            <a:endParaRPr lang="en-US" sz="2000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088" lvl="1" indent="-153800" defTabSz="912788" eaLnBrk="1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endParaRPr lang="en-US" sz="2000" dirty="0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088" lvl="1" indent="-153800" defTabSz="912788" eaLnBrk="1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r>
              <a:rPr lang="en-US" sz="20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importance of Aeronautical Knowledge for the student pilot learning to fly.</a:t>
            </a:r>
            <a:endParaRPr lang="en-US" sz="2000" b="1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60" y="274588"/>
            <a:ext cx="8229823" cy="1143000"/>
          </a:xfrm>
        </p:spPr>
        <p:txBody>
          <a:bodyPr lIns="88759" tIns="50729" rIns="88759" bIns="50729"/>
          <a:lstStyle/>
          <a:p>
            <a:pPr algn="l" defTabSz="912788" eaLnBrk="1">
              <a:defRPr/>
            </a:pPr>
            <a:r>
              <a:rPr lang="en-US" sz="4100" b="1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Today’s Mission Requirements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7909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Aerodynamic Forces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in </a:t>
            </a:r>
            <a:r>
              <a:rPr lang="en-US" sz="4000" b="1" dirty="0"/>
              <a:t>Flight </a:t>
            </a:r>
            <a:r>
              <a:rPr lang="en-US" sz="4000" b="1" dirty="0" smtClean="0"/>
              <a:t>Maneuvers</a:t>
            </a:r>
            <a:br>
              <a:rPr lang="en-US" sz="4000" b="1" dirty="0" smtClean="0"/>
            </a:br>
            <a:r>
              <a:rPr lang="en-US" sz="2800" b="1" i="1" dirty="0" smtClean="0"/>
              <a:t>Forces </a:t>
            </a:r>
            <a:r>
              <a:rPr lang="en-US" sz="2800" b="1" i="1" dirty="0"/>
              <a:t>in </a:t>
            </a:r>
            <a:r>
              <a:rPr lang="en-US" sz="2800" b="1" i="1" dirty="0" smtClean="0"/>
              <a:t>Turns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517" y="1447800"/>
            <a:ext cx="4339388" cy="5262842"/>
          </a:xfrm>
          <a:prstGeom prst="rect">
            <a:avLst/>
          </a:prstGeom>
          <a:noFill/>
        </p:spPr>
        <p:txBody>
          <a:bodyPr wrap="square" lIns="91302" tIns="45652" rIns="91302" bIns="45652" rtlCol="0">
            <a:spAutoFit/>
          </a:bodyPr>
          <a:lstStyle/>
          <a:p>
            <a:pPr marL="342415" indent="-342415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</a:rPr>
              <a:t>Aircraft in </a:t>
            </a:r>
            <a:r>
              <a:rPr lang="en-US" sz="2800" b="1" dirty="0">
                <a:solidFill>
                  <a:srgbClr val="000000"/>
                </a:solidFill>
              </a:rPr>
              <a:t>a bank </a:t>
            </a:r>
            <a:r>
              <a:rPr lang="en-US" sz="2800" b="1" dirty="0" smtClean="0">
                <a:solidFill>
                  <a:srgbClr val="000000"/>
                </a:solidFill>
              </a:rPr>
              <a:t>lift </a:t>
            </a:r>
            <a:r>
              <a:rPr lang="en-US" sz="2800" b="1" dirty="0">
                <a:solidFill>
                  <a:srgbClr val="000000"/>
                </a:solidFill>
              </a:rPr>
              <a:t>did not act directly opposite to the weight, rather it now acts in the direction of the bank. </a:t>
            </a:r>
            <a:endParaRPr lang="en-US" sz="2800" b="1" dirty="0" smtClean="0">
              <a:solidFill>
                <a:srgbClr val="000000"/>
              </a:solidFill>
            </a:endParaRPr>
          </a:p>
          <a:p>
            <a:pPr marL="342415" indent="-342415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</a:rPr>
              <a:t>A </a:t>
            </a:r>
            <a:r>
              <a:rPr lang="en-US" sz="2800" b="1" dirty="0">
                <a:solidFill>
                  <a:srgbClr val="000000"/>
                </a:solidFill>
              </a:rPr>
              <a:t>basic truth about turns: </a:t>
            </a:r>
            <a:r>
              <a:rPr lang="en-US" sz="2800" b="1" dirty="0">
                <a:solidFill>
                  <a:srgbClr val="FF0000"/>
                </a:solidFill>
              </a:rPr>
              <a:t>when the aircraft banks, lift acts inward toward the center of the turn, as well as upward</a:t>
            </a:r>
            <a:r>
              <a:rPr lang="en-US" sz="2800" b="1" dirty="0" smtClean="0">
                <a:solidFill>
                  <a:srgbClr val="FF0000"/>
                </a:solidFill>
              </a:rPr>
              <a:t>.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://avoision.com/portnoy/images/2010/july/planeBankedTur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09800"/>
            <a:ext cx="4267200" cy="319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31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Aerodynamic Forces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in </a:t>
            </a:r>
            <a:r>
              <a:rPr lang="en-US" sz="4000" b="1" dirty="0"/>
              <a:t>Flight </a:t>
            </a:r>
            <a:r>
              <a:rPr lang="en-US" sz="4000" b="1" dirty="0" smtClean="0"/>
              <a:t>Maneuvers</a:t>
            </a:r>
            <a:br>
              <a:rPr lang="en-US" sz="4000" b="1" dirty="0" smtClean="0"/>
            </a:br>
            <a:r>
              <a:rPr lang="en-US" sz="2800" b="1" i="1" dirty="0" smtClean="0"/>
              <a:t>Forces </a:t>
            </a:r>
            <a:r>
              <a:rPr lang="en-US" sz="2800" b="1" i="1" dirty="0"/>
              <a:t>in </a:t>
            </a:r>
            <a:r>
              <a:rPr lang="en-US" sz="2800" b="1" i="1" dirty="0" smtClean="0"/>
              <a:t>Turns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661" y="1676400"/>
            <a:ext cx="8642683" cy="1384857"/>
          </a:xfrm>
          <a:prstGeom prst="rect">
            <a:avLst/>
          </a:prstGeom>
          <a:noFill/>
        </p:spPr>
        <p:txBody>
          <a:bodyPr wrap="square" lIns="91302" tIns="45652" rIns="91302" bIns="45652" rtlCol="0">
            <a:spAutoFit/>
          </a:bodyPr>
          <a:lstStyle/>
          <a:p>
            <a:pPr marL="342415" indent="-342415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One component, which acts vertically and opposite to the weight (gravity), is called the “vertical component of lift.” 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3276600"/>
            <a:ext cx="9143996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05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Aerodynamic Forces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in </a:t>
            </a:r>
            <a:r>
              <a:rPr lang="en-US" sz="4000" b="1" dirty="0"/>
              <a:t>Flight </a:t>
            </a:r>
            <a:r>
              <a:rPr lang="en-US" sz="4000" b="1" dirty="0" smtClean="0"/>
              <a:t>Maneuvers</a:t>
            </a:r>
            <a:br>
              <a:rPr lang="en-US" sz="4000" b="1" dirty="0" smtClean="0"/>
            </a:br>
            <a:r>
              <a:rPr lang="en-US" sz="2800" b="1" i="1" dirty="0" smtClean="0"/>
              <a:t>Forces </a:t>
            </a:r>
            <a:r>
              <a:rPr lang="en-US" sz="2800" b="1" i="1" dirty="0"/>
              <a:t>in </a:t>
            </a:r>
            <a:r>
              <a:rPr lang="en-US" sz="2800" b="1" i="1" dirty="0" smtClean="0"/>
              <a:t>Turns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143" y="2454194"/>
            <a:ext cx="4401228" cy="3108406"/>
          </a:xfrm>
          <a:prstGeom prst="rect">
            <a:avLst/>
          </a:prstGeom>
          <a:noFill/>
        </p:spPr>
        <p:txBody>
          <a:bodyPr wrap="square" lIns="91302" tIns="45652" rIns="91302" bIns="45652" rtlCol="0">
            <a:spAutoFit/>
          </a:bodyPr>
          <a:lstStyle/>
          <a:p>
            <a:pPr marL="342415" indent="-342415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</a:rPr>
              <a:t>The other force, </a:t>
            </a:r>
            <a:r>
              <a:rPr lang="en-US" sz="2800" b="1" dirty="0">
                <a:solidFill>
                  <a:srgbClr val="000000"/>
                </a:solidFill>
              </a:rPr>
              <a:t>which </a:t>
            </a:r>
            <a:r>
              <a:rPr lang="en-US" sz="2800" b="1" dirty="0">
                <a:solidFill>
                  <a:srgbClr val="FF0000"/>
                </a:solidFill>
              </a:rPr>
              <a:t>acts horizontally toward the center of the turn, is called the “horizontal component of lift,” or centripetal </a:t>
            </a:r>
            <a:r>
              <a:rPr lang="en-US" sz="2800" b="1" dirty="0" smtClean="0">
                <a:solidFill>
                  <a:srgbClr val="FF0000"/>
                </a:solidFill>
              </a:rPr>
              <a:t>force</a:t>
            </a:r>
            <a:r>
              <a:rPr lang="en-US" sz="2800" b="1" dirty="0" smtClean="0">
                <a:solidFill>
                  <a:srgbClr val="000000"/>
                </a:solidFill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2052" name="Picture 4" descr="http://upload.wikimedia.org/wikipedia/commons/thumb/b/b6/Banked_turn.png/300px-Banked_turn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643" y="1625043"/>
            <a:ext cx="4470957" cy="447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27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Aerodynamic Forces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in </a:t>
            </a:r>
            <a:r>
              <a:rPr lang="en-US" sz="4000" b="1" dirty="0"/>
              <a:t>Flight </a:t>
            </a:r>
            <a:r>
              <a:rPr lang="en-US" sz="4000" b="1" dirty="0" smtClean="0"/>
              <a:t>Maneuvers</a:t>
            </a:r>
            <a:br>
              <a:rPr lang="en-US" sz="4000" b="1" dirty="0" smtClean="0"/>
            </a:br>
            <a:r>
              <a:rPr lang="en-US" sz="2800" b="1" i="1" dirty="0" smtClean="0"/>
              <a:t>Forces </a:t>
            </a:r>
            <a:r>
              <a:rPr lang="en-US" sz="2800" b="1" i="1" dirty="0"/>
              <a:t>in </a:t>
            </a:r>
            <a:r>
              <a:rPr lang="en-US" sz="2800" b="1" i="1" dirty="0" smtClean="0"/>
              <a:t>Turns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517" y="1447800"/>
            <a:ext cx="4339388" cy="4831955"/>
          </a:xfrm>
          <a:prstGeom prst="rect">
            <a:avLst/>
          </a:prstGeom>
          <a:noFill/>
        </p:spPr>
        <p:txBody>
          <a:bodyPr wrap="square" lIns="91302" tIns="45652" rIns="91302" bIns="45652" rtlCol="0">
            <a:spAutoFit/>
          </a:bodyPr>
          <a:lstStyle/>
          <a:p>
            <a:pPr marL="342415" indent="-342415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</a:rPr>
              <a:t>This </a:t>
            </a:r>
            <a:r>
              <a:rPr lang="en-US" sz="2800" b="1" dirty="0">
                <a:solidFill>
                  <a:srgbClr val="000000"/>
                </a:solidFill>
              </a:rPr>
              <a:t>explains why, in a correctly executed turn, </a:t>
            </a:r>
            <a:r>
              <a:rPr lang="en-US" sz="2800" b="1" dirty="0">
                <a:solidFill>
                  <a:srgbClr val="FF0000"/>
                </a:solidFill>
              </a:rPr>
              <a:t>the force that turns the aircraft is not supplied by the rudder.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342415" indent="-342415">
              <a:buFont typeface="Arial" pitchFamily="34" charset="0"/>
              <a:buChar char="•"/>
            </a:pPr>
            <a:r>
              <a:rPr lang="en-US" sz="2800" b="1" dirty="0" smtClean="0"/>
              <a:t>The </a:t>
            </a:r>
            <a:r>
              <a:rPr lang="en-US" sz="2800" b="1" dirty="0"/>
              <a:t>rudder is used to correct any deviation between the straight track of the nose and tail of the </a:t>
            </a:r>
            <a:r>
              <a:rPr lang="en-US" sz="2800" b="1" dirty="0" smtClean="0"/>
              <a:t>aircraft.</a:t>
            </a:r>
            <a:endParaRPr lang="en-US" sz="2800" b="1" dirty="0"/>
          </a:p>
        </p:txBody>
      </p:sp>
      <p:pic>
        <p:nvPicPr>
          <p:cNvPr id="10242" name="Picture 2" descr="http://motorcyclesmack.com/motorcycle-pix/u6/cooks_corner/aircraft_banking_motorcycle_pilo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62671"/>
            <a:ext cx="4417595" cy="299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75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Aerodynamic Forces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in </a:t>
            </a:r>
            <a:r>
              <a:rPr lang="en-US" sz="4000" b="1" dirty="0"/>
              <a:t>Flight </a:t>
            </a:r>
            <a:r>
              <a:rPr lang="en-US" sz="4000" b="1" dirty="0" smtClean="0"/>
              <a:t>Maneuvers</a:t>
            </a:r>
            <a:br>
              <a:rPr lang="en-US" sz="4000" b="1" dirty="0" smtClean="0"/>
            </a:br>
            <a:r>
              <a:rPr lang="en-US" sz="2800" b="1" i="1" dirty="0" smtClean="0"/>
              <a:t>Forces </a:t>
            </a:r>
            <a:r>
              <a:rPr lang="en-US" sz="2800" b="1" i="1" dirty="0"/>
              <a:t>in </a:t>
            </a:r>
            <a:r>
              <a:rPr lang="en-US" sz="2800" b="1" i="1" dirty="0" smtClean="0"/>
              <a:t>Turns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517" y="2325368"/>
            <a:ext cx="4339388" cy="2246632"/>
          </a:xfrm>
          <a:prstGeom prst="rect">
            <a:avLst/>
          </a:prstGeom>
          <a:noFill/>
        </p:spPr>
        <p:txBody>
          <a:bodyPr wrap="square" lIns="91302" tIns="45652" rIns="91302" bIns="45652" rtlCol="0">
            <a:spAutoFit/>
          </a:bodyPr>
          <a:lstStyle/>
          <a:p>
            <a:pPr marL="342415" indent="-342415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A </a:t>
            </a:r>
            <a:r>
              <a:rPr lang="en-US" sz="2800" b="1" dirty="0">
                <a:solidFill>
                  <a:srgbClr val="FF0000"/>
                </a:solidFill>
              </a:rPr>
              <a:t>good turn is one in which the nose and tail of the aircraft track along the same path. 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pic>
        <p:nvPicPr>
          <p:cNvPr id="8194" name="Picture 2" descr="http://aeromanual.com/wiki/images/thumb/f/fe/PHAK7-22.jpg/400px-PHAK7-2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05000"/>
            <a:ext cx="38100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79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Aerodynamic Forces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in </a:t>
            </a:r>
            <a:r>
              <a:rPr lang="en-US" sz="4000" b="1" dirty="0"/>
              <a:t>Flight </a:t>
            </a:r>
            <a:r>
              <a:rPr lang="en-US" sz="4000" b="1" dirty="0" smtClean="0"/>
              <a:t>Maneuvers</a:t>
            </a:r>
            <a:br>
              <a:rPr lang="en-US" sz="4000" b="1" dirty="0" smtClean="0"/>
            </a:br>
            <a:r>
              <a:rPr lang="en-US" sz="2800" b="1" i="1" dirty="0" smtClean="0"/>
              <a:t>Forces </a:t>
            </a:r>
            <a:r>
              <a:rPr lang="en-US" sz="2800" b="1" i="1" dirty="0"/>
              <a:t>in </a:t>
            </a:r>
            <a:r>
              <a:rPr lang="en-US" sz="2800" b="1" i="1" dirty="0" smtClean="0"/>
              <a:t>Turns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517" y="1973420"/>
            <a:ext cx="4339388" cy="3970180"/>
          </a:xfrm>
          <a:prstGeom prst="rect">
            <a:avLst/>
          </a:prstGeom>
          <a:noFill/>
        </p:spPr>
        <p:txBody>
          <a:bodyPr wrap="square" lIns="91302" tIns="45652" rIns="91302" bIns="45652" rtlCol="0">
            <a:spAutoFit/>
          </a:bodyPr>
          <a:lstStyle/>
          <a:p>
            <a:pPr marL="342415" indent="-342415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If </a:t>
            </a:r>
            <a:r>
              <a:rPr lang="en-US" sz="2800" b="1" dirty="0">
                <a:solidFill>
                  <a:srgbClr val="FF0000"/>
                </a:solidFill>
              </a:rPr>
              <a:t>no rudder is used </a:t>
            </a:r>
            <a:r>
              <a:rPr lang="en-US" sz="2800" b="1" dirty="0">
                <a:solidFill>
                  <a:srgbClr val="000000"/>
                </a:solidFill>
              </a:rPr>
              <a:t>in a turn, the </a:t>
            </a:r>
            <a:r>
              <a:rPr lang="en-US" sz="2800" b="1" dirty="0">
                <a:solidFill>
                  <a:srgbClr val="FF0000"/>
                </a:solidFill>
              </a:rPr>
              <a:t>nose of the aircraft yaws to the outside of the turn</a:t>
            </a:r>
            <a:r>
              <a:rPr lang="en-US" sz="2800" b="1" dirty="0" smtClean="0">
                <a:solidFill>
                  <a:srgbClr val="000000"/>
                </a:solidFill>
              </a:rPr>
              <a:t>.</a:t>
            </a:r>
          </a:p>
          <a:p>
            <a:pPr marL="342415" indent="-342415">
              <a:buFont typeface="Arial" pitchFamily="34" charset="0"/>
              <a:buChar char="•"/>
            </a:pPr>
            <a:endParaRPr lang="en-US" sz="2800" b="1" dirty="0" smtClean="0">
              <a:solidFill>
                <a:srgbClr val="000000"/>
              </a:solidFill>
            </a:endParaRPr>
          </a:p>
          <a:p>
            <a:pPr marL="342415" indent="-342415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The </a:t>
            </a:r>
            <a:r>
              <a:rPr lang="en-US" sz="2800" b="1" dirty="0">
                <a:solidFill>
                  <a:srgbClr val="FF0000"/>
                </a:solidFill>
              </a:rPr>
              <a:t>rudder is used to bring the nose back in line with the relative wind</a:t>
            </a:r>
            <a:r>
              <a:rPr lang="en-US" sz="2800" b="1" dirty="0">
                <a:solidFill>
                  <a:srgbClr val="000000"/>
                </a:solidFill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http://jetairgroup.com/files/2013/03/ForcesDuringATur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614" y="2286000"/>
            <a:ext cx="4276725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18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Aerodynamic Forces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in </a:t>
            </a:r>
            <a:r>
              <a:rPr lang="en-US" sz="4000" b="1" dirty="0"/>
              <a:t>Flight </a:t>
            </a:r>
            <a:r>
              <a:rPr lang="en-US" sz="4000" b="1" dirty="0" smtClean="0"/>
              <a:t>Maneuvers</a:t>
            </a:r>
            <a:br>
              <a:rPr lang="en-US" sz="4000" b="1" dirty="0" smtClean="0"/>
            </a:br>
            <a:r>
              <a:rPr lang="en-US" sz="2800" b="1" i="1" dirty="0" smtClean="0"/>
              <a:t>Forces </a:t>
            </a:r>
            <a:r>
              <a:rPr lang="en-US" sz="2800" b="1" i="1" dirty="0"/>
              <a:t>in </a:t>
            </a:r>
            <a:r>
              <a:rPr lang="en-US" sz="2800" b="1" i="1" dirty="0" smtClean="0"/>
              <a:t>Turns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517" y="1295400"/>
            <a:ext cx="4339388" cy="5693729"/>
          </a:xfrm>
          <a:prstGeom prst="rect">
            <a:avLst/>
          </a:prstGeom>
          <a:noFill/>
        </p:spPr>
        <p:txBody>
          <a:bodyPr wrap="square" lIns="91302" tIns="45652" rIns="91302" bIns="45652" rtlCol="0">
            <a:spAutoFit/>
          </a:bodyPr>
          <a:lstStyle/>
          <a:p>
            <a:pPr marL="342415" indent="-342415">
              <a:buFont typeface="Arial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An aircraft is not steered like a boat or an automobile</a:t>
            </a:r>
            <a:r>
              <a:rPr lang="en-US" sz="2800" b="1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sz="2800" b="1" dirty="0" smtClean="0">
                <a:solidFill>
                  <a:srgbClr val="000000"/>
                </a:solidFill>
              </a:rPr>
              <a:t> </a:t>
            </a:r>
          </a:p>
          <a:p>
            <a:pPr marL="342415" indent="-342415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</a:rPr>
              <a:t>In </a:t>
            </a:r>
            <a:r>
              <a:rPr lang="en-US" sz="2800" b="1" dirty="0">
                <a:solidFill>
                  <a:srgbClr val="000000"/>
                </a:solidFill>
              </a:rPr>
              <a:t>order </a:t>
            </a:r>
            <a:r>
              <a:rPr lang="en-US" sz="2800" b="1" dirty="0">
                <a:solidFill>
                  <a:srgbClr val="FF0000"/>
                </a:solidFill>
              </a:rPr>
              <a:t>for an aircraft to turn, it must be banked.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endParaRPr lang="en-US" sz="2800" b="1" dirty="0" smtClean="0">
              <a:solidFill>
                <a:srgbClr val="000000"/>
              </a:solidFill>
            </a:endParaRPr>
          </a:p>
          <a:p>
            <a:pPr marL="342415" indent="-342415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</a:rPr>
              <a:t>When </a:t>
            </a:r>
            <a:r>
              <a:rPr lang="en-US" sz="2800" b="1" dirty="0">
                <a:solidFill>
                  <a:srgbClr val="000000"/>
                </a:solidFill>
              </a:rPr>
              <a:t>an aircraft is banked, it turns, provided it is not slipping to the inside of the turn.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http://www.rense.com/1.imagesH/banking73750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52600"/>
            <a:ext cx="36957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51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5" tIns="50795" rIns="50795" bIns="50795" anchor="ctr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80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5" tIns="50795" rIns="50795" bIns="50795" anchor="ctr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8" tIns="32144" rIns="64288" bIns="32144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5" y="685353"/>
            <a:ext cx="8786813" cy="5866805"/>
          </a:xfrm>
        </p:spPr>
        <p:txBody>
          <a:bodyPr lIns="88892" tIns="50795" rIns="88892" bIns="50795" anchor="t"/>
          <a:lstStyle/>
          <a:p>
            <a:pPr marL="550245" indent="-473233" defTabSz="914098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rgbClr val="0070C0"/>
                </a:solidFill>
              </a:rPr>
              <a:t>Ground </a:t>
            </a:r>
            <a:r>
              <a:rPr lang="en-US" altLang="en-US" sz="2500" b="1" dirty="0">
                <a:solidFill>
                  <a:srgbClr val="0070C0"/>
                </a:solidFill>
              </a:rPr>
              <a:t>effect causes a significant reduction in </a:t>
            </a:r>
            <a:r>
              <a:rPr lang="en-US" altLang="en-US" sz="2500" b="1" dirty="0" smtClean="0">
                <a:solidFill>
                  <a:srgbClr val="0070C0"/>
                </a:solidFill>
              </a:rPr>
              <a:t>__________. 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Ground effect is most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during what stages of flight?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The takeoff phase of flight, the aircraft leaving ground effect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will experience these four characteristics: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During high, hot and heavy takeoffs, what is a major concern for pilots?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245" lvl="0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During the landing phase of flight, the aircraft is brought into ground effect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may experience this type of flight action.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2" y="0"/>
            <a:ext cx="8229823" cy="837158"/>
          </a:xfrm>
        </p:spPr>
        <p:txBody>
          <a:bodyPr lIns="88892" tIns="50795" rIns="88892" bIns="50795"/>
          <a:lstStyle/>
          <a:p>
            <a:pPr algn="l" defTabSz="914098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2/6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62379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cfinotebook.net/graphics/maneuvers/airborne/Adverse-Yaw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30" y="152400"/>
            <a:ext cx="8408170" cy="643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70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Aerodynamic Forces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in </a:t>
            </a:r>
            <a:r>
              <a:rPr lang="en-US" sz="4000" b="1" dirty="0"/>
              <a:t>Flight </a:t>
            </a:r>
            <a:r>
              <a:rPr lang="en-US" sz="4000" b="1" dirty="0" smtClean="0"/>
              <a:t>Maneuvers</a:t>
            </a:r>
            <a:br>
              <a:rPr lang="en-US" sz="4000" b="1" dirty="0" smtClean="0"/>
            </a:br>
            <a:r>
              <a:rPr lang="en-US" sz="2800" b="1" i="1" dirty="0" smtClean="0"/>
              <a:t>Forces </a:t>
            </a:r>
            <a:r>
              <a:rPr lang="en-US" sz="2800" b="1" i="1" dirty="0"/>
              <a:t>in </a:t>
            </a:r>
            <a:r>
              <a:rPr lang="en-US" sz="2800" b="1" i="1" dirty="0" smtClean="0"/>
              <a:t>Turns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517" y="1689455"/>
            <a:ext cx="4288026" cy="4537875"/>
          </a:xfrm>
          <a:prstGeom prst="rect">
            <a:avLst/>
          </a:prstGeom>
          <a:noFill/>
        </p:spPr>
        <p:txBody>
          <a:bodyPr wrap="square" lIns="91302" tIns="45652" rIns="91302" bIns="45652" rtlCol="0">
            <a:spAutoFit/>
          </a:bodyPr>
          <a:lstStyle/>
          <a:p>
            <a:pPr marL="342415" indent="-342415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Since </a:t>
            </a:r>
            <a:r>
              <a:rPr lang="en-US" sz="2800" b="1" dirty="0">
                <a:solidFill>
                  <a:srgbClr val="FF0000"/>
                </a:solidFill>
              </a:rPr>
              <a:t>the lift during the bank is divided into vertical and horizontal components, the amount of lift opposing gravity and supporting the aircraft’s weight is reduced</a:t>
            </a:r>
            <a:r>
              <a:rPr lang="en-US" sz="2800" b="1" dirty="0">
                <a:solidFill>
                  <a:srgbClr val="000000"/>
                </a:solidFill>
              </a:rPr>
              <a:t>.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2290" name="Picture 2" descr="http://bellsouthpwp.net/e/c/echodriver/Fig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542" y="1905000"/>
            <a:ext cx="4410075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40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Aerodynamic Forces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in </a:t>
            </a:r>
            <a:r>
              <a:rPr lang="en-US" sz="4000" b="1" dirty="0"/>
              <a:t>Flight </a:t>
            </a:r>
            <a:r>
              <a:rPr lang="en-US" sz="4000" b="1" dirty="0" smtClean="0"/>
              <a:t>Maneuvers</a:t>
            </a:r>
            <a:br>
              <a:rPr lang="en-US" sz="4000" b="1" dirty="0" smtClean="0"/>
            </a:br>
            <a:r>
              <a:rPr lang="en-US" sz="2800" b="1" i="1" dirty="0" smtClean="0"/>
              <a:t>Forces </a:t>
            </a:r>
            <a:r>
              <a:rPr lang="en-US" sz="2800" b="1" i="1" dirty="0"/>
              <a:t>in </a:t>
            </a:r>
            <a:r>
              <a:rPr lang="en-US" sz="2800" b="1" i="1" dirty="0" smtClean="0"/>
              <a:t>Turns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517" y="1752600"/>
            <a:ext cx="4339388" cy="4831955"/>
          </a:xfrm>
          <a:prstGeom prst="rect">
            <a:avLst/>
          </a:prstGeom>
          <a:noFill/>
        </p:spPr>
        <p:txBody>
          <a:bodyPr wrap="square" lIns="91302" tIns="45652" rIns="91302" bIns="45652" rtlCol="0">
            <a:spAutoFit/>
          </a:bodyPr>
          <a:lstStyle/>
          <a:p>
            <a:pPr marL="342415" indent="-342415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</a:rPr>
              <a:t>Consequently</a:t>
            </a:r>
            <a:r>
              <a:rPr lang="en-US" sz="2800" b="1" dirty="0">
                <a:solidFill>
                  <a:srgbClr val="000000"/>
                </a:solidFill>
              </a:rPr>
              <a:t>, </a:t>
            </a:r>
            <a:r>
              <a:rPr lang="en-US" sz="2800" b="1" dirty="0">
                <a:solidFill>
                  <a:srgbClr val="FF0000"/>
                </a:solidFill>
              </a:rPr>
              <a:t>the aircraft loses altitude unless additional lift is created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2800" b="1" dirty="0" smtClean="0">
                <a:solidFill>
                  <a:srgbClr val="000000"/>
                </a:solidFill>
              </a:rPr>
              <a:t> </a:t>
            </a:r>
          </a:p>
          <a:p>
            <a:pPr marL="342415" indent="-342415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This </a:t>
            </a:r>
            <a:r>
              <a:rPr lang="en-US" sz="2800" b="1" dirty="0">
                <a:solidFill>
                  <a:srgbClr val="FF0000"/>
                </a:solidFill>
              </a:rPr>
              <a:t>is done by increasing the AOA </a:t>
            </a:r>
            <a:r>
              <a:rPr lang="en-US" sz="2800" b="1" dirty="0">
                <a:solidFill>
                  <a:srgbClr val="000000"/>
                </a:solidFill>
              </a:rPr>
              <a:t>until the vertical component of lift is again equal to the weight.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3314" name="Picture 2" descr="http://www.pilotfriend.com/training/flight_training/fxd_wing/images4/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667000"/>
            <a:ext cx="33337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96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Aerodynamic Forces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in </a:t>
            </a:r>
            <a:r>
              <a:rPr lang="en-US" sz="4000" b="1" dirty="0"/>
              <a:t>Flight </a:t>
            </a:r>
            <a:r>
              <a:rPr lang="en-US" sz="4000" b="1" dirty="0" smtClean="0"/>
              <a:t>Maneuvers</a:t>
            </a:r>
            <a:br>
              <a:rPr lang="en-US" sz="4000" b="1" dirty="0" smtClean="0"/>
            </a:br>
            <a:r>
              <a:rPr lang="en-US" sz="2800" b="1" i="1" dirty="0" smtClean="0"/>
              <a:t>Forces </a:t>
            </a:r>
            <a:r>
              <a:rPr lang="en-US" sz="2800" b="1" i="1" dirty="0"/>
              <a:t>in </a:t>
            </a:r>
            <a:r>
              <a:rPr lang="en-US" sz="2800" b="1" i="1" dirty="0" smtClean="0"/>
              <a:t>Turns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517" y="2057400"/>
            <a:ext cx="4339388" cy="3970180"/>
          </a:xfrm>
          <a:prstGeom prst="rect">
            <a:avLst/>
          </a:prstGeom>
          <a:noFill/>
        </p:spPr>
        <p:txBody>
          <a:bodyPr wrap="square" lIns="91302" tIns="45652" rIns="91302" bIns="45652" rtlCol="0">
            <a:spAutoFit/>
          </a:bodyPr>
          <a:lstStyle/>
          <a:p>
            <a:pPr marL="342415" indent="-342415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</a:rPr>
              <a:t>An </a:t>
            </a:r>
            <a:r>
              <a:rPr lang="en-US" sz="2800" b="1" dirty="0">
                <a:solidFill>
                  <a:srgbClr val="000000"/>
                </a:solidFill>
              </a:rPr>
              <a:t>important fact for pilots to remember </a:t>
            </a:r>
            <a:r>
              <a:rPr lang="en-US" sz="2800" b="1" dirty="0">
                <a:solidFill>
                  <a:srgbClr val="FF0000"/>
                </a:solidFill>
              </a:rPr>
              <a:t>when making constant altitude turns is that the vertical component of lift must be equal to the weight to maintain altitude</a:t>
            </a:r>
            <a:r>
              <a:rPr lang="en-US" sz="2800" b="1" dirty="0" smtClean="0">
                <a:solidFill>
                  <a:srgbClr val="000000"/>
                </a:solidFill>
              </a:rPr>
              <a:t>.</a:t>
            </a:r>
            <a:endParaRPr lang="en-US" sz="2800" b="1" dirty="0">
              <a:solidFill>
                <a:srgbClr val="000000"/>
              </a:solidFill>
            </a:endParaRPr>
          </a:p>
        </p:txBody>
      </p:sp>
      <p:pic>
        <p:nvPicPr>
          <p:cNvPr id="4098" name="Picture 2" descr="http://apstraining.com/wp-content/uploads/bank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0"/>
            <a:ext cx="4263942" cy="374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89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Aerodynamic Forces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in </a:t>
            </a:r>
            <a:r>
              <a:rPr lang="en-US" sz="4000" b="1" dirty="0"/>
              <a:t>Flight </a:t>
            </a:r>
            <a:r>
              <a:rPr lang="en-US" sz="4000" b="1" dirty="0" smtClean="0"/>
              <a:t>Maneuvers</a:t>
            </a:r>
            <a:br>
              <a:rPr lang="en-US" sz="4000" b="1" dirty="0" smtClean="0"/>
            </a:br>
            <a:r>
              <a:rPr lang="en-US" sz="2800" b="1" i="1" dirty="0" smtClean="0"/>
              <a:t>Forces </a:t>
            </a:r>
            <a:r>
              <a:rPr lang="en-US" sz="2800" b="1" i="1" dirty="0"/>
              <a:t>in </a:t>
            </a:r>
            <a:r>
              <a:rPr lang="en-US" sz="2800" b="1" i="1" dirty="0" smtClean="0"/>
              <a:t>Turns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517" y="2199281"/>
            <a:ext cx="4339388" cy="2677519"/>
          </a:xfrm>
          <a:prstGeom prst="rect">
            <a:avLst/>
          </a:prstGeom>
          <a:noFill/>
        </p:spPr>
        <p:txBody>
          <a:bodyPr wrap="square" lIns="91302" tIns="45652" rIns="91302" bIns="45652" rtlCol="0">
            <a:spAutoFit/>
          </a:bodyPr>
          <a:lstStyle/>
          <a:p>
            <a:pPr marL="342415" indent="-342415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</a:rPr>
              <a:t>As </a:t>
            </a:r>
            <a:r>
              <a:rPr lang="en-US" sz="2800" b="1" dirty="0">
                <a:solidFill>
                  <a:srgbClr val="000000"/>
                </a:solidFill>
              </a:rPr>
              <a:t>the angle of bank is increased, the horizontal component of lift increases, thereby increasing the </a:t>
            </a:r>
            <a:r>
              <a:rPr lang="en-US" sz="2800" b="1" dirty="0" smtClean="0">
                <a:solidFill>
                  <a:srgbClr val="000000"/>
                </a:solidFill>
              </a:rPr>
              <a:t>Rate One Turn (ROT). </a:t>
            </a:r>
            <a:endParaRPr lang="en-US" sz="2800" b="1" dirty="0">
              <a:solidFill>
                <a:srgbClr val="000000"/>
              </a:solidFill>
            </a:endParaRPr>
          </a:p>
        </p:txBody>
      </p:sp>
      <p:pic>
        <p:nvPicPr>
          <p:cNvPr id="6" name="Picture 2" descr="http://apstraining.com/wp-content/uploads/bank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33600"/>
            <a:ext cx="4263942" cy="374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75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Aerodynamic Forces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in </a:t>
            </a:r>
            <a:r>
              <a:rPr lang="en-US" sz="4000" b="1" dirty="0"/>
              <a:t>Flight </a:t>
            </a:r>
            <a:r>
              <a:rPr lang="en-US" sz="4000" b="1" dirty="0" smtClean="0"/>
              <a:t>Maneuvers</a:t>
            </a:r>
            <a:br>
              <a:rPr lang="en-US" sz="4000" b="1" dirty="0" smtClean="0"/>
            </a:br>
            <a:r>
              <a:rPr lang="en-US" sz="2800" b="1" i="1" dirty="0" smtClean="0"/>
              <a:t>Forces </a:t>
            </a:r>
            <a:r>
              <a:rPr lang="en-US" sz="2800" b="1" i="1" dirty="0"/>
              <a:t>in </a:t>
            </a:r>
            <a:r>
              <a:rPr lang="en-US" sz="2800" b="1" i="1" dirty="0" smtClean="0"/>
              <a:t>Turns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517" y="1295400"/>
            <a:ext cx="4339388" cy="5693729"/>
          </a:xfrm>
          <a:prstGeom prst="rect">
            <a:avLst/>
          </a:prstGeom>
          <a:noFill/>
        </p:spPr>
        <p:txBody>
          <a:bodyPr wrap="square" lIns="91302" tIns="45652" rIns="91302" bIns="45652" rtlCol="0">
            <a:spAutoFit/>
          </a:bodyPr>
          <a:lstStyle/>
          <a:p>
            <a:pPr marL="342415" indent="-342415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</a:rPr>
              <a:t>To </a:t>
            </a:r>
            <a:r>
              <a:rPr lang="en-US" sz="2800" b="1" dirty="0">
                <a:solidFill>
                  <a:srgbClr val="000000"/>
                </a:solidFill>
              </a:rPr>
              <a:t>provide a vertical component of lift sufficient </a:t>
            </a:r>
            <a:r>
              <a:rPr lang="en-US" sz="2800" b="1" dirty="0">
                <a:solidFill>
                  <a:srgbClr val="FF0000"/>
                </a:solidFill>
              </a:rPr>
              <a:t>to hold altitude in a level turn, an increase in the AOA is required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</a:p>
          <a:p>
            <a:endParaRPr lang="en-US" sz="2800" b="1" dirty="0" smtClean="0">
              <a:solidFill>
                <a:srgbClr val="000000"/>
              </a:solidFill>
            </a:endParaRPr>
          </a:p>
          <a:p>
            <a:pPr marL="342415" indent="-342415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</a:rPr>
              <a:t>Since </a:t>
            </a:r>
            <a:r>
              <a:rPr lang="en-US" sz="2800" b="1" dirty="0">
                <a:solidFill>
                  <a:srgbClr val="000000"/>
                </a:solidFill>
              </a:rPr>
              <a:t>the drag of the airfoil is directly proportional to its AOA, </a:t>
            </a:r>
            <a:r>
              <a:rPr lang="en-US" sz="2800" b="1" dirty="0">
                <a:solidFill>
                  <a:srgbClr val="FF0000"/>
                </a:solidFill>
              </a:rPr>
              <a:t>induced drag increases as the lift is increased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3076" name="Picture 4" descr="http://www.aerospaceweb.org/question/performance/turn/bank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505" y="2057400"/>
            <a:ext cx="4760495" cy="343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79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Aerodynamic Forces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in </a:t>
            </a:r>
            <a:r>
              <a:rPr lang="en-US" sz="4000" b="1" dirty="0"/>
              <a:t>Flight </a:t>
            </a:r>
            <a:r>
              <a:rPr lang="en-US" sz="4000" b="1" dirty="0" smtClean="0"/>
              <a:t>Maneuvers</a:t>
            </a:r>
            <a:br>
              <a:rPr lang="en-US" sz="4000" b="1" dirty="0" smtClean="0"/>
            </a:br>
            <a:r>
              <a:rPr lang="en-US" sz="2800" b="1" i="1" dirty="0" smtClean="0"/>
              <a:t>Forces </a:t>
            </a:r>
            <a:r>
              <a:rPr lang="en-US" sz="2800" b="1" i="1" dirty="0"/>
              <a:t>in </a:t>
            </a:r>
            <a:r>
              <a:rPr lang="en-US" sz="2800" b="1" i="1" dirty="0" smtClean="0"/>
              <a:t>Turns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517" y="2199281"/>
            <a:ext cx="4339388" cy="2677519"/>
          </a:xfrm>
          <a:prstGeom prst="rect">
            <a:avLst/>
          </a:prstGeom>
          <a:noFill/>
        </p:spPr>
        <p:txBody>
          <a:bodyPr wrap="square" lIns="91302" tIns="45652" rIns="91302" bIns="45652" rtlCol="0">
            <a:spAutoFit/>
          </a:bodyPr>
          <a:lstStyle/>
          <a:p>
            <a:pPr marL="342415" indent="-342415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</a:rPr>
              <a:t>A </a:t>
            </a:r>
            <a:r>
              <a:rPr lang="en-US" sz="2800" b="1" dirty="0">
                <a:solidFill>
                  <a:srgbClr val="000000"/>
                </a:solidFill>
              </a:rPr>
              <a:t>small angle of bank results in a small reduction in airspeed while a large angle of bank results in a large reduction in airspeed. </a:t>
            </a:r>
            <a:endParaRPr lang="en-US" sz="2800" b="1" dirty="0" smtClean="0">
              <a:solidFill>
                <a:srgbClr val="000000"/>
              </a:solidFill>
            </a:endParaRPr>
          </a:p>
        </p:txBody>
      </p:sp>
      <p:pic>
        <p:nvPicPr>
          <p:cNvPr id="6" name="Picture 2" descr="http://apstraining.com/wp-content/uploads/bank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0"/>
            <a:ext cx="4263942" cy="374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91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Aerodynamic Forces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in </a:t>
            </a:r>
            <a:r>
              <a:rPr lang="en-US" sz="4000" b="1" dirty="0"/>
              <a:t>Flight </a:t>
            </a:r>
            <a:r>
              <a:rPr lang="en-US" sz="4000" b="1" dirty="0" smtClean="0"/>
              <a:t>Maneuvers</a:t>
            </a:r>
            <a:br>
              <a:rPr lang="en-US" sz="4000" b="1" dirty="0" smtClean="0"/>
            </a:br>
            <a:r>
              <a:rPr lang="en-US" sz="2800" b="1" i="1" dirty="0" smtClean="0"/>
              <a:t>Forces </a:t>
            </a:r>
            <a:r>
              <a:rPr lang="en-US" sz="2800" b="1" i="1" dirty="0"/>
              <a:t>in </a:t>
            </a:r>
            <a:r>
              <a:rPr lang="en-US" sz="2800" b="1" i="1" dirty="0" smtClean="0"/>
              <a:t>Turns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517" y="1694932"/>
            <a:ext cx="4339388" cy="4401068"/>
          </a:xfrm>
          <a:prstGeom prst="rect">
            <a:avLst/>
          </a:prstGeom>
          <a:noFill/>
        </p:spPr>
        <p:txBody>
          <a:bodyPr wrap="square" lIns="91302" tIns="45652" rIns="91302" bIns="45652" rtlCol="0">
            <a:spAutoFit/>
          </a:bodyPr>
          <a:lstStyle/>
          <a:p>
            <a:pPr marL="342415" indent="-342415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Additional </a:t>
            </a:r>
            <a:r>
              <a:rPr lang="en-US" sz="2800" b="1" dirty="0">
                <a:solidFill>
                  <a:srgbClr val="FF0000"/>
                </a:solidFill>
              </a:rPr>
              <a:t>thrust (power) must be applied to prevent a reduction in airspeed in level turns.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342415" indent="-342415">
              <a:buFont typeface="Arial" pitchFamily="34" charset="0"/>
              <a:buChar char="•"/>
            </a:pPr>
            <a:endParaRPr lang="en-US" sz="2800" b="1" dirty="0">
              <a:solidFill>
                <a:srgbClr val="000000"/>
              </a:solidFill>
            </a:endParaRPr>
          </a:p>
          <a:p>
            <a:pPr marL="342415" indent="-342415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</a:rPr>
              <a:t>The </a:t>
            </a:r>
            <a:r>
              <a:rPr lang="en-US" sz="2800" b="1" dirty="0">
                <a:solidFill>
                  <a:srgbClr val="000000"/>
                </a:solidFill>
              </a:rPr>
              <a:t>required amount of additional thrust is proportional to the angle of bank</a:t>
            </a:r>
            <a:r>
              <a:rPr lang="en-US" sz="2800" b="1" dirty="0" smtClean="0">
                <a:solidFill>
                  <a:srgbClr val="000000"/>
                </a:solidFill>
              </a:rPr>
              <a:t>.</a:t>
            </a:r>
            <a:endParaRPr lang="en-US" sz="2800" b="1" dirty="0">
              <a:solidFill>
                <a:srgbClr val="000000"/>
              </a:solidFill>
            </a:endParaRPr>
          </a:p>
        </p:txBody>
      </p:sp>
      <p:pic>
        <p:nvPicPr>
          <p:cNvPr id="14338" name="Picture 2" descr="http://www.flightinstructor4hire.com/assets/images/Forces_in_a_tur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05" y="1694932"/>
            <a:ext cx="447675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51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899" y="1752601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6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algn="ctr" defTabSz="410667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57347" name="AutoShape 2"/>
          <p:cNvSpPr>
            <a:spLocks/>
          </p:cNvSpPr>
          <p:nvPr/>
        </p:nvSpPr>
        <p:spPr bwMode="auto">
          <a:xfrm>
            <a:off x="485553" y="5938242"/>
            <a:ext cx="3690193" cy="93315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21489"/>
                </a:lnTo>
                <a:lnTo>
                  <a:pt x="17056" y="21600"/>
                </a:lnTo>
                <a:lnTo>
                  <a:pt x="46" y="146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algn="ctr" defTabSz="410667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57348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algn="ctr" defTabSz="410667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57349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7" tIns="32139" rIns="64277" bIns="32139"/>
          <a:lstStyle/>
          <a:p>
            <a:pPr algn="ctr" defTabSz="410667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57350" name="Rectangle 5"/>
          <p:cNvSpPr>
            <a:spLocks/>
          </p:cNvSpPr>
          <p:nvPr/>
        </p:nvSpPr>
        <p:spPr bwMode="auto">
          <a:xfrm>
            <a:off x="380633" y="151808"/>
            <a:ext cx="8610451" cy="58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877" tIns="50788" rIns="88877" bIns="50788"/>
          <a:lstStyle/>
          <a:p>
            <a:pPr algn="ctr" defTabSz="913957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Lesson Closure - 3 – 2 - 1</a:t>
            </a: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grpSp>
        <p:nvGrpSpPr>
          <p:cNvPr id="57351" name="Group 6"/>
          <p:cNvGrpSpPr>
            <a:grpSpLocks/>
          </p:cNvGrpSpPr>
          <p:nvPr/>
        </p:nvGrpSpPr>
        <p:grpSpPr bwMode="auto">
          <a:xfrm>
            <a:off x="179710" y="1237878"/>
            <a:ext cx="4468192" cy="2153171"/>
            <a:chOff x="0" y="0"/>
            <a:chExt cx="485" cy="231"/>
          </a:xfrm>
        </p:grpSpPr>
        <p:sp>
          <p:nvSpPr>
            <p:cNvPr id="57358" name="AutoShape 7"/>
            <p:cNvSpPr>
              <a:spLocks/>
            </p:cNvSpPr>
            <p:nvPr/>
          </p:nvSpPr>
          <p:spPr bwMode="auto">
            <a:xfrm>
              <a:off x="0" y="0"/>
              <a:ext cx="485" cy="231"/>
            </a:xfrm>
            <a:prstGeom prst="roundRect">
              <a:avLst>
                <a:gd name="adj" fmla="val 11718"/>
              </a:avLst>
            </a:prstGeom>
            <a:solidFill>
              <a:srgbClr val="FFC000"/>
            </a:solidFill>
            <a:ln w="36124">
              <a:solidFill>
                <a:srgbClr val="21768B"/>
              </a:solidFill>
              <a:round/>
              <a:headEnd/>
              <a:tailEnd/>
            </a:ln>
          </p:spPr>
          <p:txBody>
            <a:bodyPr lIns="72248" tIns="72248" rIns="72248" bIns="72248" anchor="ctr"/>
            <a:lstStyle/>
            <a:p>
              <a:pPr algn="ctr" defTabSz="410667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00">
                <a:solidFill>
                  <a:srgbClr val="000000"/>
                </a:solidFill>
                <a:sym typeface="Helvetica Light" charset="0"/>
              </a:endParaRPr>
            </a:p>
          </p:txBody>
        </p:sp>
        <p:sp>
          <p:nvSpPr>
            <p:cNvPr id="57359" name="Rectangle 8"/>
            <p:cNvSpPr>
              <a:spLocks/>
            </p:cNvSpPr>
            <p:nvPr/>
          </p:nvSpPr>
          <p:spPr bwMode="auto">
            <a:xfrm>
              <a:off x="7" y="37"/>
              <a:ext cx="476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126435" tIns="72248" rIns="126435" bIns="72248"/>
            <a:lstStyle/>
            <a:p>
              <a:pPr defTabSz="913957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700" b="1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3. List 3 things you learned today.</a:t>
              </a:r>
              <a:endParaRPr lang="en-US" sz="2500" dirty="0">
                <a:solidFill>
                  <a:srgbClr val="000000"/>
                </a:solidFill>
                <a:sym typeface="Helvetica Light" charset="0"/>
              </a:endParaRPr>
            </a:p>
          </p:txBody>
        </p:sp>
      </p:grpSp>
      <p:grpSp>
        <p:nvGrpSpPr>
          <p:cNvPr id="57352" name="Group 12"/>
          <p:cNvGrpSpPr>
            <a:grpSpLocks/>
          </p:cNvGrpSpPr>
          <p:nvPr/>
        </p:nvGrpSpPr>
        <p:grpSpPr bwMode="auto">
          <a:xfrm>
            <a:off x="2550547" y="4008318"/>
            <a:ext cx="3953619" cy="2311673"/>
            <a:chOff x="0" y="0"/>
            <a:chExt cx="443" cy="259"/>
          </a:xfrm>
        </p:grpSpPr>
        <p:sp>
          <p:nvSpPr>
            <p:cNvPr id="57356" name="AutoShape 13"/>
            <p:cNvSpPr>
              <a:spLocks/>
            </p:cNvSpPr>
            <p:nvPr/>
          </p:nvSpPr>
          <p:spPr bwMode="auto">
            <a:xfrm>
              <a:off x="0" y="0"/>
              <a:ext cx="443" cy="259"/>
            </a:xfrm>
            <a:prstGeom prst="roundRect">
              <a:avLst>
                <a:gd name="adj" fmla="val 11718"/>
              </a:avLst>
            </a:prstGeom>
            <a:solidFill>
              <a:srgbClr val="00B0F0"/>
            </a:solidFill>
            <a:ln w="36124">
              <a:solidFill>
                <a:srgbClr val="21768B"/>
              </a:solidFill>
              <a:round/>
              <a:headEnd/>
              <a:tailEnd/>
            </a:ln>
          </p:spPr>
          <p:txBody>
            <a:bodyPr lIns="72248" tIns="72248" rIns="72248" bIns="72248" anchor="ctr"/>
            <a:lstStyle/>
            <a:p>
              <a:pPr algn="ctr" defTabSz="410667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00">
                <a:solidFill>
                  <a:srgbClr val="000000"/>
                </a:solidFill>
                <a:sym typeface="Helvetica Light" charset="0"/>
              </a:endParaRPr>
            </a:p>
          </p:txBody>
        </p:sp>
        <p:sp>
          <p:nvSpPr>
            <p:cNvPr id="57357" name="Rectangle 14"/>
            <p:cNvSpPr>
              <a:spLocks/>
            </p:cNvSpPr>
            <p:nvPr/>
          </p:nvSpPr>
          <p:spPr bwMode="auto">
            <a:xfrm>
              <a:off x="16" y="24"/>
              <a:ext cx="41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126435" tIns="72248" rIns="126435" bIns="72248"/>
            <a:lstStyle/>
            <a:p>
              <a:pPr defTabSz="913957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FFFFFF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1. Create (1) quiz question with answer about today’s lesson.</a:t>
              </a:r>
              <a:endParaRPr lang="en-US" sz="2000" dirty="0">
                <a:solidFill>
                  <a:srgbClr val="000000"/>
                </a:solidFill>
                <a:sym typeface="Helvetica Light" charset="0"/>
              </a:endParaRPr>
            </a:p>
          </p:txBody>
        </p:sp>
      </p:grpSp>
      <p:grpSp>
        <p:nvGrpSpPr>
          <p:cNvPr id="57353" name="Group 15"/>
          <p:cNvGrpSpPr>
            <a:grpSpLocks/>
          </p:cNvGrpSpPr>
          <p:nvPr/>
        </p:nvGrpSpPr>
        <p:grpSpPr bwMode="auto">
          <a:xfrm>
            <a:off x="4740549" y="1141885"/>
            <a:ext cx="4145607" cy="2249165"/>
            <a:chOff x="0" y="0"/>
            <a:chExt cx="465" cy="252"/>
          </a:xfrm>
        </p:grpSpPr>
        <p:sp>
          <p:nvSpPr>
            <p:cNvPr id="57354" name="AutoShape 16"/>
            <p:cNvSpPr>
              <a:spLocks/>
            </p:cNvSpPr>
            <p:nvPr/>
          </p:nvSpPr>
          <p:spPr bwMode="auto">
            <a:xfrm>
              <a:off x="0" y="0"/>
              <a:ext cx="463" cy="252"/>
            </a:xfrm>
            <a:prstGeom prst="roundRect">
              <a:avLst>
                <a:gd name="adj" fmla="val 11718"/>
              </a:avLst>
            </a:prstGeom>
            <a:solidFill>
              <a:srgbClr val="FFFF00"/>
            </a:solidFill>
            <a:ln w="36124">
              <a:solidFill>
                <a:srgbClr val="21768B"/>
              </a:solidFill>
              <a:round/>
              <a:headEnd/>
              <a:tailEnd/>
            </a:ln>
          </p:spPr>
          <p:txBody>
            <a:bodyPr lIns="72248" tIns="72248" rIns="72248" bIns="72248" anchor="ctr"/>
            <a:lstStyle/>
            <a:p>
              <a:pPr algn="ctr" defTabSz="410667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00">
                <a:solidFill>
                  <a:srgbClr val="000000"/>
                </a:solidFill>
                <a:sym typeface="Helvetica Light" charset="0"/>
              </a:endParaRPr>
            </a:p>
          </p:txBody>
        </p:sp>
        <p:sp>
          <p:nvSpPr>
            <p:cNvPr id="57355" name="Rectangle 17"/>
            <p:cNvSpPr>
              <a:spLocks/>
            </p:cNvSpPr>
            <p:nvPr/>
          </p:nvSpPr>
          <p:spPr bwMode="auto">
            <a:xfrm>
              <a:off x="11" y="46"/>
              <a:ext cx="454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126435" tIns="72248" rIns="126435" bIns="72248"/>
            <a:lstStyle/>
            <a:p>
              <a:pPr defTabSz="913957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700" b="1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2. List 2 things you have questions about today’s lesson.</a:t>
              </a:r>
              <a:endParaRPr lang="en-US" sz="2500" dirty="0">
                <a:solidFill>
                  <a:srgbClr val="000000"/>
                </a:solidFill>
                <a:sym typeface="Helvetica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09631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Ground Effect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517" y="1295400"/>
            <a:ext cx="3994483" cy="5262842"/>
          </a:xfrm>
          <a:prstGeom prst="rect">
            <a:avLst/>
          </a:prstGeom>
          <a:noFill/>
        </p:spPr>
        <p:txBody>
          <a:bodyPr wrap="square" lIns="91302" tIns="45652" rIns="91302" bIns="45652" rtlCol="0">
            <a:spAutoFit/>
          </a:bodyPr>
          <a:lstStyle/>
          <a:p>
            <a:pPr marL="342415" indent="-342415">
              <a:buFont typeface="Arial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The reduction in induced flow due to </a:t>
            </a:r>
            <a:r>
              <a:rPr lang="en-US" sz="2800" b="1" dirty="0">
                <a:solidFill>
                  <a:srgbClr val="FF0000"/>
                </a:solidFill>
              </a:rPr>
              <a:t>ground effect causes a significant reduction in induced drag </a:t>
            </a:r>
            <a:r>
              <a:rPr lang="en-US" sz="2800" b="1" dirty="0">
                <a:solidFill>
                  <a:srgbClr val="000000"/>
                </a:solidFill>
              </a:rPr>
              <a:t>but causes no direct effect on parasite </a:t>
            </a:r>
            <a:r>
              <a:rPr lang="en-US" sz="2800" b="1" dirty="0" smtClean="0">
                <a:solidFill>
                  <a:srgbClr val="000000"/>
                </a:solidFill>
              </a:rPr>
              <a:t>drag</a:t>
            </a:r>
          </a:p>
          <a:p>
            <a:pPr marL="342415" indent="-342415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the </a:t>
            </a:r>
            <a:r>
              <a:rPr lang="en-US" sz="2800" b="1" dirty="0">
                <a:solidFill>
                  <a:srgbClr val="FF0000"/>
                </a:solidFill>
              </a:rPr>
              <a:t>thrust required at low speeds will be reduced.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042415"/>
            <a:ext cx="5142271" cy="213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538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5" tIns="50795" rIns="50795" bIns="50795" anchor="ctr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80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5" tIns="50795" rIns="50795" bIns="50795" anchor="ctr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8" tIns="32144" rIns="64288" bIns="32144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5" y="685353"/>
            <a:ext cx="8786813" cy="5866805"/>
          </a:xfrm>
        </p:spPr>
        <p:txBody>
          <a:bodyPr lIns="88892" tIns="50795" rIns="88892" bIns="50795" anchor="t"/>
          <a:lstStyle/>
          <a:p>
            <a:pPr marL="550245" indent="-473233" defTabSz="914098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Ground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effect causes a significant reduction in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__________. 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tx1"/>
                </a:solidFill>
              </a:rPr>
              <a:t>Ground effect is most </a:t>
            </a:r>
            <a:r>
              <a:rPr lang="en-US" altLang="en-US" sz="2500" b="1" dirty="0" smtClean="0">
                <a:solidFill>
                  <a:schemeClr val="tx1"/>
                </a:solidFill>
              </a:rPr>
              <a:t>during what stages of flight?</a:t>
            </a:r>
            <a:endParaRPr lang="en-US" altLang="en-US" sz="2500" b="1" dirty="0">
              <a:solidFill>
                <a:schemeClr val="tx1"/>
              </a:solidFill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The takeoff phase of flight, the aircraft leaving ground effect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will experience these four characteristics: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During high, hot and heavy takeoffs, what is a major concern for pilots?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245" lvl="0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During the landing phase of flight, the aircraft is brought into ground effect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may experience this type of flight action.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2" y="0"/>
            <a:ext cx="8229823" cy="837158"/>
          </a:xfrm>
        </p:spPr>
        <p:txBody>
          <a:bodyPr lIns="88892" tIns="50795" rIns="88892" bIns="50795"/>
          <a:lstStyle/>
          <a:p>
            <a:pPr algn="l" defTabSz="914098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2/6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783035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6516" y="990600"/>
            <a:ext cx="8642683" cy="2677519"/>
          </a:xfrm>
          <a:prstGeom prst="rect">
            <a:avLst/>
          </a:prstGeom>
          <a:noFill/>
        </p:spPr>
        <p:txBody>
          <a:bodyPr wrap="square" lIns="91302" tIns="45652" rIns="91302" bIns="45652" rtlCol="0">
            <a:spAutoFit/>
          </a:bodyPr>
          <a:lstStyle/>
          <a:p>
            <a:pPr marL="342415" indent="-342415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A large </a:t>
            </a:r>
            <a:r>
              <a:rPr lang="en-US" sz="2800" b="1" dirty="0">
                <a:solidFill>
                  <a:srgbClr val="FF0000"/>
                </a:solidFill>
              </a:rPr>
              <a:t>reduction in induced drag </a:t>
            </a:r>
            <a:r>
              <a:rPr lang="en-US" sz="2800" b="1" dirty="0">
                <a:solidFill>
                  <a:srgbClr val="000000"/>
                </a:solidFill>
              </a:rPr>
              <a:t>will take place </a:t>
            </a:r>
            <a:r>
              <a:rPr lang="en-US" sz="2800" b="1" dirty="0">
                <a:solidFill>
                  <a:srgbClr val="FF0000"/>
                </a:solidFill>
              </a:rPr>
              <a:t>only when the wing is very close to the ground.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342415" indent="-342415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Ground </a:t>
            </a:r>
            <a:r>
              <a:rPr lang="en-US" sz="2800" b="1" dirty="0">
                <a:solidFill>
                  <a:srgbClr val="FF0000"/>
                </a:solidFill>
              </a:rPr>
              <a:t>effect is most </a:t>
            </a:r>
            <a:r>
              <a:rPr lang="en-US" sz="2800" b="1" dirty="0">
                <a:solidFill>
                  <a:srgbClr val="000000"/>
                </a:solidFill>
              </a:rPr>
              <a:t>usually recognized </a:t>
            </a:r>
            <a:r>
              <a:rPr lang="en-US" sz="2800" b="1" dirty="0">
                <a:solidFill>
                  <a:srgbClr val="FF0000"/>
                </a:solidFill>
              </a:rPr>
              <a:t>during the liftoff for takeoff or just prior to touchdown when landing.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62" tIns="35662" rIns="35662" bIns="35662" numCol="1" anchor="ctr" anchorCtr="0" compatLnSpc="1">
            <a:prstTxWarp prst="textNoShape">
              <a:avLst/>
            </a:prstTxWarp>
          </a:bodyPr>
          <a:lstStyle>
            <a:lvl1pPr algn="ctr" defTabSz="410163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1pPr>
            <a:lvl2pPr algn="ctr" defTabSz="410163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/>
              </a:defRPr>
            </a:lvl2pPr>
            <a:lvl3pPr algn="ctr" defTabSz="410163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/>
              </a:defRPr>
            </a:lvl3pPr>
            <a:lvl4pPr algn="ctr" defTabSz="410163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/>
              </a:defRPr>
            </a:lvl4pPr>
            <a:lvl5pPr algn="ctr" defTabSz="410163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/>
              </a:defRPr>
            </a:lvl5pPr>
            <a:lvl6pPr marL="320993" algn="ctr" defTabSz="410163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641991" algn="ctr" defTabSz="410163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962988" algn="ctr" defTabSz="410163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1283987" algn="ctr" defTabSz="410163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r>
              <a:rPr lang="en-US" sz="4400" b="1" kern="0" dirty="0" smtClean="0"/>
              <a:t>Ground Effect</a:t>
            </a:r>
            <a:endParaRPr lang="en-US" sz="1800" b="1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53" y="3668119"/>
            <a:ext cx="7831008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805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5" tIns="50795" rIns="50795" bIns="50795" anchor="ctr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80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5" tIns="50795" rIns="50795" bIns="50795" anchor="ctr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8" tIns="32144" rIns="64288" bIns="32144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5" y="685353"/>
            <a:ext cx="8786813" cy="5866805"/>
          </a:xfrm>
        </p:spPr>
        <p:txBody>
          <a:bodyPr lIns="88892" tIns="50795" rIns="88892" bIns="50795" anchor="t"/>
          <a:lstStyle/>
          <a:p>
            <a:pPr marL="550245" indent="-473233" defTabSz="914098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Ground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effect causes a significant reduction in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__________. 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Ground effect is most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during what stages of flight?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rgbClr val="0070C0"/>
                </a:solidFill>
              </a:rPr>
              <a:t>The takeoff phase of flight, the aircraft leaving ground effect </a:t>
            </a:r>
            <a:r>
              <a:rPr lang="en-US" altLang="en-US" sz="2500" b="1" dirty="0" smtClean="0">
                <a:solidFill>
                  <a:srgbClr val="0070C0"/>
                </a:solidFill>
              </a:rPr>
              <a:t>will experience these four characteristics:</a:t>
            </a:r>
            <a:endParaRPr lang="en-US" altLang="en-US" sz="2500" b="1" dirty="0">
              <a:solidFill>
                <a:srgbClr val="0070C0"/>
              </a:solidFill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During high, hot and heavy takeoffs, what is a major concern for pilots?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245" lvl="0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During the landing phase of flight, the aircraft is brought into ground effect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may experience this type of flight action.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2" y="0"/>
            <a:ext cx="8229823" cy="837158"/>
          </a:xfrm>
        </p:spPr>
        <p:txBody>
          <a:bodyPr lIns="88892" tIns="50795" rIns="88892" bIns="50795"/>
          <a:lstStyle/>
          <a:p>
            <a:pPr algn="l" defTabSz="914098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2/6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47638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6516" y="838200"/>
            <a:ext cx="8642683" cy="6124616"/>
          </a:xfrm>
          <a:prstGeom prst="rect">
            <a:avLst/>
          </a:prstGeom>
          <a:noFill/>
        </p:spPr>
        <p:txBody>
          <a:bodyPr wrap="square" lIns="91302" tIns="45652" rIns="91302" bIns="45652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The </a:t>
            </a:r>
            <a:r>
              <a:rPr lang="en-US" sz="2800" b="1" dirty="0">
                <a:solidFill>
                  <a:srgbClr val="FF0000"/>
                </a:solidFill>
              </a:rPr>
              <a:t>takeoff phase of flight, </a:t>
            </a:r>
            <a:r>
              <a:rPr lang="en-US" sz="2800" b="1" dirty="0" smtClean="0">
                <a:solidFill>
                  <a:srgbClr val="FF0000"/>
                </a:solidFill>
              </a:rPr>
              <a:t>the </a:t>
            </a:r>
            <a:r>
              <a:rPr lang="en-US" sz="2800" b="1" dirty="0">
                <a:solidFill>
                  <a:srgbClr val="FF0000"/>
                </a:solidFill>
              </a:rPr>
              <a:t>aircraft leaving ground effect will</a:t>
            </a:r>
            <a:r>
              <a:rPr lang="en-US" sz="2800" b="1" dirty="0" smtClean="0">
                <a:solidFill>
                  <a:srgbClr val="FF0000"/>
                </a:solidFill>
              </a:rPr>
              <a:t>:</a:t>
            </a:r>
          </a:p>
          <a:p>
            <a:endParaRPr lang="en-US" sz="2800" b="1" dirty="0">
              <a:solidFill>
                <a:srgbClr val="FF0000"/>
              </a:solidFill>
            </a:endParaRPr>
          </a:p>
          <a:p>
            <a:pPr marL="798929" lvl="1" indent="-342415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Require </a:t>
            </a:r>
            <a:r>
              <a:rPr lang="en-US" sz="2800" b="1" dirty="0">
                <a:solidFill>
                  <a:srgbClr val="FF0000"/>
                </a:solidFill>
              </a:rPr>
              <a:t>an increase in AOA to maintain the same CL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</a:p>
          <a:p>
            <a:pPr marL="798929" lvl="1" indent="-342415">
              <a:buFont typeface="Arial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pPr marL="798929" lvl="1" indent="-342415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Experience </a:t>
            </a:r>
            <a:r>
              <a:rPr lang="en-US" sz="2800" b="1" dirty="0">
                <a:solidFill>
                  <a:srgbClr val="FF0000"/>
                </a:solidFill>
              </a:rPr>
              <a:t>an increase in induced drag and thrust required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</a:p>
          <a:p>
            <a:pPr marL="798929" lvl="1" indent="-342415">
              <a:buFont typeface="Arial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pPr marL="798929" lvl="1" indent="-342415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Experience </a:t>
            </a:r>
            <a:r>
              <a:rPr lang="en-US" sz="2800" b="1" dirty="0">
                <a:solidFill>
                  <a:srgbClr val="FF0000"/>
                </a:solidFill>
              </a:rPr>
              <a:t>a decrease in stability and a nose-up change in moment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</a:p>
          <a:p>
            <a:pPr marL="798929" lvl="1" indent="-342415">
              <a:buFont typeface="Arial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pPr marL="798929" lvl="1" indent="-342415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Experience </a:t>
            </a:r>
            <a:r>
              <a:rPr lang="en-US" sz="2800" b="1" dirty="0">
                <a:solidFill>
                  <a:srgbClr val="FF0000"/>
                </a:solidFill>
              </a:rPr>
              <a:t>a reduction in static source pressure and increase in indicated airspeed.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457200" y="-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62" tIns="35662" rIns="35662" bIns="35662" numCol="1" anchor="ctr" anchorCtr="0" compatLnSpc="1">
            <a:prstTxWarp prst="textNoShape">
              <a:avLst/>
            </a:prstTxWarp>
          </a:bodyPr>
          <a:lstStyle>
            <a:lvl1pPr algn="ctr" defTabSz="410163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1pPr>
            <a:lvl2pPr algn="ctr" defTabSz="410163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/>
              </a:defRPr>
            </a:lvl2pPr>
            <a:lvl3pPr algn="ctr" defTabSz="410163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/>
              </a:defRPr>
            </a:lvl3pPr>
            <a:lvl4pPr algn="ctr" defTabSz="410163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/>
              </a:defRPr>
            </a:lvl4pPr>
            <a:lvl5pPr algn="ctr" defTabSz="410163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/>
              </a:defRPr>
            </a:lvl5pPr>
            <a:lvl6pPr marL="320993" algn="ctr" defTabSz="410163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641991" algn="ctr" defTabSz="410163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962988" algn="ctr" defTabSz="410163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1283987" algn="ctr" defTabSz="410163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r>
              <a:rPr lang="en-US" sz="4400" b="1" kern="0" dirty="0" smtClean="0"/>
              <a:t>Ground Effect</a:t>
            </a:r>
            <a:endParaRPr lang="en-US" sz="1800" b="1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980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5" tIns="50795" rIns="50795" bIns="50795" anchor="ctr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80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5" tIns="50795" rIns="50795" bIns="50795" anchor="ctr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8" tIns="32144" rIns="64288" bIns="32144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5" y="685353"/>
            <a:ext cx="8786813" cy="5866805"/>
          </a:xfrm>
        </p:spPr>
        <p:txBody>
          <a:bodyPr lIns="88892" tIns="50795" rIns="88892" bIns="50795" anchor="t"/>
          <a:lstStyle/>
          <a:p>
            <a:pPr marL="550245" indent="-473233" defTabSz="914098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Ground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effect causes a significant reduction in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__________. 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Ground effect is most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during what stages of flight?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The takeoff phase of flight, the aircraft leaving ground effect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will experience these four characteristics: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tx1"/>
                </a:solidFill>
              </a:rPr>
              <a:t>During high, hot and heavy takeoffs, what is a major concern for pilots?</a:t>
            </a:r>
            <a:endParaRPr lang="en-US" altLang="en-US" sz="2500" b="1" dirty="0">
              <a:solidFill>
                <a:schemeClr val="tx1"/>
              </a:solidFill>
            </a:endParaRPr>
          </a:p>
          <a:p>
            <a:pPr marL="550245" lvl="0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During the landing phase of flight, the aircraft is brought into ground effect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may experience this type of flight action.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2" y="0"/>
            <a:ext cx="8229823" cy="837158"/>
          </a:xfrm>
        </p:spPr>
        <p:txBody>
          <a:bodyPr lIns="88892" tIns="50795" rIns="88892" bIns="50795"/>
          <a:lstStyle/>
          <a:p>
            <a:pPr algn="l" defTabSz="914098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2/6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327838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10.xml><?xml version="1.0" encoding="utf-8"?>
<a:theme xmlns:a="http://schemas.openxmlformats.org/drawingml/2006/main" name="5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PowerPointTemplateAE_2009_1217_NEW NEW 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13.xml><?xml version="1.0" encoding="utf-8"?>
<a:theme xmlns:a="http://schemas.openxmlformats.org/drawingml/2006/main" name="8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1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Curriculum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owerPointTemplateAE_2009_1217_NEW NEW 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9.xml><?xml version="1.0" encoding="utf-8"?>
<a:theme xmlns:a="http://schemas.openxmlformats.org/drawingml/2006/main" name="4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5281</TotalTime>
  <Words>1768</Words>
  <Application>Microsoft Office PowerPoint</Application>
  <PresentationFormat>On-screen Show (4:3)</PresentationFormat>
  <Paragraphs>279</Paragraphs>
  <Slides>39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39</vt:i4>
      </vt:variant>
    </vt:vector>
  </HeadingPairs>
  <TitlesOfParts>
    <vt:vector size="63" baseType="lpstr">
      <vt:lpstr>ＭＳ Ｐゴシック</vt:lpstr>
      <vt:lpstr>Arial</vt:lpstr>
      <vt:lpstr>Calibri</vt:lpstr>
      <vt:lpstr>Cambria</vt:lpstr>
      <vt:lpstr>Candara</vt:lpstr>
      <vt:lpstr>Helvetica</vt:lpstr>
      <vt:lpstr>Helvetica Light</vt:lpstr>
      <vt:lpstr>Noteworthy Bold</vt:lpstr>
      <vt:lpstr>Times New Roman</vt:lpstr>
      <vt:lpstr>Wingdings 3</vt:lpstr>
      <vt:lpstr>1_Office Theme</vt:lpstr>
      <vt:lpstr>6_Office Theme</vt:lpstr>
      <vt:lpstr>CurriculumTemplate</vt:lpstr>
      <vt:lpstr>1_Custom Design</vt:lpstr>
      <vt:lpstr>2_Custom Design</vt:lpstr>
      <vt:lpstr>PowerPointTemplateAE_2009_1217_NEW NEW Template</vt:lpstr>
      <vt:lpstr>3_Custom Design</vt:lpstr>
      <vt:lpstr>Office Theme</vt:lpstr>
      <vt:lpstr>4_Custom Design</vt:lpstr>
      <vt:lpstr>5_Custom Design</vt:lpstr>
      <vt:lpstr>1_PowerPointTemplateAE_2009_1217_NEW NEW Template</vt:lpstr>
      <vt:lpstr>2_Office Theme</vt:lpstr>
      <vt:lpstr>8_Office Theme</vt:lpstr>
      <vt:lpstr>4_Office Theme</vt:lpstr>
      <vt:lpstr>Warm-Up – 2/6 – 10 minutes</vt:lpstr>
      <vt:lpstr>Questions / Comments</vt:lpstr>
      <vt:lpstr>Warm-Up – 2/6 – 10 minutes</vt:lpstr>
      <vt:lpstr>Ground Effect</vt:lpstr>
      <vt:lpstr>Warm-Up – 2/6 – 10 minutes</vt:lpstr>
      <vt:lpstr>PowerPoint Presentation</vt:lpstr>
      <vt:lpstr>Warm-Up – 2/6 – 10 minutes</vt:lpstr>
      <vt:lpstr>PowerPoint Presentation</vt:lpstr>
      <vt:lpstr>Warm-Up – 2/6 – 10 minutes</vt:lpstr>
      <vt:lpstr>PowerPoint Presentation</vt:lpstr>
      <vt:lpstr>Warm-Up – 2/6 – 10 minutes</vt:lpstr>
      <vt:lpstr>PowerPoint Presentation</vt:lpstr>
      <vt:lpstr>Questions / Comments</vt:lpstr>
      <vt:lpstr>THIS DAY IN AVIATION</vt:lpstr>
      <vt:lpstr>THIS DAY IN AVIATION</vt:lpstr>
      <vt:lpstr>THIS DAY IN AVIATION</vt:lpstr>
      <vt:lpstr>Questions / Comments</vt:lpstr>
      <vt:lpstr>PowerPoint Presentation</vt:lpstr>
      <vt:lpstr>1st Quarter Requirements (26 days of Class Meetings – Mar 16)</vt:lpstr>
      <vt:lpstr>Questions / Comments</vt:lpstr>
      <vt:lpstr>PowerPoint Presentation</vt:lpstr>
      <vt:lpstr>Today’s Mission Requirements</vt:lpstr>
      <vt:lpstr>Aerodynamic Forces  in Flight Maneuvers Forces in Turns</vt:lpstr>
      <vt:lpstr>Aerodynamic Forces  in Flight Maneuvers Forces in Turns</vt:lpstr>
      <vt:lpstr>Aerodynamic Forces  in Flight Maneuvers Forces in Turns</vt:lpstr>
      <vt:lpstr>Aerodynamic Forces  in Flight Maneuvers Forces in Turns</vt:lpstr>
      <vt:lpstr>Aerodynamic Forces  in Flight Maneuvers Forces in Turns</vt:lpstr>
      <vt:lpstr>Aerodynamic Forces  in Flight Maneuvers Forces in Turns</vt:lpstr>
      <vt:lpstr>Aerodynamic Forces  in Flight Maneuvers Forces in Turns</vt:lpstr>
      <vt:lpstr>PowerPoint Presentation</vt:lpstr>
      <vt:lpstr>Aerodynamic Forces  in Flight Maneuvers Forces in Turns</vt:lpstr>
      <vt:lpstr>Aerodynamic Forces  in Flight Maneuvers Forces in Turns</vt:lpstr>
      <vt:lpstr>Aerodynamic Forces  in Flight Maneuvers Forces in Turns</vt:lpstr>
      <vt:lpstr>Aerodynamic Forces  in Flight Maneuvers Forces in Turns</vt:lpstr>
      <vt:lpstr>Aerodynamic Forces  in Flight Maneuvers Forces in Turns</vt:lpstr>
      <vt:lpstr>Aerodynamic Forces  in Flight Maneuvers Forces in Turns</vt:lpstr>
      <vt:lpstr>Aerodynamic Forces  in Flight Maneuvers Forces in Turns</vt:lpstr>
      <vt:lpstr>Questions / Comments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Mastergunz</dc:creator>
  <cp:lastModifiedBy>Petrucci, Anthony P</cp:lastModifiedBy>
  <cp:revision>311</cp:revision>
  <cp:lastPrinted>2013-10-17T15:17:33Z</cp:lastPrinted>
  <dcterms:created xsi:type="dcterms:W3CDTF">2011-08-16T23:18:18Z</dcterms:created>
  <dcterms:modified xsi:type="dcterms:W3CDTF">2018-01-28T23:11:30Z</dcterms:modified>
</cp:coreProperties>
</file>